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75" r:id="rId3"/>
    <p:sldId id="265" r:id="rId4"/>
    <p:sldId id="266" r:id="rId5"/>
    <p:sldId id="267" r:id="rId6"/>
    <p:sldId id="269" r:id="rId7"/>
    <p:sldId id="270" r:id="rId8"/>
    <p:sldId id="271" r:id="rId9"/>
    <p:sldId id="273" r:id="rId10"/>
    <p:sldId id="274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5CC1-B79C-4CFE-9FB2-559804E53F6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8055-266A-4D4B-86A9-E668C63E194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305" y="71968"/>
            <a:ext cx="880105" cy="8801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94434" y="71968"/>
            <a:ext cx="1489145" cy="8801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155136" y="93111"/>
            <a:ext cx="899865" cy="85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88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5CC1-B79C-4CFE-9FB2-559804E53F6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8055-266A-4D4B-86A9-E668C63E1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3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5CC1-B79C-4CFE-9FB2-559804E53F6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8055-266A-4D4B-86A9-E668C63E1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30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5CC1-B79C-4CFE-9FB2-559804E53F6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8055-266A-4D4B-86A9-E668C63E1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78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5CC1-B79C-4CFE-9FB2-559804E53F6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8055-266A-4D4B-86A9-E668C63E1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41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5CC1-B79C-4CFE-9FB2-559804E53F6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8055-266A-4D4B-86A9-E668C63E1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4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5CC1-B79C-4CFE-9FB2-559804E53F6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8055-266A-4D4B-86A9-E668C63E1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95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5CC1-B79C-4CFE-9FB2-559804E53F6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8055-266A-4D4B-86A9-E668C63E1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40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5CC1-B79C-4CFE-9FB2-559804E53F6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8055-266A-4D4B-86A9-E668C63E1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4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5CC1-B79C-4CFE-9FB2-559804E53F6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5C78055-266A-4D4B-86A9-E668C63E194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305" y="71968"/>
            <a:ext cx="880105" cy="8801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94434" y="71968"/>
            <a:ext cx="1489145" cy="8801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155136" y="93111"/>
            <a:ext cx="899865" cy="85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9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5CC1-B79C-4CFE-9FB2-559804E53F6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8055-266A-4D4B-86A9-E668C63E194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305" y="71968"/>
            <a:ext cx="880105" cy="8801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94434" y="71968"/>
            <a:ext cx="1489145" cy="8801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155136" y="93111"/>
            <a:ext cx="899865" cy="85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39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5CC1-B79C-4CFE-9FB2-559804E53F6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8055-266A-4D4B-86A9-E668C63E194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305" y="71968"/>
            <a:ext cx="880105" cy="8801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94434" y="71968"/>
            <a:ext cx="1489145" cy="8801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155136" y="93111"/>
            <a:ext cx="899865" cy="85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53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5CC1-B79C-4CFE-9FB2-559804E53F6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8055-266A-4D4B-86A9-E668C63E194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305" y="71968"/>
            <a:ext cx="880105" cy="8801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94434" y="71968"/>
            <a:ext cx="1489145" cy="8801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155136" y="93111"/>
            <a:ext cx="899865" cy="85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9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5CC1-B79C-4CFE-9FB2-559804E53F6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8055-266A-4D4B-86A9-E668C63E194A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305" y="71968"/>
            <a:ext cx="880105" cy="880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94434" y="71968"/>
            <a:ext cx="1489145" cy="8801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155136" y="93111"/>
            <a:ext cx="899865" cy="85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26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5CC1-B79C-4CFE-9FB2-559804E53F6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8055-266A-4D4B-86A9-E668C63E194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305" y="71968"/>
            <a:ext cx="880105" cy="880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94434" y="71968"/>
            <a:ext cx="1489145" cy="880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155136" y="93111"/>
            <a:ext cx="899865" cy="85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59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5CC1-B79C-4CFE-9FB2-559804E53F6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8055-266A-4D4B-86A9-E668C63E1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90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5CC1-B79C-4CFE-9FB2-559804E53F6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8055-266A-4D4B-86A9-E668C63E1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7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445CC1-B79C-4CFE-9FB2-559804E53F6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C78055-266A-4D4B-86A9-E668C63E1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9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entest-standard.org/index.php/Main_Pa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Systems Network Penetration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1887" y="3996267"/>
            <a:ext cx="7621135" cy="1388534"/>
          </a:xfrm>
        </p:spPr>
        <p:txBody>
          <a:bodyPr/>
          <a:lstStyle/>
          <a:p>
            <a:r>
              <a:rPr lang="en-US" dirty="0" smtClean="0"/>
              <a:t>Capacity Building for Control System Security Collaborative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7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in Penetration Testing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0" y="2507771"/>
            <a:ext cx="2714255" cy="709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886" y="3351564"/>
            <a:ext cx="3076575" cy="1028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008" y="3756354"/>
            <a:ext cx="2133600" cy="1381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7418" y="2022085"/>
            <a:ext cx="2762250" cy="1438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5364" y="4809226"/>
            <a:ext cx="3419475" cy="981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1174" y="4013528"/>
            <a:ext cx="3371850" cy="866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4140" y="1863530"/>
            <a:ext cx="1304925" cy="1085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2391" y="5633588"/>
            <a:ext cx="1685925" cy="895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1699" y="5528813"/>
            <a:ext cx="25908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7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Questions???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7722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358" y="1061049"/>
            <a:ext cx="8721614" cy="563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5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CIA Traingle (The Holy Trinity of IT)</a:t>
            </a:r>
          </a:p>
        </p:txBody>
      </p:sp>
      <p:pic>
        <p:nvPicPr>
          <p:cNvPr id="2662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93367" y="2363638"/>
            <a:ext cx="4800600" cy="3970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07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484309" y="323490"/>
            <a:ext cx="10018713" cy="175259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Phases of an Attack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1471066" y="1958197"/>
            <a:ext cx="10018713" cy="4658264"/>
          </a:xfrm>
        </p:spPr>
        <p:txBody>
          <a:bodyPr>
            <a:noAutofit/>
          </a:bodyPr>
          <a:lstStyle/>
          <a:p>
            <a:r>
              <a:rPr lang="en-US" altLang="en-US" sz="3200" dirty="0" smtClean="0"/>
              <a:t>In general, there are five phases that make up an attack:</a:t>
            </a:r>
          </a:p>
          <a:p>
            <a:pPr lvl="1"/>
            <a:r>
              <a:rPr lang="en-US" altLang="en-US" sz="2800" b="1" dirty="0" smtClean="0"/>
              <a:t>Reconnaissance</a:t>
            </a:r>
            <a:r>
              <a:rPr lang="en-US" altLang="en-US" sz="2800" dirty="0" smtClean="0"/>
              <a:t>-</a:t>
            </a:r>
            <a:r>
              <a:rPr lang="en-US" altLang="en-US" sz="2800" dirty="0"/>
              <a:t> attacker gathers as much information as possible about the </a:t>
            </a:r>
            <a:r>
              <a:rPr lang="en-US" altLang="en-US" sz="2800" dirty="0" smtClean="0"/>
              <a:t>target</a:t>
            </a:r>
          </a:p>
          <a:p>
            <a:pPr lvl="2"/>
            <a:r>
              <a:rPr lang="en-US" altLang="en-US" sz="2600" dirty="0" smtClean="0"/>
              <a:t>Active and Passive </a:t>
            </a:r>
          </a:p>
          <a:p>
            <a:pPr lvl="1"/>
            <a:r>
              <a:rPr lang="en-US" altLang="en-US" sz="2800" b="1" dirty="0" smtClean="0"/>
              <a:t>Scanning</a:t>
            </a:r>
            <a:r>
              <a:rPr lang="en-US" altLang="en-US" sz="2800" dirty="0" smtClean="0"/>
              <a:t>-</a:t>
            </a:r>
            <a:r>
              <a:rPr lang="en-US" altLang="en-US" sz="2800" dirty="0"/>
              <a:t>Attacker uses the details gathered during reconnaissance to identify specific vulnerabilities</a:t>
            </a:r>
          </a:p>
          <a:p>
            <a:pPr lvl="1"/>
            <a:r>
              <a:rPr lang="en-US" altLang="en-US" sz="2800" b="1" dirty="0" smtClean="0"/>
              <a:t>Gaining Access</a:t>
            </a:r>
            <a:r>
              <a:rPr lang="en-US" altLang="en-US" sz="2800" dirty="0" smtClean="0"/>
              <a:t>- </a:t>
            </a:r>
            <a:r>
              <a:rPr lang="en-US" altLang="en-US" sz="2800" dirty="0"/>
              <a:t>Where most of the damage is usually done</a:t>
            </a:r>
            <a:endParaRPr lang="en-US" altLang="en-US" sz="2800" dirty="0" smtClean="0"/>
          </a:p>
          <a:p>
            <a:pPr lvl="1"/>
            <a:r>
              <a:rPr lang="en-US" altLang="en-US" sz="2800" b="1" dirty="0" smtClean="0"/>
              <a:t>Maintaining Access</a:t>
            </a:r>
            <a:r>
              <a:rPr lang="en-US" altLang="en-US" sz="2800" dirty="0" smtClean="0"/>
              <a:t>-Install </a:t>
            </a:r>
            <a:r>
              <a:rPr lang="en-US" altLang="en-US" sz="2800" dirty="0"/>
              <a:t>a backdoor or a Trojan to gain repeat access</a:t>
            </a:r>
          </a:p>
          <a:p>
            <a:pPr lvl="1"/>
            <a:r>
              <a:rPr lang="en-US" altLang="en-US" sz="2800" b="1" dirty="0" smtClean="0"/>
              <a:t>Covering Tracks</a:t>
            </a:r>
            <a:r>
              <a:rPr lang="en-US" altLang="en-US" sz="2800" dirty="0" smtClean="0"/>
              <a:t>-Attempt </a:t>
            </a:r>
            <a:r>
              <a:rPr lang="en-US" altLang="en-US" sz="2800" dirty="0"/>
              <a:t>to erase all evidence of their actions</a:t>
            </a:r>
          </a:p>
          <a:p>
            <a:pPr lvl="1"/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702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181533" y="263106"/>
            <a:ext cx="10018713" cy="1752599"/>
          </a:xfrm>
        </p:spPr>
        <p:txBody>
          <a:bodyPr/>
          <a:lstStyle/>
          <a:p>
            <a:r>
              <a:rPr lang="en-US" altLang="en-US" dirty="0" smtClean="0"/>
              <a:t>Security Concerns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076090" y="1644770"/>
            <a:ext cx="8229600" cy="5105400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Theft</a:t>
            </a:r>
          </a:p>
          <a:p>
            <a:pPr lvl="1"/>
            <a:r>
              <a:rPr lang="en-US" altLang="en-US" sz="2400" dirty="0" smtClean="0"/>
              <a:t>Including theft of data, theft of physical property, and identity theft</a:t>
            </a:r>
          </a:p>
          <a:p>
            <a:r>
              <a:rPr lang="en-US" altLang="en-US" sz="2800" dirty="0" smtClean="0"/>
              <a:t>Fraud/Forgery</a:t>
            </a:r>
          </a:p>
          <a:p>
            <a:pPr lvl="1"/>
            <a:r>
              <a:rPr lang="en-US" altLang="en-US" sz="2400" dirty="0" smtClean="0"/>
              <a:t>Deception made for personal gain, often monetary</a:t>
            </a:r>
          </a:p>
          <a:p>
            <a:r>
              <a:rPr lang="en-US" altLang="en-US" sz="2800" dirty="0" smtClean="0"/>
              <a:t>Unauthorized Information Access</a:t>
            </a:r>
          </a:p>
          <a:p>
            <a:pPr lvl="1"/>
            <a:r>
              <a:rPr lang="en-US" altLang="en-US" sz="2400" dirty="0" smtClean="0"/>
              <a:t>Intercepting and changing computer resources, storing and retrieving data, or trespassing without permission</a:t>
            </a:r>
          </a:p>
          <a:p>
            <a:r>
              <a:rPr lang="en-US" altLang="en-US" sz="2800" dirty="0" smtClean="0"/>
              <a:t>Interception or Modification of Data</a:t>
            </a:r>
          </a:p>
          <a:p>
            <a:pPr lvl="1"/>
            <a:r>
              <a:rPr lang="en-US" altLang="en-US" sz="2400" dirty="0" smtClean="0"/>
              <a:t>Can cause malicious threats, loss of important data, and network failures</a:t>
            </a:r>
          </a:p>
        </p:txBody>
      </p:sp>
    </p:spTree>
    <p:extLst>
      <p:ext uri="{BB962C8B-B14F-4D97-AF65-F5344CB8AC3E}">
        <p14:creationId xmlns:p14="http://schemas.microsoft.com/office/powerpoint/2010/main" val="296281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484309" y="332117"/>
            <a:ext cx="10018713" cy="1752599"/>
          </a:xfrm>
        </p:spPr>
        <p:txBody>
          <a:bodyPr/>
          <a:lstStyle/>
          <a:p>
            <a:r>
              <a:rPr lang="en-US" altLang="en-US" dirty="0" smtClean="0"/>
              <a:t>Preventative Steps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484308" y="1421394"/>
            <a:ext cx="10018713" cy="5436606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sz="3800" b="1" dirty="0" smtClean="0"/>
              <a:t>Authentication</a:t>
            </a:r>
          </a:p>
          <a:p>
            <a:pPr lvl="1">
              <a:defRPr/>
            </a:pPr>
            <a:r>
              <a:rPr lang="en-US" sz="3800" dirty="0" smtClean="0"/>
              <a:t>Process of verifying the identity of an individual</a:t>
            </a:r>
          </a:p>
          <a:p>
            <a:pPr>
              <a:defRPr/>
            </a:pPr>
            <a:r>
              <a:rPr lang="en-US" sz="3800" b="1" dirty="0" smtClean="0"/>
              <a:t>Authorization</a:t>
            </a:r>
          </a:p>
          <a:p>
            <a:pPr lvl="1">
              <a:defRPr/>
            </a:pPr>
            <a:r>
              <a:rPr lang="en-US" sz="3800" dirty="0" smtClean="0"/>
              <a:t>Process that permits a person, program, or device to have access to data, functionality, or a service</a:t>
            </a:r>
          </a:p>
          <a:p>
            <a:pPr>
              <a:defRPr/>
            </a:pPr>
            <a:r>
              <a:rPr lang="en-US" sz="3800" b="1" dirty="0" smtClean="0"/>
              <a:t>Confidentiality</a:t>
            </a:r>
          </a:p>
          <a:p>
            <a:pPr lvl="1">
              <a:defRPr/>
            </a:pPr>
            <a:r>
              <a:rPr lang="en-US" sz="3800" dirty="0" smtClean="0"/>
              <a:t>Requirement that particular information be restricted to the appropriate personnel</a:t>
            </a:r>
          </a:p>
          <a:p>
            <a:pPr>
              <a:defRPr/>
            </a:pPr>
            <a:r>
              <a:rPr lang="en-US" sz="3800" b="1" dirty="0" smtClean="0"/>
              <a:t>Data integrity</a:t>
            </a:r>
          </a:p>
          <a:p>
            <a:pPr lvl="1">
              <a:defRPr/>
            </a:pPr>
            <a:r>
              <a:rPr lang="en-US" sz="3800" dirty="0" smtClean="0"/>
              <a:t>Guarantees that data is complete, correct, and not modified</a:t>
            </a:r>
            <a:endParaRPr lang="en-US" sz="3800" dirty="0"/>
          </a:p>
          <a:p>
            <a:pPr>
              <a:defRPr/>
            </a:pPr>
            <a:r>
              <a:rPr lang="en-US" sz="3800" b="1" dirty="0"/>
              <a:t>Availability</a:t>
            </a:r>
          </a:p>
          <a:p>
            <a:pPr lvl="1">
              <a:defRPr/>
            </a:pPr>
            <a:r>
              <a:rPr lang="en-US" sz="3800" dirty="0"/>
              <a:t>Legitimate users can access their data at any given time</a:t>
            </a:r>
          </a:p>
          <a:p>
            <a:pPr>
              <a:defRPr/>
            </a:pPr>
            <a:r>
              <a:rPr lang="en-US" sz="3800" b="1" dirty="0"/>
              <a:t>Nonrepudiation</a:t>
            </a:r>
          </a:p>
          <a:p>
            <a:pPr lvl="1">
              <a:defRPr/>
            </a:pPr>
            <a:r>
              <a:rPr lang="en-US" sz="3800" dirty="0"/>
              <a:t>Ensures that the appropriate party receives a transferred message</a:t>
            </a:r>
          </a:p>
          <a:p>
            <a:pPr marL="457200" lvl="1" indent="0"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49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Needs Assessment Questions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484310" y="1906439"/>
            <a:ext cx="10018713" cy="4399470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Consider the following questions:</a:t>
            </a:r>
          </a:p>
          <a:p>
            <a:pPr lvl="1"/>
            <a:r>
              <a:rPr lang="en-US" altLang="en-US" sz="2400" dirty="0" smtClean="0"/>
              <a:t>How easy would it be for someone to steal corporate information?</a:t>
            </a:r>
          </a:p>
          <a:p>
            <a:pPr lvl="1"/>
            <a:r>
              <a:rPr lang="en-US" altLang="en-US" sz="2400" dirty="0" smtClean="0"/>
              <a:t>How easy would it be for someone to crash the network?</a:t>
            </a:r>
          </a:p>
          <a:p>
            <a:pPr lvl="1"/>
            <a:r>
              <a:rPr lang="en-US" altLang="en-US" sz="2400" dirty="0" smtClean="0"/>
              <a:t>What vulnerabilities exist in regard to the Internet connection?</a:t>
            </a:r>
          </a:p>
          <a:p>
            <a:pPr lvl="1"/>
            <a:r>
              <a:rPr lang="en-US" altLang="en-US" sz="2400" dirty="0" smtClean="0"/>
              <a:t>What is the likelihood that the system will be hacked?</a:t>
            </a:r>
          </a:p>
          <a:p>
            <a:pPr lvl="1"/>
            <a:r>
              <a:rPr lang="en-US" altLang="en-US" sz="2400" dirty="0" smtClean="0"/>
              <a:t>What damage could result from an attack?</a:t>
            </a:r>
          </a:p>
          <a:p>
            <a:pPr lvl="1"/>
            <a:r>
              <a:rPr lang="en-US" altLang="en-US" sz="2400" dirty="0" smtClean="0"/>
              <a:t>What could an employee do with unauthorized access privileges?</a:t>
            </a:r>
          </a:p>
        </p:txBody>
      </p:sp>
    </p:spTree>
    <p:extLst>
      <p:ext uri="{BB962C8B-B14F-4D97-AF65-F5344CB8AC3E}">
        <p14:creationId xmlns:p14="http://schemas.microsoft.com/office/powerpoint/2010/main" val="12386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Needs Assessment Questions (cont’d.)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484310" y="586596"/>
            <a:ext cx="10018713" cy="6271405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Consider the following questions (cont’d.):</a:t>
            </a:r>
          </a:p>
          <a:p>
            <a:pPr lvl="1"/>
            <a:r>
              <a:rPr lang="en-US" altLang="en-US" sz="2400" dirty="0" smtClean="0"/>
              <a:t>How easy is it to circumvent the network’s access controls?</a:t>
            </a:r>
          </a:p>
          <a:p>
            <a:pPr lvl="1"/>
            <a:r>
              <a:rPr lang="en-US" altLang="en-US" sz="2400" dirty="0" smtClean="0"/>
              <a:t>How easy would it be for an insider to compromise the system?</a:t>
            </a:r>
          </a:p>
          <a:p>
            <a:pPr lvl="1"/>
            <a:r>
              <a:rPr lang="en-US" altLang="en-US" sz="2400" dirty="0" smtClean="0"/>
              <a:t>How much should be spent on the IT security program?</a:t>
            </a:r>
          </a:p>
          <a:p>
            <a:pPr lvl="1"/>
            <a:r>
              <a:rPr lang="en-US" altLang="en-US" sz="2400" dirty="0" smtClean="0"/>
              <a:t>Who is responsible for protecting IT and informational resources?</a:t>
            </a:r>
          </a:p>
        </p:txBody>
      </p:sp>
    </p:spTree>
    <p:extLst>
      <p:ext uri="{BB962C8B-B14F-4D97-AF65-F5344CB8AC3E}">
        <p14:creationId xmlns:p14="http://schemas.microsoft.com/office/powerpoint/2010/main" val="159791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300" y="306238"/>
            <a:ext cx="10018713" cy="1752599"/>
          </a:xfrm>
        </p:spPr>
        <p:txBody>
          <a:bodyPr/>
          <a:lstStyle/>
          <a:p>
            <a:r>
              <a:rPr lang="en-US" dirty="0" smtClean="0"/>
              <a:t>Penetration Testing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300" y="1570007"/>
            <a:ext cx="10018713" cy="5417389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Pre-engagement Interactions</a:t>
            </a:r>
            <a:r>
              <a:rPr lang="en-US" dirty="0" smtClean="0"/>
              <a:t>- Define the scope of the test, which includes network, Web, wireless, physical, and social engineering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Information Gathering</a:t>
            </a:r>
            <a:r>
              <a:rPr lang="en-US" dirty="0" smtClean="0"/>
              <a:t>- Obtaining both automated and manual information on the systems being tested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Threat Modeling</a:t>
            </a:r>
            <a:r>
              <a:rPr lang="en-US" dirty="0" smtClean="0"/>
              <a:t>- </a:t>
            </a:r>
            <a:r>
              <a:rPr lang="en-US" dirty="0"/>
              <a:t>Identify and categorize primary and secondary </a:t>
            </a:r>
            <a:r>
              <a:rPr lang="en-US" dirty="0" smtClean="0"/>
              <a:t>assets and Identify </a:t>
            </a:r>
            <a:r>
              <a:rPr lang="en-US" dirty="0"/>
              <a:t>and categorize threats and threat </a:t>
            </a:r>
            <a:r>
              <a:rPr lang="en-US" dirty="0" smtClean="0"/>
              <a:t>communities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Vulnerability Testing</a:t>
            </a:r>
            <a:r>
              <a:rPr lang="en-US" dirty="0" smtClean="0"/>
              <a:t>- Discovering </a:t>
            </a:r>
            <a:r>
              <a:rPr lang="en-US" dirty="0"/>
              <a:t>flaws in systems and applications which can be leveraged by an </a:t>
            </a:r>
            <a:r>
              <a:rPr lang="en-US" dirty="0" smtClean="0"/>
              <a:t>attacker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Exploitation</a:t>
            </a:r>
            <a:r>
              <a:rPr lang="en-US" dirty="0" smtClean="0"/>
              <a:t>- Focuses </a:t>
            </a:r>
            <a:r>
              <a:rPr lang="en-US" dirty="0"/>
              <a:t>solely on establishing access to a system or resource by bypassing security </a:t>
            </a:r>
            <a:r>
              <a:rPr lang="en-US" dirty="0" smtClean="0"/>
              <a:t>restrictions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Post Exploitation</a:t>
            </a:r>
            <a:r>
              <a:rPr lang="en-US" dirty="0" smtClean="0"/>
              <a:t>- Determine </a:t>
            </a:r>
            <a:r>
              <a:rPr lang="en-US" dirty="0"/>
              <a:t>the value of the machine compromised and to maintain control of the machine for later </a:t>
            </a:r>
            <a:r>
              <a:rPr lang="en-US" dirty="0" smtClean="0"/>
              <a:t>use- </a:t>
            </a:r>
            <a:r>
              <a:rPr lang="en-US" dirty="0"/>
              <a:t>The value of the machine is determined by the sensitivity of the data stored on </a:t>
            </a:r>
            <a:r>
              <a:rPr lang="en-US" dirty="0" smtClean="0"/>
              <a:t>it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Reporting</a:t>
            </a:r>
            <a:r>
              <a:rPr lang="en-US" dirty="0" smtClean="0"/>
              <a:t>- </a:t>
            </a:r>
            <a:r>
              <a:rPr lang="en-US" dirty="0"/>
              <a:t>This section will communicate to the reader the specific goals of the Penetration Test and the high level findings of the testing exercise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For more information</a:t>
            </a:r>
            <a:r>
              <a:rPr lang="en-US" dirty="0"/>
              <a:t>, consult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www.pentest-standard.org/index.php/Main_Page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5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1139</TotalTime>
  <Words>513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Control Systems Network Penetration Testing</vt:lpstr>
      <vt:lpstr>PowerPoint Presentation</vt:lpstr>
      <vt:lpstr>CIA Traingle (The Holy Trinity of IT)</vt:lpstr>
      <vt:lpstr>Phases of an Attack</vt:lpstr>
      <vt:lpstr>Security Concerns</vt:lpstr>
      <vt:lpstr>Preventative Steps</vt:lpstr>
      <vt:lpstr>Needs Assessment Questions</vt:lpstr>
      <vt:lpstr>Needs Assessment Questions (cont’d.)</vt:lpstr>
      <vt:lpstr>Penetration Testing Execution</vt:lpstr>
      <vt:lpstr>Tools Used in Penetration Testing</vt:lpstr>
      <vt:lpstr>PowerPoint Presentation</vt:lpstr>
    </vt:vector>
  </TitlesOfParts>
  <Company>Snead State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ModBus</dc:title>
  <dc:creator>Bowen, Steve</dc:creator>
  <cp:lastModifiedBy>Randall, Greg</cp:lastModifiedBy>
  <cp:revision>54</cp:revision>
  <dcterms:created xsi:type="dcterms:W3CDTF">2016-06-03T13:09:38Z</dcterms:created>
  <dcterms:modified xsi:type="dcterms:W3CDTF">2017-06-20T15:56:07Z</dcterms:modified>
</cp:coreProperties>
</file>