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73" r:id="rId8"/>
    <p:sldId id="263" r:id="rId9"/>
    <p:sldId id="262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CC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7B551-798F-4150-8030-E819A2AC82C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D71DD-0B7F-458F-B4A3-8D698E68C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71DD-0B7F-458F-B4A3-8D698E68C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7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71DD-0B7F-458F-B4A3-8D698E68C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9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71DD-0B7F-458F-B4A3-8D698E68C9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F02C-F563-47DC-964A-39798CE4CCA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B2F8-E1E5-470D-A9FE-9FD8BF9D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F02C-F563-47DC-964A-39798CE4CCA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B2F8-E1E5-470D-A9FE-9FD8BF9D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1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F02C-F563-47DC-964A-39798CE4CCA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B2F8-E1E5-470D-A9FE-9FD8BF9D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F02C-F563-47DC-964A-39798CE4CCA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B2F8-E1E5-470D-A9FE-9FD8BF9D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F02C-F563-47DC-964A-39798CE4CCA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B2F8-E1E5-470D-A9FE-9FD8BF9D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F02C-F563-47DC-964A-39798CE4CCA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B2F8-E1E5-470D-A9FE-9FD8BF9D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F02C-F563-47DC-964A-39798CE4CCA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B2F8-E1E5-470D-A9FE-9FD8BF9D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F02C-F563-47DC-964A-39798CE4CCA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B2F8-E1E5-470D-A9FE-9FD8BF9D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5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F02C-F563-47DC-964A-39798CE4CCA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B2F8-E1E5-470D-A9FE-9FD8BF9D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9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F02C-F563-47DC-964A-39798CE4CCA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B2F8-E1E5-470D-A9FE-9FD8BF9D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F02C-F563-47DC-964A-39798CE4CCA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B2F8-E1E5-470D-A9FE-9FD8BF9D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6F02C-F563-47DC-964A-39798CE4CCA2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0B2F8-E1E5-470D-A9FE-9FD8BF9D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286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4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Programmable </a:t>
            </a:r>
            <a:br>
              <a:rPr lang="en-US" altLang="en-US" sz="4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</a:t>
            </a:r>
            <a:br>
              <a:rPr lang="en-US" altLang="en-US" sz="4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Controllers (PLCs)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91000"/>
            <a:ext cx="7620000" cy="13716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Noureddine Bekhouche</a:t>
            </a:r>
          </a:p>
          <a:p>
            <a:r>
              <a:rPr lang="en-US" alt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Applied Engineering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PLC Companies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76200" y="1521154"/>
            <a:ext cx="8686802" cy="533684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Rockwell (Allen Bradley) – </a:t>
            </a:r>
            <a:r>
              <a:rPr lang="en-US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in US</a:t>
            </a:r>
          </a:p>
          <a:p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Siemens – </a:t>
            </a:r>
            <a:r>
              <a:rPr lang="en-US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in Europe</a:t>
            </a:r>
          </a:p>
          <a:p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Omron </a:t>
            </a:r>
            <a:endParaRPr lang="en-US" altLang="en-US" sz="2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 </a:t>
            </a:r>
          </a:p>
          <a:p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Schneider 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 err="1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Modicon</a:t>
            </a:r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Mitsubishi -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</a:t>
            </a:r>
          </a:p>
          <a:p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</a:p>
          <a:p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Bosch Rexroth</a:t>
            </a:r>
          </a:p>
          <a:p>
            <a:r>
              <a:rPr lang="en-US" sz="2400" b="1" dirty="0" err="1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Beckhoff</a:t>
            </a:r>
            <a:endParaRPr lang="en-US" sz="2400" b="1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Fuji</a:t>
            </a:r>
          </a:p>
          <a:p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Toshiba </a:t>
            </a:r>
            <a:endParaRPr lang="en-US" altLang="en-US" sz="2400" b="1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b="1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(Koyo) Automation </a:t>
            </a:r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- </a:t>
            </a:r>
            <a:r>
              <a:rPr lang="en-US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Cheapest</a:t>
            </a:r>
            <a:endParaRPr lang="en-US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497"/>
            <a:ext cx="8229600" cy="93089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Do-More Designer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76198" y="1600200"/>
            <a:ext cx="4267201" cy="48690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Normally Open (NO)</a:t>
            </a:r>
          </a:p>
          <a:p>
            <a:pPr lvl="1"/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Normally </a:t>
            </a:r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(NC)</a:t>
            </a:r>
            <a:endParaRPr lang="en-US" altLang="en-US" sz="24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</a:p>
          <a:p>
            <a:pPr lvl="1"/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ON or Examine if Closed (XIC)</a:t>
            </a:r>
          </a:p>
          <a:p>
            <a:pPr lvl="1"/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OFF or Examine if Open (XIO)</a:t>
            </a:r>
          </a:p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fully interchangeable</a:t>
            </a:r>
            <a:endParaRPr lang="en-US" altLang="en-US" sz="2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914400"/>
            <a:ext cx="9677400" cy="732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5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Do-More Designer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304799" y="1342644"/>
            <a:ext cx="8534401" cy="32254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https://www.youtube.com/watch?v=jUugb68K41Q</a:t>
            </a:r>
          </a:p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program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changes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 changes 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to PLC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the </a:t>
            </a:r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n-US" altLang="en-US" sz="2400" b="1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Do-More Designer </a:t>
            </a:r>
            <a:r>
              <a:rPr lang="en-US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58200" cy="487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1647825" y="2409825"/>
            <a:ext cx="3686175" cy="2038350"/>
            <a:chOff x="0" y="0"/>
            <a:chExt cx="3686175" cy="2038350"/>
          </a:xfrm>
        </p:grpSpPr>
        <p:sp>
          <p:nvSpPr>
            <p:cNvPr id="7" name="Down Arrow 6"/>
            <p:cNvSpPr/>
            <p:nvPr/>
          </p:nvSpPr>
          <p:spPr>
            <a:xfrm>
              <a:off x="2038350" y="323850"/>
              <a:ext cx="209550" cy="107632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2200275" y="0"/>
              <a:ext cx="1285875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effectLst/>
                  <a:latin typeface="Calibri"/>
                  <a:ea typeface="Calibri"/>
                  <a:cs typeface="Times New Roman"/>
                </a:rPr>
                <a:t>Project Name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923925" y="1866900"/>
              <a:ext cx="857250" cy="17145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0" y="1495425"/>
              <a:ext cx="1285875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effectLst/>
                  <a:latin typeface="Calibri"/>
                  <a:ea typeface="Calibri"/>
                  <a:cs typeface="Times New Roman"/>
                </a:rPr>
                <a:t>Hardware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2800350" y="742950"/>
              <a:ext cx="209550" cy="107632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2962275" y="419100"/>
              <a:ext cx="723900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effectLst/>
                  <a:latin typeface="Calibri"/>
                  <a:ea typeface="Calibri"/>
                  <a:cs typeface="Times New Roman"/>
                </a:rPr>
                <a:t>Type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3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671205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76475" y="1590675"/>
            <a:ext cx="990600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Edit Mode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695575" y="1914525"/>
            <a:ext cx="152400" cy="4762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067050" y="1981200"/>
            <a:ext cx="1962150" cy="133350"/>
          </a:xfrm>
          <a:prstGeom prst="leftArrow">
            <a:avLst/>
          </a:prstGeom>
          <a:solidFill>
            <a:srgbClr val="C00000"/>
          </a:solidFill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953000" y="1419225"/>
            <a:ext cx="771525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Accept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809750" y="1743075"/>
            <a:ext cx="152400" cy="10001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8200" y="1466850"/>
            <a:ext cx="990600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Write PLC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4457700" y="2190750"/>
            <a:ext cx="1962150" cy="133350"/>
          </a:xfrm>
          <a:prstGeom prst="leftArrow">
            <a:avLst/>
          </a:prstGeom>
          <a:solidFill>
            <a:srgbClr val="C00000"/>
          </a:solidFill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315075" y="1447800"/>
            <a:ext cx="771525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latin typeface="Calibri"/>
                <a:ea typeface="Calibri"/>
                <a:cs typeface="Times New Roman"/>
              </a:rPr>
              <a:t>Status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7897438" y="4419600"/>
            <a:ext cx="742950" cy="13335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25"/>
          <p:cNvSpPr txBox="1"/>
          <p:nvPr/>
        </p:nvSpPr>
        <p:spPr>
          <a:xfrm>
            <a:off x="7896803" y="3657600"/>
            <a:ext cx="1152525" cy="3238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effectLst/>
                <a:ea typeface="Calibri"/>
                <a:cs typeface="Times New Roman"/>
              </a:rPr>
              <a:t>Instructions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3891280" y="3486150"/>
            <a:ext cx="142875" cy="628650"/>
          </a:xfrm>
          <a:prstGeom prst="upArrow">
            <a:avLst/>
          </a:prstGeom>
          <a:solidFill>
            <a:srgbClr val="C0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28"/>
          <p:cNvSpPr txBox="1"/>
          <p:nvPr/>
        </p:nvSpPr>
        <p:spPr>
          <a:xfrm>
            <a:off x="4100195" y="3486150"/>
            <a:ext cx="1152525" cy="3238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effectLst/>
                <a:ea typeface="Calibri"/>
                <a:cs typeface="Times New Roman"/>
              </a:rPr>
              <a:t>Rung 1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6096000" y="2266950"/>
            <a:ext cx="1733550" cy="171450"/>
          </a:xfrm>
          <a:prstGeom prst="leftArrow">
            <a:avLst/>
          </a:prstGeom>
          <a:solidFill>
            <a:srgbClr val="C00000"/>
          </a:solidFill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7419340" y="1543050"/>
            <a:ext cx="1057275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PLC Mode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34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Ex1: Seal-in Circuit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610600" cy="227139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of maintaining current flow after a momentary switch has been pressed and released.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Start: Normally Open (NO)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Stop: </a:t>
            </a: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Normally </a:t>
            </a:r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(NC)</a:t>
            </a:r>
            <a:endParaRPr lang="en-US" altLang="en-US" sz="24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2286000" y="4619625"/>
            <a:ext cx="4649787" cy="1857375"/>
            <a:chOff x="748" y="1207"/>
            <a:chExt cx="2929" cy="1170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207"/>
              <a:ext cx="2929" cy="1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2154" y="1979"/>
              <a:ext cx="11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CC3300"/>
                  </a:solidFill>
                </a:rPr>
                <a:t>Hardwired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3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Relay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610600" cy="104028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 coil and contacts (NO and/or NC)</a:t>
            </a:r>
          </a:p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forms: Contactors, Motor starters, Relays</a:t>
            </a:r>
            <a:endParaRPr lang="en-US" altLang="en-US" sz="2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95287" y="2805113"/>
            <a:ext cx="3889375" cy="3827462"/>
            <a:chOff x="249" y="1071"/>
            <a:chExt cx="2450" cy="2411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071"/>
              <a:ext cx="2450" cy="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76" y="3249"/>
              <a:ext cx="9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De-energized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257800" y="2743200"/>
            <a:ext cx="2990850" cy="3898900"/>
            <a:chOff x="3334" y="1162"/>
            <a:chExt cx="1884" cy="2456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1162"/>
              <a:ext cx="1884" cy="2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696" y="3385"/>
              <a:ext cx="6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Energized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9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Do-more Simulator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76200" y="1475508"/>
            <a:ext cx="7772400" cy="155734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PLC in the software</a:t>
            </a:r>
          </a:p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Behavior: Like an actual hardware</a:t>
            </a:r>
          </a:p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Suitable for testing and teaching purposes</a:t>
            </a:r>
            <a:endParaRPr lang="en-US" altLang="en-US" sz="24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3126797"/>
            <a:ext cx="5934075" cy="372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5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HMI-Human Machine Interface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76200" y="1191492"/>
            <a:ext cx="8991599" cy="57000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names:</a:t>
            </a:r>
          </a:p>
          <a:p>
            <a:pPr lvl="1"/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machine Interface (MMI), operator interface, touch screen</a:t>
            </a:r>
            <a:endParaRPr lang="en-US" altLang="en-US" sz="22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Characteristics:</a:t>
            </a:r>
            <a:endParaRPr lang="en-US" sz="2000" b="1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manage </a:t>
            </a:r>
            <a:r>
              <a:rPr lang="en-US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entire </a:t>
            </a:r>
            <a:r>
              <a:rPr 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from a single location (screen</a:t>
            </a:r>
            <a:r>
              <a:rPr lang="en-US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to walk to devices to activate/de-activate (time and effort saved)</a:t>
            </a:r>
          </a:p>
          <a:p>
            <a:pPr lvl="1"/>
            <a:r>
              <a:rPr 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hardwired pushbuttons and pilot lights by </a:t>
            </a:r>
            <a:r>
              <a:rPr lang="en-US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  <a:p>
            <a:pPr lvl="1"/>
            <a:r>
              <a:rPr lang="en-US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 </a:t>
            </a:r>
            <a:r>
              <a:rPr 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activated by </a:t>
            </a:r>
            <a:r>
              <a:rPr lang="en-US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touching corresponding icons</a:t>
            </a:r>
          </a:p>
          <a:p>
            <a:pPr lvl="1"/>
            <a:r>
              <a:rPr 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Displaying the operation in graphic format for easier viewing and in real </a:t>
            </a:r>
            <a:r>
              <a:rPr lang="en-US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lvl="1"/>
            <a:r>
              <a:rPr 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the preset values for counters/timers using numeric keypad graphic on the </a:t>
            </a:r>
            <a:r>
              <a:rPr lang="en-US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</a:p>
          <a:p>
            <a:pPr lvl="1"/>
            <a:r>
              <a:rPr lang="en-US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list of alarms with </a:t>
            </a:r>
            <a:r>
              <a:rPr 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and of occurrence and </a:t>
            </a:r>
            <a:r>
              <a:rPr lang="en-US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lvl="1"/>
            <a:r>
              <a:rPr 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Displaying variables as they change over </a:t>
            </a:r>
            <a:r>
              <a:rPr lang="en-US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255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4873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PLC is </a:t>
            </a:r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computer designed for use in machine control. </a:t>
            </a:r>
            <a:endParaRPr lang="en-US" altLang="en-US" b="1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to operate in the industrial environment.</a:t>
            </a:r>
          </a:p>
          <a:p>
            <a:pPr lvl="1"/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Equipped with special input/output interfaces and a control programming language.</a:t>
            </a:r>
          </a:p>
          <a:p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(Programmable Controller): Original Acronym  </a:t>
            </a:r>
            <a:endParaRPr lang="en-US" altLang="en-US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PLC Advantage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0" y="6096000"/>
            <a:ext cx="9144000" cy="584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Originally, to replace hardwired control relay</a:t>
            </a:r>
          </a:p>
        </p:txBody>
      </p:sp>
      <p:pic>
        <p:nvPicPr>
          <p:cNvPr id="9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52600"/>
            <a:ext cx="3335338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3" y="1798637"/>
            <a:ext cx="3065462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814213" y="3927475"/>
            <a:ext cx="10534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Relay</a:t>
            </a:r>
          </a:p>
          <a:p>
            <a:r>
              <a:rPr lang="en-US" altLang="en-US" sz="20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r>
              <a:rPr lang="en-US" altLang="en-US" sz="20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H="1">
            <a:off x="3203575" y="4462462"/>
            <a:ext cx="576263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4179655" y="2331268"/>
            <a:ext cx="10534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PLC</a:t>
            </a:r>
          </a:p>
          <a:p>
            <a:r>
              <a:rPr lang="en-US" alt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r>
              <a:rPr lang="en-US" alt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>
            <a:off x="5148263" y="2733675"/>
            <a:ext cx="1439862" cy="0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PLC System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0" y="5867400"/>
            <a:ext cx="9144000" cy="9541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of: CPU, I/O section, power supply, and a programming device. 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24000"/>
            <a:ext cx="7129462" cy="418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9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PLC System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6" y="1479406"/>
            <a:ext cx="7594884" cy="530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76600" y="207542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3733800"/>
            <a:ext cx="1382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>
            <a:stCxn id="10" idx="2"/>
          </p:cNvCxnSpPr>
          <p:nvPr/>
        </p:nvCxnSpPr>
        <p:spPr>
          <a:xfrm>
            <a:off x="3748044" y="2598640"/>
            <a:ext cx="595356" cy="684189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95800" y="1752600"/>
            <a:ext cx="1443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065816" y="3429000"/>
            <a:ext cx="914400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19449" y="3461780"/>
            <a:ext cx="1443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24000" y="3733800"/>
            <a:ext cx="762000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" name="Straight Arrow Connector 5120"/>
          <p:cNvCxnSpPr/>
          <p:nvPr/>
        </p:nvCxnSpPr>
        <p:spPr>
          <a:xfrm>
            <a:off x="5334000" y="2598640"/>
            <a:ext cx="0" cy="684189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3809999" cy="1143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Discrete/Analog I/</a:t>
            </a:r>
            <a:r>
              <a:rPr lang="en-US" sz="3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76199" y="1600200"/>
            <a:ext cx="3668713" cy="51029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Discrete: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with on/off nature.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only two states: On &amp; Off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Tied to discrete I/O modules.</a:t>
            </a:r>
          </a:p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Analog: 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with a range of values.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Tied to analog I/O modules.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247650"/>
            <a:ext cx="4714875" cy="653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6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PLC Programming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-76200" y="1143000"/>
            <a:ext cx="5943600" cy="246221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2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on a PC</a:t>
            </a:r>
          </a:p>
          <a:p>
            <a:r>
              <a:rPr lang="en-US" altLang="en-US" sz="22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</a:p>
          <a:p>
            <a:pPr lvl="1"/>
            <a:r>
              <a:rPr lang="en-US" altLang="en-US" sz="22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Ladder Diagram (LD)</a:t>
            </a:r>
          </a:p>
          <a:p>
            <a:pPr lvl="1"/>
            <a:r>
              <a:rPr lang="en-US" altLang="en-US" sz="22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Block Diagram (FBD)</a:t>
            </a:r>
          </a:p>
          <a:p>
            <a:pPr lvl="1"/>
            <a:r>
              <a:rPr lang="en-US" altLang="en-US" sz="22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Flow Chart (SFC)</a:t>
            </a:r>
          </a:p>
          <a:p>
            <a:pPr lvl="1"/>
            <a:r>
              <a:rPr lang="en-US" altLang="en-US" sz="22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 Text (ST)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9800" y="2895600"/>
            <a:ext cx="3048001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Ladder Diagram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5960"/>
            <a:ext cx="5939790" cy="3283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1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PLC Programming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library.automationdirect.com/wp-content/uploads/2015/01/L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968" y="2286000"/>
            <a:ext cx="485705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76199" y="2262795"/>
            <a:ext cx="3581402" cy="429040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on a PC</a:t>
            </a:r>
          </a:p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Ladder Diagram (LD)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Block Diagram (FBD)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Flow Chart (SFC)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 Text (ST)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419600" y="1497917"/>
            <a:ext cx="3048001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Ladder Diagram</a:t>
            </a:r>
          </a:p>
        </p:txBody>
      </p:sp>
    </p:spTree>
    <p:extLst>
      <p:ext uri="{BB962C8B-B14F-4D97-AF65-F5344CB8AC3E}">
        <p14:creationId xmlns:p14="http://schemas.microsoft.com/office/powerpoint/2010/main" val="8994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Contacts/Instructions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6839"/>
            <a:ext cx="4343400" cy="197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7010400" y="5241925"/>
            <a:ext cx="1219200" cy="304800"/>
            <a:chOff x="4343400" y="3809999"/>
            <a:chExt cx="1219200" cy="304801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3809999"/>
              <a:ext cx="1219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" name="Straight Connector 16"/>
            <p:cNvCxnSpPr/>
            <p:nvPr/>
          </p:nvCxnSpPr>
          <p:spPr>
            <a:xfrm flipH="1">
              <a:off x="4762500" y="3809999"/>
              <a:ext cx="381000" cy="3048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4648200" y="5257800"/>
            <a:ext cx="1246187" cy="304800"/>
            <a:chOff x="2243841" y="4099718"/>
            <a:chExt cx="1246188" cy="3048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243841" y="4252118"/>
              <a:ext cx="53340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77241" y="4099718"/>
              <a:ext cx="0" cy="304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3454" y="4252118"/>
              <a:ext cx="536575" cy="30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76198" y="1600200"/>
            <a:ext cx="4267201" cy="48690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</a:p>
          <a:p>
            <a:pPr lvl="1"/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Normally Open (NO)</a:t>
            </a:r>
          </a:p>
          <a:p>
            <a:pPr lvl="1"/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Normally </a:t>
            </a:r>
            <a:r>
              <a:rPr lang="en-US" alt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(NC)</a:t>
            </a:r>
            <a:endParaRPr lang="en-US" altLang="en-US" sz="24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</a:p>
          <a:p>
            <a:pPr lvl="1"/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ON or Examine if Closed (XIC)</a:t>
            </a:r>
          </a:p>
          <a:p>
            <a:pPr lvl="1"/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OFF or Examine if Open (XIO)</a:t>
            </a:r>
          </a:p>
          <a:p>
            <a:r>
              <a:rPr lang="en-US" altLang="en-US" sz="2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fully interchangeable</a:t>
            </a:r>
            <a:endParaRPr lang="en-US" altLang="en-US" sz="2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8027" y="4826411"/>
            <a:ext cx="53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XIC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354306" y="4812268"/>
            <a:ext cx="64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XIO</a:t>
            </a:r>
            <a:endParaRPr lang="en-US" sz="2000" b="1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5367338" y="5257800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257800" y="3429000"/>
            <a:ext cx="0" cy="1397411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20000" y="3429000"/>
            <a:ext cx="0" cy="1397411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11092" y="3657600"/>
            <a:ext cx="1551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Not always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16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528</Words>
  <Application>Microsoft Office PowerPoint</Application>
  <PresentationFormat>On-screen Show (4:3)</PresentationFormat>
  <Paragraphs>131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Programmable  Logic  Controllers (PLCs)</vt:lpstr>
      <vt:lpstr>Definition</vt:lpstr>
      <vt:lpstr>PLC Advantage</vt:lpstr>
      <vt:lpstr>PLC System</vt:lpstr>
      <vt:lpstr>PLC System</vt:lpstr>
      <vt:lpstr>Discrete/Analog I/Os</vt:lpstr>
      <vt:lpstr>PLC Programming</vt:lpstr>
      <vt:lpstr>PLC Programming</vt:lpstr>
      <vt:lpstr>Contacts/Instructions</vt:lpstr>
      <vt:lpstr>PLC Companies</vt:lpstr>
      <vt:lpstr>Do-More Designer</vt:lpstr>
      <vt:lpstr>Do-More Designer</vt:lpstr>
      <vt:lpstr>Do-More Designer Cont…</vt:lpstr>
      <vt:lpstr>Commands</vt:lpstr>
      <vt:lpstr>Ex1: Seal-in Circuit</vt:lpstr>
      <vt:lpstr>Control Relay</vt:lpstr>
      <vt:lpstr>Do-more Simulator</vt:lpstr>
      <vt:lpstr>HMI-Human Machine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 Logic  Controllers (PLCs)</dc:title>
  <dc:creator>labuser</dc:creator>
  <cp:lastModifiedBy>labuser</cp:lastModifiedBy>
  <cp:revision>37</cp:revision>
  <dcterms:created xsi:type="dcterms:W3CDTF">2016-05-30T15:46:46Z</dcterms:created>
  <dcterms:modified xsi:type="dcterms:W3CDTF">2017-06-20T19:16:45Z</dcterms:modified>
</cp:coreProperties>
</file>