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Shodan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Industrial Control Reconnaissance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What is </a:t>
            </a:r>
            <a:r>
              <a:rPr lang="en-US" sz="4800" dirty="0" err="1" smtClean="0">
                <a:solidFill>
                  <a:srgbClr val="FFFF00"/>
                </a:solidFill>
              </a:rPr>
              <a:t>Shodan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err="1" smtClean="0">
                <a:solidFill>
                  <a:srgbClr val="FFFF00"/>
                </a:solidFill>
              </a:rPr>
              <a:t>Shodan</a:t>
            </a:r>
            <a:r>
              <a:rPr lang="en-US" sz="3600" dirty="0" smtClean="0"/>
              <a:t> </a:t>
            </a:r>
            <a:r>
              <a:rPr lang="en-US" sz="3600" dirty="0"/>
              <a:t>(http://</a:t>
            </a:r>
            <a:r>
              <a:rPr lang="en-US" sz="3600" dirty="0" smtClean="0"/>
              <a:t>www.shodan.io/) –a web based search </a:t>
            </a:r>
            <a:r>
              <a:rPr lang="en-US" sz="3600" dirty="0"/>
              <a:t>engine designed by </a:t>
            </a:r>
            <a:r>
              <a:rPr lang="en-US" sz="3600" dirty="0" smtClean="0"/>
              <a:t>John </a:t>
            </a:r>
            <a:r>
              <a:rPr lang="en-US" sz="3600" dirty="0" err="1" smtClean="0"/>
              <a:t>Matherly</a:t>
            </a:r>
            <a:endParaRPr lang="en-US" sz="3600" dirty="0"/>
          </a:p>
          <a:p>
            <a:r>
              <a:rPr lang="en-US" sz="3600" dirty="0"/>
              <a:t>D</a:t>
            </a:r>
            <a:r>
              <a:rPr lang="en-US" sz="3600" dirty="0" smtClean="0"/>
              <a:t>ifferent from content </a:t>
            </a:r>
            <a:r>
              <a:rPr lang="en-US" sz="3600" dirty="0"/>
              <a:t>search </a:t>
            </a:r>
            <a:r>
              <a:rPr lang="en-US" sz="3600" dirty="0" smtClean="0"/>
              <a:t>engines (such as Google or Bing)</a:t>
            </a:r>
          </a:p>
          <a:p>
            <a:r>
              <a:rPr lang="en-US" sz="3600" dirty="0" err="1">
                <a:solidFill>
                  <a:srgbClr val="FFFF00"/>
                </a:solidFill>
              </a:rPr>
              <a:t>Shodan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/>
              <a:t>interrogates ports and grabs the resulting banners, then indexes the banners for searching</a:t>
            </a: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532" y="392620"/>
            <a:ext cx="9613861" cy="108093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What is </a:t>
            </a:r>
            <a:r>
              <a:rPr lang="en-US" sz="4800" dirty="0" err="1" smtClean="0">
                <a:solidFill>
                  <a:srgbClr val="FFFF00"/>
                </a:solidFill>
              </a:rPr>
              <a:t>Shodan</a:t>
            </a:r>
            <a:endParaRPr lang="en-US" sz="4800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045" y="1339403"/>
            <a:ext cx="9316847" cy="533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solidFill>
                  <a:srgbClr val="FFFF00"/>
                </a:solidFill>
              </a:rPr>
              <a:t>Shodan</a:t>
            </a:r>
            <a:r>
              <a:rPr lang="en-US" sz="4800" dirty="0" smtClean="0">
                <a:solidFill>
                  <a:srgbClr val="FFFF00"/>
                </a:solidFill>
              </a:rPr>
              <a:t> Search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219758" cy="3599316"/>
          </a:xfrm>
        </p:spPr>
        <p:txBody>
          <a:bodyPr>
            <a:normAutofit/>
          </a:bodyPr>
          <a:lstStyle/>
          <a:p>
            <a:r>
              <a:rPr lang="en-US" sz="3600" dirty="0"/>
              <a:t>Basic Operations: Search</a:t>
            </a:r>
          </a:p>
          <a:p>
            <a:r>
              <a:rPr lang="en-US" sz="3600" dirty="0" smtClean="0"/>
              <a:t>Search </a:t>
            </a:r>
            <a:r>
              <a:rPr lang="en-US" sz="3600" dirty="0"/>
              <a:t>terms are entered into a text </a:t>
            </a:r>
            <a:r>
              <a:rPr lang="en-US" sz="3600" dirty="0" smtClean="0"/>
              <a:t>box</a:t>
            </a:r>
            <a:endParaRPr lang="en-US" sz="3600" dirty="0"/>
          </a:p>
          <a:p>
            <a:r>
              <a:rPr lang="en-US" sz="3600" dirty="0" smtClean="0"/>
              <a:t>Quotation </a:t>
            </a:r>
            <a:r>
              <a:rPr lang="en-US" sz="3600" dirty="0"/>
              <a:t>marks can narrow a search</a:t>
            </a:r>
          </a:p>
          <a:p>
            <a:r>
              <a:rPr lang="en-US" sz="3600" dirty="0" smtClean="0"/>
              <a:t>Boolean </a:t>
            </a:r>
            <a:r>
              <a:rPr lang="en-US" sz="3600" dirty="0"/>
              <a:t>operators + and </a:t>
            </a:r>
            <a:r>
              <a:rPr lang="en-US" sz="3600" dirty="0" smtClean="0"/>
              <a:t>– can </a:t>
            </a:r>
            <a:r>
              <a:rPr lang="en-US" sz="3600" dirty="0"/>
              <a:t>be used to include and exclude query terms (+ is implicit default)</a:t>
            </a:r>
          </a:p>
          <a:p>
            <a:endParaRPr lang="en-US" sz="36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88" y="5608207"/>
            <a:ext cx="10800615" cy="53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4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solidFill>
                  <a:srgbClr val="FFFF00"/>
                </a:solidFill>
              </a:rPr>
              <a:t>Shodan</a:t>
            </a:r>
            <a:r>
              <a:rPr lang="en-US" sz="4800" dirty="0" smtClean="0">
                <a:solidFill>
                  <a:srgbClr val="FFFF00"/>
                </a:solidFill>
              </a:rPr>
              <a:t> Search Filters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219758" cy="3599316"/>
          </a:xfrm>
        </p:spPr>
        <p:txBody>
          <a:bodyPr>
            <a:normAutofit/>
          </a:bodyPr>
          <a:lstStyle/>
          <a:p>
            <a:r>
              <a:rPr lang="en-US" sz="3600" b="1" dirty="0"/>
              <a:t>country: </a:t>
            </a:r>
            <a:r>
              <a:rPr lang="en-US" sz="3600" dirty="0" smtClean="0"/>
              <a:t>two </a:t>
            </a:r>
            <a:r>
              <a:rPr lang="en-US" sz="3600" dirty="0"/>
              <a:t>letter country code</a:t>
            </a:r>
          </a:p>
          <a:p>
            <a:r>
              <a:rPr lang="en-US" sz="3600" b="1" dirty="0" smtClean="0"/>
              <a:t>hostname: </a:t>
            </a:r>
            <a:r>
              <a:rPr lang="en-US" sz="3600" dirty="0" smtClean="0"/>
              <a:t>specify hostname </a:t>
            </a:r>
            <a:r>
              <a:rPr lang="en-US" sz="3600" dirty="0"/>
              <a:t>or domain</a:t>
            </a:r>
          </a:p>
          <a:p>
            <a:r>
              <a:rPr lang="en-US" sz="3600" b="1" dirty="0" smtClean="0"/>
              <a:t>net</a:t>
            </a:r>
            <a:r>
              <a:rPr lang="en-US" sz="3600" b="1" dirty="0"/>
              <a:t>: </a:t>
            </a:r>
            <a:r>
              <a:rPr lang="en-US" sz="3600" dirty="0" smtClean="0"/>
              <a:t>specify </a:t>
            </a:r>
            <a:r>
              <a:rPr lang="en-US" sz="3600" dirty="0"/>
              <a:t>IP range or subnet</a:t>
            </a:r>
          </a:p>
          <a:p>
            <a:r>
              <a:rPr lang="en-US" sz="3600" b="1" dirty="0" err="1" smtClean="0"/>
              <a:t>os</a:t>
            </a:r>
            <a:r>
              <a:rPr lang="en-US" sz="3600" b="1" dirty="0"/>
              <a:t>: </a:t>
            </a:r>
            <a:r>
              <a:rPr lang="en-US" sz="3600" dirty="0"/>
              <a:t>search for specific operating systems</a:t>
            </a:r>
          </a:p>
          <a:p>
            <a:r>
              <a:rPr lang="en-US" sz="3600" b="1" dirty="0" smtClean="0"/>
              <a:t>port</a:t>
            </a:r>
            <a:r>
              <a:rPr lang="en-US" sz="3600" b="1" dirty="0"/>
              <a:t>: </a:t>
            </a:r>
            <a:r>
              <a:rPr lang="en-US" sz="3600" dirty="0" smtClean="0"/>
              <a:t>specify service port</a:t>
            </a:r>
            <a:endParaRPr lang="en-US" sz="3600" dirty="0"/>
          </a:p>
          <a:p>
            <a:endParaRPr lang="en-US" sz="36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87" y="5821251"/>
            <a:ext cx="10727588" cy="5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653" y="0"/>
            <a:ext cx="9613861" cy="1080938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Shodan</a:t>
            </a:r>
            <a:r>
              <a:rPr lang="en-US" dirty="0" smtClean="0">
                <a:solidFill>
                  <a:srgbClr val="FFFF00"/>
                </a:solidFill>
              </a:rPr>
              <a:t> Search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20" y="987849"/>
            <a:ext cx="9345594" cy="579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Alternative: </a:t>
            </a:r>
            <a:r>
              <a:rPr lang="en-US" sz="4800" dirty="0" err="1" smtClean="0">
                <a:solidFill>
                  <a:srgbClr val="FFFF00"/>
                </a:solidFill>
              </a:rPr>
              <a:t>Nmap</a:t>
            </a:r>
            <a:r>
              <a:rPr lang="en-US" sz="4800" dirty="0" smtClean="0">
                <a:solidFill>
                  <a:srgbClr val="FFFF00"/>
                </a:solidFill>
              </a:rPr>
              <a:t> Modbus-discover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219758" cy="4269989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>
                <a:effectLst/>
              </a:rPr>
              <a:t>Enumerates </a:t>
            </a:r>
            <a:r>
              <a:rPr lang="en-US" sz="3600" dirty="0">
                <a:effectLst/>
              </a:rPr>
              <a:t>SCADA Modbus slave ids (</a:t>
            </a:r>
            <a:r>
              <a:rPr lang="en-US" sz="3600" dirty="0" err="1">
                <a:effectLst/>
              </a:rPr>
              <a:t>sids</a:t>
            </a:r>
            <a:r>
              <a:rPr lang="en-US" sz="3600" dirty="0">
                <a:effectLst/>
              </a:rPr>
              <a:t>) and collects their device information.</a:t>
            </a:r>
          </a:p>
          <a:p>
            <a:r>
              <a:rPr lang="en-US" sz="3600" dirty="0" smtClean="0">
                <a:effectLst/>
              </a:rPr>
              <a:t>This </a:t>
            </a:r>
            <a:r>
              <a:rPr lang="en-US" sz="3600" dirty="0">
                <a:effectLst/>
              </a:rPr>
              <a:t>script does Modbus device information disclosure. It tries to find legal </a:t>
            </a:r>
            <a:r>
              <a:rPr lang="en-US" sz="3600" dirty="0" err="1">
                <a:effectLst/>
              </a:rPr>
              <a:t>sids</a:t>
            </a:r>
            <a:r>
              <a:rPr lang="en-US" sz="3600" dirty="0">
                <a:effectLst/>
              </a:rPr>
              <a:t> (slave ids) of Modbus devices and to get additional information about the vendor and firmware</a:t>
            </a:r>
            <a:r>
              <a:rPr lang="en-US" sz="3600" dirty="0" smtClean="0">
                <a:effectLst/>
              </a:rPr>
              <a:t>.</a:t>
            </a:r>
          </a:p>
          <a:p>
            <a:r>
              <a:rPr lang="en-US" sz="3600" dirty="0" smtClean="0">
                <a:effectLst/>
              </a:rPr>
              <a:t>Download the script </a:t>
            </a:r>
            <a:r>
              <a:rPr lang="en-US" altLang="en-US" sz="3600" dirty="0" smtClean="0">
                <a:solidFill>
                  <a:srgbClr val="000000"/>
                </a:solidFill>
                <a:effectLst/>
                <a:latin typeface="Andale Mono"/>
              </a:rPr>
              <a:t>modbus-discover.nse </a:t>
            </a:r>
            <a:r>
              <a:rPr lang="en-US" altLang="en-US" sz="3600" dirty="0" smtClean="0">
                <a:effectLst/>
                <a:latin typeface="Andale Mono"/>
              </a:rPr>
              <a:t>from</a:t>
            </a:r>
          </a:p>
          <a:p>
            <a:pPr marL="0" indent="0">
              <a:buNone/>
            </a:pPr>
            <a:endParaRPr lang="en-US" sz="3600" dirty="0" smtClean="0">
              <a:effectLst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  <a:effectLst/>
              </a:rPr>
              <a:t>https</a:t>
            </a:r>
            <a:r>
              <a:rPr lang="en-US" sz="3600" dirty="0">
                <a:solidFill>
                  <a:srgbClr val="FF0000"/>
                </a:solidFill>
                <a:effectLst/>
              </a:rPr>
              <a:t>://nmap.org/nsedoc/scripts/modbus-discover.html</a:t>
            </a:r>
            <a:endParaRPr lang="en-US" sz="3600" dirty="0">
              <a:solidFill>
                <a:srgbClr val="FF0000"/>
              </a:solidFill>
              <a:effectLst/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Alternative: </a:t>
            </a:r>
            <a:r>
              <a:rPr lang="en-US" sz="4800" dirty="0" err="1" smtClean="0">
                <a:solidFill>
                  <a:srgbClr val="FFFF00"/>
                </a:solidFill>
              </a:rPr>
              <a:t>Nmap</a:t>
            </a:r>
            <a:r>
              <a:rPr lang="en-US" sz="4800" dirty="0" smtClean="0">
                <a:solidFill>
                  <a:srgbClr val="FFFF00"/>
                </a:solidFill>
              </a:rPr>
              <a:t> Modbus-discover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6366" y="1057582"/>
            <a:ext cx="1147507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1" dirty="0" smtClean="0">
              <a:solidFill>
                <a:srgbClr val="FFFF00"/>
              </a:solidFill>
              <a:latin typeface="Andal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1" dirty="0">
              <a:solidFill>
                <a:srgbClr val="FFFF00"/>
              </a:solidFill>
              <a:latin typeface="Andal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solidFill>
                  <a:srgbClr val="FFFF00"/>
                </a:solidFill>
                <a:latin typeface="Andale Mono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ndal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nmap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 --script modbus-discover.nse --script-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args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='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modbus-discover.aggressive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=true' -p 502 &lt;host&gt;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86366" y="3824862"/>
            <a:ext cx="6988836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solidFill>
                  <a:srgbClr val="FFFF00"/>
                </a:solidFill>
                <a:latin typeface="Andale Mono"/>
              </a:rPr>
              <a:t>Output:</a:t>
            </a:r>
            <a:endParaRPr lang="en-US" altLang="en-US" sz="2400" b="1" dirty="0">
              <a:solidFill>
                <a:srgbClr val="FFFF00"/>
              </a:solidFill>
              <a:latin typeface="Andal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ndal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PORT STATE SERVICE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502/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tcp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 open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modbus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ndale Mono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|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modbus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-discover: |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sid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 0x64: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ndale Mono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| Slave ID data: \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xFA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\xFFPM710PowerMeter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ndale Mono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| Device identification: Schneider Electric PM710 v03.110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ndale Mono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|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sid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 0x96: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ndale Mono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|_ error: GATEWAY TARGET DEVICE FAILED TO RESPONSE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9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86</TotalTime>
  <Words>255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Andale Mono</vt:lpstr>
      <vt:lpstr>Arial</vt:lpstr>
      <vt:lpstr>Trebuchet MS</vt:lpstr>
      <vt:lpstr>Berlin</vt:lpstr>
      <vt:lpstr>Shodan</vt:lpstr>
      <vt:lpstr>What is Shodan</vt:lpstr>
      <vt:lpstr>What is Shodan</vt:lpstr>
      <vt:lpstr>Shodan Search</vt:lpstr>
      <vt:lpstr>Shodan Search Filters</vt:lpstr>
      <vt:lpstr>Shodan Search</vt:lpstr>
      <vt:lpstr>Alternative: Nmap Modbus-discover</vt:lpstr>
      <vt:lpstr>Alternative: Nmap Modbus-discover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Shodan</dc:title>
  <dc:creator>gfrancia@jsu.edu</dc:creator>
  <cp:lastModifiedBy>gfrancia@jsu.edu</cp:lastModifiedBy>
  <cp:revision>9</cp:revision>
  <dcterms:created xsi:type="dcterms:W3CDTF">2016-06-18T01:29:24Z</dcterms:created>
  <dcterms:modified xsi:type="dcterms:W3CDTF">2016-06-18T02:55:25Z</dcterms:modified>
</cp:coreProperties>
</file>