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vml" ContentType="application/vnd.openxmlformats-officedocument.vmlDrawing"/>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Default Extension="bin" ContentType="application/vnd.openxmlformats-officedocument.oleObject"/>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 id="2147483886" r:id="rId2"/>
  </p:sldMasterIdLst>
  <p:notesMasterIdLst>
    <p:notesMasterId r:id="rId37"/>
  </p:notesMasterIdLst>
  <p:handoutMasterIdLst>
    <p:handoutMasterId r:id="rId38"/>
  </p:handoutMasterIdLst>
  <p:sldIdLst>
    <p:sldId id="292" r:id="rId3"/>
    <p:sldId id="294" r:id="rId4"/>
    <p:sldId id="295" r:id="rId5"/>
    <p:sldId id="300" r:id="rId6"/>
    <p:sldId id="304" r:id="rId7"/>
    <p:sldId id="301" r:id="rId8"/>
    <p:sldId id="302" r:id="rId9"/>
    <p:sldId id="314" r:id="rId10"/>
    <p:sldId id="315" r:id="rId11"/>
    <p:sldId id="303" r:id="rId12"/>
    <p:sldId id="305" r:id="rId13"/>
    <p:sldId id="316" r:id="rId14"/>
    <p:sldId id="321" r:id="rId15"/>
    <p:sldId id="322" r:id="rId16"/>
    <p:sldId id="323" r:id="rId17"/>
    <p:sldId id="324" r:id="rId18"/>
    <p:sldId id="326" r:id="rId19"/>
    <p:sldId id="325" r:id="rId20"/>
    <p:sldId id="296" r:id="rId21"/>
    <p:sldId id="297" r:id="rId22"/>
    <p:sldId id="298" r:id="rId23"/>
    <p:sldId id="318" r:id="rId24"/>
    <p:sldId id="317" r:id="rId25"/>
    <p:sldId id="299" r:id="rId26"/>
    <p:sldId id="306" r:id="rId27"/>
    <p:sldId id="308" r:id="rId28"/>
    <p:sldId id="309" r:id="rId29"/>
    <p:sldId id="310" r:id="rId30"/>
    <p:sldId id="311" r:id="rId31"/>
    <p:sldId id="312" r:id="rId32"/>
    <p:sldId id="313" r:id="rId33"/>
    <p:sldId id="320" r:id="rId34"/>
    <p:sldId id="307" r:id="rId35"/>
    <p:sldId id="319"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AFD7"/>
    <a:srgbClr val="99FF66"/>
    <a:srgbClr val="FF552D"/>
    <a:srgbClr val="65AA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9" autoAdjust="0"/>
    <p:restoredTop sz="94660"/>
  </p:normalViewPr>
  <p:slideViewPr>
    <p:cSldViewPr>
      <p:cViewPr varScale="1">
        <p:scale>
          <a:sx n="66" d="100"/>
          <a:sy n="66" d="100"/>
        </p:scale>
        <p:origin x="-1272"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181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AA8152-0823-4B23-AF67-4BC96F7D9885}" type="datetimeFigureOut">
              <a:rPr lang="en-US" smtClean="0"/>
              <a:pPr/>
              <a:t>7/8/2017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F95C1-1A12-4BEA-A0EA-614FB23A1A1E}" type="slidenum">
              <a:rPr lang="en-US" smtClean="0"/>
              <a:pPr/>
              <a:t>‹#›</a:t>
            </a:fld>
            <a:endParaRPr lang="en-US"/>
          </a:p>
        </p:txBody>
      </p:sp>
    </p:spTree>
    <p:extLst>
      <p:ext uri="{BB962C8B-B14F-4D97-AF65-F5344CB8AC3E}">
        <p14:creationId xmlns:p14="http://schemas.microsoft.com/office/powerpoint/2010/main" xmlns="" val="1466465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fld id="{2DF6B3E5-AC81-4777-B192-0B795E5A5BF1}" type="datetime1">
              <a:rPr lang="en-US"/>
              <a:pPr>
                <a:defRPr/>
              </a:pPr>
              <a:t>7/8/2017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2613B91D-D8B4-44E0-A88F-99746AFA9460}" type="slidenum">
              <a:rPr lang="en-US"/>
              <a:pPr>
                <a:defRPr/>
              </a:pPr>
              <a:t>‹#›</a:t>
            </a:fld>
            <a:endParaRPr lang="en-US" dirty="0"/>
          </a:p>
        </p:txBody>
      </p:sp>
    </p:spTree>
    <p:extLst>
      <p:ext uri="{BB962C8B-B14F-4D97-AF65-F5344CB8AC3E}">
        <p14:creationId xmlns:p14="http://schemas.microsoft.com/office/powerpoint/2010/main" xmlns="" val="1958092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a:cs typeface="ＭＳ Ｐゴシック"/>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a:cs typeface="ＭＳ Ｐゴシック"/>
              </a:defRPr>
            </a:lvl1pPr>
            <a:lvl2pPr marL="742950" indent="-285750" eaLnBrk="0" hangingPunct="0">
              <a:spcBef>
                <a:spcPct val="30000"/>
              </a:spcBef>
              <a:defRPr sz="1200">
                <a:solidFill>
                  <a:schemeClr val="tx1"/>
                </a:solidFill>
                <a:latin typeface="Calibri" pitchFamily="34" charset="0"/>
                <a:ea typeface="ＭＳ Ｐゴシック"/>
                <a:cs typeface="ＭＳ Ｐゴシック"/>
              </a:defRPr>
            </a:lvl2pPr>
            <a:lvl3pPr marL="1143000" indent="-228600" eaLnBrk="0" hangingPunct="0">
              <a:spcBef>
                <a:spcPct val="30000"/>
              </a:spcBef>
              <a:defRPr sz="1200">
                <a:solidFill>
                  <a:schemeClr val="tx1"/>
                </a:solidFill>
                <a:latin typeface="Calibri" pitchFamily="34" charset="0"/>
                <a:ea typeface="ＭＳ Ｐゴシック"/>
                <a:cs typeface="ＭＳ Ｐゴシック"/>
              </a:defRPr>
            </a:lvl3pPr>
            <a:lvl4pPr marL="1600200" indent="-228600" eaLnBrk="0" hangingPunct="0">
              <a:spcBef>
                <a:spcPct val="30000"/>
              </a:spcBef>
              <a:defRPr sz="1200">
                <a:solidFill>
                  <a:schemeClr val="tx1"/>
                </a:solidFill>
                <a:latin typeface="Calibri" pitchFamily="34" charset="0"/>
                <a:ea typeface="ＭＳ Ｐゴシック"/>
                <a:cs typeface="ＭＳ Ｐゴシック"/>
              </a:defRPr>
            </a:lvl4pPr>
            <a:lvl5pPr marL="2057400" indent="-228600" eaLnBrk="0" hangingPunct="0">
              <a:spcBef>
                <a:spcPct val="30000"/>
              </a:spcBef>
              <a:defRPr sz="1200">
                <a:solidFill>
                  <a:schemeClr val="tx1"/>
                </a:solidFill>
                <a:latin typeface="Calibri" pitchFamily="34" charset="0"/>
                <a:ea typeface="ＭＳ Ｐゴシック"/>
                <a:cs typeface="ＭＳ Ｐゴシック"/>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9pPr>
          </a:lstStyle>
          <a:p>
            <a:pPr eaLnBrk="1" hangingPunct="1">
              <a:spcBef>
                <a:spcPct val="0"/>
              </a:spcBef>
            </a:pPr>
            <a:fld id="{5AA0A50F-FAB0-45A6-A043-216C5A4F0DCC}" type="slidenum">
              <a:rPr lang="en-US" altLang="en-US" smtClean="0">
                <a:latin typeface="Arial" pitchFamily="34" charset="0"/>
                <a:cs typeface="Arial" pitchFamily="34" charset="0"/>
              </a:rPr>
              <a:pPr eaLnBrk="1" hangingPunct="1">
                <a:spcBef>
                  <a:spcPct val="0"/>
                </a:spcBef>
              </a:pPr>
              <a:t>1</a:t>
            </a:fld>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xmlns="" val="8264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a:cs typeface="ＭＳ Ｐゴシック"/>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a:cs typeface="ＭＳ Ｐゴシック"/>
              </a:defRPr>
            </a:lvl1pPr>
            <a:lvl2pPr marL="742950" indent="-285750" eaLnBrk="0" hangingPunct="0">
              <a:spcBef>
                <a:spcPct val="30000"/>
              </a:spcBef>
              <a:defRPr sz="1200">
                <a:solidFill>
                  <a:schemeClr val="tx1"/>
                </a:solidFill>
                <a:latin typeface="Calibri" pitchFamily="34" charset="0"/>
                <a:ea typeface="ＭＳ Ｐゴシック"/>
                <a:cs typeface="ＭＳ Ｐゴシック"/>
              </a:defRPr>
            </a:lvl2pPr>
            <a:lvl3pPr marL="1143000" indent="-228600" eaLnBrk="0" hangingPunct="0">
              <a:spcBef>
                <a:spcPct val="30000"/>
              </a:spcBef>
              <a:defRPr sz="1200">
                <a:solidFill>
                  <a:schemeClr val="tx1"/>
                </a:solidFill>
                <a:latin typeface="Calibri" pitchFamily="34" charset="0"/>
                <a:ea typeface="ＭＳ Ｐゴシック"/>
                <a:cs typeface="ＭＳ Ｐゴシック"/>
              </a:defRPr>
            </a:lvl3pPr>
            <a:lvl4pPr marL="1600200" indent="-228600" eaLnBrk="0" hangingPunct="0">
              <a:spcBef>
                <a:spcPct val="30000"/>
              </a:spcBef>
              <a:defRPr sz="1200">
                <a:solidFill>
                  <a:schemeClr val="tx1"/>
                </a:solidFill>
                <a:latin typeface="Calibri" pitchFamily="34" charset="0"/>
                <a:ea typeface="ＭＳ Ｐゴシック"/>
                <a:cs typeface="ＭＳ Ｐゴシック"/>
              </a:defRPr>
            </a:lvl4pPr>
            <a:lvl5pPr marL="2057400" indent="-228600" eaLnBrk="0" hangingPunct="0">
              <a:spcBef>
                <a:spcPct val="30000"/>
              </a:spcBef>
              <a:defRPr sz="1200">
                <a:solidFill>
                  <a:schemeClr val="tx1"/>
                </a:solidFill>
                <a:latin typeface="Calibri" pitchFamily="34" charset="0"/>
                <a:ea typeface="ＭＳ Ｐゴシック"/>
                <a:cs typeface="ＭＳ Ｐゴシック"/>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9pPr>
          </a:lstStyle>
          <a:p>
            <a:pPr eaLnBrk="1" hangingPunct="1">
              <a:spcBef>
                <a:spcPct val="0"/>
              </a:spcBef>
            </a:pPr>
            <a:fld id="{6FA15497-2D40-4977-B63F-11D563E2AB66}" type="slidenum">
              <a:rPr lang="en-US" altLang="en-US" smtClean="0">
                <a:latin typeface="Arial" pitchFamily="34" charset="0"/>
                <a:cs typeface="Arial" pitchFamily="34" charset="0"/>
              </a:rPr>
              <a:pPr eaLnBrk="1" hangingPunct="1">
                <a:spcBef>
                  <a:spcPct val="0"/>
                </a:spcBef>
              </a:pPr>
              <a:t>2</a:t>
            </a:fld>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xmlns="" val="308719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a:cs typeface="ＭＳ Ｐゴシック"/>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a:cs typeface="ＭＳ Ｐゴシック"/>
              </a:defRPr>
            </a:lvl1pPr>
            <a:lvl2pPr marL="742950" indent="-285750" eaLnBrk="0" hangingPunct="0">
              <a:spcBef>
                <a:spcPct val="30000"/>
              </a:spcBef>
              <a:defRPr sz="1200">
                <a:solidFill>
                  <a:schemeClr val="tx1"/>
                </a:solidFill>
                <a:latin typeface="Calibri" pitchFamily="34" charset="0"/>
                <a:ea typeface="ＭＳ Ｐゴシック"/>
                <a:cs typeface="ＭＳ Ｐゴシック"/>
              </a:defRPr>
            </a:lvl2pPr>
            <a:lvl3pPr marL="1143000" indent="-228600" eaLnBrk="0" hangingPunct="0">
              <a:spcBef>
                <a:spcPct val="30000"/>
              </a:spcBef>
              <a:defRPr sz="1200">
                <a:solidFill>
                  <a:schemeClr val="tx1"/>
                </a:solidFill>
                <a:latin typeface="Calibri" pitchFamily="34" charset="0"/>
                <a:ea typeface="ＭＳ Ｐゴシック"/>
                <a:cs typeface="ＭＳ Ｐゴシック"/>
              </a:defRPr>
            </a:lvl3pPr>
            <a:lvl4pPr marL="1600200" indent="-228600" eaLnBrk="0" hangingPunct="0">
              <a:spcBef>
                <a:spcPct val="30000"/>
              </a:spcBef>
              <a:defRPr sz="1200">
                <a:solidFill>
                  <a:schemeClr val="tx1"/>
                </a:solidFill>
                <a:latin typeface="Calibri" pitchFamily="34" charset="0"/>
                <a:ea typeface="ＭＳ Ｐゴシック"/>
                <a:cs typeface="ＭＳ Ｐゴシック"/>
              </a:defRPr>
            </a:lvl4pPr>
            <a:lvl5pPr marL="2057400" indent="-228600" eaLnBrk="0" hangingPunct="0">
              <a:spcBef>
                <a:spcPct val="30000"/>
              </a:spcBef>
              <a:defRPr sz="1200">
                <a:solidFill>
                  <a:schemeClr val="tx1"/>
                </a:solidFill>
                <a:latin typeface="Calibri" pitchFamily="34" charset="0"/>
                <a:ea typeface="ＭＳ Ｐゴシック"/>
                <a:cs typeface="ＭＳ Ｐゴシック"/>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a:cs typeface="ＭＳ Ｐゴシック"/>
              </a:defRPr>
            </a:lvl9pPr>
          </a:lstStyle>
          <a:p>
            <a:pPr eaLnBrk="1" hangingPunct="1">
              <a:spcBef>
                <a:spcPct val="0"/>
              </a:spcBef>
            </a:pPr>
            <a:fld id="{6FA15497-2D40-4977-B63F-11D563E2AB66}" type="slidenum">
              <a:rPr lang="en-US" altLang="en-US" smtClean="0">
                <a:latin typeface="Arial" pitchFamily="34" charset="0"/>
                <a:cs typeface="Arial" pitchFamily="34" charset="0"/>
              </a:rPr>
              <a:pPr eaLnBrk="1" hangingPunct="1">
                <a:spcBef>
                  <a:spcPct val="0"/>
                </a:spcBef>
              </a:pPr>
              <a:t>3</a:t>
            </a:fld>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xmlns="" val="3087190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3"/>
          <p:cNvGraphicFramePr>
            <a:graphicFrameLocks noChangeAspect="1"/>
          </p:cNvGraphicFramePr>
          <p:nvPr/>
        </p:nvGraphicFramePr>
        <p:xfrm>
          <a:off x="0" y="5976938"/>
          <a:ext cx="9144000" cy="881062"/>
        </p:xfrm>
        <a:graphic>
          <a:graphicData uri="http://schemas.openxmlformats.org/presentationml/2006/ole">
            <p:oleObj spid="_x0000_s33854" name="Image" r:id="rId3" imgW="13714286" imgH="1320635" progId="">
              <p:embed/>
            </p:oleObj>
          </a:graphicData>
        </a:graphic>
      </p:graphicFrame>
      <p:sp>
        <p:nvSpPr>
          <p:cNvPr id="3" name="Text Placeholder 5"/>
          <p:cNvSpPr txBox="1">
            <a:spLocks/>
          </p:cNvSpPr>
          <p:nvPr userDrawn="1"/>
        </p:nvSpPr>
        <p:spPr bwMode="auto">
          <a:xfrm>
            <a:off x="457200" y="6019800"/>
            <a:ext cx="8229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defRPr/>
            </a:pPr>
            <a:r>
              <a:rPr lang="en-US" altLang="en-US" sz="1400" b="1" dirty="0" smtClean="0">
                <a:solidFill>
                  <a:srgbClr val="65AA3B"/>
                </a:solidFill>
              </a:rPr>
              <a:t>Lecture Title (change this in the Slide Master)</a:t>
            </a:r>
          </a:p>
        </p:txBody>
      </p:sp>
    </p:spTree>
    <p:extLst>
      <p:ext uri="{BB962C8B-B14F-4D97-AF65-F5344CB8AC3E}">
        <p14:creationId xmlns:p14="http://schemas.microsoft.com/office/powerpoint/2010/main" xmlns="" val="31846371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7/8/2017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7" name="Object 13"/>
          <p:cNvGraphicFramePr>
            <a:graphicFrameLocks noChangeAspect="1"/>
          </p:cNvGraphicFramePr>
          <p:nvPr/>
        </p:nvGraphicFramePr>
        <p:xfrm>
          <a:off x="0" y="5976938"/>
          <a:ext cx="9144000" cy="881062"/>
        </p:xfrm>
        <a:graphic>
          <a:graphicData uri="http://schemas.openxmlformats.org/presentationml/2006/ole">
            <p:oleObj spid="_x0000_s1106" name="Image" r:id="rId4" imgW="13714286" imgH="1320635" progId="">
              <p:embed/>
            </p:oleObj>
          </a:graphicData>
        </a:graphic>
      </p:graphicFrame>
    </p:spTree>
  </p:cSld>
  <p:clrMap bg1="lt1" tx1="dk1" bg2="lt2" tx2="dk2" accent1="accent1" accent2="accent2" accent3="accent3" accent4="accent4" accent5="accent5" accent6="accent6" hlink="hlink" folHlink="folHlink"/>
  <p:sldLayoutIdLst>
    <p:sldLayoutId id="2147483729" r:id="rId1"/>
  </p:sldLayoutIdLst>
  <p:transition/>
  <p:timing>
    <p:tnLst>
      <p:par>
        <p:cTn id="1" dur="indefinite" restart="never" nodeType="tmRoot"/>
      </p:par>
    </p:tnLst>
  </p:timing>
  <p:txStyles>
    <p:titleStyle>
      <a:lvl1pPr algn="l" rtl="0" eaLnBrk="0" fontAlgn="base" hangingPunct="0">
        <a:spcBef>
          <a:spcPct val="0"/>
        </a:spcBef>
        <a:spcAft>
          <a:spcPct val="0"/>
        </a:spcAft>
        <a:defRPr sz="4400" b="1">
          <a:solidFill>
            <a:srgbClr val="00AFD7"/>
          </a:solidFill>
          <a:latin typeface="+mj-lt"/>
          <a:ea typeface="+mj-ea"/>
          <a:cs typeface="+mj-cs"/>
        </a:defRPr>
      </a:lvl1pPr>
      <a:lvl2pPr algn="l" rtl="0" eaLnBrk="0" fontAlgn="base" hangingPunct="0">
        <a:spcBef>
          <a:spcPct val="0"/>
        </a:spcBef>
        <a:spcAft>
          <a:spcPct val="0"/>
        </a:spcAft>
        <a:defRPr sz="4400" b="1">
          <a:solidFill>
            <a:srgbClr val="00AFD7"/>
          </a:solidFill>
          <a:latin typeface="Calibri" charset="0"/>
          <a:ea typeface="Arial" charset="0"/>
          <a:cs typeface="Arial" charset="0"/>
        </a:defRPr>
      </a:lvl2pPr>
      <a:lvl3pPr algn="l" rtl="0" eaLnBrk="0" fontAlgn="base" hangingPunct="0">
        <a:spcBef>
          <a:spcPct val="0"/>
        </a:spcBef>
        <a:spcAft>
          <a:spcPct val="0"/>
        </a:spcAft>
        <a:defRPr sz="4400" b="1">
          <a:solidFill>
            <a:srgbClr val="00AFD7"/>
          </a:solidFill>
          <a:latin typeface="Calibri" charset="0"/>
          <a:ea typeface="Arial" charset="0"/>
          <a:cs typeface="Arial" charset="0"/>
        </a:defRPr>
      </a:lvl3pPr>
      <a:lvl4pPr algn="l" rtl="0" eaLnBrk="0" fontAlgn="base" hangingPunct="0">
        <a:spcBef>
          <a:spcPct val="0"/>
        </a:spcBef>
        <a:spcAft>
          <a:spcPct val="0"/>
        </a:spcAft>
        <a:defRPr sz="4400" b="1">
          <a:solidFill>
            <a:srgbClr val="00AFD7"/>
          </a:solidFill>
          <a:latin typeface="Calibri" charset="0"/>
          <a:ea typeface="Arial" charset="0"/>
          <a:cs typeface="Arial" charset="0"/>
        </a:defRPr>
      </a:lvl4pPr>
      <a:lvl5pPr algn="l" rtl="0" eaLnBrk="0" fontAlgn="base" hangingPunct="0">
        <a:spcBef>
          <a:spcPct val="0"/>
        </a:spcBef>
        <a:spcAft>
          <a:spcPct val="0"/>
        </a:spcAft>
        <a:defRPr sz="4400" b="1">
          <a:solidFill>
            <a:srgbClr val="00AFD7"/>
          </a:solidFill>
          <a:latin typeface="Calibri" charset="0"/>
          <a:ea typeface="Arial" charset="0"/>
          <a:cs typeface="Arial" charset="0"/>
        </a:defRPr>
      </a:lvl5pPr>
      <a:lvl6pPr marL="457200" algn="l" rtl="0" fontAlgn="base">
        <a:spcBef>
          <a:spcPct val="0"/>
        </a:spcBef>
        <a:spcAft>
          <a:spcPct val="0"/>
        </a:spcAft>
        <a:defRPr sz="4400" b="1">
          <a:solidFill>
            <a:srgbClr val="00AFD7"/>
          </a:solidFill>
          <a:latin typeface="Calibri" charset="0"/>
          <a:ea typeface="Arial" charset="0"/>
          <a:cs typeface="Arial" charset="0"/>
        </a:defRPr>
      </a:lvl6pPr>
      <a:lvl7pPr marL="914400" algn="l" rtl="0" fontAlgn="base">
        <a:spcBef>
          <a:spcPct val="0"/>
        </a:spcBef>
        <a:spcAft>
          <a:spcPct val="0"/>
        </a:spcAft>
        <a:defRPr sz="4400" b="1">
          <a:solidFill>
            <a:srgbClr val="00AFD7"/>
          </a:solidFill>
          <a:latin typeface="Calibri" charset="0"/>
          <a:ea typeface="Arial" charset="0"/>
          <a:cs typeface="Arial" charset="0"/>
        </a:defRPr>
      </a:lvl7pPr>
      <a:lvl8pPr marL="1371600" algn="l" rtl="0" fontAlgn="base">
        <a:spcBef>
          <a:spcPct val="0"/>
        </a:spcBef>
        <a:spcAft>
          <a:spcPct val="0"/>
        </a:spcAft>
        <a:defRPr sz="4400" b="1">
          <a:solidFill>
            <a:srgbClr val="00AFD7"/>
          </a:solidFill>
          <a:latin typeface="Calibri" charset="0"/>
          <a:ea typeface="Arial" charset="0"/>
          <a:cs typeface="Arial" charset="0"/>
        </a:defRPr>
      </a:lvl8pPr>
      <a:lvl9pPr marL="1828800" algn="l" rtl="0" fontAlgn="base">
        <a:spcBef>
          <a:spcPct val="0"/>
        </a:spcBef>
        <a:spcAft>
          <a:spcPct val="0"/>
        </a:spcAft>
        <a:defRPr sz="4400" b="1">
          <a:solidFill>
            <a:srgbClr val="00AFD7"/>
          </a:solidFill>
          <a:latin typeface="Calibri" charset="0"/>
          <a:ea typeface="Arial" charset="0"/>
          <a:cs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7/8/2017</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hyperlink" Target="https://www.gnupg.org/download/" TargetMode="Externa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hyperlink" Target="https://diskcryptor.net/wiki/Main_Page" TargetMode="Externa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sz="quarter" idx="4294967295"/>
          </p:nvPr>
        </p:nvSpPr>
        <p:spPr bwMode="auto">
          <a:xfrm>
            <a:off x="0" y="762000"/>
            <a:ext cx="6705600" cy="17526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p>
            <a:pPr marL="344488" indent="1588" algn="ctr">
              <a:spcBef>
                <a:spcPct val="0"/>
              </a:spcBef>
              <a:buNone/>
              <a:defRPr/>
            </a:pPr>
            <a:r>
              <a:rPr lang="en-US" sz="4800" b="1" dirty="0" smtClean="0">
                <a:solidFill>
                  <a:srgbClr val="FFFF00"/>
                </a:solidFill>
                <a:effectLst>
                  <a:outerShdw blurRad="63500" dist="38100" dir="5400000" algn="t" rotWithShape="0">
                    <a:prstClr val="black">
                      <a:alpha val="25000"/>
                    </a:prstClr>
                  </a:outerShdw>
                </a:effectLst>
                <a:latin typeface="Palatino Linotype"/>
                <a:ea typeface="+mj-ea"/>
                <a:cs typeface="+mj-cs"/>
              </a:rPr>
              <a:t>Cryptography</a:t>
            </a:r>
            <a:endParaRPr lang="en-US" altLang="en-US" sz="4400" b="1" dirty="0">
              <a:solidFill>
                <a:srgbClr val="FFFF00"/>
              </a:solidFill>
              <a:latin typeface="+mj-lt"/>
              <a:ea typeface="+mj-ea"/>
              <a:cs typeface="+mj-cs"/>
            </a:endParaRPr>
          </a:p>
        </p:txBody>
      </p:sp>
      <p:sp>
        <p:nvSpPr>
          <p:cNvPr id="6" name="Rectangle 4"/>
          <p:cNvSpPr txBox="1">
            <a:spLocks noChangeArrowheads="1"/>
          </p:cNvSpPr>
          <p:nvPr/>
        </p:nvSpPr>
        <p:spPr bwMode="auto">
          <a:xfrm>
            <a:off x="76200" y="2438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l" rtl="0" eaLnBrk="0" fontAlgn="base" hangingPunct="0">
              <a:spcBef>
                <a:spcPct val="0"/>
              </a:spcBef>
              <a:spcAft>
                <a:spcPct val="0"/>
              </a:spcAft>
              <a:defRPr sz="4400" b="1">
                <a:solidFill>
                  <a:srgbClr val="00AFD7"/>
                </a:solidFill>
                <a:latin typeface="+mj-lt"/>
                <a:ea typeface="+mj-ea"/>
                <a:cs typeface="+mj-cs"/>
              </a:defRPr>
            </a:lvl1pPr>
            <a:lvl2pPr algn="l" rtl="0" eaLnBrk="0" fontAlgn="base" hangingPunct="0">
              <a:spcBef>
                <a:spcPct val="0"/>
              </a:spcBef>
              <a:spcAft>
                <a:spcPct val="0"/>
              </a:spcAft>
              <a:defRPr sz="4400" b="1">
                <a:solidFill>
                  <a:srgbClr val="00AFD7"/>
                </a:solidFill>
                <a:latin typeface="Calibri" charset="0"/>
                <a:ea typeface="Arial" charset="0"/>
                <a:cs typeface="Arial" charset="0"/>
              </a:defRPr>
            </a:lvl2pPr>
            <a:lvl3pPr algn="l" rtl="0" eaLnBrk="0" fontAlgn="base" hangingPunct="0">
              <a:spcBef>
                <a:spcPct val="0"/>
              </a:spcBef>
              <a:spcAft>
                <a:spcPct val="0"/>
              </a:spcAft>
              <a:defRPr sz="4400" b="1">
                <a:solidFill>
                  <a:srgbClr val="00AFD7"/>
                </a:solidFill>
                <a:latin typeface="Calibri" charset="0"/>
                <a:ea typeface="Arial" charset="0"/>
                <a:cs typeface="Arial" charset="0"/>
              </a:defRPr>
            </a:lvl3pPr>
            <a:lvl4pPr algn="l" rtl="0" eaLnBrk="0" fontAlgn="base" hangingPunct="0">
              <a:spcBef>
                <a:spcPct val="0"/>
              </a:spcBef>
              <a:spcAft>
                <a:spcPct val="0"/>
              </a:spcAft>
              <a:defRPr sz="4400" b="1">
                <a:solidFill>
                  <a:srgbClr val="00AFD7"/>
                </a:solidFill>
                <a:latin typeface="Calibri" charset="0"/>
                <a:ea typeface="Arial" charset="0"/>
                <a:cs typeface="Arial" charset="0"/>
              </a:defRPr>
            </a:lvl4pPr>
            <a:lvl5pPr algn="l" rtl="0" eaLnBrk="0" fontAlgn="base" hangingPunct="0">
              <a:spcBef>
                <a:spcPct val="0"/>
              </a:spcBef>
              <a:spcAft>
                <a:spcPct val="0"/>
              </a:spcAft>
              <a:defRPr sz="4400" b="1">
                <a:solidFill>
                  <a:srgbClr val="00AFD7"/>
                </a:solidFill>
                <a:latin typeface="Calibri" charset="0"/>
                <a:ea typeface="Arial" charset="0"/>
                <a:cs typeface="Arial" charset="0"/>
              </a:defRPr>
            </a:lvl5pPr>
            <a:lvl6pPr marL="457200" algn="l" rtl="0" fontAlgn="base">
              <a:spcBef>
                <a:spcPct val="0"/>
              </a:spcBef>
              <a:spcAft>
                <a:spcPct val="0"/>
              </a:spcAft>
              <a:defRPr sz="4400" b="1">
                <a:solidFill>
                  <a:srgbClr val="00AFD7"/>
                </a:solidFill>
                <a:latin typeface="Calibri" charset="0"/>
                <a:ea typeface="Arial" charset="0"/>
                <a:cs typeface="Arial" charset="0"/>
              </a:defRPr>
            </a:lvl6pPr>
            <a:lvl7pPr marL="914400" algn="l" rtl="0" fontAlgn="base">
              <a:spcBef>
                <a:spcPct val="0"/>
              </a:spcBef>
              <a:spcAft>
                <a:spcPct val="0"/>
              </a:spcAft>
              <a:defRPr sz="4400" b="1">
                <a:solidFill>
                  <a:srgbClr val="00AFD7"/>
                </a:solidFill>
                <a:latin typeface="Calibri" charset="0"/>
                <a:ea typeface="Arial" charset="0"/>
                <a:cs typeface="Arial" charset="0"/>
              </a:defRPr>
            </a:lvl7pPr>
            <a:lvl8pPr marL="1371600" algn="l" rtl="0" fontAlgn="base">
              <a:spcBef>
                <a:spcPct val="0"/>
              </a:spcBef>
              <a:spcAft>
                <a:spcPct val="0"/>
              </a:spcAft>
              <a:defRPr sz="4400" b="1">
                <a:solidFill>
                  <a:srgbClr val="00AFD7"/>
                </a:solidFill>
                <a:latin typeface="Calibri" charset="0"/>
                <a:ea typeface="Arial" charset="0"/>
                <a:cs typeface="Arial" charset="0"/>
              </a:defRPr>
            </a:lvl8pPr>
            <a:lvl9pPr marL="1828800" algn="l" rtl="0" fontAlgn="base">
              <a:spcBef>
                <a:spcPct val="0"/>
              </a:spcBef>
              <a:spcAft>
                <a:spcPct val="0"/>
              </a:spcAft>
              <a:defRPr sz="4400" b="1">
                <a:solidFill>
                  <a:srgbClr val="00AFD7"/>
                </a:solidFill>
                <a:latin typeface="Calibri" charset="0"/>
                <a:ea typeface="Arial" charset="0"/>
                <a:cs typeface="Arial" charset="0"/>
              </a:defRPr>
            </a:lvl9pPr>
          </a:lstStyle>
          <a:p>
            <a:pPr marL="344488" algn="ctr" eaLnBrk="1" hangingPunct="1">
              <a:defRPr/>
            </a:pPr>
            <a:r>
              <a:rPr lang="en-US" altLang="en-US" sz="4000" kern="0" dirty="0" smtClean="0"/>
              <a:t>Module 3</a:t>
            </a:r>
          </a:p>
        </p:txBody>
      </p:sp>
      <p:pic>
        <p:nvPicPr>
          <p:cNvPr id="348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4953000"/>
            <a:ext cx="5853113" cy="969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Transposition Cipher</a:t>
            </a:r>
          </a:p>
        </p:txBody>
      </p:sp>
      <p:sp>
        <p:nvSpPr>
          <p:cNvPr id="5" name="TextBox 4"/>
          <p:cNvSpPr txBox="1"/>
          <p:nvPr/>
        </p:nvSpPr>
        <p:spPr>
          <a:xfrm>
            <a:off x="228740" y="1305220"/>
            <a:ext cx="9084538" cy="707886"/>
          </a:xfrm>
          <a:prstGeom prst="rect">
            <a:avLst/>
          </a:prstGeom>
          <a:noFill/>
        </p:spPr>
        <p:txBody>
          <a:bodyPr wrap="none" rtlCol="0">
            <a:spAutoFit/>
          </a:bodyPr>
          <a:lstStyle/>
          <a:p>
            <a:r>
              <a:rPr lang="en-US" sz="4000" dirty="0" smtClean="0">
                <a:solidFill>
                  <a:srgbClr val="FFFF00"/>
                </a:solidFill>
              </a:rPr>
              <a:t>Use a keyword to define the transpose.</a:t>
            </a:r>
            <a:endParaRPr lang="en-US" sz="4000" dirty="0">
              <a:solidFill>
                <a:srgbClr val="FFFF00"/>
              </a:solidFill>
            </a:endParaRPr>
          </a:p>
        </p:txBody>
      </p:sp>
      <p:sp>
        <p:nvSpPr>
          <p:cNvPr id="3" name="Rectangle 2"/>
          <p:cNvSpPr>
            <a:spLocks noChangeArrowheads="1"/>
          </p:cNvSpPr>
          <p:nvPr/>
        </p:nvSpPr>
        <p:spPr bwMode="auto">
          <a:xfrm>
            <a:off x="228740" y="1646873"/>
            <a:ext cx="9010800" cy="4893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FFFF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B0F0"/>
                </a:solidFill>
                <a:effectLst/>
                <a:latin typeface="Arial Unicode MS" panose="020B0604020202020204" pitchFamily="34" charset="-128"/>
              </a:rPr>
              <a:t>Plaintext:    TO BE OR NOT TO BE THAT IS THE QUESTION</a:t>
            </a:r>
            <a:r>
              <a:rPr kumimoji="0" lang="en-US" altLang="en-US" sz="2400" b="0" i="0" u="none" strike="noStrike" cap="none" normalizeH="0" baseline="0" dirty="0" smtClean="0">
                <a:ln>
                  <a:noFill/>
                </a:ln>
                <a:solidFill>
                  <a:srgbClr val="FFFF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92D050"/>
                </a:solidFill>
                <a:effectLst/>
                <a:latin typeface="Arial Unicode MS" panose="020B0604020202020204" pitchFamily="34" charset="-128"/>
              </a:rPr>
              <a:t>Keyword:    C Y B E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92D050"/>
                </a:solidFill>
                <a:latin typeface="Arial Unicode MS" panose="020B0604020202020204" pitchFamily="34" charset="-128"/>
              </a:rPr>
              <a:t> </a:t>
            </a:r>
            <a:r>
              <a:rPr lang="en-US" altLang="en-US" sz="2400" dirty="0" smtClean="0">
                <a:solidFill>
                  <a:srgbClr val="92D050"/>
                </a:solidFill>
                <a:latin typeface="Arial Unicode MS" panose="020B0604020202020204" pitchFamily="34" charset="-128"/>
              </a:rPr>
              <a:t>                  2  5 1  3 4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92D05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solidFill>
                  <a:srgbClr val="92D050"/>
                </a:solidFill>
                <a:latin typeface="Arial Unicode MS" panose="020B0604020202020204" pitchFamily="34" charset="-128"/>
              </a:rPr>
              <a:t>                   T  O  B   E  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92D050"/>
                </a:solidFill>
                <a:latin typeface="Arial Unicode MS" panose="020B0604020202020204" pitchFamily="34" charset="-128"/>
              </a:rPr>
              <a:t> </a:t>
            </a:r>
            <a:r>
              <a:rPr lang="en-US" altLang="en-US" sz="2400" dirty="0" smtClean="0">
                <a:solidFill>
                  <a:srgbClr val="92D050"/>
                </a:solidFill>
                <a:latin typeface="Arial Unicode MS" panose="020B0604020202020204" pitchFamily="34" charset="-128"/>
              </a:rPr>
              <a:t>                  R  N  O  T   </a:t>
            </a:r>
            <a:r>
              <a:rPr lang="en-US" altLang="en-US" sz="2400" dirty="0" err="1" smtClean="0">
                <a:solidFill>
                  <a:srgbClr val="92D050"/>
                </a:solidFill>
                <a:latin typeface="Arial Unicode MS" panose="020B0604020202020204" pitchFamily="34" charset="-128"/>
              </a:rPr>
              <a:t>T</a:t>
            </a:r>
            <a:endParaRPr lang="en-US" altLang="en-US" sz="2400" dirty="0" smtClean="0">
              <a:solidFill>
                <a:srgbClr val="92D05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92D050"/>
                </a:solidFill>
                <a:latin typeface="Arial Unicode MS" panose="020B0604020202020204" pitchFamily="34" charset="-128"/>
              </a:rPr>
              <a:t> </a:t>
            </a:r>
            <a:r>
              <a:rPr lang="en-US" altLang="en-US" sz="2400" dirty="0" smtClean="0">
                <a:solidFill>
                  <a:srgbClr val="92D050"/>
                </a:solidFill>
                <a:latin typeface="Arial Unicode MS" panose="020B0604020202020204" pitchFamily="34" charset="-128"/>
              </a:rPr>
              <a:t>                  O  B  E  T   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92D050"/>
                </a:solidFill>
                <a:latin typeface="Arial Unicode MS" panose="020B0604020202020204" pitchFamily="34" charset="-128"/>
              </a:rPr>
              <a:t> </a:t>
            </a:r>
            <a:r>
              <a:rPr lang="en-US" altLang="en-US" sz="2400" dirty="0" smtClean="0">
                <a:solidFill>
                  <a:srgbClr val="92D050"/>
                </a:solidFill>
                <a:latin typeface="Arial Unicode MS" panose="020B0604020202020204" pitchFamily="34" charset="-128"/>
              </a:rPr>
              <a:t>                  A   T  I   S   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92D050"/>
                </a:solidFill>
                <a:latin typeface="Arial Unicode MS" panose="020B0604020202020204" pitchFamily="34" charset="-128"/>
              </a:rPr>
              <a:t> </a:t>
            </a:r>
            <a:r>
              <a:rPr lang="en-US" altLang="en-US" sz="2400" dirty="0" smtClean="0">
                <a:solidFill>
                  <a:srgbClr val="92D050"/>
                </a:solidFill>
                <a:latin typeface="Arial Unicode MS" panose="020B0604020202020204" pitchFamily="34" charset="-128"/>
              </a:rPr>
              <a:t>                  H  E  Q  U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92D050"/>
                </a:solidFill>
                <a:latin typeface="Arial Unicode MS" panose="020B0604020202020204" pitchFamily="34" charset="-128"/>
              </a:rPr>
              <a:t> </a:t>
            </a:r>
            <a:r>
              <a:rPr lang="en-US" altLang="en-US" sz="2400" dirty="0" smtClean="0">
                <a:solidFill>
                  <a:srgbClr val="92D050"/>
                </a:solidFill>
                <a:latin typeface="Arial Unicode MS" panose="020B0604020202020204" pitchFamily="34" charset="-128"/>
              </a:rPr>
              <a:t>                  S   T  I   O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FFC000"/>
                </a:solidFill>
                <a:effectLst/>
                <a:latin typeface="Arial Unicode MS" panose="020B0604020202020204" pitchFamily="34" charset="-128"/>
              </a:rPr>
              <a:t>Ciphertext</a:t>
            </a:r>
            <a:r>
              <a:rPr kumimoji="0" lang="en-US" altLang="en-US" sz="2400" b="0" i="0" u="none" strike="noStrike" cap="none" normalizeH="0" baseline="0" smtClean="0">
                <a:ln>
                  <a:noFill/>
                </a:ln>
                <a:solidFill>
                  <a:srgbClr val="FFC000"/>
                </a:solidFill>
                <a:effectLst/>
                <a:latin typeface="Arial Unicode MS" panose="020B0604020202020204" pitchFamily="34" charset="-128"/>
              </a:rPr>
              <a:t>:  BOEIQI  TROAHS ETTSUO OTHTEN ONBTET</a:t>
            </a:r>
            <a:r>
              <a:rPr kumimoji="0" lang="en-US" altLang="en-US" b="0" i="0" u="none" strike="noStrike" cap="none" normalizeH="0" baseline="0" smtClean="0">
                <a:ln>
                  <a:noFill/>
                </a:ln>
                <a:solidFill>
                  <a:srgbClr val="FFC000"/>
                </a:solidFill>
                <a:effectLst/>
              </a:rPr>
              <a:t> </a:t>
            </a:r>
            <a:endParaRPr kumimoji="0" lang="en-US" altLang="en-US" sz="4800" b="0" i="0" u="none" strike="noStrike" cap="none" normalizeH="0" baseline="0" dirty="0" smtClean="0">
              <a:ln>
                <a:noFill/>
              </a:ln>
              <a:solidFill>
                <a:srgbClr val="FFC000"/>
              </a:solidFill>
              <a:effectLst/>
            </a:endParaRPr>
          </a:p>
        </p:txBody>
      </p:sp>
    </p:spTree>
    <p:extLst>
      <p:ext uri="{BB962C8B-B14F-4D97-AF65-F5344CB8AC3E}">
        <p14:creationId xmlns:p14="http://schemas.microsoft.com/office/powerpoint/2010/main" xmlns="" val="312925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27214" y="2286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Check for Understanding 2</a:t>
            </a:r>
          </a:p>
        </p:txBody>
      </p:sp>
      <p:sp>
        <p:nvSpPr>
          <p:cNvPr id="5" name="TextBox 4"/>
          <p:cNvSpPr txBox="1"/>
          <p:nvPr/>
        </p:nvSpPr>
        <p:spPr>
          <a:xfrm>
            <a:off x="228740" y="1828800"/>
            <a:ext cx="7457491" cy="707886"/>
          </a:xfrm>
          <a:prstGeom prst="rect">
            <a:avLst/>
          </a:prstGeom>
          <a:noFill/>
        </p:spPr>
        <p:txBody>
          <a:bodyPr wrap="none" rtlCol="0">
            <a:spAutoFit/>
          </a:bodyPr>
          <a:lstStyle/>
          <a:p>
            <a:r>
              <a:rPr lang="en-US" sz="4000" dirty="0" smtClean="0">
                <a:solidFill>
                  <a:srgbClr val="FFFF00"/>
                </a:solidFill>
              </a:rPr>
              <a:t>De</a:t>
            </a:r>
            <a:r>
              <a:rPr lang="en-US" sz="4000" dirty="0" smtClean="0"/>
              <a:t>crypt</a:t>
            </a:r>
            <a:r>
              <a:rPr lang="en-US" sz="4000" dirty="0" smtClean="0">
                <a:solidFill>
                  <a:srgbClr val="FFFF00"/>
                </a:solidFill>
              </a:rPr>
              <a:t> the following </a:t>
            </a:r>
            <a:r>
              <a:rPr lang="en-US" sz="4000" dirty="0" err="1" smtClean="0">
                <a:solidFill>
                  <a:srgbClr val="FFFF00"/>
                </a:solidFill>
              </a:rPr>
              <a:t>ciphertext</a:t>
            </a:r>
            <a:r>
              <a:rPr lang="en-US" sz="4000" dirty="0" smtClean="0">
                <a:solidFill>
                  <a:srgbClr val="FFFF00"/>
                </a:solidFill>
              </a:rPr>
              <a:t>:</a:t>
            </a:r>
            <a:endParaRPr lang="en-US" sz="4000" dirty="0">
              <a:solidFill>
                <a:srgbClr val="FFFF00"/>
              </a:solidFill>
            </a:endParaRPr>
          </a:p>
        </p:txBody>
      </p:sp>
      <p:sp>
        <p:nvSpPr>
          <p:cNvPr id="3" name="Rectangle 2"/>
          <p:cNvSpPr>
            <a:spLocks noChangeArrowheads="1"/>
          </p:cNvSpPr>
          <p:nvPr/>
        </p:nvSpPr>
        <p:spPr bwMode="auto">
          <a:xfrm>
            <a:off x="277555" y="3116123"/>
            <a:ext cx="856164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B0F0"/>
                </a:solidFill>
                <a:effectLst/>
              </a:rPr>
              <a:t>GBACSCACTEPMUSE</a:t>
            </a:r>
            <a:r>
              <a:rPr kumimoji="0" lang="en-US" altLang="en-US" sz="3600" b="0" i="0" u="none" strike="noStrike" cap="none" normalizeH="0" dirty="0" smtClean="0">
                <a:ln>
                  <a:noFill/>
                </a:ln>
                <a:solidFill>
                  <a:srgbClr val="00B0F0"/>
                </a:solidFill>
                <a:effectLst/>
              </a:rPr>
              <a:t>ECASHTYERIUNUNRHMOFJ</a:t>
            </a:r>
            <a:r>
              <a:rPr kumimoji="0" lang="en-US" altLang="en-US" sz="3600" b="0" i="0" u="none" strike="noStrike" cap="none" normalizeH="0" baseline="0" dirty="0" smtClean="0">
                <a:ln>
                  <a:noFill/>
                </a:ln>
                <a:solidFill>
                  <a:srgbClr val="00B0F0"/>
                </a:solidFill>
                <a:effectLst/>
              </a:rPr>
              <a:t> </a:t>
            </a:r>
            <a:endParaRPr kumimoji="0" lang="en-US" altLang="en-US" sz="8000" b="0" i="0" u="none" strike="noStrike" cap="none" normalizeH="0" baseline="0" dirty="0" smtClean="0">
              <a:ln>
                <a:noFill/>
              </a:ln>
              <a:solidFill>
                <a:srgbClr val="00B0F0"/>
              </a:solidFill>
              <a:effectLst/>
            </a:endParaRPr>
          </a:p>
        </p:txBody>
      </p:sp>
      <p:sp>
        <p:nvSpPr>
          <p:cNvPr id="6" name="TextBox 5"/>
          <p:cNvSpPr txBox="1"/>
          <p:nvPr/>
        </p:nvSpPr>
        <p:spPr>
          <a:xfrm>
            <a:off x="381000" y="5715000"/>
            <a:ext cx="8321509" cy="954107"/>
          </a:xfrm>
          <a:prstGeom prst="rect">
            <a:avLst/>
          </a:prstGeom>
          <a:noFill/>
        </p:spPr>
        <p:txBody>
          <a:bodyPr wrap="none" rtlCol="0">
            <a:spAutoFit/>
          </a:bodyPr>
          <a:lstStyle/>
          <a:p>
            <a:r>
              <a:rPr lang="en-US" sz="2800" dirty="0" smtClean="0">
                <a:solidFill>
                  <a:srgbClr val="FF0000"/>
                </a:solidFill>
              </a:rPr>
              <a:t>Hint: the </a:t>
            </a:r>
            <a:r>
              <a:rPr lang="en-US" sz="2800" dirty="0" smtClean="0"/>
              <a:t>5-letter keyword </a:t>
            </a:r>
            <a:r>
              <a:rPr lang="en-US" sz="2800" dirty="0" smtClean="0">
                <a:solidFill>
                  <a:srgbClr val="FF0000"/>
                </a:solidFill>
              </a:rPr>
              <a:t>is on this page and there </a:t>
            </a:r>
          </a:p>
          <a:p>
            <a:r>
              <a:rPr lang="en-US" sz="2800" dirty="0" smtClean="0">
                <a:solidFill>
                  <a:srgbClr val="FF0000"/>
                </a:solidFill>
              </a:rPr>
              <a:t>are </a:t>
            </a:r>
            <a:r>
              <a:rPr lang="en-US" sz="2800" dirty="0" smtClean="0"/>
              <a:t>35 letters </a:t>
            </a:r>
            <a:r>
              <a:rPr lang="en-US" sz="2800" dirty="0" smtClean="0">
                <a:solidFill>
                  <a:srgbClr val="FF0000"/>
                </a:solidFill>
              </a:rPr>
              <a:t>in the </a:t>
            </a:r>
            <a:r>
              <a:rPr lang="en-US" sz="2800" dirty="0" err="1" smtClean="0">
                <a:solidFill>
                  <a:srgbClr val="FF0000"/>
                </a:solidFill>
              </a:rPr>
              <a:t>ciphertext</a:t>
            </a:r>
            <a:r>
              <a:rPr lang="en-US" sz="2800" dirty="0" smtClean="0">
                <a:solidFill>
                  <a:srgbClr val="FF0000"/>
                </a:solidFill>
              </a:rPr>
              <a:t>!</a:t>
            </a:r>
            <a:endParaRPr lang="en-US" sz="2800" dirty="0">
              <a:solidFill>
                <a:srgbClr val="FF0000"/>
              </a:solidFill>
            </a:endParaRPr>
          </a:p>
        </p:txBody>
      </p:sp>
      <p:sp>
        <p:nvSpPr>
          <p:cNvPr id="7" name="TextBox 6"/>
          <p:cNvSpPr txBox="1"/>
          <p:nvPr/>
        </p:nvSpPr>
        <p:spPr>
          <a:xfrm>
            <a:off x="2590800" y="990600"/>
            <a:ext cx="3520644" cy="707886"/>
          </a:xfrm>
          <a:prstGeom prst="rect">
            <a:avLst/>
          </a:prstGeom>
          <a:noFill/>
        </p:spPr>
        <p:txBody>
          <a:bodyPr wrap="none" rtlCol="0">
            <a:spAutoFit/>
          </a:bodyPr>
          <a:lstStyle/>
          <a:p>
            <a:r>
              <a:rPr lang="en-US" sz="2000" b="1" dirty="0" smtClean="0">
                <a:solidFill>
                  <a:srgbClr val="00B050"/>
                </a:solidFill>
              </a:rPr>
              <a:t>http://www.gosoapbox.com</a:t>
            </a:r>
          </a:p>
          <a:p>
            <a:r>
              <a:rPr lang="en-US" sz="2000" b="1" dirty="0" smtClean="0">
                <a:solidFill>
                  <a:srgbClr val="00B050"/>
                </a:solidFill>
              </a:rPr>
              <a:t>Event code: </a:t>
            </a:r>
            <a:r>
              <a:rPr lang="en-US" sz="2000" dirty="0" smtClean="0"/>
              <a:t>288095730</a:t>
            </a:r>
            <a:endParaRPr lang="en-US" sz="2000" b="1" dirty="0">
              <a:solidFill>
                <a:srgbClr val="00B050"/>
              </a:solidFill>
            </a:endParaRPr>
          </a:p>
        </p:txBody>
      </p:sp>
    </p:spTree>
    <p:extLst>
      <p:ext uri="{BB962C8B-B14F-4D97-AF65-F5344CB8AC3E}">
        <p14:creationId xmlns:p14="http://schemas.microsoft.com/office/powerpoint/2010/main" xmlns="" val="275051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27214" y="2286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Check for Understanding 2</a:t>
            </a:r>
          </a:p>
        </p:txBody>
      </p:sp>
      <p:sp>
        <p:nvSpPr>
          <p:cNvPr id="5" name="TextBox 4"/>
          <p:cNvSpPr txBox="1"/>
          <p:nvPr/>
        </p:nvSpPr>
        <p:spPr>
          <a:xfrm>
            <a:off x="266669" y="2564058"/>
            <a:ext cx="3578224" cy="707886"/>
          </a:xfrm>
          <a:prstGeom prst="rect">
            <a:avLst/>
          </a:prstGeom>
          <a:noFill/>
        </p:spPr>
        <p:txBody>
          <a:bodyPr wrap="none" rtlCol="0">
            <a:spAutoFit/>
          </a:bodyPr>
          <a:lstStyle/>
          <a:p>
            <a:r>
              <a:rPr lang="en-US" sz="4000" dirty="0">
                <a:solidFill>
                  <a:srgbClr val="FFFF00"/>
                </a:solidFill>
              </a:rPr>
              <a:t>T</a:t>
            </a:r>
            <a:r>
              <a:rPr lang="en-US" sz="4000" dirty="0" smtClean="0">
                <a:solidFill>
                  <a:srgbClr val="FFFF00"/>
                </a:solidFill>
              </a:rPr>
              <a:t>he </a:t>
            </a:r>
            <a:r>
              <a:rPr lang="en-US" sz="4000" dirty="0" err="1" smtClean="0">
                <a:solidFill>
                  <a:srgbClr val="FFFF00"/>
                </a:solidFill>
              </a:rPr>
              <a:t>ciphertext</a:t>
            </a:r>
            <a:r>
              <a:rPr lang="en-US" sz="4000" dirty="0" smtClean="0">
                <a:solidFill>
                  <a:srgbClr val="FFFF00"/>
                </a:solidFill>
              </a:rPr>
              <a:t>:</a:t>
            </a:r>
            <a:endParaRPr lang="en-US" sz="4000" dirty="0">
              <a:solidFill>
                <a:srgbClr val="FFFF00"/>
              </a:solidFill>
            </a:endParaRPr>
          </a:p>
        </p:txBody>
      </p:sp>
      <p:sp>
        <p:nvSpPr>
          <p:cNvPr id="3" name="Rectangle 2"/>
          <p:cNvSpPr>
            <a:spLocks noChangeArrowheads="1"/>
          </p:cNvSpPr>
          <p:nvPr/>
        </p:nvSpPr>
        <p:spPr bwMode="auto">
          <a:xfrm>
            <a:off x="4114800" y="2653606"/>
            <a:ext cx="4789815"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B0F0"/>
                </a:solidFill>
                <a:effectLst/>
              </a:rPr>
              <a:t>G  E   N  C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smtClean="0">
                <a:solidFill>
                  <a:srgbClr val="00B0F0"/>
                </a:solidFill>
              </a:rPr>
              <a:t>B   E   R   T  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smtClean="0">
                <a:solidFill>
                  <a:srgbClr val="00B0F0"/>
                </a:solidFill>
              </a:rPr>
              <a:t>A   C   H   E  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B0F0"/>
                </a:solidFill>
                <a:effectLst/>
              </a:rPr>
              <a:t>C   A   M   P  I</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smtClean="0">
                <a:solidFill>
                  <a:srgbClr val="00B0F0"/>
                </a:solidFill>
              </a:rPr>
              <a:t>S   </a:t>
            </a:r>
            <a:r>
              <a:rPr lang="en-US" altLang="en-US" sz="3600" dirty="0" err="1" smtClean="0">
                <a:solidFill>
                  <a:srgbClr val="00B0F0"/>
                </a:solidFill>
              </a:rPr>
              <a:t>S</a:t>
            </a:r>
            <a:r>
              <a:rPr lang="en-US" altLang="en-US" sz="3600" dirty="0" smtClean="0">
                <a:solidFill>
                  <a:srgbClr val="00B0F0"/>
                </a:solidFill>
              </a:rPr>
              <a:t>   O   M U</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B0F0"/>
                </a:solidFill>
                <a:effectLst/>
              </a:rPr>
              <a:t>C</a:t>
            </a:r>
            <a:r>
              <a:rPr kumimoji="0" lang="en-US" altLang="en-US" sz="3600" b="0" i="0" u="none" strike="noStrike" cap="none" normalizeH="0" dirty="0" smtClean="0">
                <a:ln>
                  <a:noFill/>
                </a:ln>
                <a:solidFill>
                  <a:srgbClr val="00B0F0"/>
                </a:solidFill>
                <a:effectLst/>
              </a:rPr>
              <a:t>   H   F   U  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baseline="0" dirty="0" smtClean="0">
                <a:solidFill>
                  <a:srgbClr val="00B0F0"/>
                </a:solidFill>
              </a:rPr>
              <a:t>A</a:t>
            </a:r>
            <a:r>
              <a:rPr lang="en-US" altLang="en-US" sz="3600" dirty="0" smtClean="0">
                <a:solidFill>
                  <a:srgbClr val="00B0F0"/>
                </a:solidFill>
              </a:rPr>
              <a:t>   T    J   S   U</a:t>
            </a:r>
            <a:r>
              <a:rPr kumimoji="0" lang="en-US" altLang="en-US" sz="3600" b="0" i="0" u="none" strike="noStrike" cap="none" normalizeH="0" baseline="0" dirty="0" smtClean="0">
                <a:ln>
                  <a:noFill/>
                </a:ln>
                <a:solidFill>
                  <a:srgbClr val="00B0F0"/>
                </a:solidFill>
                <a:effectLst/>
              </a:rPr>
              <a:t> </a:t>
            </a:r>
            <a:endParaRPr kumimoji="0" lang="en-US" altLang="en-US" sz="8000" b="0" i="0" u="none" strike="noStrike" cap="none" normalizeH="0" baseline="0" dirty="0" smtClean="0">
              <a:ln>
                <a:noFill/>
              </a:ln>
              <a:solidFill>
                <a:srgbClr val="00B0F0"/>
              </a:solidFill>
              <a:effectLst/>
            </a:endParaRPr>
          </a:p>
        </p:txBody>
      </p:sp>
      <p:sp>
        <p:nvSpPr>
          <p:cNvPr id="8" name="TextBox 7"/>
          <p:cNvSpPr txBox="1"/>
          <p:nvPr/>
        </p:nvSpPr>
        <p:spPr>
          <a:xfrm>
            <a:off x="228740" y="1150850"/>
            <a:ext cx="7010261" cy="1323439"/>
          </a:xfrm>
          <a:prstGeom prst="rect">
            <a:avLst/>
          </a:prstGeom>
          <a:noFill/>
        </p:spPr>
        <p:txBody>
          <a:bodyPr wrap="square" rtlCol="0">
            <a:spAutoFit/>
          </a:bodyPr>
          <a:lstStyle/>
          <a:p>
            <a:r>
              <a:rPr lang="en-US" sz="4000" dirty="0">
                <a:solidFill>
                  <a:srgbClr val="FFFF00"/>
                </a:solidFill>
              </a:rPr>
              <a:t>T</a:t>
            </a:r>
            <a:r>
              <a:rPr lang="en-US" sz="4000" dirty="0" smtClean="0">
                <a:solidFill>
                  <a:srgbClr val="FFFF00"/>
                </a:solidFill>
              </a:rPr>
              <a:t>he keyword: </a:t>
            </a:r>
            <a:r>
              <a:rPr lang="en-US" sz="4000" dirty="0" smtClean="0">
                <a:solidFill>
                  <a:srgbClr val="92D050"/>
                </a:solidFill>
              </a:rPr>
              <a:t>C R Y P T</a:t>
            </a:r>
          </a:p>
          <a:p>
            <a:r>
              <a:rPr lang="en-US" sz="4000" dirty="0">
                <a:solidFill>
                  <a:srgbClr val="92D050"/>
                </a:solidFill>
              </a:rPr>
              <a:t> </a:t>
            </a:r>
            <a:r>
              <a:rPr lang="en-US" sz="4000" dirty="0" smtClean="0">
                <a:solidFill>
                  <a:srgbClr val="92D050"/>
                </a:solidFill>
              </a:rPr>
              <a:t>                      </a:t>
            </a:r>
            <a:r>
              <a:rPr lang="en-US" sz="4000" dirty="0" smtClean="0">
                <a:solidFill>
                  <a:srgbClr val="FF0000"/>
                </a:solidFill>
              </a:rPr>
              <a:t>1 3  5 2  4</a:t>
            </a:r>
          </a:p>
        </p:txBody>
      </p:sp>
    </p:spTree>
    <p:extLst>
      <p:ext uri="{BB962C8B-B14F-4D97-AF65-F5344CB8AC3E}">
        <p14:creationId xmlns:p14="http://schemas.microsoft.com/office/powerpoint/2010/main" xmlns="" val="42012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ASCII Values</a:t>
            </a:r>
          </a:p>
        </p:txBody>
      </p:sp>
      <p:pic>
        <p:nvPicPr>
          <p:cNvPr id="358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0061" y="1371600"/>
            <a:ext cx="7319489" cy="5257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1151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XOR Cipher</a:t>
            </a:r>
          </a:p>
        </p:txBody>
      </p:sp>
      <p:sp>
        <p:nvSpPr>
          <p:cNvPr id="5" name="TextBox 4"/>
          <p:cNvSpPr txBox="1"/>
          <p:nvPr/>
        </p:nvSpPr>
        <p:spPr>
          <a:xfrm>
            <a:off x="228740" y="1305220"/>
            <a:ext cx="4262705" cy="707886"/>
          </a:xfrm>
          <a:prstGeom prst="rect">
            <a:avLst/>
          </a:prstGeom>
          <a:noFill/>
        </p:spPr>
        <p:txBody>
          <a:bodyPr wrap="none" rtlCol="0">
            <a:spAutoFit/>
          </a:bodyPr>
          <a:lstStyle/>
          <a:p>
            <a:r>
              <a:rPr lang="en-US" sz="4000" dirty="0" smtClean="0">
                <a:solidFill>
                  <a:srgbClr val="FFFF00"/>
                </a:solidFill>
              </a:rPr>
              <a:t>Symmetric Cipher</a:t>
            </a:r>
            <a:endParaRPr lang="en-US" sz="4000" dirty="0">
              <a:solidFill>
                <a:srgbClr val="FFFF00"/>
              </a:solidFill>
            </a:endParaRPr>
          </a:p>
        </p:txBody>
      </p:sp>
      <p:sp>
        <p:nvSpPr>
          <p:cNvPr id="3" name="Rectangle 2"/>
          <p:cNvSpPr>
            <a:spLocks noChangeArrowheads="1"/>
          </p:cNvSpPr>
          <p:nvPr/>
        </p:nvSpPr>
        <p:spPr bwMode="auto">
          <a:xfrm>
            <a:off x="228740" y="908209"/>
            <a:ext cx="8381860" cy="6370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FFFF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B0F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B0F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B0F0"/>
                </a:solidFill>
                <a:effectLst/>
                <a:latin typeface="Arial Unicode MS" panose="020B0604020202020204" pitchFamily="34" charset="-128"/>
              </a:rPr>
              <a:t>Bit wise operations: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solidFill>
                  <a:srgbClr val="00B0F0"/>
                </a:solidFill>
                <a:latin typeface="Arial Unicode MS" panose="020B0604020202020204" pitchFamily="34" charset="-128"/>
              </a:rPr>
              <a:t>1 ^ 1 = 0      1 ^ 0 = 1     0^ 1 = 1     0 ^ 0 = 0</a:t>
            </a:r>
            <a:endParaRPr kumimoji="0" lang="en-US" altLang="en-US" sz="2400" b="0" i="0" u="none" strike="noStrike" cap="none" normalizeH="0" baseline="0" dirty="0" smtClean="0">
              <a:ln>
                <a:noFill/>
              </a:ln>
              <a:solidFill>
                <a:srgbClr val="FFFF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92D05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92D050"/>
                </a:solidFill>
                <a:effectLst/>
                <a:latin typeface="Arial Unicode MS" panose="020B0604020202020204" pitchFamily="34" charset="-128"/>
              </a:rPr>
              <a:t>Plaintext:    01100001 = 97 </a:t>
            </a:r>
            <a:r>
              <a:rPr kumimoji="0" lang="en-US" altLang="en-US" sz="2400" b="0" i="0" u="none" strike="noStrike" cap="none" normalizeH="0" baseline="0" dirty="0" smtClean="0">
                <a:ln>
                  <a:noFill/>
                </a:ln>
                <a:solidFill>
                  <a:srgbClr val="92D050"/>
                </a:solidFill>
                <a:effectLst/>
                <a:latin typeface="Arial Unicode MS" panose="020B0604020202020204" pitchFamily="34" charset="-128"/>
                <a:sym typeface="Wingdings" panose="05000000000000000000" pitchFamily="2" charset="2"/>
              </a:rPr>
              <a:t> </a:t>
            </a:r>
            <a:r>
              <a:rPr kumimoji="0" lang="en-US" altLang="en-US" sz="2400" b="0" i="0" u="none" strike="noStrike" cap="none" normalizeH="0" baseline="0" dirty="0" err="1" smtClean="0">
                <a:ln>
                  <a:noFill/>
                </a:ln>
                <a:solidFill>
                  <a:srgbClr val="92D050"/>
                </a:solidFill>
                <a:effectLst/>
                <a:latin typeface="Arial Unicode MS" panose="020B0604020202020204" pitchFamily="34" charset="-128"/>
                <a:sym typeface="Wingdings" panose="05000000000000000000" pitchFamily="2" charset="2"/>
              </a:rPr>
              <a:t>ascii</a:t>
            </a:r>
            <a:r>
              <a:rPr kumimoji="0" lang="en-US" altLang="en-US" sz="2400" b="0" i="0" u="none" strike="noStrike" cap="none" normalizeH="0" baseline="0" dirty="0" smtClean="0">
                <a:ln>
                  <a:noFill/>
                </a:ln>
                <a:solidFill>
                  <a:srgbClr val="92D050"/>
                </a:solidFill>
                <a:effectLst/>
                <a:latin typeface="Arial Unicode MS" panose="020B0604020202020204" pitchFamily="34" charset="-128"/>
                <a:sym typeface="Wingdings" panose="05000000000000000000" pitchFamily="2" charset="2"/>
              </a:rPr>
              <a:t> value for ‘a’</a:t>
            </a:r>
            <a:endParaRPr kumimoji="0" lang="en-US" altLang="en-US" sz="2400" b="0" i="0" u="none" strike="noStrike" cap="none" normalizeH="0" baseline="0" dirty="0" smtClean="0">
              <a:ln>
                <a:noFill/>
              </a:ln>
              <a:solidFill>
                <a:srgbClr val="92D05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solidFill>
                  <a:srgbClr val="92D050"/>
                </a:solidFill>
                <a:latin typeface="Arial Unicode MS" panose="020B0604020202020204" pitchFamily="34" charset="-128"/>
              </a:rPr>
              <a:t>Key             01001011 = 75 </a:t>
            </a:r>
            <a:r>
              <a:rPr lang="en-US" altLang="en-US" sz="2400" dirty="0" smtClean="0">
                <a:solidFill>
                  <a:srgbClr val="92D050"/>
                </a:solidFill>
                <a:latin typeface="Arial Unicode MS" panose="020B0604020202020204" pitchFamily="34" charset="-128"/>
                <a:sym typeface="Wingdings" panose="05000000000000000000" pitchFamily="2" charset="2"/>
              </a:rPr>
              <a:t> </a:t>
            </a:r>
            <a:r>
              <a:rPr lang="en-US" altLang="en-US" sz="2400" dirty="0" err="1" smtClean="0">
                <a:solidFill>
                  <a:srgbClr val="92D050"/>
                </a:solidFill>
                <a:latin typeface="Arial Unicode MS" panose="020B0604020202020204" pitchFamily="34" charset="-128"/>
                <a:sym typeface="Wingdings" panose="05000000000000000000" pitchFamily="2" charset="2"/>
              </a:rPr>
              <a:t>ascii</a:t>
            </a:r>
            <a:r>
              <a:rPr lang="en-US" altLang="en-US" sz="2400" dirty="0" smtClean="0">
                <a:solidFill>
                  <a:srgbClr val="92D050"/>
                </a:solidFill>
                <a:latin typeface="Arial Unicode MS" panose="020B0604020202020204" pitchFamily="34" charset="-128"/>
                <a:sym typeface="Wingdings" panose="05000000000000000000" pitchFamily="2" charset="2"/>
              </a:rPr>
              <a:t> value for ‘K’</a:t>
            </a:r>
            <a:endParaRPr lang="en-US" altLang="en-US" sz="2400" dirty="0" smtClean="0">
              <a:solidFill>
                <a:srgbClr val="92D05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92D050"/>
                </a:solidFill>
                <a:latin typeface="Arial Unicode MS" panose="020B0604020202020204" pitchFamily="34" charset="-128"/>
              </a:rPr>
              <a:t> </a:t>
            </a:r>
            <a:r>
              <a:rPr lang="en-US" altLang="en-US" sz="2400" dirty="0" smtClean="0">
                <a:solidFill>
                  <a:srgbClr val="92D050"/>
                </a:solidFill>
                <a:latin typeface="Arial Unicode MS" panose="020B0604020202020204" pitchFamily="34" charset="-128"/>
              </a:rPr>
              <a:t>                 __________</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smtClean="0">
                <a:latin typeface="Arial Unicode MS" panose="020B0604020202020204" pitchFamily="34" charset="-128"/>
              </a:rPr>
              <a:t>Ciphertext</a:t>
            </a:r>
            <a:r>
              <a:rPr lang="en-US" altLang="en-US" sz="2400" dirty="0" smtClean="0">
                <a:latin typeface="Arial Unicode MS" panose="020B0604020202020204" pitchFamily="34" charset="-128"/>
              </a:rPr>
              <a:t>: 00101010 = 42 </a:t>
            </a:r>
            <a:r>
              <a:rPr lang="en-US" altLang="en-US" sz="2400" dirty="0" smtClean="0">
                <a:latin typeface="Arial Unicode MS" panose="020B0604020202020204" pitchFamily="34" charset="-128"/>
                <a:sym typeface="Wingdings" panose="05000000000000000000" pitchFamily="2" charset="2"/>
              </a:rPr>
              <a:t> </a:t>
            </a:r>
            <a:r>
              <a:rPr lang="en-US" altLang="en-US" sz="2400" dirty="0" err="1" smtClean="0">
                <a:latin typeface="Arial Unicode MS" panose="020B0604020202020204" pitchFamily="34" charset="-128"/>
              </a:rPr>
              <a:t>ascii</a:t>
            </a:r>
            <a:r>
              <a:rPr lang="en-US" altLang="en-US" sz="2400" dirty="0" smtClean="0">
                <a:latin typeface="Arial Unicode MS" panose="020B0604020202020204" pitchFamily="34" charset="-128"/>
              </a:rPr>
              <a:t> value for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92D05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FFC000"/>
                </a:solidFill>
                <a:effectLst/>
                <a:latin typeface="Arial Unicode MS" panose="020B0604020202020204" pitchFamily="34" charset="-128"/>
              </a:rPr>
              <a:t>Ciphertext</a:t>
            </a:r>
            <a:r>
              <a:rPr kumimoji="0" lang="en-US" altLang="en-US" sz="2400" b="0" i="0" u="none" strike="noStrike" cap="none" normalizeH="0" baseline="0" dirty="0" smtClean="0">
                <a:ln>
                  <a:noFill/>
                </a:ln>
                <a:solidFill>
                  <a:srgbClr val="FFC000"/>
                </a:solidFill>
                <a:effectLst/>
                <a:latin typeface="Arial Unicode MS" panose="020B0604020202020204" pitchFamily="34" charset="-128"/>
              </a:rPr>
              <a:t>:  00101010</a:t>
            </a:r>
          </a:p>
          <a:p>
            <a:pPr eaLnBrk="0" hangingPunct="0"/>
            <a:r>
              <a:rPr lang="en-US" altLang="en-US" sz="2400" dirty="0">
                <a:solidFill>
                  <a:srgbClr val="92D050"/>
                </a:solidFill>
                <a:latin typeface="Arial Unicode MS" panose="020B0604020202020204" pitchFamily="34" charset="-128"/>
              </a:rPr>
              <a:t>Key             </a:t>
            </a:r>
            <a:r>
              <a:rPr lang="en-US" altLang="en-US" sz="2400" dirty="0" smtClean="0">
                <a:solidFill>
                  <a:srgbClr val="92D050"/>
                </a:solidFill>
                <a:latin typeface="Arial Unicode MS" panose="020B0604020202020204" pitchFamily="34" charset="-128"/>
              </a:rPr>
              <a:t>01001011 </a:t>
            </a:r>
            <a:r>
              <a:rPr lang="en-US" altLang="en-US" sz="2400" dirty="0">
                <a:solidFill>
                  <a:srgbClr val="92D050"/>
                </a:solidFill>
                <a:latin typeface="Arial Unicode MS" panose="020B0604020202020204" pitchFamily="34" charset="-128"/>
              </a:rPr>
              <a:t>= 75 </a:t>
            </a:r>
            <a:r>
              <a:rPr lang="en-US" altLang="en-US" sz="2400" dirty="0">
                <a:solidFill>
                  <a:srgbClr val="92D050"/>
                </a:solidFill>
                <a:latin typeface="Arial Unicode MS" panose="020B0604020202020204" pitchFamily="34" charset="-128"/>
                <a:sym typeface="Wingdings" panose="05000000000000000000" pitchFamily="2" charset="2"/>
              </a:rPr>
              <a:t> </a:t>
            </a:r>
            <a:r>
              <a:rPr lang="en-US" altLang="en-US" sz="2400" dirty="0" err="1">
                <a:solidFill>
                  <a:srgbClr val="92D050"/>
                </a:solidFill>
                <a:latin typeface="Arial Unicode MS" panose="020B0604020202020204" pitchFamily="34" charset="-128"/>
                <a:sym typeface="Wingdings" panose="05000000000000000000" pitchFamily="2" charset="2"/>
              </a:rPr>
              <a:t>ascii</a:t>
            </a:r>
            <a:r>
              <a:rPr lang="en-US" altLang="en-US" sz="2400" dirty="0">
                <a:solidFill>
                  <a:srgbClr val="92D050"/>
                </a:solidFill>
                <a:latin typeface="Arial Unicode MS" panose="020B0604020202020204" pitchFamily="34" charset="-128"/>
                <a:sym typeface="Wingdings" panose="05000000000000000000" pitchFamily="2" charset="2"/>
              </a:rPr>
              <a:t> value for ‘K’</a:t>
            </a:r>
            <a:endParaRPr lang="en-US" altLang="en-US" sz="2400" dirty="0">
              <a:solidFill>
                <a:srgbClr val="92D05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FC000"/>
                </a:solidFill>
                <a:effectLst/>
                <a:latin typeface="Arial Unicode MS" panose="020B0604020202020204" pitchFamily="34" charset="-128"/>
              </a:rPr>
              <a:t>                   __________</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FC000"/>
                </a:solidFill>
                <a:latin typeface="Arial Unicode MS" panose="020B0604020202020204" pitchFamily="34" charset="-128"/>
              </a:rPr>
              <a:t> </a:t>
            </a:r>
            <a:r>
              <a:rPr lang="en-US" altLang="en-US" sz="2400" dirty="0" smtClean="0">
                <a:solidFill>
                  <a:srgbClr val="FFC000"/>
                </a:solidFill>
                <a:latin typeface="Arial Unicode MS" panose="020B0604020202020204" pitchFamily="34" charset="-128"/>
              </a:rPr>
              <a:t>                  01100001 = 97</a:t>
            </a:r>
            <a:endParaRPr kumimoji="0" lang="en-US" altLang="en-US" sz="2400" b="0" i="0" u="none" strike="noStrike" cap="none" normalizeH="0" baseline="0" dirty="0" smtClean="0">
              <a:ln>
                <a:noFill/>
              </a:ln>
              <a:solidFill>
                <a:srgbClr val="FFC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smtClean="0">
                <a:ln>
                  <a:noFill/>
                </a:ln>
                <a:solidFill>
                  <a:srgbClr val="FFC000"/>
                </a:solidFill>
                <a:effectLst/>
              </a:rPr>
              <a:t>		</a:t>
            </a:r>
          </a:p>
        </p:txBody>
      </p:sp>
    </p:spTree>
    <p:extLst>
      <p:ext uri="{BB962C8B-B14F-4D97-AF65-F5344CB8AC3E}">
        <p14:creationId xmlns:p14="http://schemas.microsoft.com/office/powerpoint/2010/main" xmlns="" val="2225023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3048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PLAYFAIR Cipher</a:t>
            </a:r>
          </a:p>
        </p:txBody>
      </p:sp>
      <p:sp>
        <p:nvSpPr>
          <p:cNvPr id="5" name="TextBox 4"/>
          <p:cNvSpPr txBox="1"/>
          <p:nvPr/>
        </p:nvSpPr>
        <p:spPr>
          <a:xfrm>
            <a:off x="228600" y="914400"/>
            <a:ext cx="7927170" cy="584775"/>
          </a:xfrm>
          <a:prstGeom prst="rect">
            <a:avLst/>
          </a:prstGeom>
          <a:noFill/>
        </p:spPr>
        <p:txBody>
          <a:bodyPr wrap="none" rtlCol="0">
            <a:spAutoFit/>
          </a:bodyPr>
          <a:lstStyle/>
          <a:p>
            <a:r>
              <a:rPr lang="en-US" sz="3200" dirty="0" smtClean="0">
                <a:solidFill>
                  <a:srgbClr val="FFFF00"/>
                </a:solidFill>
              </a:rPr>
              <a:t>Rules….take each pair of letters at a time  </a:t>
            </a:r>
            <a:endParaRPr lang="en-US" sz="3200" dirty="0">
              <a:solidFill>
                <a:srgbClr val="FFFF00"/>
              </a:solidFill>
            </a:endParaRPr>
          </a:p>
        </p:txBody>
      </p:sp>
      <p:sp>
        <p:nvSpPr>
          <p:cNvPr id="2" name="Rectangle 1"/>
          <p:cNvSpPr/>
          <p:nvPr/>
        </p:nvSpPr>
        <p:spPr>
          <a:xfrm>
            <a:off x="228740" y="1447801"/>
            <a:ext cx="8762860" cy="5324535"/>
          </a:xfrm>
          <a:prstGeom prst="rect">
            <a:avLst/>
          </a:prstGeom>
        </p:spPr>
        <p:txBody>
          <a:bodyPr wrap="square">
            <a:spAutoFit/>
          </a:bodyPr>
          <a:lstStyle/>
          <a:p>
            <a:pPr marL="342900" indent="-342900"/>
            <a:r>
              <a:rPr lang="en-US" sz="2000" dirty="0" smtClean="0"/>
              <a:t>1. If </a:t>
            </a:r>
            <a:r>
              <a:rPr lang="en-US" sz="2000" dirty="0"/>
              <a:t>both letters are the same (or only one letter is left), add an "X" after the first letter. Encrypt the new pair and continue</a:t>
            </a:r>
            <a:r>
              <a:rPr lang="en-US" sz="2000" dirty="0" smtClean="0"/>
              <a:t>.</a:t>
            </a:r>
          </a:p>
          <a:p>
            <a:endParaRPr lang="en-US" sz="2000" dirty="0"/>
          </a:p>
          <a:p>
            <a:r>
              <a:rPr lang="en-US" sz="2000" dirty="0"/>
              <a:t>2</a:t>
            </a:r>
            <a:r>
              <a:rPr lang="en-US" sz="2000" dirty="0" smtClean="0"/>
              <a:t>.  If </a:t>
            </a:r>
            <a:r>
              <a:rPr lang="en-US" sz="2000" dirty="0"/>
              <a:t>the letters appear on the same row of your table, replace them with the letters to their immediate right respectively (wrapping around to the left side of the row if a letter in the original pair was on the right side of the row</a:t>
            </a:r>
            <a:r>
              <a:rPr lang="en-US" sz="2000" dirty="0" smtClean="0"/>
              <a:t>).</a:t>
            </a:r>
          </a:p>
          <a:p>
            <a:endParaRPr lang="en-US" sz="2000" dirty="0"/>
          </a:p>
          <a:p>
            <a:r>
              <a:rPr lang="en-US" sz="2000" dirty="0"/>
              <a:t>3</a:t>
            </a:r>
            <a:r>
              <a:rPr lang="en-US" sz="2000" dirty="0" smtClean="0"/>
              <a:t>.   If </a:t>
            </a:r>
            <a:r>
              <a:rPr lang="en-US" sz="2000" dirty="0"/>
              <a:t>the letters appear on the same column of your table, replace them with the letters immediately below respectively (wrapping around to the top side of the column if a letter in the original pair was on the bottom side of the column</a:t>
            </a:r>
            <a:r>
              <a:rPr lang="en-US" sz="2000" dirty="0" smtClean="0"/>
              <a:t>).</a:t>
            </a:r>
          </a:p>
          <a:p>
            <a:endParaRPr lang="en-US" sz="2000" dirty="0"/>
          </a:p>
          <a:p>
            <a:r>
              <a:rPr lang="en-US" sz="2000" dirty="0"/>
              <a:t>4</a:t>
            </a:r>
            <a:r>
              <a:rPr lang="en-US" sz="2000" dirty="0" smtClean="0"/>
              <a:t>.   If </a:t>
            </a:r>
            <a:r>
              <a:rPr lang="en-US" sz="2000" dirty="0"/>
              <a:t>the letters are not on the same row or column, replace them with the letters on the same row respectively but at the other pair of corners of the rectangle defined by the original pair. The order is important – the first letter of the encrypted pair is the one that lies on the same row as the first letter of the plaintext pair.</a:t>
            </a:r>
          </a:p>
        </p:txBody>
      </p:sp>
    </p:spTree>
    <p:extLst>
      <p:ext uri="{BB962C8B-B14F-4D97-AF65-F5344CB8AC3E}">
        <p14:creationId xmlns:p14="http://schemas.microsoft.com/office/powerpoint/2010/main" xmlns="" val="2640342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PLAYFAIR Cipher</a:t>
            </a:r>
          </a:p>
        </p:txBody>
      </p:sp>
      <p:sp>
        <p:nvSpPr>
          <p:cNvPr id="5" name="TextBox 4"/>
          <p:cNvSpPr txBox="1"/>
          <p:nvPr/>
        </p:nvSpPr>
        <p:spPr>
          <a:xfrm>
            <a:off x="457200" y="1524000"/>
            <a:ext cx="6630148" cy="584775"/>
          </a:xfrm>
          <a:prstGeom prst="rect">
            <a:avLst/>
          </a:prstGeom>
          <a:noFill/>
        </p:spPr>
        <p:txBody>
          <a:bodyPr wrap="none" rtlCol="0">
            <a:spAutoFit/>
          </a:bodyPr>
          <a:lstStyle/>
          <a:p>
            <a:r>
              <a:rPr lang="en-US" sz="3200" dirty="0" smtClean="0">
                <a:solidFill>
                  <a:srgbClr val="FFFF00"/>
                </a:solidFill>
              </a:rPr>
              <a:t>Using PLAYFAIR EXAMPLE as key</a:t>
            </a:r>
            <a:endParaRPr lang="en-US" sz="3200" dirty="0">
              <a:solidFill>
                <a:srgbClr val="FFFF00"/>
              </a:solidFill>
            </a:endParaRPr>
          </a:p>
        </p:txBody>
      </p:sp>
      <p:sp>
        <p:nvSpPr>
          <p:cNvPr id="3" name="Rectangle 2"/>
          <p:cNvSpPr/>
          <p:nvPr/>
        </p:nvSpPr>
        <p:spPr>
          <a:xfrm>
            <a:off x="3276600" y="2286000"/>
            <a:ext cx="1981200" cy="1938992"/>
          </a:xfrm>
          <a:prstGeom prst="rect">
            <a:avLst/>
          </a:prstGeom>
        </p:spPr>
        <p:txBody>
          <a:bodyPr wrap="square">
            <a:spAutoFit/>
          </a:bodyPr>
          <a:lstStyle/>
          <a:p>
            <a:r>
              <a:rPr lang="en-US" sz="2400" dirty="0"/>
              <a:t>P </a:t>
            </a:r>
            <a:r>
              <a:rPr lang="en-US" sz="2400" dirty="0" smtClean="0"/>
              <a:t> L  A  Y  F </a:t>
            </a:r>
          </a:p>
          <a:p>
            <a:r>
              <a:rPr lang="en-US" sz="2400" dirty="0" smtClean="0"/>
              <a:t>I   R </a:t>
            </a:r>
            <a:r>
              <a:rPr lang="en-US" sz="2400" dirty="0"/>
              <a:t>E </a:t>
            </a:r>
            <a:r>
              <a:rPr lang="en-US" sz="2400" dirty="0" smtClean="0"/>
              <a:t> X </a:t>
            </a:r>
            <a:r>
              <a:rPr lang="en-US" sz="2400" dirty="0"/>
              <a:t>M </a:t>
            </a:r>
            <a:endParaRPr lang="en-US" sz="2400" dirty="0" smtClean="0"/>
          </a:p>
          <a:p>
            <a:r>
              <a:rPr lang="en-US" sz="2400" dirty="0" smtClean="0"/>
              <a:t>B </a:t>
            </a:r>
            <a:r>
              <a:rPr lang="en-US" sz="2400" dirty="0"/>
              <a:t>C D </a:t>
            </a:r>
            <a:r>
              <a:rPr lang="en-US" sz="2400" dirty="0" smtClean="0"/>
              <a:t> G </a:t>
            </a:r>
            <a:r>
              <a:rPr lang="en-US" sz="2400" dirty="0"/>
              <a:t>H </a:t>
            </a:r>
            <a:endParaRPr lang="en-US" sz="2400" dirty="0" smtClean="0"/>
          </a:p>
          <a:p>
            <a:r>
              <a:rPr lang="en-US" sz="2400" dirty="0" smtClean="0"/>
              <a:t>K N </a:t>
            </a:r>
            <a:r>
              <a:rPr lang="en-US" sz="2400" dirty="0"/>
              <a:t>O </a:t>
            </a:r>
            <a:r>
              <a:rPr lang="en-US" sz="2400" dirty="0" smtClean="0"/>
              <a:t> Q </a:t>
            </a:r>
            <a:r>
              <a:rPr lang="en-US" sz="2400" dirty="0"/>
              <a:t>S </a:t>
            </a:r>
            <a:endParaRPr lang="en-US" sz="2400" dirty="0" smtClean="0"/>
          </a:p>
          <a:p>
            <a:r>
              <a:rPr lang="en-US" sz="2400" dirty="0" smtClean="0"/>
              <a:t>T </a:t>
            </a:r>
            <a:r>
              <a:rPr lang="en-US" sz="2400" dirty="0"/>
              <a:t>U V </a:t>
            </a:r>
            <a:r>
              <a:rPr lang="en-US" sz="2400" dirty="0" smtClean="0"/>
              <a:t> W </a:t>
            </a:r>
            <a:r>
              <a:rPr lang="en-US" sz="2400" dirty="0"/>
              <a:t>Z</a:t>
            </a:r>
            <a:r>
              <a:rPr lang="en-US" dirty="0"/>
              <a:t> </a:t>
            </a:r>
          </a:p>
        </p:txBody>
      </p:sp>
      <p:sp>
        <p:nvSpPr>
          <p:cNvPr id="6" name="TextBox 5"/>
          <p:cNvSpPr txBox="1"/>
          <p:nvPr/>
        </p:nvSpPr>
        <p:spPr>
          <a:xfrm>
            <a:off x="251822" y="4419600"/>
            <a:ext cx="7454285" cy="584775"/>
          </a:xfrm>
          <a:prstGeom prst="rect">
            <a:avLst/>
          </a:prstGeom>
          <a:noFill/>
        </p:spPr>
        <p:txBody>
          <a:bodyPr wrap="none" rtlCol="0">
            <a:spAutoFit/>
          </a:bodyPr>
          <a:lstStyle/>
          <a:p>
            <a:r>
              <a:rPr lang="en-US" sz="3200" dirty="0" smtClean="0">
                <a:solidFill>
                  <a:srgbClr val="FFFF00"/>
                </a:solidFill>
              </a:rPr>
              <a:t>Encrypt the message: </a:t>
            </a:r>
            <a:r>
              <a:rPr lang="en-US" sz="3200" dirty="0" smtClean="0">
                <a:solidFill>
                  <a:srgbClr val="FFFF00"/>
                </a:solidFill>
              </a:rPr>
              <a:t>“CLOSE RANKS”</a:t>
            </a:r>
            <a:endParaRPr lang="en-US" sz="3200" dirty="0">
              <a:solidFill>
                <a:srgbClr val="FFFF00"/>
              </a:solidFill>
            </a:endParaRPr>
          </a:p>
        </p:txBody>
      </p:sp>
      <p:sp>
        <p:nvSpPr>
          <p:cNvPr id="10" name="Rectangle 9"/>
          <p:cNvSpPr/>
          <p:nvPr/>
        </p:nvSpPr>
        <p:spPr>
          <a:xfrm>
            <a:off x="381000" y="5181600"/>
            <a:ext cx="8305800" cy="461665"/>
          </a:xfrm>
          <a:prstGeom prst="rect">
            <a:avLst/>
          </a:prstGeom>
        </p:spPr>
        <p:txBody>
          <a:bodyPr wrap="square">
            <a:spAutoFit/>
          </a:bodyPr>
          <a:lstStyle/>
          <a:p>
            <a:r>
              <a:rPr lang="en-US" sz="2400" dirty="0" smtClean="0"/>
              <a:t>CL</a:t>
            </a:r>
            <a:r>
              <a:rPr lang="en-US" sz="2400" dirty="0" smtClean="0"/>
              <a:t> </a:t>
            </a:r>
            <a:r>
              <a:rPr lang="en-US" sz="2400" dirty="0" smtClean="0">
                <a:sym typeface="Wingdings" panose="05000000000000000000" pitchFamily="2" charset="2"/>
              </a:rPr>
              <a:t>NR    </a:t>
            </a:r>
            <a:r>
              <a:rPr lang="en-US" sz="2400" dirty="0" smtClean="0">
                <a:sym typeface="Wingdings" panose="05000000000000000000" pitchFamily="2" charset="2"/>
              </a:rPr>
              <a:t>OS</a:t>
            </a:r>
            <a:r>
              <a:rPr lang="en-US" sz="2400" dirty="0" smtClean="0">
                <a:sym typeface="Wingdings" panose="05000000000000000000" pitchFamily="2" charset="2"/>
              </a:rPr>
              <a:t> QR      ER XE     AN LO     KS NK  </a:t>
            </a:r>
            <a:endParaRPr lang="en-US" sz="2400" dirty="0"/>
          </a:p>
        </p:txBody>
      </p:sp>
    </p:spTree>
    <p:extLst>
      <p:ext uri="{BB962C8B-B14F-4D97-AF65-F5344CB8AC3E}">
        <p14:creationId xmlns:p14="http://schemas.microsoft.com/office/powerpoint/2010/main" xmlns="" val="23186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PLAYFAIR Cipher</a:t>
            </a:r>
          </a:p>
        </p:txBody>
      </p:sp>
      <p:sp>
        <p:nvSpPr>
          <p:cNvPr id="5" name="TextBox 4"/>
          <p:cNvSpPr txBox="1"/>
          <p:nvPr/>
        </p:nvSpPr>
        <p:spPr>
          <a:xfrm>
            <a:off x="381000" y="2819400"/>
            <a:ext cx="6630148" cy="584775"/>
          </a:xfrm>
          <a:prstGeom prst="rect">
            <a:avLst/>
          </a:prstGeom>
          <a:noFill/>
        </p:spPr>
        <p:txBody>
          <a:bodyPr wrap="none" rtlCol="0">
            <a:spAutoFit/>
          </a:bodyPr>
          <a:lstStyle/>
          <a:p>
            <a:r>
              <a:rPr lang="en-US" sz="3200" dirty="0" smtClean="0">
                <a:solidFill>
                  <a:srgbClr val="FFFF00"/>
                </a:solidFill>
              </a:rPr>
              <a:t>Using PLAYFAIR EXAMPLE as key</a:t>
            </a:r>
            <a:endParaRPr lang="en-US" sz="3200" dirty="0">
              <a:solidFill>
                <a:srgbClr val="FFFF00"/>
              </a:solidFill>
            </a:endParaRPr>
          </a:p>
        </p:txBody>
      </p:sp>
      <p:sp>
        <p:nvSpPr>
          <p:cNvPr id="3" name="Rectangle 2"/>
          <p:cNvSpPr/>
          <p:nvPr/>
        </p:nvSpPr>
        <p:spPr>
          <a:xfrm>
            <a:off x="3352800" y="3733800"/>
            <a:ext cx="1981200" cy="1938992"/>
          </a:xfrm>
          <a:prstGeom prst="rect">
            <a:avLst/>
          </a:prstGeom>
        </p:spPr>
        <p:txBody>
          <a:bodyPr wrap="square">
            <a:spAutoFit/>
          </a:bodyPr>
          <a:lstStyle/>
          <a:p>
            <a:r>
              <a:rPr lang="en-US" sz="2400" dirty="0"/>
              <a:t>P </a:t>
            </a:r>
            <a:r>
              <a:rPr lang="en-US" sz="2400" dirty="0" smtClean="0"/>
              <a:t> L  A  Y  F </a:t>
            </a:r>
          </a:p>
          <a:p>
            <a:r>
              <a:rPr lang="en-US" sz="2400" dirty="0" smtClean="0"/>
              <a:t>I   R </a:t>
            </a:r>
            <a:r>
              <a:rPr lang="en-US" sz="2400" dirty="0"/>
              <a:t>E </a:t>
            </a:r>
            <a:r>
              <a:rPr lang="en-US" sz="2400" dirty="0" smtClean="0"/>
              <a:t> X </a:t>
            </a:r>
            <a:r>
              <a:rPr lang="en-US" sz="2400" dirty="0"/>
              <a:t>M </a:t>
            </a:r>
            <a:endParaRPr lang="en-US" sz="2400" dirty="0" smtClean="0"/>
          </a:p>
          <a:p>
            <a:r>
              <a:rPr lang="en-US" sz="2400" dirty="0" smtClean="0"/>
              <a:t>B </a:t>
            </a:r>
            <a:r>
              <a:rPr lang="en-US" sz="2400" dirty="0"/>
              <a:t>C D </a:t>
            </a:r>
            <a:r>
              <a:rPr lang="en-US" sz="2400" dirty="0" smtClean="0"/>
              <a:t> G </a:t>
            </a:r>
            <a:r>
              <a:rPr lang="en-US" sz="2400" dirty="0"/>
              <a:t>H </a:t>
            </a:r>
            <a:endParaRPr lang="en-US" sz="2400" dirty="0" smtClean="0"/>
          </a:p>
          <a:p>
            <a:r>
              <a:rPr lang="en-US" sz="2400" dirty="0" smtClean="0"/>
              <a:t>K N </a:t>
            </a:r>
            <a:r>
              <a:rPr lang="en-US" sz="2400" dirty="0"/>
              <a:t>O </a:t>
            </a:r>
            <a:r>
              <a:rPr lang="en-US" sz="2400" dirty="0" smtClean="0"/>
              <a:t> Q </a:t>
            </a:r>
            <a:r>
              <a:rPr lang="en-US" sz="2400" dirty="0"/>
              <a:t>S </a:t>
            </a:r>
            <a:endParaRPr lang="en-US" sz="2400" dirty="0" smtClean="0"/>
          </a:p>
          <a:p>
            <a:r>
              <a:rPr lang="en-US" sz="2400" dirty="0" smtClean="0"/>
              <a:t>T </a:t>
            </a:r>
            <a:r>
              <a:rPr lang="en-US" sz="2400" dirty="0"/>
              <a:t>U V </a:t>
            </a:r>
            <a:r>
              <a:rPr lang="en-US" sz="2400" dirty="0" smtClean="0"/>
              <a:t> W </a:t>
            </a:r>
            <a:r>
              <a:rPr lang="en-US" sz="2400" dirty="0"/>
              <a:t>Z</a:t>
            </a:r>
            <a:r>
              <a:rPr lang="en-US" dirty="0"/>
              <a:t> </a:t>
            </a:r>
          </a:p>
        </p:txBody>
      </p:sp>
      <p:sp>
        <p:nvSpPr>
          <p:cNvPr id="6" name="TextBox 5"/>
          <p:cNvSpPr txBox="1"/>
          <p:nvPr/>
        </p:nvSpPr>
        <p:spPr>
          <a:xfrm>
            <a:off x="251822" y="5791200"/>
            <a:ext cx="8892178" cy="584775"/>
          </a:xfrm>
          <a:prstGeom prst="rect">
            <a:avLst/>
          </a:prstGeom>
          <a:noFill/>
        </p:spPr>
        <p:txBody>
          <a:bodyPr wrap="none" rtlCol="0">
            <a:spAutoFit/>
          </a:bodyPr>
          <a:lstStyle/>
          <a:p>
            <a:r>
              <a:rPr lang="en-US" sz="3200" dirty="0" smtClean="0">
                <a:solidFill>
                  <a:srgbClr val="FFFF00"/>
                </a:solidFill>
              </a:rPr>
              <a:t>Encrypt the message: “Hide the gold in the tree”</a:t>
            </a:r>
            <a:endParaRPr lang="en-US" sz="3200" dirty="0">
              <a:solidFill>
                <a:srgbClr val="FFFF00"/>
              </a:solidFill>
            </a:endParaRPr>
          </a:p>
        </p:txBody>
      </p:sp>
      <p:sp>
        <p:nvSpPr>
          <p:cNvPr id="9" name="Rectangle 4"/>
          <p:cNvSpPr txBox="1">
            <a:spLocks noChangeArrowheads="1"/>
          </p:cNvSpPr>
          <p:nvPr/>
        </p:nvSpPr>
        <p:spPr bwMode="auto">
          <a:xfrm>
            <a:off x="0" y="18288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solidFill>
                  <a:srgbClr val="92D050"/>
                </a:solidFill>
              </a:rPr>
              <a:t>Challenge Problem</a:t>
            </a:r>
            <a:endParaRPr lang="en-US" altLang="en-US" sz="4400" b="1" dirty="0" smtClean="0">
              <a:solidFill>
                <a:srgbClr val="92D050"/>
              </a:solidFill>
            </a:endParaRPr>
          </a:p>
        </p:txBody>
      </p:sp>
    </p:spTree>
    <p:extLst>
      <p:ext uri="{BB962C8B-B14F-4D97-AF65-F5344CB8AC3E}">
        <p14:creationId xmlns:p14="http://schemas.microsoft.com/office/powerpoint/2010/main" xmlns="" val="23186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PLAYFAIR Cipher</a:t>
            </a:r>
          </a:p>
        </p:txBody>
      </p:sp>
      <p:sp>
        <p:nvSpPr>
          <p:cNvPr id="5" name="TextBox 4"/>
          <p:cNvSpPr txBox="1"/>
          <p:nvPr/>
        </p:nvSpPr>
        <p:spPr>
          <a:xfrm>
            <a:off x="228740" y="1305220"/>
            <a:ext cx="6630148" cy="584775"/>
          </a:xfrm>
          <a:prstGeom prst="rect">
            <a:avLst/>
          </a:prstGeom>
          <a:noFill/>
        </p:spPr>
        <p:txBody>
          <a:bodyPr wrap="none" rtlCol="0">
            <a:spAutoFit/>
          </a:bodyPr>
          <a:lstStyle/>
          <a:p>
            <a:r>
              <a:rPr lang="en-US" sz="3200" dirty="0" smtClean="0">
                <a:solidFill>
                  <a:srgbClr val="FFFF00"/>
                </a:solidFill>
              </a:rPr>
              <a:t>Using PLAYFAIR EXAMPLE as key</a:t>
            </a:r>
            <a:endParaRPr lang="en-US" sz="3200" dirty="0">
              <a:solidFill>
                <a:srgbClr val="FFFF00"/>
              </a:solidFill>
            </a:endParaRPr>
          </a:p>
        </p:txBody>
      </p:sp>
      <p:sp>
        <p:nvSpPr>
          <p:cNvPr id="3" name="Rectangle 2"/>
          <p:cNvSpPr/>
          <p:nvPr/>
        </p:nvSpPr>
        <p:spPr>
          <a:xfrm>
            <a:off x="2209800" y="1981200"/>
            <a:ext cx="1981200" cy="1938992"/>
          </a:xfrm>
          <a:prstGeom prst="rect">
            <a:avLst/>
          </a:prstGeom>
        </p:spPr>
        <p:txBody>
          <a:bodyPr wrap="square">
            <a:spAutoFit/>
          </a:bodyPr>
          <a:lstStyle/>
          <a:p>
            <a:r>
              <a:rPr lang="en-US" sz="2400" dirty="0"/>
              <a:t>P </a:t>
            </a:r>
            <a:r>
              <a:rPr lang="en-US" sz="2400" dirty="0" smtClean="0"/>
              <a:t> L  A  Y  F </a:t>
            </a:r>
          </a:p>
          <a:p>
            <a:r>
              <a:rPr lang="en-US" sz="2400" dirty="0" smtClean="0"/>
              <a:t>I   R </a:t>
            </a:r>
            <a:r>
              <a:rPr lang="en-US" sz="2400" dirty="0"/>
              <a:t>E </a:t>
            </a:r>
            <a:r>
              <a:rPr lang="en-US" sz="2400" dirty="0" smtClean="0"/>
              <a:t> X </a:t>
            </a:r>
            <a:r>
              <a:rPr lang="en-US" sz="2400" dirty="0"/>
              <a:t>M </a:t>
            </a:r>
            <a:endParaRPr lang="en-US" sz="2400" dirty="0" smtClean="0"/>
          </a:p>
          <a:p>
            <a:r>
              <a:rPr lang="en-US" sz="2400" dirty="0" smtClean="0"/>
              <a:t>B </a:t>
            </a:r>
            <a:r>
              <a:rPr lang="en-US" sz="2400" dirty="0"/>
              <a:t>C D </a:t>
            </a:r>
            <a:r>
              <a:rPr lang="en-US" sz="2400" dirty="0" smtClean="0"/>
              <a:t> G </a:t>
            </a:r>
            <a:r>
              <a:rPr lang="en-US" sz="2400" dirty="0"/>
              <a:t>H </a:t>
            </a:r>
            <a:endParaRPr lang="en-US" sz="2400" dirty="0" smtClean="0"/>
          </a:p>
          <a:p>
            <a:r>
              <a:rPr lang="en-US" sz="2400" dirty="0" smtClean="0"/>
              <a:t>K N </a:t>
            </a:r>
            <a:r>
              <a:rPr lang="en-US" sz="2400" dirty="0"/>
              <a:t>O </a:t>
            </a:r>
            <a:r>
              <a:rPr lang="en-US" sz="2400" dirty="0" smtClean="0"/>
              <a:t> Q </a:t>
            </a:r>
            <a:r>
              <a:rPr lang="en-US" sz="2400" dirty="0"/>
              <a:t>S </a:t>
            </a:r>
            <a:endParaRPr lang="en-US" sz="2400" dirty="0" smtClean="0"/>
          </a:p>
          <a:p>
            <a:r>
              <a:rPr lang="en-US" sz="2400" dirty="0" smtClean="0"/>
              <a:t>T </a:t>
            </a:r>
            <a:r>
              <a:rPr lang="en-US" sz="2400" dirty="0"/>
              <a:t>U V </a:t>
            </a:r>
            <a:r>
              <a:rPr lang="en-US" sz="2400" dirty="0" smtClean="0"/>
              <a:t> W </a:t>
            </a:r>
            <a:r>
              <a:rPr lang="en-US" sz="2400" dirty="0"/>
              <a:t>Z</a:t>
            </a:r>
            <a:r>
              <a:rPr lang="en-US" dirty="0"/>
              <a:t> </a:t>
            </a:r>
          </a:p>
        </p:txBody>
      </p:sp>
      <p:sp>
        <p:nvSpPr>
          <p:cNvPr id="6" name="TextBox 5"/>
          <p:cNvSpPr txBox="1"/>
          <p:nvPr/>
        </p:nvSpPr>
        <p:spPr>
          <a:xfrm>
            <a:off x="228740" y="4191000"/>
            <a:ext cx="8892178" cy="584775"/>
          </a:xfrm>
          <a:prstGeom prst="rect">
            <a:avLst/>
          </a:prstGeom>
          <a:noFill/>
        </p:spPr>
        <p:txBody>
          <a:bodyPr wrap="none" rtlCol="0">
            <a:spAutoFit/>
          </a:bodyPr>
          <a:lstStyle/>
          <a:p>
            <a:r>
              <a:rPr lang="en-US" sz="3200" dirty="0" smtClean="0">
                <a:solidFill>
                  <a:srgbClr val="FFFF00"/>
                </a:solidFill>
              </a:rPr>
              <a:t>Encrypt the message: “Hide the gold in the tree”</a:t>
            </a:r>
            <a:endParaRPr lang="en-US" sz="3200" dirty="0">
              <a:solidFill>
                <a:srgbClr val="FFFF00"/>
              </a:solidFill>
            </a:endParaRPr>
          </a:p>
        </p:txBody>
      </p:sp>
      <p:sp>
        <p:nvSpPr>
          <p:cNvPr id="7" name="Rectangle 6"/>
          <p:cNvSpPr/>
          <p:nvPr/>
        </p:nvSpPr>
        <p:spPr>
          <a:xfrm>
            <a:off x="419100" y="4758841"/>
            <a:ext cx="8305800" cy="1200329"/>
          </a:xfrm>
          <a:prstGeom prst="rect">
            <a:avLst/>
          </a:prstGeom>
        </p:spPr>
        <p:txBody>
          <a:bodyPr wrap="square">
            <a:spAutoFit/>
          </a:bodyPr>
          <a:lstStyle/>
          <a:p>
            <a:r>
              <a:rPr lang="en-US" dirty="0" smtClean="0"/>
              <a:t>HI </a:t>
            </a:r>
            <a:r>
              <a:rPr lang="en-US" dirty="0" smtClean="0">
                <a:sym typeface="Wingdings" panose="05000000000000000000" pitchFamily="2" charset="2"/>
              </a:rPr>
              <a:t> BM   DE  OD     TH  ZB    EG  XD    OL  NA   DI  BE   NT KU</a:t>
            </a:r>
          </a:p>
          <a:p>
            <a:endParaRPr lang="en-US" dirty="0">
              <a:sym typeface="Wingdings" panose="05000000000000000000" pitchFamily="2" charset="2"/>
            </a:endParaRPr>
          </a:p>
          <a:p>
            <a:r>
              <a:rPr lang="en-US" dirty="0" smtClean="0">
                <a:sym typeface="Wingdings" panose="05000000000000000000" pitchFamily="2" charset="2"/>
              </a:rPr>
              <a:t>HE  DM   TR  UI    EX  XM</a:t>
            </a:r>
          </a:p>
          <a:p>
            <a:endParaRPr lang="en-US" dirty="0"/>
          </a:p>
        </p:txBody>
      </p:sp>
    </p:spTree>
    <p:extLst>
      <p:ext uri="{BB962C8B-B14F-4D97-AF65-F5344CB8AC3E}">
        <p14:creationId xmlns:p14="http://schemas.microsoft.com/office/powerpoint/2010/main" xmlns="" val="23186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324600"/>
            <a:ext cx="8305800" cy="215444"/>
          </a:xfrm>
          <a:prstGeom prst="rect">
            <a:avLst/>
          </a:prstGeom>
        </p:spPr>
        <p:txBody>
          <a:bodyPr wrap="square">
            <a:spAutoFit/>
          </a:bodyPr>
          <a:lstStyle/>
          <a:p>
            <a:r>
              <a:rPr lang="en-US" sz="800" dirty="0"/>
              <a:t>By </a:t>
            </a:r>
            <a:r>
              <a:rPr lang="en-US" sz="800" dirty="0" err="1"/>
              <a:t>KohanX</a:t>
            </a:r>
            <a:r>
              <a:rPr lang="en-US" sz="800" dirty="0"/>
              <a:t> (talk) - Own work (Original text: I (</a:t>
            </a:r>
            <a:r>
              <a:rPr lang="en-US" sz="800" dirty="0" err="1"/>
              <a:t>KohanX</a:t>
            </a:r>
            <a:r>
              <a:rPr lang="en-US" sz="800" dirty="0"/>
              <a:t> (talk)) created this work entirely by myself.), Public Domain, https://commons.wikimedia.org/w/index.php?curid=24325809</a:t>
            </a:r>
          </a:p>
        </p:txBody>
      </p:sp>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Cryptosystems</a:t>
            </a:r>
          </a:p>
        </p:txBody>
      </p:sp>
      <p:pic>
        <p:nvPicPr>
          <p:cNvPr id="3481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88476" y="1905000"/>
            <a:ext cx="3352800" cy="3352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3577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idx="4294967295"/>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p>
            <a:pPr marL="344488" eaLnBrk="1" hangingPunct="1"/>
            <a:r>
              <a:rPr lang="en-US" altLang="en-US" sz="4400" b="1" dirty="0" smtClean="0"/>
              <a:t>Learning Objectives</a:t>
            </a:r>
          </a:p>
        </p:txBody>
      </p:sp>
      <p:sp>
        <p:nvSpPr>
          <p:cNvPr id="5123" name="Rectangle 7"/>
          <p:cNvSpPr>
            <a:spLocks noGrp="1" noChangeArrowheads="1"/>
          </p:cNvSpPr>
          <p:nvPr>
            <p:ph type="body" sz="half" idx="4294967295"/>
          </p:nvPr>
        </p:nvSpPr>
        <p:spPr bwMode="auto">
          <a:xfrm>
            <a:off x="381000" y="1600200"/>
            <a:ext cx="7543800" cy="3886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p>
            <a:r>
              <a:rPr lang="en-US" altLang="en-US" sz="3600" dirty="0" smtClean="0"/>
              <a:t> To understand basic cryptographic concepts, analysis, techniques, and tools</a:t>
            </a:r>
          </a:p>
          <a:p>
            <a:r>
              <a:rPr lang="en-US" altLang="en-US" sz="3600" dirty="0" smtClean="0"/>
              <a:t> To be able to gain familiarization of applied cryptography in cyberspace</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138" y="6450715"/>
            <a:ext cx="8305800" cy="215444"/>
          </a:xfrm>
          <a:prstGeom prst="rect">
            <a:avLst/>
          </a:prstGeom>
        </p:spPr>
        <p:txBody>
          <a:bodyPr wrap="square">
            <a:spAutoFit/>
          </a:bodyPr>
          <a:lstStyle/>
          <a:p>
            <a:r>
              <a:rPr lang="en-US" sz="800" dirty="0" smtClean="0"/>
              <a:t>Attributed to David </a:t>
            </a:r>
            <a:r>
              <a:rPr lang="en-US" sz="800" dirty="0" err="1" smtClean="0"/>
              <a:t>Gothberg</a:t>
            </a:r>
            <a:r>
              <a:rPr lang="en-US" sz="800" dirty="0" smtClean="0"/>
              <a:t>, </a:t>
            </a:r>
            <a:r>
              <a:rPr lang="en-US" sz="800" dirty="0"/>
              <a:t>Public </a:t>
            </a:r>
            <a:r>
              <a:rPr lang="en-US" sz="800" dirty="0" smtClean="0"/>
              <a:t>Domain. </a:t>
            </a:r>
            <a:endParaRPr lang="en-US" sz="800" dirty="0"/>
          </a:p>
        </p:txBody>
      </p:sp>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Cryptosystems</a:t>
            </a:r>
          </a:p>
        </p:txBody>
      </p:sp>
      <p:pic>
        <p:nvPicPr>
          <p:cNvPr id="358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1531883"/>
            <a:ext cx="4453680" cy="43433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2330935" y="5955268"/>
            <a:ext cx="4211409" cy="369332"/>
          </a:xfrm>
          <a:prstGeom prst="rect">
            <a:avLst/>
          </a:prstGeom>
          <a:noFill/>
        </p:spPr>
        <p:txBody>
          <a:bodyPr wrap="none" rtlCol="0">
            <a:spAutoFit/>
          </a:bodyPr>
          <a:lstStyle/>
          <a:p>
            <a:r>
              <a:rPr lang="en-US" b="1" dirty="0" smtClean="0">
                <a:solidFill>
                  <a:srgbClr val="FFFF00"/>
                </a:solidFill>
              </a:rPr>
              <a:t>Asymmetric Key Encryption Scheme</a:t>
            </a:r>
            <a:endParaRPr lang="en-US" b="1" dirty="0">
              <a:solidFill>
                <a:srgbClr val="FFFF00"/>
              </a:solidFill>
            </a:endParaRPr>
          </a:p>
        </p:txBody>
      </p:sp>
    </p:spTree>
    <p:extLst>
      <p:ext uri="{BB962C8B-B14F-4D97-AF65-F5344CB8AC3E}">
        <p14:creationId xmlns:p14="http://schemas.microsoft.com/office/powerpoint/2010/main" xmlns="" val="1213894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Cryptosystem</a:t>
            </a:r>
          </a:p>
        </p:txBody>
      </p:sp>
      <p:sp>
        <p:nvSpPr>
          <p:cNvPr id="3" name="TextBox 2"/>
          <p:cNvSpPr txBox="1"/>
          <p:nvPr/>
        </p:nvSpPr>
        <p:spPr>
          <a:xfrm>
            <a:off x="228600" y="2209800"/>
            <a:ext cx="7760458" cy="3600986"/>
          </a:xfrm>
          <a:prstGeom prst="rect">
            <a:avLst/>
          </a:prstGeom>
          <a:noFill/>
        </p:spPr>
        <p:txBody>
          <a:bodyPr wrap="none" rtlCol="0">
            <a:spAutoFit/>
          </a:bodyPr>
          <a:lstStyle/>
          <a:p>
            <a:r>
              <a:rPr lang="en-US" sz="4400" dirty="0" smtClean="0">
                <a:solidFill>
                  <a:srgbClr val="FFFF00"/>
                </a:solidFill>
              </a:rPr>
              <a:t>Preserving message integrity:</a:t>
            </a:r>
          </a:p>
          <a:p>
            <a:r>
              <a:rPr lang="en-US" sz="4400" dirty="0">
                <a:solidFill>
                  <a:srgbClr val="FFFF00"/>
                </a:solidFill>
              </a:rPr>
              <a:t> </a:t>
            </a:r>
            <a:r>
              <a:rPr lang="en-US" sz="4400" dirty="0" smtClean="0">
                <a:solidFill>
                  <a:srgbClr val="FFFF00"/>
                </a:solidFill>
              </a:rPr>
              <a:t>     </a:t>
            </a:r>
            <a:r>
              <a:rPr lang="en-US" sz="3200" dirty="0" smtClean="0">
                <a:solidFill>
                  <a:srgbClr val="00B050"/>
                </a:solidFill>
              </a:rPr>
              <a:t>Sign message with your private key</a:t>
            </a:r>
          </a:p>
          <a:p>
            <a:r>
              <a:rPr lang="en-US" sz="3200" dirty="0">
                <a:solidFill>
                  <a:srgbClr val="00B050"/>
                </a:solidFill>
              </a:rPr>
              <a:t>	</a:t>
            </a:r>
            <a:r>
              <a:rPr lang="en-US" sz="3200" dirty="0" smtClean="0">
                <a:solidFill>
                  <a:srgbClr val="00B050"/>
                </a:solidFill>
              </a:rPr>
              <a:t>Send message with digest</a:t>
            </a:r>
          </a:p>
          <a:p>
            <a:r>
              <a:rPr lang="en-US" sz="3200" dirty="0">
                <a:solidFill>
                  <a:srgbClr val="00B050"/>
                </a:solidFill>
              </a:rPr>
              <a:t>	</a:t>
            </a:r>
            <a:r>
              <a:rPr lang="en-US" sz="3200" dirty="0" smtClean="0">
                <a:solidFill>
                  <a:srgbClr val="00B050"/>
                </a:solidFill>
              </a:rPr>
              <a:t>Recipient uses your public key to </a:t>
            </a:r>
          </a:p>
          <a:p>
            <a:r>
              <a:rPr lang="en-US" sz="3200" dirty="0">
                <a:solidFill>
                  <a:srgbClr val="00B050"/>
                </a:solidFill>
              </a:rPr>
              <a:t> </a:t>
            </a:r>
            <a:r>
              <a:rPr lang="en-US" sz="3200" dirty="0" smtClean="0">
                <a:solidFill>
                  <a:srgbClr val="00B050"/>
                </a:solidFill>
              </a:rPr>
              <a:t>                 verify digest</a:t>
            </a:r>
          </a:p>
          <a:p>
            <a:r>
              <a:rPr lang="en-US" sz="4400" dirty="0">
                <a:solidFill>
                  <a:srgbClr val="FFFF00"/>
                </a:solidFill>
              </a:rPr>
              <a:t>	</a:t>
            </a:r>
            <a:endParaRPr lang="en-US" sz="4400" dirty="0" smtClean="0">
              <a:solidFill>
                <a:srgbClr val="FFFF00"/>
              </a:solidFill>
            </a:endParaRPr>
          </a:p>
        </p:txBody>
      </p:sp>
    </p:spTree>
    <p:extLst>
      <p:ext uri="{BB962C8B-B14F-4D97-AF65-F5344CB8AC3E}">
        <p14:creationId xmlns:p14="http://schemas.microsoft.com/office/powerpoint/2010/main" xmlns="" val="345199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Cryptosystem</a:t>
            </a:r>
          </a:p>
        </p:txBody>
      </p:sp>
      <p:sp>
        <p:nvSpPr>
          <p:cNvPr id="3" name="TextBox 2"/>
          <p:cNvSpPr txBox="1"/>
          <p:nvPr/>
        </p:nvSpPr>
        <p:spPr>
          <a:xfrm>
            <a:off x="228600" y="2209800"/>
            <a:ext cx="9065302" cy="4093428"/>
          </a:xfrm>
          <a:prstGeom prst="rect">
            <a:avLst/>
          </a:prstGeom>
          <a:noFill/>
        </p:spPr>
        <p:txBody>
          <a:bodyPr wrap="none" rtlCol="0">
            <a:spAutoFit/>
          </a:bodyPr>
          <a:lstStyle/>
          <a:p>
            <a:r>
              <a:rPr lang="en-US" sz="4400" dirty="0" smtClean="0">
                <a:solidFill>
                  <a:srgbClr val="FFFF00"/>
                </a:solidFill>
              </a:rPr>
              <a:t>Preserving message confidentiality:</a:t>
            </a:r>
          </a:p>
          <a:p>
            <a:r>
              <a:rPr lang="en-US" sz="4400" dirty="0">
                <a:solidFill>
                  <a:srgbClr val="FFFF00"/>
                </a:solidFill>
              </a:rPr>
              <a:t> </a:t>
            </a:r>
            <a:r>
              <a:rPr lang="en-US" sz="4400" dirty="0" smtClean="0">
                <a:solidFill>
                  <a:srgbClr val="FFFF00"/>
                </a:solidFill>
              </a:rPr>
              <a:t>     </a:t>
            </a:r>
            <a:r>
              <a:rPr lang="en-US" sz="3200" dirty="0" smtClean="0">
                <a:solidFill>
                  <a:srgbClr val="00B050"/>
                </a:solidFill>
              </a:rPr>
              <a:t>-Sender encrypts message with your</a:t>
            </a:r>
          </a:p>
          <a:p>
            <a:r>
              <a:rPr lang="en-US" sz="3200" dirty="0">
                <a:solidFill>
                  <a:srgbClr val="00B050"/>
                </a:solidFill>
              </a:rPr>
              <a:t> </a:t>
            </a:r>
            <a:r>
              <a:rPr lang="en-US" sz="3200" dirty="0" smtClean="0">
                <a:solidFill>
                  <a:srgbClr val="00B050"/>
                </a:solidFill>
              </a:rPr>
              <a:t>             public key</a:t>
            </a:r>
          </a:p>
          <a:p>
            <a:r>
              <a:rPr lang="en-US" sz="3200" dirty="0">
                <a:solidFill>
                  <a:srgbClr val="00B050"/>
                </a:solidFill>
              </a:rPr>
              <a:t>	</a:t>
            </a:r>
            <a:r>
              <a:rPr lang="en-US" sz="3200" dirty="0" smtClean="0">
                <a:solidFill>
                  <a:srgbClr val="00B050"/>
                </a:solidFill>
              </a:rPr>
              <a:t>-Sender sends message</a:t>
            </a:r>
          </a:p>
          <a:p>
            <a:r>
              <a:rPr lang="en-US" sz="3200" dirty="0">
                <a:solidFill>
                  <a:srgbClr val="00B050"/>
                </a:solidFill>
              </a:rPr>
              <a:t>	</a:t>
            </a:r>
            <a:r>
              <a:rPr lang="en-US" sz="3200" dirty="0" smtClean="0">
                <a:solidFill>
                  <a:srgbClr val="00B050"/>
                </a:solidFill>
              </a:rPr>
              <a:t>-You use your private key to decrypt </a:t>
            </a:r>
          </a:p>
          <a:p>
            <a:r>
              <a:rPr lang="en-US" sz="3200" dirty="0">
                <a:solidFill>
                  <a:srgbClr val="00B050"/>
                </a:solidFill>
              </a:rPr>
              <a:t> </a:t>
            </a:r>
            <a:r>
              <a:rPr lang="en-US" sz="3200" dirty="0" smtClean="0">
                <a:solidFill>
                  <a:srgbClr val="00B050"/>
                </a:solidFill>
              </a:rPr>
              <a:t>              the message</a:t>
            </a:r>
          </a:p>
          <a:p>
            <a:r>
              <a:rPr lang="en-US" sz="4400" dirty="0">
                <a:solidFill>
                  <a:srgbClr val="FFFF00"/>
                </a:solidFill>
              </a:rPr>
              <a:t>	</a:t>
            </a:r>
            <a:endParaRPr lang="en-US" sz="4400" dirty="0" smtClean="0">
              <a:solidFill>
                <a:srgbClr val="FFFF00"/>
              </a:solidFill>
            </a:endParaRPr>
          </a:p>
        </p:txBody>
      </p:sp>
    </p:spTree>
    <p:extLst>
      <p:ext uri="{BB962C8B-B14F-4D97-AF65-F5344CB8AC3E}">
        <p14:creationId xmlns:p14="http://schemas.microsoft.com/office/powerpoint/2010/main" xmlns="" val="131505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Information Hiding Protocol</a:t>
            </a:r>
          </a:p>
        </p:txBody>
      </p:sp>
      <p:sp>
        <p:nvSpPr>
          <p:cNvPr id="3" name="TextBox 2"/>
          <p:cNvSpPr txBox="1"/>
          <p:nvPr/>
        </p:nvSpPr>
        <p:spPr>
          <a:xfrm>
            <a:off x="228600" y="2209800"/>
            <a:ext cx="8754320" cy="2800767"/>
          </a:xfrm>
          <a:prstGeom prst="rect">
            <a:avLst/>
          </a:prstGeom>
          <a:noFill/>
        </p:spPr>
        <p:txBody>
          <a:bodyPr wrap="none" rtlCol="0">
            <a:spAutoFit/>
          </a:bodyPr>
          <a:lstStyle/>
          <a:p>
            <a:r>
              <a:rPr lang="en-US" sz="4400" dirty="0" smtClean="0">
                <a:solidFill>
                  <a:srgbClr val="FFFF00"/>
                </a:solidFill>
              </a:rPr>
              <a:t>A </a:t>
            </a:r>
            <a:r>
              <a:rPr lang="en-US" sz="4400" dirty="0">
                <a:solidFill>
                  <a:srgbClr val="FFFF00"/>
                </a:solidFill>
              </a:rPr>
              <a:t>technique </a:t>
            </a:r>
            <a:r>
              <a:rPr lang="en-US" sz="4400" dirty="0" smtClean="0">
                <a:solidFill>
                  <a:srgbClr val="FFFF00"/>
                </a:solidFill>
              </a:rPr>
              <a:t>which allows </a:t>
            </a:r>
            <a:r>
              <a:rPr lang="en-US" sz="4400" dirty="0">
                <a:solidFill>
                  <a:srgbClr val="FFFF00"/>
                </a:solidFill>
              </a:rPr>
              <a:t>people </a:t>
            </a:r>
            <a:endParaRPr lang="en-US" sz="4400" dirty="0" smtClean="0">
              <a:solidFill>
                <a:srgbClr val="FFFF00"/>
              </a:solidFill>
            </a:endParaRPr>
          </a:p>
          <a:p>
            <a:r>
              <a:rPr lang="en-US" sz="4400" dirty="0" smtClean="0">
                <a:solidFill>
                  <a:srgbClr val="FFFF00"/>
                </a:solidFill>
              </a:rPr>
              <a:t>to accurately share </a:t>
            </a:r>
            <a:r>
              <a:rPr lang="en-US" sz="4400" dirty="0">
                <a:solidFill>
                  <a:srgbClr val="FFFF00"/>
                </a:solidFill>
              </a:rPr>
              <a:t>personal </a:t>
            </a:r>
            <a:endParaRPr lang="en-US" sz="4400" dirty="0" smtClean="0">
              <a:solidFill>
                <a:srgbClr val="FFFF00"/>
              </a:solidFill>
            </a:endParaRPr>
          </a:p>
          <a:p>
            <a:r>
              <a:rPr lang="en-US" sz="4400" dirty="0" smtClean="0">
                <a:solidFill>
                  <a:srgbClr val="FFFF00"/>
                </a:solidFill>
              </a:rPr>
              <a:t>Information without having </a:t>
            </a:r>
            <a:r>
              <a:rPr lang="en-US" sz="4400" dirty="0">
                <a:solidFill>
                  <a:srgbClr val="FFFF00"/>
                </a:solidFill>
              </a:rPr>
              <a:t>to </a:t>
            </a:r>
            <a:r>
              <a:rPr lang="en-US" sz="4400" dirty="0" smtClean="0">
                <a:solidFill>
                  <a:srgbClr val="FFFF00"/>
                </a:solidFill>
              </a:rPr>
              <a:t>give </a:t>
            </a:r>
          </a:p>
          <a:p>
            <a:r>
              <a:rPr lang="en-US" sz="4400" dirty="0" smtClean="0">
                <a:solidFill>
                  <a:srgbClr val="FFFF00"/>
                </a:solidFill>
              </a:rPr>
              <a:t>up </a:t>
            </a:r>
            <a:r>
              <a:rPr lang="en-US" sz="4400" dirty="0">
                <a:solidFill>
                  <a:srgbClr val="FFFF00"/>
                </a:solidFill>
              </a:rPr>
              <a:t>any privacy </a:t>
            </a:r>
            <a:r>
              <a:rPr lang="en-US" sz="4400" dirty="0" smtClean="0">
                <a:solidFill>
                  <a:srgbClr val="FFFF00"/>
                </a:solidFill>
              </a:rPr>
              <a:t>at all.</a:t>
            </a:r>
            <a:endParaRPr lang="en-US" sz="4400" dirty="0">
              <a:solidFill>
                <a:srgbClr val="FFFF00"/>
              </a:solidFill>
            </a:endParaRPr>
          </a:p>
        </p:txBody>
      </p:sp>
    </p:spTree>
    <p:extLst>
      <p:ext uri="{BB962C8B-B14F-4D97-AF65-F5344CB8AC3E}">
        <p14:creationId xmlns:p14="http://schemas.microsoft.com/office/powerpoint/2010/main" xmlns="" val="41612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1" y="3048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Information Hiding Protocol</a:t>
            </a:r>
          </a:p>
        </p:txBody>
      </p:sp>
      <p:sp>
        <p:nvSpPr>
          <p:cNvPr id="3" name="TextBox 2"/>
          <p:cNvSpPr txBox="1"/>
          <p:nvPr/>
        </p:nvSpPr>
        <p:spPr>
          <a:xfrm>
            <a:off x="235540" y="1249363"/>
            <a:ext cx="8672919" cy="6309420"/>
          </a:xfrm>
          <a:prstGeom prst="rect">
            <a:avLst/>
          </a:prstGeom>
          <a:noFill/>
        </p:spPr>
        <p:txBody>
          <a:bodyPr wrap="square" rtlCol="0">
            <a:spAutoFit/>
          </a:bodyPr>
          <a:lstStyle/>
          <a:p>
            <a:r>
              <a:rPr lang="en-US" sz="3600" b="1" dirty="0" smtClean="0">
                <a:solidFill>
                  <a:srgbClr val="FF552D"/>
                </a:solidFill>
              </a:rPr>
              <a:t>Calculate the average age of the group</a:t>
            </a:r>
          </a:p>
          <a:p>
            <a:endParaRPr lang="en-US" sz="3600" dirty="0">
              <a:solidFill>
                <a:srgbClr val="FFFF00"/>
              </a:solidFill>
            </a:endParaRPr>
          </a:p>
          <a:p>
            <a:r>
              <a:rPr lang="en-US" sz="3600" dirty="0" smtClean="0">
                <a:solidFill>
                  <a:srgbClr val="FFFF00"/>
                </a:solidFill>
              </a:rPr>
              <a:t>Start with a random three digit number…</a:t>
            </a:r>
          </a:p>
          <a:p>
            <a:r>
              <a:rPr lang="en-US" sz="3600" dirty="0" smtClean="0">
                <a:solidFill>
                  <a:srgbClr val="00B0F0"/>
                </a:solidFill>
              </a:rPr>
              <a:t>First person add your age to the</a:t>
            </a:r>
            <a:r>
              <a:rPr lang="en-US" sz="3600" dirty="0">
                <a:solidFill>
                  <a:srgbClr val="00B0F0"/>
                </a:solidFill>
              </a:rPr>
              <a:t> </a:t>
            </a:r>
            <a:r>
              <a:rPr lang="en-US" sz="3600" dirty="0" smtClean="0">
                <a:solidFill>
                  <a:srgbClr val="00B0F0"/>
                </a:solidFill>
              </a:rPr>
              <a:t>three digit number, write and pass sum to the next person …</a:t>
            </a:r>
          </a:p>
          <a:p>
            <a:r>
              <a:rPr lang="en-US" sz="3600" dirty="0" smtClean="0">
                <a:solidFill>
                  <a:srgbClr val="99FF66"/>
                </a:solidFill>
              </a:rPr>
              <a:t>…</a:t>
            </a:r>
          </a:p>
          <a:p>
            <a:r>
              <a:rPr lang="en-US" sz="3600" dirty="0" smtClean="0">
                <a:solidFill>
                  <a:srgbClr val="FFFF00"/>
                </a:solidFill>
              </a:rPr>
              <a:t>Final sum returns to the first person, subtracts the original three digit number, divides by the number of persons….voila!</a:t>
            </a:r>
          </a:p>
          <a:p>
            <a:endParaRPr lang="en-US" sz="4400" dirty="0" smtClean="0">
              <a:solidFill>
                <a:srgbClr val="FFFF00"/>
              </a:solidFill>
            </a:endParaRPr>
          </a:p>
        </p:txBody>
      </p:sp>
    </p:spTree>
    <p:extLst>
      <p:ext uri="{BB962C8B-B14F-4D97-AF65-F5344CB8AC3E}">
        <p14:creationId xmlns:p14="http://schemas.microsoft.com/office/powerpoint/2010/main" xmlns="" val="2257113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1" y="3048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Check for Understanding 3</a:t>
            </a:r>
          </a:p>
        </p:txBody>
      </p:sp>
      <p:sp>
        <p:nvSpPr>
          <p:cNvPr id="3" name="TextBox 2"/>
          <p:cNvSpPr txBox="1"/>
          <p:nvPr/>
        </p:nvSpPr>
        <p:spPr>
          <a:xfrm>
            <a:off x="235540" y="1905000"/>
            <a:ext cx="8672919" cy="4216539"/>
          </a:xfrm>
          <a:prstGeom prst="rect">
            <a:avLst/>
          </a:prstGeom>
          <a:noFill/>
        </p:spPr>
        <p:txBody>
          <a:bodyPr wrap="square" rtlCol="0">
            <a:spAutoFit/>
          </a:bodyPr>
          <a:lstStyle/>
          <a:p>
            <a:r>
              <a:rPr lang="en-US" altLang="en-US" sz="4000" dirty="0"/>
              <a:t>Which principle is implemented by </a:t>
            </a:r>
            <a:r>
              <a:rPr lang="en-US" altLang="en-US" sz="4000" dirty="0" smtClean="0"/>
              <a:t>cryptography? </a:t>
            </a:r>
            <a:endParaRPr lang="en-US" altLang="en-US" sz="3800" dirty="0"/>
          </a:p>
          <a:p>
            <a:pPr lvl="1"/>
            <a:r>
              <a:rPr lang="en-US" altLang="en-US" sz="3600" dirty="0"/>
              <a:t> </a:t>
            </a:r>
            <a:r>
              <a:rPr lang="en-US" altLang="en-US" sz="3600" dirty="0">
                <a:solidFill>
                  <a:srgbClr val="FFFF00"/>
                </a:solidFill>
              </a:rPr>
              <a:t>A. Layering</a:t>
            </a:r>
          </a:p>
          <a:p>
            <a:pPr lvl="1"/>
            <a:r>
              <a:rPr lang="en-US" altLang="en-US" sz="3600" dirty="0">
                <a:solidFill>
                  <a:srgbClr val="FFFF00"/>
                </a:solidFill>
              </a:rPr>
              <a:t> B. Least privilege</a:t>
            </a:r>
          </a:p>
          <a:p>
            <a:pPr lvl="1"/>
            <a:r>
              <a:rPr lang="en-US" altLang="en-US" sz="3600" dirty="0">
                <a:solidFill>
                  <a:srgbClr val="FFFF00"/>
                </a:solidFill>
              </a:rPr>
              <a:t> C. Information hiding</a:t>
            </a:r>
          </a:p>
          <a:p>
            <a:pPr lvl="1"/>
            <a:r>
              <a:rPr lang="en-US" altLang="en-US" sz="3600" dirty="0">
                <a:solidFill>
                  <a:srgbClr val="FFFF00"/>
                </a:solidFill>
              </a:rPr>
              <a:t> D. </a:t>
            </a:r>
            <a:r>
              <a:rPr lang="en-US" altLang="en-US" sz="3600" dirty="0" smtClean="0">
                <a:solidFill>
                  <a:srgbClr val="FFFF00"/>
                </a:solidFill>
              </a:rPr>
              <a:t>Abstraction</a:t>
            </a:r>
            <a:endParaRPr lang="en-US" altLang="en-US" sz="3800" dirty="0">
              <a:solidFill>
                <a:srgbClr val="FFFF00"/>
              </a:solidFill>
            </a:endParaRPr>
          </a:p>
          <a:p>
            <a:endParaRPr lang="en-US" sz="4400" dirty="0" smtClean="0">
              <a:solidFill>
                <a:srgbClr val="FFFF00"/>
              </a:solidFill>
            </a:endParaRPr>
          </a:p>
        </p:txBody>
      </p:sp>
      <p:sp>
        <p:nvSpPr>
          <p:cNvPr id="4" name="TextBox 3"/>
          <p:cNvSpPr txBox="1"/>
          <p:nvPr/>
        </p:nvSpPr>
        <p:spPr>
          <a:xfrm>
            <a:off x="2590800" y="990600"/>
            <a:ext cx="3520644" cy="707886"/>
          </a:xfrm>
          <a:prstGeom prst="rect">
            <a:avLst/>
          </a:prstGeom>
          <a:noFill/>
        </p:spPr>
        <p:txBody>
          <a:bodyPr wrap="none" rtlCol="0">
            <a:spAutoFit/>
          </a:bodyPr>
          <a:lstStyle/>
          <a:p>
            <a:r>
              <a:rPr lang="en-US" sz="2000" b="1" dirty="0" smtClean="0">
                <a:solidFill>
                  <a:srgbClr val="00B050"/>
                </a:solidFill>
              </a:rPr>
              <a:t>http://www.gosoapbox.com</a:t>
            </a:r>
          </a:p>
          <a:p>
            <a:r>
              <a:rPr lang="en-US" sz="2000" b="1" dirty="0" smtClean="0">
                <a:solidFill>
                  <a:srgbClr val="00B050"/>
                </a:solidFill>
              </a:rPr>
              <a:t>Event code: </a:t>
            </a:r>
            <a:r>
              <a:rPr lang="en-US" sz="2000" dirty="0" smtClean="0"/>
              <a:t>288095730</a:t>
            </a:r>
            <a:endParaRPr lang="en-US" sz="2000" b="1" dirty="0">
              <a:solidFill>
                <a:srgbClr val="00B050"/>
              </a:solidFill>
            </a:endParaRPr>
          </a:p>
        </p:txBody>
      </p:sp>
    </p:spTree>
    <p:extLst>
      <p:ext uri="{BB962C8B-B14F-4D97-AF65-F5344CB8AC3E}">
        <p14:creationId xmlns:p14="http://schemas.microsoft.com/office/powerpoint/2010/main" xmlns="" val="26861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26831" y="12192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Encryption with </a:t>
            </a:r>
            <a:r>
              <a:rPr lang="en-US" altLang="en-US" sz="4400" b="1" dirty="0" err="1" smtClean="0"/>
              <a:t>GnuGPG</a:t>
            </a:r>
            <a:endParaRPr lang="en-US" altLang="en-US" sz="4400" b="1" dirty="0" smtClean="0"/>
          </a:p>
        </p:txBody>
      </p:sp>
      <p:sp>
        <p:nvSpPr>
          <p:cNvPr id="3" name="TextBox 2"/>
          <p:cNvSpPr txBox="1"/>
          <p:nvPr/>
        </p:nvSpPr>
        <p:spPr>
          <a:xfrm>
            <a:off x="443176" y="2590800"/>
            <a:ext cx="8672919" cy="1323439"/>
          </a:xfrm>
          <a:prstGeom prst="rect">
            <a:avLst/>
          </a:prstGeom>
          <a:noFill/>
        </p:spPr>
        <p:txBody>
          <a:bodyPr wrap="square" rtlCol="0">
            <a:spAutoFit/>
          </a:bodyPr>
          <a:lstStyle/>
          <a:p>
            <a:r>
              <a:rPr lang="en-US" sz="4000" dirty="0" smtClean="0"/>
              <a:t>Download the GnuGPG4 Windows: </a:t>
            </a:r>
            <a:r>
              <a:rPr lang="en-US" sz="4000" u="sng" dirty="0">
                <a:hlinkClick r:id="rId2"/>
              </a:rPr>
              <a:t>https://www.gnupg.org/download/</a:t>
            </a:r>
            <a:r>
              <a:rPr lang="en-US" sz="4000" dirty="0"/>
              <a:t> </a:t>
            </a:r>
            <a:endParaRPr lang="en-US" sz="4400" dirty="0" smtClean="0">
              <a:solidFill>
                <a:srgbClr val="FFFF00"/>
              </a:solidFill>
            </a:endParaRPr>
          </a:p>
        </p:txBody>
      </p:sp>
    </p:spTree>
    <p:extLst>
      <p:ext uri="{BB962C8B-B14F-4D97-AF65-F5344CB8AC3E}">
        <p14:creationId xmlns:p14="http://schemas.microsoft.com/office/powerpoint/2010/main" xmlns="" val="2472297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71994" y="152400"/>
            <a:ext cx="9144000" cy="14017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Encryption with </a:t>
            </a:r>
            <a:r>
              <a:rPr lang="en-US" altLang="en-US" sz="4400" b="1" dirty="0" err="1" smtClean="0"/>
              <a:t>GnuGPG</a:t>
            </a:r>
            <a:endParaRPr lang="en-US" altLang="en-US" sz="4400" b="1" dirty="0" smtClean="0"/>
          </a:p>
        </p:txBody>
      </p:sp>
      <p:pic>
        <p:nvPicPr>
          <p:cNvPr id="4" name="Picture 3"/>
          <p:cNvPicPr>
            <a:picLocks noChangeAspect="1"/>
          </p:cNvPicPr>
          <p:nvPr/>
        </p:nvPicPr>
        <p:blipFill>
          <a:blip r:embed="rId2" cstate="print"/>
          <a:stretch>
            <a:fillRect/>
          </a:stretch>
        </p:blipFill>
        <p:spPr>
          <a:xfrm>
            <a:off x="372588" y="1828800"/>
            <a:ext cx="8542812" cy="4462822"/>
          </a:xfrm>
          <a:prstGeom prst="rect">
            <a:avLst/>
          </a:prstGeom>
        </p:spPr>
      </p:pic>
    </p:spTree>
    <p:extLst>
      <p:ext uri="{BB962C8B-B14F-4D97-AF65-F5344CB8AC3E}">
        <p14:creationId xmlns:p14="http://schemas.microsoft.com/office/powerpoint/2010/main" xmlns="" val="3695929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71994" y="152400"/>
            <a:ext cx="9144000" cy="14017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Encryption with </a:t>
            </a:r>
            <a:r>
              <a:rPr lang="en-US" altLang="en-US" sz="4400" b="1" dirty="0" err="1" smtClean="0"/>
              <a:t>GnuGPG</a:t>
            </a:r>
            <a:endParaRPr lang="en-US" altLang="en-US" sz="4400" b="1" dirty="0" smtClean="0"/>
          </a:p>
        </p:txBody>
      </p:sp>
      <p:sp>
        <p:nvSpPr>
          <p:cNvPr id="3" name="Rectangle 2"/>
          <p:cNvSpPr/>
          <p:nvPr/>
        </p:nvSpPr>
        <p:spPr>
          <a:xfrm>
            <a:off x="609600" y="1676400"/>
            <a:ext cx="8229600" cy="4439229"/>
          </a:xfrm>
          <a:prstGeom prst="rect">
            <a:avLst/>
          </a:prstGeom>
        </p:spPr>
        <p:txBody>
          <a:bodyPr wrap="square">
            <a:spAutoFit/>
          </a:bodyPr>
          <a:lstStyle/>
          <a:p>
            <a:pPr marR="0" lvl="0">
              <a:lnSpc>
                <a:spcPct val="107000"/>
              </a:lnSpc>
              <a:spcBef>
                <a:spcPts val="0"/>
              </a:spcBef>
              <a:spcAft>
                <a:spcPts val="0"/>
              </a:spcAft>
            </a:pPr>
            <a:r>
              <a:rPr lang="en-US" sz="2400" b="1" dirty="0">
                <a:solidFill>
                  <a:srgbClr val="00B0F0"/>
                </a:solidFill>
                <a:ea typeface="Calibri" panose="020F0502020204030204" pitchFamily="34" charset="0"/>
              </a:rPr>
              <a:t>G</a:t>
            </a:r>
            <a:r>
              <a:rPr lang="en-US" sz="2400" b="1" dirty="0" smtClean="0">
                <a:solidFill>
                  <a:srgbClr val="00B0F0"/>
                </a:solidFill>
                <a:ea typeface="Calibri" panose="020F0502020204030204" pitchFamily="34" charset="0"/>
              </a:rPr>
              <a:t>enerate </a:t>
            </a:r>
            <a:r>
              <a:rPr lang="en-US" sz="2400" b="1" dirty="0">
                <a:solidFill>
                  <a:srgbClr val="00B0F0"/>
                </a:solidFill>
                <a:ea typeface="Calibri" panose="020F0502020204030204" pitchFamily="34" charset="0"/>
              </a:rPr>
              <a:t>a private and public key</a:t>
            </a:r>
            <a:endParaRPr lang="en-US" sz="2000" b="1" dirty="0">
              <a:solidFill>
                <a:srgbClr val="00B0F0"/>
              </a:solidFill>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sz="2400" dirty="0" smtClean="0">
                <a:solidFill>
                  <a:srgbClr val="FFFF00"/>
                </a:solidFill>
                <a:ea typeface="Calibri" panose="020F0502020204030204" pitchFamily="34" charset="0"/>
              </a:rPr>
              <a:t>On the menu bar, click </a:t>
            </a:r>
            <a:r>
              <a:rPr lang="en-US" sz="2400" dirty="0">
                <a:solidFill>
                  <a:srgbClr val="FFFF00"/>
                </a:solidFill>
                <a:ea typeface="Calibri" panose="020F0502020204030204" pitchFamily="34" charset="0"/>
              </a:rPr>
              <a:t>on </a:t>
            </a:r>
            <a:r>
              <a:rPr lang="en-US" sz="2400" b="1" dirty="0" smtClean="0">
                <a:solidFill>
                  <a:srgbClr val="00B050"/>
                </a:solidFill>
                <a:ea typeface="Calibri" panose="020F0502020204030204" pitchFamily="34" charset="0"/>
              </a:rPr>
              <a:t>File </a:t>
            </a:r>
            <a:r>
              <a:rPr lang="en-US" sz="2400" b="1" dirty="0" smtClean="0">
                <a:solidFill>
                  <a:srgbClr val="00B050"/>
                </a:solidFill>
                <a:ea typeface="Calibri" panose="020F0502020204030204" pitchFamily="34" charset="0"/>
                <a:sym typeface="Wingdings" panose="05000000000000000000" pitchFamily="2" charset="2"/>
              </a:rPr>
              <a:t></a:t>
            </a:r>
            <a:r>
              <a:rPr lang="en-US" sz="2400" b="1" dirty="0" smtClean="0">
                <a:solidFill>
                  <a:srgbClr val="00B050"/>
                </a:solidFill>
                <a:ea typeface="Calibri" panose="020F0502020204030204" pitchFamily="34" charset="0"/>
              </a:rPr>
              <a:t>New </a:t>
            </a:r>
            <a:r>
              <a:rPr lang="en-US" sz="2400" b="1" dirty="0">
                <a:solidFill>
                  <a:srgbClr val="00B050"/>
                </a:solidFill>
                <a:ea typeface="Calibri" panose="020F0502020204030204" pitchFamily="34" charset="0"/>
              </a:rPr>
              <a:t>Certificate</a:t>
            </a:r>
            <a:r>
              <a:rPr lang="en-US" sz="2400" dirty="0">
                <a:solidFill>
                  <a:srgbClr val="FFFF00"/>
                </a:solidFill>
                <a:ea typeface="Calibri" panose="020F0502020204030204" pitchFamily="34" charset="0"/>
              </a:rPr>
              <a:t>.</a:t>
            </a:r>
            <a:endParaRPr lang="en-US" sz="2000" dirty="0">
              <a:solidFill>
                <a:srgbClr val="FFFF00"/>
              </a:solidFill>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sz="2400" dirty="0">
                <a:solidFill>
                  <a:srgbClr val="FFFF00"/>
                </a:solidFill>
                <a:ea typeface="Calibri" panose="020F0502020204030204" pitchFamily="34" charset="0"/>
              </a:rPr>
              <a:t>The Certificate Creation Wizard should pop up. Click on “Create a personal </a:t>
            </a:r>
            <a:r>
              <a:rPr lang="en-US" sz="2400" dirty="0" err="1">
                <a:solidFill>
                  <a:srgbClr val="FFFF00"/>
                </a:solidFill>
                <a:ea typeface="Calibri" panose="020F0502020204030204" pitchFamily="34" charset="0"/>
              </a:rPr>
              <a:t>OpenPGP</a:t>
            </a:r>
            <a:r>
              <a:rPr lang="en-US" sz="2400" dirty="0">
                <a:solidFill>
                  <a:srgbClr val="FFFF00"/>
                </a:solidFill>
                <a:ea typeface="Calibri" panose="020F0502020204030204" pitchFamily="34" charset="0"/>
              </a:rPr>
              <a:t> key pair.”</a:t>
            </a:r>
            <a:endParaRPr lang="en-US" sz="2000" dirty="0">
              <a:solidFill>
                <a:srgbClr val="FFFF00"/>
              </a:solidFill>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sz="2400" dirty="0" smtClean="0">
                <a:solidFill>
                  <a:srgbClr val="FFFF00"/>
                </a:solidFill>
                <a:ea typeface="Calibri" panose="020F0502020204030204" pitchFamily="34" charset="0"/>
              </a:rPr>
              <a:t>Complete the form entries.</a:t>
            </a:r>
            <a:endParaRPr lang="en-US" sz="2000" dirty="0">
              <a:solidFill>
                <a:srgbClr val="FFFF00"/>
              </a:solidFill>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sz="2400" dirty="0" smtClean="0">
                <a:solidFill>
                  <a:srgbClr val="FFFF00"/>
                </a:solidFill>
                <a:ea typeface="Calibri" panose="020F0502020204030204" pitchFamily="34" charset="0"/>
              </a:rPr>
              <a:t>On Advanced Settings, make </a:t>
            </a:r>
            <a:r>
              <a:rPr lang="en-US" sz="2400" dirty="0">
                <a:solidFill>
                  <a:srgbClr val="FFFF00"/>
                </a:solidFill>
                <a:ea typeface="Calibri" panose="020F0502020204030204" pitchFamily="34" charset="0"/>
              </a:rPr>
              <a:t>sure </a:t>
            </a:r>
            <a:r>
              <a:rPr lang="en-US" sz="2400" b="1" dirty="0">
                <a:solidFill>
                  <a:srgbClr val="00B050"/>
                </a:solidFill>
                <a:ea typeface="Calibri" panose="020F0502020204030204" pitchFamily="34" charset="0"/>
              </a:rPr>
              <a:t>RSA</a:t>
            </a:r>
            <a:r>
              <a:rPr lang="en-US" sz="2400" dirty="0">
                <a:solidFill>
                  <a:srgbClr val="FFFF00"/>
                </a:solidFill>
                <a:ea typeface="Calibri" panose="020F0502020204030204" pitchFamily="34" charset="0"/>
              </a:rPr>
              <a:t> is selected and </a:t>
            </a:r>
            <a:r>
              <a:rPr lang="en-US" sz="2400" b="1" dirty="0">
                <a:solidFill>
                  <a:srgbClr val="00B050"/>
                </a:solidFill>
                <a:ea typeface="Calibri" panose="020F0502020204030204" pitchFamily="34" charset="0"/>
              </a:rPr>
              <a:t>4096 bits </a:t>
            </a:r>
            <a:r>
              <a:rPr lang="en-US" sz="2400" dirty="0">
                <a:solidFill>
                  <a:srgbClr val="FFFF00"/>
                </a:solidFill>
                <a:ea typeface="Calibri" panose="020F0502020204030204" pitchFamily="34" charset="0"/>
              </a:rPr>
              <a:t>is selected</a:t>
            </a:r>
            <a:r>
              <a:rPr lang="en-US" sz="2400" dirty="0" smtClean="0">
                <a:solidFill>
                  <a:srgbClr val="FFFF00"/>
                </a:solidFill>
                <a:ea typeface="Calibri" panose="020F0502020204030204" pitchFamily="34" charset="0"/>
              </a:rPr>
              <a:t>. Also, make sure the </a:t>
            </a:r>
            <a:r>
              <a:rPr lang="en-US" sz="2400" b="1" dirty="0" smtClean="0">
                <a:solidFill>
                  <a:srgbClr val="00B050"/>
                </a:solidFill>
                <a:ea typeface="Calibri" panose="020F0502020204030204" pitchFamily="34" charset="0"/>
              </a:rPr>
              <a:t>Authentication</a:t>
            </a:r>
            <a:r>
              <a:rPr lang="en-US" sz="2400" dirty="0" smtClean="0">
                <a:solidFill>
                  <a:srgbClr val="00B050"/>
                </a:solidFill>
                <a:ea typeface="Calibri" panose="020F0502020204030204" pitchFamily="34" charset="0"/>
              </a:rPr>
              <a:t> </a:t>
            </a:r>
            <a:r>
              <a:rPr lang="en-US" sz="2400" dirty="0" smtClean="0">
                <a:solidFill>
                  <a:srgbClr val="FFFF00"/>
                </a:solidFill>
                <a:ea typeface="Calibri" panose="020F0502020204030204" pitchFamily="34" charset="0"/>
              </a:rPr>
              <a:t>check box is enabled.</a:t>
            </a:r>
            <a:endParaRPr lang="en-US" sz="2000" dirty="0">
              <a:solidFill>
                <a:srgbClr val="FFFF00"/>
              </a:solidFill>
              <a:ea typeface="Calibri" panose="020F0502020204030204" pitchFamily="34" charset="0"/>
            </a:endParaRPr>
          </a:p>
          <a:p>
            <a:pPr marL="742950" marR="0" lvl="1" indent="-285750">
              <a:lnSpc>
                <a:spcPct val="107000"/>
              </a:lnSpc>
              <a:spcBef>
                <a:spcPts val="0"/>
              </a:spcBef>
              <a:spcAft>
                <a:spcPts val="0"/>
              </a:spcAft>
              <a:buFont typeface="+mj-lt"/>
              <a:buAutoNum type="alphaLcPeriod"/>
            </a:pPr>
            <a:r>
              <a:rPr lang="en-US" sz="2400" dirty="0">
                <a:solidFill>
                  <a:srgbClr val="FFFF00"/>
                </a:solidFill>
                <a:ea typeface="Calibri" panose="020F0502020204030204" pitchFamily="34" charset="0"/>
              </a:rPr>
              <a:t>C</a:t>
            </a:r>
            <a:r>
              <a:rPr lang="en-US" sz="2400" dirty="0" smtClean="0">
                <a:solidFill>
                  <a:srgbClr val="FFFF00"/>
                </a:solidFill>
                <a:ea typeface="Calibri" panose="020F0502020204030204" pitchFamily="34" charset="0"/>
              </a:rPr>
              <a:t>lick </a:t>
            </a:r>
            <a:r>
              <a:rPr lang="en-US" sz="2400" dirty="0">
                <a:solidFill>
                  <a:srgbClr val="FFFF00"/>
                </a:solidFill>
                <a:ea typeface="Calibri" panose="020F0502020204030204" pitchFamily="34" charset="0"/>
              </a:rPr>
              <a:t>Next. Then click </a:t>
            </a:r>
            <a:r>
              <a:rPr lang="en-US" sz="2400" b="1" dirty="0">
                <a:solidFill>
                  <a:srgbClr val="00B050"/>
                </a:solidFill>
                <a:ea typeface="Calibri" panose="020F0502020204030204" pitchFamily="34" charset="0"/>
              </a:rPr>
              <a:t>Create Key</a:t>
            </a:r>
            <a:r>
              <a:rPr lang="en-US" sz="2400" dirty="0">
                <a:solidFill>
                  <a:srgbClr val="FFFF00"/>
                </a:solidFill>
                <a:ea typeface="Calibri" panose="020F0502020204030204" pitchFamily="34" charset="0"/>
              </a:rPr>
              <a:t>. </a:t>
            </a:r>
            <a:r>
              <a:rPr lang="en-US" sz="2400" dirty="0" smtClean="0">
                <a:solidFill>
                  <a:srgbClr val="FFFF00"/>
                </a:solidFill>
                <a:ea typeface="Calibri" panose="020F0502020204030204" pitchFamily="34" charset="0"/>
              </a:rPr>
              <a:t>Enter a </a:t>
            </a:r>
            <a:r>
              <a:rPr lang="en-US" sz="2400" dirty="0">
                <a:solidFill>
                  <a:srgbClr val="FFFF00"/>
                </a:solidFill>
                <a:ea typeface="Calibri" panose="020F0502020204030204" pitchFamily="34" charset="0"/>
              </a:rPr>
              <a:t>passphrase. </a:t>
            </a:r>
            <a:endParaRPr lang="en-US" sz="2000" dirty="0">
              <a:solidFill>
                <a:srgbClr val="FFFF00"/>
              </a:solidFill>
              <a:ea typeface="Calibri" panose="020F0502020204030204" pitchFamily="34" charset="0"/>
            </a:endParaRPr>
          </a:p>
          <a:p>
            <a:pPr marL="742950" marR="0" lvl="1" indent="-285750">
              <a:lnSpc>
                <a:spcPct val="107000"/>
              </a:lnSpc>
              <a:spcBef>
                <a:spcPts val="0"/>
              </a:spcBef>
              <a:spcAft>
                <a:spcPts val="800"/>
              </a:spcAft>
              <a:buFont typeface="+mj-lt"/>
              <a:buAutoNum type="alphaLcPeriod"/>
            </a:pPr>
            <a:r>
              <a:rPr lang="en-US" sz="2400" dirty="0">
                <a:solidFill>
                  <a:srgbClr val="FFFF00"/>
                </a:solidFill>
                <a:ea typeface="Calibri" panose="020F0502020204030204" pitchFamily="34" charset="0"/>
              </a:rPr>
              <a:t>Click </a:t>
            </a:r>
            <a:r>
              <a:rPr lang="en-US" sz="2400" b="1" dirty="0" smtClean="0">
                <a:solidFill>
                  <a:srgbClr val="00B050"/>
                </a:solidFill>
                <a:ea typeface="Calibri" panose="020F0502020204030204" pitchFamily="34" charset="0"/>
              </a:rPr>
              <a:t>Finish</a:t>
            </a:r>
            <a:r>
              <a:rPr lang="en-US" sz="2400" dirty="0" smtClean="0">
                <a:solidFill>
                  <a:srgbClr val="FFFF00"/>
                </a:solidFill>
                <a:ea typeface="Calibri" panose="020F0502020204030204" pitchFamily="34" charset="0"/>
              </a:rPr>
              <a:t>.</a:t>
            </a:r>
            <a:endParaRPr lang="en-US" sz="2000" dirty="0">
              <a:solidFill>
                <a:srgbClr val="FFFF00"/>
              </a:solidFill>
              <a:effectLst/>
              <a:ea typeface="Calibri" panose="020F0502020204030204" pitchFamily="34" charset="0"/>
            </a:endParaRPr>
          </a:p>
        </p:txBody>
      </p:sp>
    </p:spTree>
    <p:extLst>
      <p:ext uri="{BB962C8B-B14F-4D97-AF65-F5344CB8AC3E}">
        <p14:creationId xmlns:p14="http://schemas.microsoft.com/office/powerpoint/2010/main" xmlns="" val="3621484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71994" y="152400"/>
            <a:ext cx="9144000" cy="14017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Encryption with </a:t>
            </a:r>
            <a:r>
              <a:rPr lang="en-US" altLang="en-US" sz="4400" b="1" dirty="0" err="1" smtClean="0"/>
              <a:t>GnuGPG</a:t>
            </a:r>
            <a:endParaRPr lang="en-US" altLang="en-US" sz="4400" b="1" dirty="0" smtClean="0"/>
          </a:p>
        </p:txBody>
      </p:sp>
      <p:sp>
        <p:nvSpPr>
          <p:cNvPr id="3" name="Rectangle 2"/>
          <p:cNvSpPr/>
          <p:nvPr/>
        </p:nvSpPr>
        <p:spPr>
          <a:xfrm>
            <a:off x="581637" y="1599875"/>
            <a:ext cx="8382000" cy="5231560"/>
          </a:xfrm>
          <a:prstGeom prst="rect">
            <a:avLst/>
          </a:prstGeom>
        </p:spPr>
        <p:txBody>
          <a:bodyPr wrap="square">
            <a:spAutoFit/>
          </a:bodyPr>
          <a:lstStyle/>
          <a:p>
            <a:pPr marR="0" lvl="0">
              <a:lnSpc>
                <a:spcPct val="107000"/>
              </a:lnSpc>
              <a:spcBef>
                <a:spcPts val="0"/>
              </a:spcBef>
              <a:spcAft>
                <a:spcPts val="0"/>
              </a:spcAft>
            </a:pPr>
            <a:r>
              <a:rPr lang="en-US" sz="2800" b="1" dirty="0" smtClean="0">
                <a:solidFill>
                  <a:srgbClr val="00B0F0"/>
                </a:solidFill>
                <a:ea typeface="Calibri" panose="020F0502020204030204" pitchFamily="34" charset="0"/>
              </a:rPr>
              <a:t>Obtaining the key pairs</a:t>
            </a:r>
            <a:endParaRPr lang="en-US" sz="2400" b="1" dirty="0">
              <a:solidFill>
                <a:srgbClr val="00B0F0"/>
              </a:solidFill>
              <a:ea typeface="Calibri" panose="020F0502020204030204" pitchFamily="34" charset="0"/>
            </a:endParaRPr>
          </a:p>
          <a:p>
            <a:pPr lvl="0"/>
            <a:endParaRPr lang="en-US" sz="2400" dirty="0" smtClean="0">
              <a:solidFill>
                <a:srgbClr val="FFFF00"/>
              </a:solidFill>
            </a:endParaRPr>
          </a:p>
          <a:p>
            <a:pPr lvl="0"/>
            <a:r>
              <a:rPr lang="en-US" sz="2800" dirty="0" smtClean="0">
                <a:solidFill>
                  <a:srgbClr val="FFFF00"/>
                </a:solidFill>
              </a:rPr>
              <a:t>How </a:t>
            </a:r>
            <a:r>
              <a:rPr lang="en-US" sz="2800" dirty="0">
                <a:solidFill>
                  <a:srgbClr val="FFFF00"/>
                </a:solidFill>
              </a:rPr>
              <a:t>to obtain the public key?</a:t>
            </a:r>
            <a:endParaRPr lang="en-US" sz="2400" dirty="0">
              <a:solidFill>
                <a:srgbClr val="FFFF00"/>
              </a:solidFill>
            </a:endParaRPr>
          </a:p>
          <a:p>
            <a:pPr lvl="1"/>
            <a:r>
              <a:rPr lang="en-US" sz="2800" dirty="0">
                <a:solidFill>
                  <a:srgbClr val="FFFF00"/>
                </a:solidFill>
              </a:rPr>
              <a:t>Right click on the key </a:t>
            </a:r>
            <a:r>
              <a:rPr lang="en-US" sz="2800" dirty="0" smtClean="0">
                <a:solidFill>
                  <a:srgbClr val="FFFF00"/>
                </a:solidFill>
              </a:rPr>
              <a:t>and </a:t>
            </a:r>
            <a:r>
              <a:rPr lang="en-US" sz="2800" dirty="0">
                <a:solidFill>
                  <a:srgbClr val="FFFF00"/>
                </a:solidFill>
              </a:rPr>
              <a:t>click “</a:t>
            </a:r>
            <a:r>
              <a:rPr lang="en-US" sz="2800" b="1" dirty="0">
                <a:solidFill>
                  <a:srgbClr val="00B050"/>
                </a:solidFill>
              </a:rPr>
              <a:t>Export Certificates</a:t>
            </a:r>
            <a:r>
              <a:rPr lang="en-US" sz="2800" dirty="0">
                <a:solidFill>
                  <a:srgbClr val="FFFF00"/>
                </a:solidFill>
              </a:rPr>
              <a:t>.” </a:t>
            </a:r>
            <a:endParaRPr lang="en-US" sz="2800" dirty="0" smtClean="0">
              <a:solidFill>
                <a:srgbClr val="FFFF00"/>
              </a:solidFill>
            </a:endParaRPr>
          </a:p>
          <a:p>
            <a:pPr lvl="1"/>
            <a:r>
              <a:rPr lang="en-US" sz="2800" dirty="0" smtClean="0">
                <a:solidFill>
                  <a:srgbClr val="FFFF00"/>
                </a:solidFill>
              </a:rPr>
              <a:t>Save </a:t>
            </a:r>
            <a:r>
              <a:rPr lang="en-US" sz="2800" dirty="0">
                <a:solidFill>
                  <a:srgbClr val="FFFF00"/>
                </a:solidFill>
              </a:rPr>
              <a:t>it </a:t>
            </a:r>
            <a:r>
              <a:rPr lang="en-US" sz="2800" dirty="0" smtClean="0">
                <a:solidFill>
                  <a:srgbClr val="FFFF00"/>
                </a:solidFill>
              </a:rPr>
              <a:t>in a file.</a:t>
            </a:r>
            <a:endParaRPr lang="en-US" sz="2400" dirty="0">
              <a:solidFill>
                <a:srgbClr val="FFFF00"/>
              </a:solidFill>
            </a:endParaRPr>
          </a:p>
          <a:p>
            <a:pPr lvl="0"/>
            <a:endParaRPr lang="en-US" sz="2800" dirty="0" smtClean="0">
              <a:solidFill>
                <a:srgbClr val="FFFF00"/>
              </a:solidFill>
            </a:endParaRPr>
          </a:p>
          <a:p>
            <a:pPr lvl="0"/>
            <a:r>
              <a:rPr lang="en-US" sz="2800" dirty="0" smtClean="0">
                <a:solidFill>
                  <a:srgbClr val="FFFF00"/>
                </a:solidFill>
              </a:rPr>
              <a:t>How </a:t>
            </a:r>
            <a:r>
              <a:rPr lang="en-US" sz="2800" dirty="0">
                <a:solidFill>
                  <a:srgbClr val="FFFF00"/>
                </a:solidFill>
              </a:rPr>
              <a:t>to obtain the private key?</a:t>
            </a:r>
            <a:endParaRPr lang="en-US" sz="2400" dirty="0">
              <a:solidFill>
                <a:srgbClr val="FFFF00"/>
              </a:solidFill>
            </a:endParaRPr>
          </a:p>
          <a:p>
            <a:pPr lvl="1"/>
            <a:r>
              <a:rPr lang="en-US" sz="2800" dirty="0">
                <a:solidFill>
                  <a:srgbClr val="FFFF00"/>
                </a:solidFill>
              </a:rPr>
              <a:t>Right click on </a:t>
            </a:r>
            <a:r>
              <a:rPr lang="en-US" sz="2800" dirty="0" smtClean="0">
                <a:solidFill>
                  <a:srgbClr val="FFFF00"/>
                </a:solidFill>
              </a:rPr>
              <a:t>the key and </a:t>
            </a:r>
            <a:r>
              <a:rPr lang="en-US" sz="2800" dirty="0">
                <a:solidFill>
                  <a:srgbClr val="FFFF00"/>
                </a:solidFill>
              </a:rPr>
              <a:t>click “</a:t>
            </a:r>
            <a:r>
              <a:rPr lang="en-US" sz="2800" b="1" dirty="0">
                <a:solidFill>
                  <a:srgbClr val="00B050"/>
                </a:solidFill>
              </a:rPr>
              <a:t>Export Secret Keys</a:t>
            </a:r>
            <a:r>
              <a:rPr lang="en-US" sz="2800" dirty="0">
                <a:solidFill>
                  <a:srgbClr val="FFFF00"/>
                </a:solidFill>
              </a:rPr>
              <a:t>.”</a:t>
            </a:r>
            <a:endParaRPr lang="en-US" sz="2400" dirty="0">
              <a:solidFill>
                <a:srgbClr val="FFFF00"/>
              </a:solidFill>
            </a:endParaRPr>
          </a:p>
          <a:p>
            <a:pPr lvl="1"/>
            <a:r>
              <a:rPr lang="en-US" sz="2800" dirty="0">
                <a:solidFill>
                  <a:srgbClr val="FFFF00"/>
                </a:solidFill>
              </a:rPr>
              <a:t>Check “</a:t>
            </a:r>
            <a:r>
              <a:rPr lang="en-US" sz="2800" b="1" dirty="0">
                <a:solidFill>
                  <a:srgbClr val="00B050"/>
                </a:solidFill>
              </a:rPr>
              <a:t>ASCII armor</a:t>
            </a:r>
            <a:r>
              <a:rPr lang="en-US" sz="2800" dirty="0">
                <a:solidFill>
                  <a:srgbClr val="FFFF00"/>
                </a:solidFill>
              </a:rPr>
              <a:t>” and save it.</a:t>
            </a:r>
            <a:endParaRPr lang="en-US" sz="2400" dirty="0">
              <a:solidFill>
                <a:srgbClr val="FFFF00"/>
              </a:solidFill>
            </a:endParaRPr>
          </a:p>
          <a:p>
            <a:pPr lvl="1"/>
            <a:r>
              <a:rPr lang="en-US" sz="2800" dirty="0">
                <a:solidFill>
                  <a:srgbClr val="FFFF00"/>
                </a:solidFill>
              </a:rPr>
              <a:t>Now you have your private key. </a:t>
            </a:r>
            <a:endParaRPr lang="en-US" sz="2400" dirty="0">
              <a:solidFill>
                <a:srgbClr val="FFFF00"/>
              </a:solidFill>
            </a:endParaRPr>
          </a:p>
        </p:txBody>
      </p:sp>
    </p:spTree>
    <p:extLst>
      <p:ext uri="{BB962C8B-B14F-4D97-AF65-F5344CB8AC3E}">
        <p14:creationId xmlns:p14="http://schemas.microsoft.com/office/powerpoint/2010/main" xmlns="" val="377072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idx="4294967295"/>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p>
            <a:pPr marL="344488" eaLnBrk="1" hangingPunct="1"/>
            <a:r>
              <a:rPr lang="en-US" altLang="en-US" sz="4400" b="1" dirty="0" smtClean="0"/>
              <a:t>Topic Outline</a:t>
            </a:r>
          </a:p>
        </p:txBody>
      </p:sp>
      <p:sp>
        <p:nvSpPr>
          <p:cNvPr id="5123" name="Rectangle 7"/>
          <p:cNvSpPr>
            <a:spLocks noGrp="1" noChangeArrowheads="1"/>
          </p:cNvSpPr>
          <p:nvPr>
            <p:ph type="body" sz="half" idx="4294967295"/>
          </p:nvPr>
        </p:nvSpPr>
        <p:spPr bwMode="auto">
          <a:xfrm>
            <a:off x="381000" y="1600200"/>
            <a:ext cx="7924800" cy="4572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2500" lnSpcReduction="10000"/>
          </a:bodyPr>
          <a:lstStyle/>
          <a:p>
            <a:r>
              <a:rPr lang="en-US" altLang="en-US" sz="3600" dirty="0" smtClean="0"/>
              <a:t> Cryptography concepts, theory, and techniques</a:t>
            </a:r>
          </a:p>
          <a:p>
            <a:r>
              <a:rPr lang="en-US" altLang="en-US" sz="3600" dirty="0" smtClean="0"/>
              <a:t> Caesar, </a:t>
            </a:r>
            <a:r>
              <a:rPr lang="en-US" altLang="en-US" sz="3600" dirty="0" err="1" smtClean="0"/>
              <a:t>Vignere</a:t>
            </a:r>
            <a:r>
              <a:rPr lang="en-US" altLang="en-US" sz="3600" dirty="0" smtClean="0"/>
              <a:t>, and </a:t>
            </a:r>
            <a:r>
              <a:rPr lang="en-US" altLang="en-US" sz="3600" dirty="0" err="1" smtClean="0"/>
              <a:t>Playfair</a:t>
            </a:r>
            <a:r>
              <a:rPr lang="en-US" altLang="en-US" sz="3600" dirty="0" smtClean="0"/>
              <a:t> ciphers</a:t>
            </a:r>
          </a:p>
          <a:p>
            <a:r>
              <a:rPr lang="en-US" altLang="en-US" sz="3600" dirty="0" smtClean="0"/>
              <a:t> Public key cryptosystems</a:t>
            </a:r>
          </a:p>
          <a:p>
            <a:r>
              <a:rPr lang="en-US" altLang="en-US" sz="3600" dirty="0" smtClean="0"/>
              <a:t> Information hiding protocol</a:t>
            </a:r>
          </a:p>
          <a:p>
            <a:r>
              <a:rPr lang="en-US" altLang="en-US" sz="3600" dirty="0" smtClean="0"/>
              <a:t> Digital certificates</a:t>
            </a:r>
          </a:p>
          <a:p>
            <a:r>
              <a:rPr lang="en-US" altLang="en-US" sz="3600" dirty="0" smtClean="0"/>
              <a:t> Digital signatures</a:t>
            </a:r>
          </a:p>
          <a:p>
            <a:r>
              <a:rPr lang="en-US" altLang="en-US" sz="3600" dirty="0" smtClean="0"/>
              <a:t> File, directory, and email encryption</a:t>
            </a:r>
          </a:p>
        </p:txBody>
      </p:sp>
    </p:spTree>
    <p:extLst>
      <p:ext uri="{BB962C8B-B14F-4D97-AF65-F5344CB8AC3E}">
        <p14:creationId xmlns:p14="http://schemas.microsoft.com/office/powerpoint/2010/main" xmlns="" val="19209901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71994" y="152400"/>
            <a:ext cx="9144000" cy="14017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Encryption with </a:t>
            </a:r>
            <a:r>
              <a:rPr lang="en-US" altLang="en-US" sz="4400" b="1" dirty="0" err="1" smtClean="0"/>
              <a:t>GnuGPG</a:t>
            </a:r>
            <a:endParaRPr lang="en-US" altLang="en-US" sz="4400" b="1" dirty="0" smtClean="0"/>
          </a:p>
        </p:txBody>
      </p:sp>
      <p:sp>
        <p:nvSpPr>
          <p:cNvPr id="3" name="Rectangle 2"/>
          <p:cNvSpPr/>
          <p:nvPr/>
        </p:nvSpPr>
        <p:spPr>
          <a:xfrm>
            <a:off x="381000" y="1676400"/>
            <a:ext cx="8458200" cy="5182060"/>
          </a:xfrm>
          <a:prstGeom prst="rect">
            <a:avLst/>
          </a:prstGeom>
        </p:spPr>
        <p:txBody>
          <a:bodyPr wrap="square">
            <a:spAutoFit/>
          </a:bodyPr>
          <a:lstStyle/>
          <a:p>
            <a:pPr marR="0" lvl="0">
              <a:lnSpc>
                <a:spcPct val="107000"/>
              </a:lnSpc>
              <a:spcBef>
                <a:spcPts val="0"/>
              </a:spcBef>
              <a:spcAft>
                <a:spcPts val="0"/>
              </a:spcAft>
            </a:pPr>
            <a:r>
              <a:rPr lang="en-US" sz="3200" b="1" dirty="0" smtClean="0">
                <a:solidFill>
                  <a:srgbClr val="00B0F0"/>
                </a:solidFill>
                <a:ea typeface="Calibri" panose="020F0502020204030204" pitchFamily="34" charset="0"/>
              </a:rPr>
              <a:t>Importing a Public Key</a:t>
            </a:r>
            <a:endParaRPr lang="en-US" sz="2800" b="1" dirty="0">
              <a:solidFill>
                <a:srgbClr val="00B0F0"/>
              </a:solidFill>
              <a:ea typeface="Calibri" panose="020F0502020204030204" pitchFamily="34" charset="0"/>
            </a:endParaRPr>
          </a:p>
          <a:p>
            <a:pPr lvl="0"/>
            <a:endParaRPr lang="en-US" dirty="0"/>
          </a:p>
          <a:p>
            <a:pPr lvl="1"/>
            <a:r>
              <a:rPr lang="en-US" sz="2800" dirty="0">
                <a:solidFill>
                  <a:srgbClr val="FFFF00"/>
                </a:solidFill>
              </a:rPr>
              <a:t>Find a public key you wish to import and copy everything, including “</a:t>
            </a:r>
            <a:r>
              <a:rPr lang="en-US" sz="2800" dirty="0">
                <a:solidFill>
                  <a:srgbClr val="99FF66"/>
                </a:solidFill>
              </a:rPr>
              <a:t>Begin PGP Public Key Block</a:t>
            </a:r>
            <a:r>
              <a:rPr lang="en-US" sz="2800" dirty="0">
                <a:solidFill>
                  <a:srgbClr val="FFFF00"/>
                </a:solidFill>
              </a:rPr>
              <a:t>” and “</a:t>
            </a:r>
            <a:r>
              <a:rPr lang="en-US" sz="2800" dirty="0">
                <a:solidFill>
                  <a:srgbClr val="99FF66"/>
                </a:solidFill>
              </a:rPr>
              <a:t>End PGP Public Key Block</a:t>
            </a:r>
            <a:r>
              <a:rPr lang="en-US" sz="2800" dirty="0" smtClean="0">
                <a:solidFill>
                  <a:srgbClr val="FFFF00"/>
                </a:solidFill>
              </a:rPr>
              <a:t>”</a:t>
            </a:r>
          </a:p>
          <a:p>
            <a:pPr lvl="1"/>
            <a:r>
              <a:rPr lang="en-US" sz="900" dirty="0" smtClean="0"/>
              <a:t>-----</a:t>
            </a:r>
            <a:r>
              <a:rPr lang="en-US" sz="900" dirty="0"/>
              <a:t>BEGIN PGP PUBLIC KEY BLOCK-----</a:t>
            </a:r>
          </a:p>
          <a:p>
            <a:pPr lvl="1"/>
            <a:r>
              <a:rPr lang="en-US" sz="900" dirty="0"/>
              <a:t>Version: </a:t>
            </a:r>
            <a:r>
              <a:rPr lang="en-US" sz="900" dirty="0" err="1"/>
              <a:t>GnuPG</a:t>
            </a:r>
            <a:r>
              <a:rPr lang="en-US" sz="900" dirty="0"/>
              <a:t> v2</a:t>
            </a:r>
          </a:p>
          <a:p>
            <a:pPr lvl="1"/>
            <a:endParaRPr lang="en-US" sz="900" dirty="0"/>
          </a:p>
          <a:p>
            <a:pPr lvl="1"/>
            <a:r>
              <a:rPr lang="en-US" sz="900" dirty="0"/>
              <a:t>mQINBFd8LYYBEADBzebR/eqStkgm44dMKLtcqkeybSKFtpIIFJe1qcWPs+Uiincb</a:t>
            </a:r>
          </a:p>
          <a:p>
            <a:pPr lvl="1"/>
            <a:r>
              <a:rPr lang="en-US" sz="900" dirty="0" smtClean="0"/>
              <a:t>zN2OAKkS3VTlC99APhdZtpbbBi63bUjxbPiMlrAiJ0m61FcWImVMjeuSY9CoI/</a:t>
            </a:r>
            <a:r>
              <a:rPr lang="en-US" sz="900" dirty="0" err="1" smtClean="0"/>
              <a:t>lL</a:t>
            </a:r>
            <a:endParaRPr lang="en-US" sz="900" dirty="0" smtClean="0"/>
          </a:p>
          <a:p>
            <a:pPr lvl="1"/>
            <a:r>
              <a:rPr lang="en-US" sz="1050" dirty="0" smtClean="0"/>
              <a:t>….</a:t>
            </a:r>
          </a:p>
          <a:p>
            <a:pPr lvl="1"/>
            <a:r>
              <a:rPr lang="en-US" sz="900" dirty="0"/>
              <a:t>EN43JJBeKo1F7DuBFr4meKq+NN1WKq2i721STwj72BiEIOMUloWMlbv2BT81UtQI</a:t>
            </a:r>
          </a:p>
          <a:p>
            <a:pPr lvl="1"/>
            <a:r>
              <a:rPr lang="en-US" sz="900" dirty="0"/>
              <a:t>=</a:t>
            </a:r>
            <a:r>
              <a:rPr lang="en-US" sz="900" dirty="0" err="1"/>
              <a:t>juNi</a:t>
            </a:r>
            <a:endParaRPr lang="en-US" sz="900" dirty="0"/>
          </a:p>
          <a:p>
            <a:pPr lvl="1"/>
            <a:r>
              <a:rPr lang="en-US" sz="900" dirty="0"/>
              <a:t>-----END PGP PUBLIC KEY BLOCK-----</a:t>
            </a:r>
          </a:p>
          <a:p>
            <a:pPr lvl="1"/>
            <a:endParaRPr lang="en-US" sz="2800" dirty="0" smtClean="0">
              <a:solidFill>
                <a:srgbClr val="FFFF00"/>
              </a:solidFill>
            </a:endParaRPr>
          </a:p>
          <a:p>
            <a:pPr lvl="1"/>
            <a:r>
              <a:rPr lang="en-US" sz="2800" dirty="0" smtClean="0">
                <a:solidFill>
                  <a:srgbClr val="FFFF00"/>
                </a:solidFill>
              </a:rPr>
              <a:t>In </a:t>
            </a:r>
            <a:r>
              <a:rPr lang="en-US" sz="2800" dirty="0" err="1">
                <a:solidFill>
                  <a:srgbClr val="FFFF00"/>
                </a:solidFill>
              </a:rPr>
              <a:t>Kleopatra</a:t>
            </a:r>
            <a:r>
              <a:rPr lang="en-US" sz="2800" dirty="0">
                <a:solidFill>
                  <a:srgbClr val="FFFF00"/>
                </a:solidFill>
              </a:rPr>
              <a:t>, click on Clipboard, then click “</a:t>
            </a:r>
            <a:r>
              <a:rPr lang="en-US" sz="2800" dirty="0">
                <a:solidFill>
                  <a:srgbClr val="99FF66"/>
                </a:solidFill>
              </a:rPr>
              <a:t>Certificate </a:t>
            </a:r>
            <a:r>
              <a:rPr lang="en-US" sz="2800" dirty="0" smtClean="0">
                <a:solidFill>
                  <a:srgbClr val="99FF66"/>
                </a:solidFill>
              </a:rPr>
              <a:t>Import</a:t>
            </a:r>
            <a:r>
              <a:rPr lang="en-US" sz="2800" dirty="0" smtClean="0">
                <a:solidFill>
                  <a:srgbClr val="FFFF00"/>
                </a:solidFill>
              </a:rPr>
              <a:t>” Click OK. </a:t>
            </a:r>
            <a:r>
              <a:rPr lang="en-US" sz="2800" dirty="0">
                <a:solidFill>
                  <a:srgbClr val="FFFF00"/>
                </a:solidFill>
              </a:rPr>
              <a:t>You know </a:t>
            </a:r>
            <a:r>
              <a:rPr lang="en-US" sz="2800" dirty="0" smtClean="0">
                <a:solidFill>
                  <a:srgbClr val="FFFF00"/>
                </a:solidFill>
              </a:rPr>
              <a:t>it </a:t>
            </a:r>
            <a:r>
              <a:rPr lang="en-US" sz="2800" dirty="0">
                <a:solidFill>
                  <a:srgbClr val="FFFF00"/>
                </a:solidFill>
              </a:rPr>
              <a:t>worked </a:t>
            </a:r>
            <a:r>
              <a:rPr lang="en-US" sz="2800" dirty="0" smtClean="0">
                <a:solidFill>
                  <a:srgbClr val="FFFF00"/>
                </a:solidFill>
              </a:rPr>
              <a:t>when you </a:t>
            </a:r>
            <a:r>
              <a:rPr lang="en-US" sz="2800" dirty="0">
                <a:solidFill>
                  <a:srgbClr val="FFFF00"/>
                </a:solidFill>
              </a:rPr>
              <a:t>see an entry in “</a:t>
            </a:r>
            <a:r>
              <a:rPr lang="en-US" sz="2800" dirty="0">
                <a:solidFill>
                  <a:srgbClr val="99FF66"/>
                </a:solidFill>
              </a:rPr>
              <a:t>Other Certificates</a:t>
            </a:r>
            <a:r>
              <a:rPr lang="en-US" sz="2800" dirty="0" smtClean="0">
                <a:solidFill>
                  <a:srgbClr val="FFFF00"/>
                </a:solidFill>
              </a:rPr>
              <a:t>.”</a:t>
            </a:r>
            <a:endParaRPr lang="en-US" sz="2400" dirty="0">
              <a:solidFill>
                <a:srgbClr val="FFFF00"/>
              </a:solidFill>
            </a:endParaRPr>
          </a:p>
        </p:txBody>
      </p:sp>
    </p:spTree>
    <p:extLst>
      <p:ext uri="{BB962C8B-B14F-4D97-AF65-F5344CB8AC3E}">
        <p14:creationId xmlns:p14="http://schemas.microsoft.com/office/powerpoint/2010/main" xmlns="" val="1281562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71994" y="152400"/>
            <a:ext cx="9144000" cy="14017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Public key Encryption with </a:t>
            </a:r>
            <a:r>
              <a:rPr lang="en-US" altLang="en-US" sz="4400" b="1" dirty="0" err="1" smtClean="0"/>
              <a:t>GnuGPG</a:t>
            </a:r>
            <a:endParaRPr lang="en-US" altLang="en-US" sz="4400" b="1" dirty="0" smtClean="0"/>
          </a:p>
        </p:txBody>
      </p:sp>
      <p:sp>
        <p:nvSpPr>
          <p:cNvPr id="3" name="Rectangle 2"/>
          <p:cNvSpPr/>
          <p:nvPr/>
        </p:nvSpPr>
        <p:spPr>
          <a:xfrm>
            <a:off x="609600" y="1676400"/>
            <a:ext cx="8229600" cy="530594"/>
          </a:xfrm>
          <a:prstGeom prst="rect">
            <a:avLst/>
          </a:prstGeom>
        </p:spPr>
        <p:txBody>
          <a:bodyPr wrap="square">
            <a:spAutoFit/>
          </a:bodyPr>
          <a:lstStyle/>
          <a:p>
            <a:pPr marR="0" lvl="0">
              <a:lnSpc>
                <a:spcPct val="107000"/>
              </a:lnSpc>
              <a:spcBef>
                <a:spcPts val="0"/>
              </a:spcBef>
              <a:spcAft>
                <a:spcPts val="0"/>
              </a:spcAft>
            </a:pPr>
            <a:r>
              <a:rPr lang="en-US" sz="2800" b="1" dirty="0" smtClean="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Encrypting and Decrypting</a:t>
            </a:r>
            <a:endPar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85518494"/>
              </p:ext>
            </p:extLst>
          </p:nvPr>
        </p:nvGraphicFramePr>
        <p:xfrm>
          <a:off x="986394" y="2362200"/>
          <a:ext cx="7395606" cy="4286949"/>
        </p:xfrm>
        <a:graphic>
          <a:graphicData uri="http://schemas.openxmlformats.org/drawingml/2006/table">
            <a:tbl>
              <a:tblPr>
                <a:tableStyleId>{5C22544A-7EE6-4342-B048-85BDC9FD1C3A}</a:tableStyleId>
              </a:tblPr>
              <a:tblGrid>
                <a:gridCol w="7395606"/>
              </a:tblGrid>
              <a:tr h="4286949">
                <a:tc>
                  <a:txBody>
                    <a:bodyPr/>
                    <a:lstStyle/>
                    <a:p>
                      <a:pPr marL="342900" marR="0" lvl="0" indent="-342900" algn="l">
                        <a:lnSpc>
                          <a:spcPct val="115000"/>
                        </a:lnSpc>
                        <a:spcBef>
                          <a:spcPts val="0"/>
                        </a:spcBef>
                        <a:spcAft>
                          <a:spcPts val="0"/>
                        </a:spcAft>
                        <a:buFont typeface="+mj-lt"/>
                        <a:buAutoNum type="arabicPeriod"/>
                      </a:pPr>
                      <a:r>
                        <a:rPr lang="en-US" sz="1400" dirty="0">
                          <a:effectLst/>
                        </a:rPr>
                        <a:t>Exchange with your partner your USB drives and copy the file that contains the public key</a:t>
                      </a:r>
                    </a:p>
                    <a:p>
                      <a:pPr marL="342900" marR="0" lvl="0" indent="-342900" algn="l">
                        <a:lnSpc>
                          <a:spcPct val="115000"/>
                        </a:lnSpc>
                        <a:spcBef>
                          <a:spcPts val="0"/>
                        </a:spcBef>
                        <a:spcAft>
                          <a:spcPts val="0"/>
                        </a:spcAft>
                        <a:buFont typeface="+mj-lt"/>
                        <a:buAutoNum type="arabicPeriod"/>
                      </a:pPr>
                      <a:r>
                        <a:rPr lang="en-US" sz="1400" dirty="0">
                          <a:effectLst/>
                        </a:rPr>
                        <a:t>Open the file with your partner’s public key, copy the entire public key starting at the line</a:t>
                      </a:r>
                    </a:p>
                    <a:p>
                      <a:pPr marL="228600" marR="0" algn="l">
                        <a:lnSpc>
                          <a:spcPct val="115000"/>
                        </a:lnSpc>
                        <a:spcBef>
                          <a:spcPts val="0"/>
                        </a:spcBef>
                        <a:spcAft>
                          <a:spcPts val="0"/>
                        </a:spcAft>
                      </a:pPr>
                      <a:r>
                        <a:rPr lang="en-US" sz="1400" dirty="0">
                          <a:effectLst/>
                        </a:rPr>
                        <a:t>         ----BEGIN PGP PUBLIC KEY BLOCK---</a:t>
                      </a:r>
                    </a:p>
                    <a:p>
                      <a:pPr marL="228600" marR="0" algn="l">
                        <a:lnSpc>
                          <a:spcPct val="115000"/>
                        </a:lnSpc>
                        <a:spcBef>
                          <a:spcPts val="0"/>
                        </a:spcBef>
                        <a:spcAft>
                          <a:spcPts val="0"/>
                        </a:spcAft>
                      </a:pPr>
                      <a:r>
                        <a:rPr lang="en-US" sz="1400" dirty="0">
                          <a:effectLst/>
                        </a:rPr>
                        <a:t>Up until the </a:t>
                      </a:r>
                      <a:r>
                        <a:rPr lang="en-US" sz="1400" dirty="0" smtClean="0">
                          <a:effectLst/>
                        </a:rPr>
                        <a:t>line</a:t>
                      </a:r>
                    </a:p>
                    <a:p>
                      <a:pPr marL="228600" marR="0" algn="l">
                        <a:lnSpc>
                          <a:spcPct val="115000"/>
                        </a:lnSpc>
                        <a:spcBef>
                          <a:spcPts val="0"/>
                        </a:spcBef>
                        <a:spcAft>
                          <a:spcPts val="0"/>
                        </a:spcAft>
                      </a:pPr>
                      <a:r>
                        <a:rPr lang="en-US" sz="1400" baseline="0" dirty="0" smtClean="0">
                          <a:effectLst/>
                        </a:rPr>
                        <a:t>         </a:t>
                      </a:r>
                      <a:r>
                        <a:rPr lang="en-US" sz="1400" dirty="0" smtClean="0">
                          <a:effectLst/>
                        </a:rPr>
                        <a:t>----</a:t>
                      </a:r>
                      <a:r>
                        <a:rPr lang="en-US" sz="1400" dirty="0">
                          <a:effectLst/>
                        </a:rPr>
                        <a:t>END PGP PUBLIC KEY BLOCK---</a:t>
                      </a:r>
                    </a:p>
                    <a:p>
                      <a:pPr marL="228600" marR="0" algn="l">
                        <a:lnSpc>
                          <a:spcPct val="115000"/>
                        </a:lnSpc>
                        <a:spcBef>
                          <a:spcPts val="0"/>
                        </a:spcBef>
                        <a:spcAft>
                          <a:spcPts val="0"/>
                        </a:spcAft>
                      </a:pPr>
                      <a:r>
                        <a:rPr lang="en-US" sz="1400" dirty="0">
                          <a:effectLst/>
                        </a:rPr>
                        <a:t> </a:t>
                      </a:r>
                    </a:p>
                    <a:p>
                      <a:pPr marL="228600" marR="0" algn="l">
                        <a:lnSpc>
                          <a:spcPct val="115000"/>
                        </a:lnSpc>
                        <a:spcBef>
                          <a:spcPts val="0"/>
                        </a:spcBef>
                        <a:spcAft>
                          <a:spcPts val="0"/>
                        </a:spcAft>
                      </a:pPr>
                      <a:r>
                        <a:rPr lang="en-US" sz="1400" dirty="0">
                          <a:effectLst/>
                        </a:rPr>
                        <a:t>Go back to the </a:t>
                      </a:r>
                      <a:r>
                        <a:rPr lang="en-US" sz="1400" dirty="0" err="1">
                          <a:effectLst/>
                        </a:rPr>
                        <a:t>Kleopatra</a:t>
                      </a:r>
                      <a:r>
                        <a:rPr lang="en-US" sz="1400" dirty="0">
                          <a:effectLst/>
                        </a:rPr>
                        <a:t> application and click on </a:t>
                      </a:r>
                      <a:r>
                        <a:rPr lang="en-US" sz="1400" dirty="0" err="1">
                          <a:effectLst/>
                        </a:rPr>
                        <a:t>Clipboard</a:t>
                      </a:r>
                      <a:r>
                        <a:rPr lang="en-US" sz="1400" dirty="0" err="1">
                          <a:effectLst/>
                          <a:sym typeface="Wingdings"/>
                        </a:rPr>
                        <a:t></a:t>
                      </a:r>
                      <a:r>
                        <a:rPr lang="en-US" sz="1400" dirty="0" err="1">
                          <a:effectLst/>
                        </a:rPr>
                        <a:t>Certificate</a:t>
                      </a:r>
                      <a:r>
                        <a:rPr lang="en-US" sz="1400" dirty="0">
                          <a:effectLst/>
                        </a:rPr>
                        <a:t> </a:t>
                      </a:r>
                      <a:r>
                        <a:rPr lang="en-US" sz="1400" dirty="0" smtClean="0">
                          <a:effectLst/>
                        </a:rPr>
                        <a:t>import</a:t>
                      </a:r>
                    </a:p>
                    <a:p>
                      <a:pPr marL="228600" marR="0" algn="l">
                        <a:lnSpc>
                          <a:spcPct val="115000"/>
                        </a:lnSpc>
                        <a:spcBef>
                          <a:spcPts val="0"/>
                        </a:spcBef>
                        <a:spcAft>
                          <a:spcPts val="0"/>
                        </a:spcAft>
                      </a:pPr>
                      <a:endParaRPr lang="en-US" sz="1400" dirty="0">
                        <a:effectLst/>
                      </a:endParaRPr>
                    </a:p>
                    <a:p>
                      <a:pPr marL="0" marR="0" lvl="0" indent="0" algn="l">
                        <a:lnSpc>
                          <a:spcPct val="115000"/>
                        </a:lnSpc>
                        <a:spcBef>
                          <a:spcPts val="0"/>
                        </a:spcBef>
                        <a:spcAft>
                          <a:spcPts val="0"/>
                        </a:spcAft>
                        <a:buFont typeface="+mj-lt"/>
                        <a:buNone/>
                      </a:pPr>
                      <a:r>
                        <a:rPr lang="en-US" sz="1400" dirty="0" smtClean="0">
                          <a:effectLst/>
                        </a:rPr>
                        <a:t>3.    Click </a:t>
                      </a:r>
                      <a:r>
                        <a:rPr lang="en-US" sz="1400" dirty="0">
                          <a:effectLst/>
                        </a:rPr>
                        <a:t>on </a:t>
                      </a:r>
                      <a:r>
                        <a:rPr lang="en-US" sz="1400" dirty="0" err="1">
                          <a:effectLst/>
                        </a:rPr>
                        <a:t>File</a:t>
                      </a:r>
                      <a:r>
                        <a:rPr lang="en-US" sz="1400" dirty="0" err="1">
                          <a:effectLst/>
                          <a:sym typeface="Wingdings"/>
                        </a:rPr>
                        <a:t></a:t>
                      </a:r>
                      <a:r>
                        <a:rPr lang="en-US" sz="1400" dirty="0" err="1">
                          <a:effectLst/>
                        </a:rPr>
                        <a:t>Sign</a:t>
                      </a:r>
                      <a:r>
                        <a:rPr lang="en-US" sz="1400" dirty="0">
                          <a:effectLst/>
                        </a:rPr>
                        <a:t>/Encrypt Files and find the text file named “</a:t>
                      </a:r>
                      <a:r>
                        <a:rPr lang="en-US" sz="1400" dirty="0" err="1">
                          <a:effectLst/>
                        </a:rPr>
                        <a:t>TEXTFILE_ToEncrypt</a:t>
                      </a:r>
                      <a:r>
                        <a:rPr lang="en-US" sz="1400" dirty="0">
                          <a:effectLst/>
                        </a:rPr>
                        <a:t>”</a:t>
                      </a:r>
                    </a:p>
                    <a:p>
                      <a:pPr marL="0" marR="0" lvl="0" indent="0" algn="l">
                        <a:lnSpc>
                          <a:spcPct val="115000"/>
                        </a:lnSpc>
                        <a:spcBef>
                          <a:spcPts val="0"/>
                        </a:spcBef>
                        <a:spcAft>
                          <a:spcPts val="0"/>
                        </a:spcAft>
                        <a:buFont typeface="+mj-lt"/>
                        <a:buNone/>
                      </a:pPr>
                      <a:r>
                        <a:rPr lang="en-US" sz="1400" dirty="0" smtClean="0">
                          <a:effectLst/>
                        </a:rPr>
                        <a:t>4.     Save </a:t>
                      </a:r>
                      <a:r>
                        <a:rPr lang="en-US" sz="1400" dirty="0">
                          <a:effectLst/>
                        </a:rPr>
                        <a:t>the encrypted file with the name “</a:t>
                      </a:r>
                      <a:r>
                        <a:rPr lang="en-US" sz="1400" dirty="0" err="1">
                          <a:effectLst/>
                        </a:rPr>
                        <a:t>TEXTFILE_ToDecrypt</a:t>
                      </a:r>
                      <a:r>
                        <a:rPr lang="en-US" sz="1400" dirty="0">
                          <a:effectLst/>
                        </a:rPr>
                        <a:t>” on the USB Drive. </a:t>
                      </a:r>
                    </a:p>
                    <a:p>
                      <a:pPr marL="0" marR="0" lvl="0" indent="0" algn="l">
                        <a:lnSpc>
                          <a:spcPct val="115000"/>
                        </a:lnSpc>
                        <a:spcBef>
                          <a:spcPts val="0"/>
                        </a:spcBef>
                        <a:spcAft>
                          <a:spcPts val="1000"/>
                        </a:spcAft>
                        <a:buFont typeface="+mj-lt"/>
                        <a:buNone/>
                      </a:pPr>
                      <a:r>
                        <a:rPr lang="en-US" sz="1400" dirty="0" smtClean="0">
                          <a:effectLst/>
                        </a:rPr>
                        <a:t>5.     Exchange </a:t>
                      </a:r>
                      <a:r>
                        <a:rPr lang="en-US" sz="1400" dirty="0">
                          <a:effectLst/>
                        </a:rPr>
                        <a:t>USB drives with your partner and decrypt the encrypted file with </a:t>
                      </a:r>
                      <a:r>
                        <a:rPr lang="en-US" sz="1400" dirty="0" err="1">
                          <a:effectLst/>
                        </a:rPr>
                        <a:t>Kleopatra</a:t>
                      </a:r>
                      <a:r>
                        <a:rPr lang="en-US" sz="1400" dirty="0">
                          <a:effectLst/>
                        </a:rPr>
                        <a:t>.</a:t>
                      </a:r>
                      <a:endParaRPr lang="en-US" sz="1400" dirty="0">
                        <a:effectLst/>
                        <a:latin typeface="Times New Roman"/>
                        <a:ea typeface="Times New Roman"/>
                        <a:cs typeface="Times New Roman"/>
                      </a:endParaRPr>
                    </a:p>
                  </a:txBody>
                  <a:tcPr marL="114300" marR="114300" marT="0" marB="0"/>
                </a:tc>
              </a:tr>
            </a:tbl>
          </a:graphicData>
        </a:graphic>
      </p:graphicFrame>
    </p:spTree>
    <p:extLst>
      <p:ext uri="{BB962C8B-B14F-4D97-AF65-F5344CB8AC3E}">
        <p14:creationId xmlns:p14="http://schemas.microsoft.com/office/powerpoint/2010/main" xmlns="" val="2330151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71994" y="152400"/>
            <a:ext cx="9144000" cy="14017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Encrypting Drives with </a:t>
            </a:r>
          </a:p>
          <a:p>
            <a:pPr marL="344488" fontAlgn="auto">
              <a:spcAft>
                <a:spcPts val="0"/>
              </a:spcAft>
            </a:pPr>
            <a:r>
              <a:rPr lang="en-US" altLang="en-US" sz="4400" b="1" dirty="0" err="1" smtClean="0"/>
              <a:t>DiskCryptor</a:t>
            </a:r>
            <a:endParaRPr lang="en-US" altLang="en-US" sz="4400" b="1" dirty="0" smtClean="0"/>
          </a:p>
        </p:txBody>
      </p:sp>
      <p:sp>
        <p:nvSpPr>
          <p:cNvPr id="3" name="Rectangle 2"/>
          <p:cNvSpPr/>
          <p:nvPr/>
        </p:nvSpPr>
        <p:spPr>
          <a:xfrm>
            <a:off x="609600" y="1676400"/>
            <a:ext cx="8229600" cy="948529"/>
          </a:xfrm>
          <a:prstGeom prst="rect">
            <a:avLst/>
          </a:prstGeom>
        </p:spPr>
        <p:txBody>
          <a:bodyPr wrap="square">
            <a:spAutoFit/>
          </a:bodyPr>
          <a:lstStyle/>
          <a:p>
            <a:pPr marR="0" lvl="0">
              <a:lnSpc>
                <a:spcPct val="107000"/>
              </a:lnSpc>
              <a:spcBef>
                <a:spcPts val="0"/>
              </a:spcBef>
              <a:spcAft>
                <a:spcPts val="0"/>
              </a:spcAft>
            </a:pPr>
            <a:r>
              <a:rPr lang="en-US" sz="2800" dirty="0">
                <a:hlinkClick r:id="rId2"/>
              </a:rPr>
              <a:t>https://</a:t>
            </a:r>
            <a:r>
              <a:rPr lang="en-US" sz="2800" dirty="0" smtClean="0">
                <a:hlinkClick r:id="rId2"/>
              </a:rPr>
              <a:t>diskcryptor.net/wiki/Main_Page</a:t>
            </a:r>
            <a:endParaRPr lang="en-US" sz="2800" dirty="0" smtClean="0"/>
          </a:p>
          <a:p>
            <a:pPr marR="0" lvl="0">
              <a:lnSpc>
                <a:spcPct val="107000"/>
              </a:lnSpc>
              <a:spcBef>
                <a:spcPts val="0"/>
              </a:spcBef>
              <a:spcAft>
                <a:spcPts val="0"/>
              </a:spcAft>
            </a:pPr>
            <a:endParaRPr lang="en-US" sz="2400"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304800" y="2895599"/>
            <a:ext cx="8634095" cy="2246769"/>
          </a:xfrm>
          <a:prstGeom prst="rect">
            <a:avLst/>
          </a:prstGeom>
          <a:noFill/>
        </p:spPr>
        <p:txBody>
          <a:bodyPr wrap="none" rtlCol="0">
            <a:spAutoFit/>
          </a:bodyPr>
          <a:lstStyle/>
          <a:p>
            <a:pPr marL="342900" lvl="0" indent="-342900">
              <a:buFont typeface="+mj-lt"/>
              <a:buAutoNum type="arabicPeriod"/>
            </a:pPr>
            <a:r>
              <a:rPr lang="en-US" sz="2000" dirty="0">
                <a:solidFill>
                  <a:srgbClr val="FFFF00"/>
                </a:solidFill>
              </a:rPr>
              <a:t>Launch </a:t>
            </a:r>
            <a:r>
              <a:rPr lang="en-US" sz="2000" dirty="0" err="1">
                <a:solidFill>
                  <a:srgbClr val="FFFF00"/>
                </a:solidFill>
              </a:rPr>
              <a:t>DiskCryptor</a:t>
            </a:r>
            <a:endParaRPr lang="en-US" sz="2000" dirty="0">
              <a:solidFill>
                <a:srgbClr val="FFFF00"/>
              </a:solidFill>
            </a:endParaRPr>
          </a:p>
          <a:p>
            <a:pPr marL="342900" lvl="0" indent="-342900">
              <a:buFont typeface="+mj-lt"/>
              <a:buAutoNum type="arabicPeriod"/>
            </a:pPr>
            <a:r>
              <a:rPr lang="en-US" sz="2000" dirty="0">
                <a:solidFill>
                  <a:srgbClr val="FFFF00"/>
                </a:solidFill>
              </a:rPr>
              <a:t>Select the USB drive to encrypt, on the right side, you should </a:t>
            </a:r>
            <a:endParaRPr lang="en-US" sz="2000" dirty="0" smtClean="0">
              <a:solidFill>
                <a:srgbClr val="FFFF00"/>
              </a:solidFill>
            </a:endParaRPr>
          </a:p>
          <a:p>
            <a:pPr lvl="0"/>
            <a:r>
              <a:rPr lang="en-US" sz="2000" dirty="0" smtClean="0">
                <a:solidFill>
                  <a:srgbClr val="FFFF00"/>
                </a:solidFill>
              </a:rPr>
              <a:t>     see </a:t>
            </a:r>
            <a:r>
              <a:rPr lang="en-US" sz="2000" dirty="0">
                <a:solidFill>
                  <a:srgbClr val="FFFF00"/>
                </a:solidFill>
              </a:rPr>
              <a:t>“Encrypt” </a:t>
            </a:r>
            <a:r>
              <a:rPr lang="en-US" sz="2000" dirty="0" smtClean="0">
                <a:solidFill>
                  <a:srgbClr val="FFFF00"/>
                </a:solidFill>
              </a:rPr>
              <a:t>enabled.</a:t>
            </a:r>
          </a:p>
          <a:p>
            <a:pPr lvl="0"/>
            <a:r>
              <a:rPr lang="en-US" sz="2000" dirty="0" smtClean="0">
                <a:solidFill>
                  <a:srgbClr val="FFFF00"/>
                </a:solidFill>
              </a:rPr>
              <a:t>3.  Click </a:t>
            </a:r>
            <a:r>
              <a:rPr lang="en-US" sz="2000" dirty="0">
                <a:solidFill>
                  <a:srgbClr val="FFFF00"/>
                </a:solidFill>
              </a:rPr>
              <a:t>on “Encrypt” and a menu pops up. Click Next, then type in the </a:t>
            </a:r>
            <a:endParaRPr lang="en-US" sz="2000" dirty="0" smtClean="0">
              <a:solidFill>
                <a:srgbClr val="FFFF00"/>
              </a:solidFill>
            </a:endParaRPr>
          </a:p>
          <a:p>
            <a:pPr lvl="0"/>
            <a:r>
              <a:rPr lang="en-US" sz="2000" dirty="0">
                <a:solidFill>
                  <a:srgbClr val="FFFF00"/>
                </a:solidFill>
              </a:rPr>
              <a:t> </a:t>
            </a:r>
            <a:r>
              <a:rPr lang="en-US" sz="2000" dirty="0" smtClean="0">
                <a:solidFill>
                  <a:srgbClr val="FFFF00"/>
                </a:solidFill>
              </a:rPr>
              <a:t>    password </a:t>
            </a:r>
            <a:r>
              <a:rPr lang="en-US" sz="2000" dirty="0">
                <a:solidFill>
                  <a:srgbClr val="FFFF00"/>
                </a:solidFill>
              </a:rPr>
              <a:t>for the encryption authentication.</a:t>
            </a:r>
          </a:p>
          <a:p>
            <a:pPr lvl="0"/>
            <a:r>
              <a:rPr lang="en-US" sz="2000" dirty="0" smtClean="0">
                <a:solidFill>
                  <a:srgbClr val="FFFF00"/>
                </a:solidFill>
              </a:rPr>
              <a:t>4.  Please </a:t>
            </a:r>
            <a:r>
              <a:rPr lang="en-US" sz="2000" dirty="0">
                <a:solidFill>
                  <a:srgbClr val="FFFF00"/>
                </a:solidFill>
              </a:rPr>
              <a:t>note, </a:t>
            </a:r>
            <a:r>
              <a:rPr lang="en-US" sz="2000" dirty="0" smtClean="0">
                <a:solidFill>
                  <a:srgbClr val="FFFF00"/>
                </a:solidFill>
              </a:rPr>
              <a:t>it will </a:t>
            </a:r>
            <a:r>
              <a:rPr lang="en-US" sz="2000" dirty="0">
                <a:solidFill>
                  <a:srgbClr val="FFFF00"/>
                </a:solidFill>
              </a:rPr>
              <a:t>ask you to format </a:t>
            </a:r>
            <a:r>
              <a:rPr lang="en-US" sz="2000" dirty="0" smtClean="0">
                <a:solidFill>
                  <a:srgbClr val="FFFF00"/>
                </a:solidFill>
              </a:rPr>
              <a:t>the drive</a:t>
            </a:r>
            <a:r>
              <a:rPr lang="en-US" sz="2000" dirty="0">
                <a:solidFill>
                  <a:srgbClr val="FFFF00"/>
                </a:solidFill>
              </a:rPr>
              <a:t>. Do not format </a:t>
            </a:r>
            <a:r>
              <a:rPr lang="en-US" sz="2000" dirty="0" smtClean="0">
                <a:solidFill>
                  <a:srgbClr val="FFFF00"/>
                </a:solidFill>
              </a:rPr>
              <a:t>the drive</a:t>
            </a:r>
            <a:r>
              <a:rPr lang="en-US" sz="2000" dirty="0">
                <a:solidFill>
                  <a:srgbClr val="FFFF00"/>
                </a:solidFill>
              </a:rPr>
              <a:t>. </a:t>
            </a:r>
            <a:endParaRPr lang="en-US" sz="2000" dirty="0" smtClean="0">
              <a:solidFill>
                <a:srgbClr val="FFFF00"/>
              </a:solidFill>
            </a:endParaRPr>
          </a:p>
          <a:p>
            <a:pPr lvl="0"/>
            <a:r>
              <a:rPr lang="en-US" sz="2000" dirty="0"/>
              <a:t> </a:t>
            </a:r>
            <a:r>
              <a:rPr lang="en-US" sz="2000" dirty="0" smtClean="0"/>
              <a:t>    </a:t>
            </a:r>
          </a:p>
        </p:txBody>
      </p:sp>
    </p:spTree>
    <p:extLst>
      <p:ext uri="{BB962C8B-B14F-4D97-AF65-F5344CB8AC3E}">
        <p14:creationId xmlns:p14="http://schemas.microsoft.com/office/powerpoint/2010/main" xmlns="" val="3992752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1" y="3048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Applied Cryptography</a:t>
            </a:r>
          </a:p>
        </p:txBody>
      </p:sp>
      <p:sp>
        <p:nvSpPr>
          <p:cNvPr id="3" name="TextBox 2"/>
          <p:cNvSpPr txBox="1"/>
          <p:nvPr/>
        </p:nvSpPr>
        <p:spPr>
          <a:xfrm>
            <a:off x="235540" y="1249363"/>
            <a:ext cx="8672919" cy="4893647"/>
          </a:xfrm>
          <a:prstGeom prst="rect">
            <a:avLst/>
          </a:prstGeom>
          <a:noFill/>
        </p:spPr>
        <p:txBody>
          <a:bodyPr wrap="square" rtlCol="0">
            <a:spAutoFit/>
          </a:bodyPr>
          <a:lstStyle/>
          <a:p>
            <a:pPr marL="571500" indent="-571500">
              <a:buFont typeface="Arial" panose="020B0604020202020204" pitchFamily="34" charset="0"/>
              <a:buChar char="•"/>
            </a:pPr>
            <a:r>
              <a:rPr lang="en-US" altLang="en-US" sz="4000" dirty="0" smtClean="0">
                <a:solidFill>
                  <a:srgbClr val="FFFF00"/>
                </a:solidFill>
              </a:rPr>
              <a:t>Secure Socket Layer (https)</a:t>
            </a:r>
          </a:p>
          <a:p>
            <a:pPr marL="571500" indent="-571500">
              <a:buFont typeface="Arial" panose="020B0604020202020204" pitchFamily="34" charset="0"/>
              <a:buChar char="•"/>
            </a:pPr>
            <a:r>
              <a:rPr lang="en-US" altLang="en-US" sz="3800" dirty="0" smtClean="0">
                <a:solidFill>
                  <a:srgbClr val="FFFF00"/>
                </a:solidFill>
              </a:rPr>
              <a:t>Disk Encryption</a:t>
            </a:r>
          </a:p>
          <a:p>
            <a:pPr marL="571500" indent="-571500">
              <a:buFont typeface="Arial" panose="020B0604020202020204" pitchFamily="34" charset="0"/>
              <a:buChar char="•"/>
            </a:pPr>
            <a:r>
              <a:rPr lang="en-US" altLang="en-US" sz="3800" dirty="0" smtClean="0">
                <a:solidFill>
                  <a:srgbClr val="FFFF00"/>
                </a:solidFill>
              </a:rPr>
              <a:t>Digital Signatures</a:t>
            </a:r>
          </a:p>
          <a:p>
            <a:pPr marL="571500" indent="-571500">
              <a:buFont typeface="Arial" panose="020B0604020202020204" pitchFamily="34" charset="0"/>
              <a:buChar char="•"/>
            </a:pPr>
            <a:r>
              <a:rPr lang="en-US" altLang="en-US" sz="3800" dirty="0" smtClean="0">
                <a:solidFill>
                  <a:srgbClr val="FFFF00"/>
                </a:solidFill>
              </a:rPr>
              <a:t>Message Digest </a:t>
            </a:r>
          </a:p>
          <a:p>
            <a:pPr marL="571500" indent="-571500">
              <a:buFont typeface="Arial" panose="020B0604020202020204" pitchFamily="34" charset="0"/>
              <a:buChar char="•"/>
            </a:pPr>
            <a:r>
              <a:rPr lang="en-US" altLang="en-US" sz="3800" dirty="0" smtClean="0">
                <a:solidFill>
                  <a:srgbClr val="FFFF00"/>
                </a:solidFill>
              </a:rPr>
              <a:t>Internet Banking</a:t>
            </a:r>
          </a:p>
          <a:p>
            <a:pPr marL="571500" indent="-571500">
              <a:buFont typeface="Arial" panose="020B0604020202020204" pitchFamily="34" charset="0"/>
              <a:buChar char="•"/>
            </a:pPr>
            <a:r>
              <a:rPr lang="en-US" altLang="en-US" sz="3800" dirty="0" smtClean="0">
                <a:solidFill>
                  <a:srgbClr val="FFFF00"/>
                </a:solidFill>
              </a:rPr>
              <a:t>Encrypted Email</a:t>
            </a:r>
          </a:p>
          <a:p>
            <a:pPr marL="571500" indent="-571500">
              <a:buFont typeface="Arial" panose="020B0604020202020204" pitchFamily="34" charset="0"/>
              <a:buChar char="•"/>
            </a:pPr>
            <a:r>
              <a:rPr lang="en-US" altLang="en-US" sz="3800" dirty="0" smtClean="0">
                <a:solidFill>
                  <a:srgbClr val="FFFF00"/>
                </a:solidFill>
              </a:rPr>
              <a:t>Credit </a:t>
            </a:r>
            <a:r>
              <a:rPr lang="en-US" altLang="en-US" sz="3800" dirty="0">
                <a:solidFill>
                  <a:srgbClr val="FFFF00"/>
                </a:solidFill>
              </a:rPr>
              <a:t>C</a:t>
            </a:r>
            <a:r>
              <a:rPr lang="en-US" altLang="en-US" sz="3800" dirty="0" smtClean="0">
                <a:solidFill>
                  <a:srgbClr val="FFFF00"/>
                </a:solidFill>
              </a:rPr>
              <a:t>ard Transaction</a:t>
            </a:r>
            <a:endParaRPr lang="en-US" altLang="en-US" sz="3800" dirty="0">
              <a:solidFill>
                <a:srgbClr val="FFFF00"/>
              </a:solidFill>
            </a:endParaRPr>
          </a:p>
          <a:p>
            <a:endParaRPr lang="en-US" sz="4400" dirty="0" smtClean="0">
              <a:solidFill>
                <a:srgbClr val="FFFF00"/>
              </a:solidFill>
            </a:endParaRPr>
          </a:p>
        </p:txBody>
      </p:sp>
    </p:spTree>
    <p:extLst>
      <p:ext uri="{BB962C8B-B14F-4D97-AF65-F5344CB8AC3E}">
        <p14:creationId xmlns:p14="http://schemas.microsoft.com/office/powerpoint/2010/main" xmlns="" val="576475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143000" y="990600"/>
            <a:ext cx="5029200" cy="1107996"/>
          </a:xfrm>
          <a:prstGeom prst="rect">
            <a:avLst/>
          </a:prstGeom>
          <a:noFill/>
        </p:spPr>
        <p:txBody>
          <a:bodyPr wrap="square" rtlCol="0">
            <a:spAutoFit/>
          </a:bodyPr>
          <a:lstStyle/>
          <a:p>
            <a:r>
              <a:rPr lang="en-US" sz="6600" b="1" dirty="0" smtClean="0">
                <a:solidFill>
                  <a:srgbClr val="00B050"/>
                </a:solidFill>
                <a:latin typeface="Berlin Sans FB Demi" panose="020E0802020502020306" pitchFamily="34" charset="0"/>
              </a:rPr>
              <a:t>QUESTIONS</a:t>
            </a:r>
            <a:endParaRPr lang="en-US" sz="6600" b="1" dirty="0">
              <a:solidFill>
                <a:srgbClr val="00B050"/>
              </a:solidFill>
              <a:latin typeface="Berlin Sans FB Demi" panose="020E0802020502020306"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52600" y="2438400"/>
            <a:ext cx="5435600" cy="3568700"/>
          </a:xfrm>
          <a:prstGeom prst="rect">
            <a:avLst/>
          </a:prstGeom>
        </p:spPr>
      </p:pic>
    </p:spTree>
    <p:extLst>
      <p:ext uri="{BB962C8B-B14F-4D97-AF65-F5344CB8AC3E}">
        <p14:creationId xmlns:p14="http://schemas.microsoft.com/office/powerpoint/2010/main" xmlns="" val="62075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Caesar Cipher</a:t>
            </a:r>
          </a:p>
        </p:txBody>
      </p:sp>
      <p:sp>
        <p:nvSpPr>
          <p:cNvPr id="5" name="TextBox 4"/>
          <p:cNvSpPr txBox="1"/>
          <p:nvPr/>
        </p:nvSpPr>
        <p:spPr>
          <a:xfrm>
            <a:off x="202236" y="1600200"/>
            <a:ext cx="8945077" cy="1446550"/>
          </a:xfrm>
          <a:prstGeom prst="rect">
            <a:avLst/>
          </a:prstGeom>
          <a:noFill/>
        </p:spPr>
        <p:txBody>
          <a:bodyPr wrap="none" rtlCol="0">
            <a:spAutoFit/>
          </a:bodyPr>
          <a:lstStyle/>
          <a:p>
            <a:r>
              <a:rPr lang="en-US" sz="4400" dirty="0" smtClean="0">
                <a:solidFill>
                  <a:srgbClr val="FFFF00"/>
                </a:solidFill>
              </a:rPr>
              <a:t>Substitution cipher using either </a:t>
            </a:r>
          </a:p>
          <a:p>
            <a:r>
              <a:rPr lang="en-US" sz="4400" dirty="0" smtClean="0">
                <a:solidFill>
                  <a:srgbClr val="FFFF00"/>
                </a:solidFill>
              </a:rPr>
              <a:t>right or left rotation of the alphabet.</a:t>
            </a:r>
            <a:endParaRPr lang="en-US" sz="4400" dirty="0">
              <a:solidFill>
                <a:srgbClr val="FFFF00"/>
              </a:solidFill>
            </a:endParaRPr>
          </a:p>
        </p:txBody>
      </p:sp>
      <p:sp>
        <p:nvSpPr>
          <p:cNvPr id="7" name="TextBox 6"/>
          <p:cNvSpPr txBox="1"/>
          <p:nvPr/>
        </p:nvSpPr>
        <p:spPr>
          <a:xfrm>
            <a:off x="228740" y="3276600"/>
            <a:ext cx="8050281" cy="646331"/>
          </a:xfrm>
          <a:prstGeom prst="rect">
            <a:avLst/>
          </a:prstGeom>
          <a:noFill/>
        </p:spPr>
        <p:txBody>
          <a:bodyPr wrap="none" rtlCol="0">
            <a:spAutoFit/>
          </a:bodyPr>
          <a:lstStyle/>
          <a:p>
            <a:r>
              <a:rPr lang="en-US" sz="3600" dirty="0" err="1"/>
              <a:t>Yt</a:t>
            </a:r>
            <a:r>
              <a:rPr lang="en-US" sz="3600" dirty="0"/>
              <a:t> </a:t>
            </a:r>
            <a:r>
              <a:rPr lang="en-US" sz="3600" dirty="0" err="1"/>
              <a:t>gj</a:t>
            </a:r>
            <a:r>
              <a:rPr lang="en-US" sz="3600" dirty="0"/>
              <a:t> </a:t>
            </a:r>
            <a:r>
              <a:rPr lang="en-US" sz="3600" dirty="0" err="1"/>
              <a:t>tw</a:t>
            </a:r>
            <a:r>
              <a:rPr lang="en-US" sz="3600" dirty="0"/>
              <a:t> sty </a:t>
            </a:r>
            <a:r>
              <a:rPr lang="en-US" sz="3600" dirty="0" err="1"/>
              <a:t>yt</a:t>
            </a:r>
            <a:r>
              <a:rPr lang="en-US" sz="3600" dirty="0"/>
              <a:t> </a:t>
            </a:r>
            <a:r>
              <a:rPr lang="en-US" sz="3600" dirty="0" err="1"/>
              <a:t>gj</a:t>
            </a:r>
            <a:r>
              <a:rPr lang="en-US" sz="3600" dirty="0"/>
              <a:t>. </a:t>
            </a:r>
            <a:r>
              <a:rPr lang="en-US" sz="3600" dirty="0" err="1"/>
              <a:t>Ymfy</a:t>
            </a:r>
            <a:r>
              <a:rPr lang="en-US" sz="3600" dirty="0"/>
              <a:t> </a:t>
            </a:r>
            <a:r>
              <a:rPr lang="en-US" sz="3600" dirty="0" err="1"/>
              <a:t>nx</a:t>
            </a:r>
            <a:r>
              <a:rPr lang="en-US" sz="3600" dirty="0"/>
              <a:t> </a:t>
            </a:r>
            <a:r>
              <a:rPr lang="en-US" sz="3600" dirty="0" err="1"/>
              <a:t>ymj</a:t>
            </a:r>
            <a:r>
              <a:rPr lang="en-US" sz="3600" dirty="0"/>
              <a:t> </a:t>
            </a:r>
            <a:r>
              <a:rPr lang="en-US" sz="3600" dirty="0" err="1"/>
              <a:t>vzjxynts</a:t>
            </a:r>
            <a:r>
              <a:rPr lang="en-US" sz="3600" dirty="0"/>
              <a:t>!</a:t>
            </a:r>
            <a:endParaRPr lang="en-US" sz="3600" dirty="0">
              <a:solidFill>
                <a:srgbClr val="FFFF00"/>
              </a:solidFill>
            </a:endParaRPr>
          </a:p>
        </p:txBody>
      </p:sp>
      <p:sp>
        <p:nvSpPr>
          <p:cNvPr id="8" name="TextBox 7"/>
          <p:cNvSpPr txBox="1"/>
          <p:nvPr/>
        </p:nvSpPr>
        <p:spPr>
          <a:xfrm>
            <a:off x="228740" y="5638800"/>
            <a:ext cx="8178649" cy="646331"/>
          </a:xfrm>
          <a:prstGeom prst="rect">
            <a:avLst/>
          </a:prstGeom>
          <a:noFill/>
        </p:spPr>
        <p:txBody>
          <a:bodyPr wrap="none" rtlCol="0">
            <a:spAutoFit/>
          </a:bodyPr>
          <a:lstStyle/>
          <a:p>
            <a:r>
              <a:rPr lang="en-US" sz="3600" dirty="0" smtClean="0">
                <a:solidFill>
                  <a:srgbClr val="99FF66"/>
                </a:solidFill>
              </a:rPr>
              <a:t>To be or not to be. That is the question!</a:t>
            </a:r>
            <a:endParaRPr lang="en-US" sz="3600" dirty="0">
              <a:solidFill>
                <a:srgbClr val="99FF66"/>
              </a:solidFill>
            </a:endParaRPr>
          </a:p>
        </p:txBody>
      </p:sp>
      <p:sp>
        <p:nvSpPr>
          <p:cNvPr id="9" name="TextBox 8"/>
          <p:cNvSpPr txBox="1"/>
          <p:nvPr/>
        </p:nvSpPr>
        <p:spPr>
          <a:xfrm>
            <a:off x="546859" y="4457700"/>
            <a:ext cx="7109639" cy="646331"/>
          </a:xfrm>
          <a:prstGeom prst="rect">
            <a:avLst/>
          </a:prstGeom>
          <a:noFill/>
        </p:spPr>
        <p:txBody>
          <a:bodyPr wrap="none" rtlCol="0">
            <a:spAutoFit/>
          </a:bodyPr>
          <a:lstStyle/>
          <a:p>
            <a:r>
              <a:rPr lang="en-US" sz="3600" dirty="0" smtClean="0">
                <a:solidFill>
                  <a:srgbClr val="FF0000"/>
                </a:solidFill>
              </a:rPr>
              <a:t>Using right rotation by 5 places …</a:t>
            </a:r>
            <a:endParaRPr lang="en-US" sz="3600" dirty="0">
              <a:solidFill>
                <a:srgbClr val="FF0000"/>
              </a:solidFill>
            </a:endParaRPr>
          </a:p>
        </p:txBody>
      </p:sp>
    </p:spTree>
    <p:extLst>
      <p:ext uri="{BB962C8B-B14F-4D97-AF65-F5344CB8AC3E}">
        <p14:creationId xmlns:p14="http://schemas.microsoft.com/office/powerpoint/2010/main" xmlns="" val="10844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Letter Frequency</a:t>
            </a:r>
          </a:p>
        </p:txBody>
      </p:sp>
      <p:pic>
        <p:nvPicPr>
          <p:cNvPr id="2" name="Picture 1"/>
          <p:cNvPicPr>
            <a:picLocks noChangeAspect="1"/>
          </p:cNvPicPr>
          <p:nvPr/>
        </p:nvPicPr>
        <p:blipFill>
          <a:blip r:embed="rId2" cstate="print"/>
          <a:stretch>
            <a:fillRect/>
          </a:stretch>
        </p:blipFill>
        <p:spPr>
          <a:xfrm>
            <a:off x="304801" y="1371600"/>
            <a:ext cx="8687026" cy="5257800"/>
          </a:xfrm>
          <a:prstGeom prst="rect">
            <a:avLst/>
          </a:prstGeom>
        </p:spPr>
      </p:pic>
    </p:spTree>
    <p:extLst>
      <p:ext uri="{BB962C8B-B14F-4D97-AF65-F5344CB8AC3E}">
        <p14:creationId xmlns:p14="http://schemas.microsoft.com/office/powerpoint/2010/main" xmlns="" val="403125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10486" y="2286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err="1" smtClean="0"/>
              <a:t>Vignere</a:t>
            </a:r>
            <a:r>
              <a:rPr lang="en-US" altLang="en-US" sz="4400" b="1" dirty="0" smtClean="0"/>
              <a:t> Cipher</a:t>
            </a:r>
          </a:p>
        </p:txBody>
      </p:sp>
      <p:sp>
        <p:nvSpPr>
          <p:cNvPr id="5" name="TextBox 4"/>
          <p:cNvSpPr txBox="1"/>
          <p:nvPr/>
        </p:nvSpPr>
        <p:spPr>
          <a:xfrm>
            <a:off x="240624" y="838200"/>
            <a:ext cx="6502101" cy="830997"/>
          </a:xfrm>
          <a:prstGeom prst="rect">
            <a:avLst/>
          </a:prstGeom>
          <a:noFill/>
        </p:spPr>
        <p:txBody>
          <a:bodyPr wrap="none" rtlCol="0">
            <a:spAutoFit/>
          </a:bodyPr>
          <a:lstStyle/>
          <a:p>
            <a:r>
              <a:rPr lang="en-US" sz="2400" dirty="0" smtClean="0">
                <a:solidFill>
                  <a:srgbClr val="FFFF00"/>
                </a:solidFill>
              </a:rPr>
              <a:t>Poly-alphabetic substitution cipher using a </a:t>
            </a:r>
          </a:p>
          <a:p>
            <a:r>
              <a:rPr lang="en-US" sz="2400" dirty="0" smtClean="0">
                <a:solidFill>
                  <a:srgbClr val="FFFF00"/>
                </a:solidFill>
              </a:rPr>
              <a:t>keyword and the Caesar cipher multiple times.</a:t>
            </a:r>
            <a:endParaRPr lang="en-US" sz="2400" dirty="0">
              <a:solidFill>
                <a:srgbClr val="FFFF00"/>
              </a:solidFill>
            </a:endParaRPr>
          </a:p>
        </p:txBody>
      </p:sp>
      <p:pic>
        <p:nvPicPr>
          <p:cNvPr id="6" name="Picture 5"/>
          <p:cNvPicPr>
            <a:picLocks noChangeAspect="1"/>
          </p:cNvPicPr>
          <p:nvPr/>
        </p:nvPicPr>
        <p:blipFill>
          <a:blip r:embed="rId2" cstate="print"/>
          <a:stretch>
            <a:fillRect/>
          </a:stretch>
        </p:blipFill>
        <p:spPr>
          <a:xfrm>
            <a:off x="2133600" y="1663755"/>
            <a:ext cx="5334000" cy="5194245"/>
          </a:xfrm>
          <a:prstGeom prst="rect">
            <a:avLst/>
          </a:prstGeom>
        </p:spPr>
      </p:pic>
      <p:sp>
        <p:nvSpPr>
          <p:cNvPr id="7" name="TextBox 6"/>
          <p:cNvSpPr txBox="1"/>
          <p:nvPr/>
        </p:nvSpPr>
        <p:spPr>
          <a:xfrm>
            <a:off x="4800600" y="228600"/>
            <a:ext cx="3520644" cy="707886"/>
          </a:xfrm>
          <a:prstGeom prst="rect">
            <a:avLst/>
          </a:prstGeom>
          <a:noFill/>
        </p:spPr>
        <p:txBody>
          <a:bodyPr wrap="none" rtlCol="0">
            <a:spAutoFit/>
          </a:bodyPr>
          <a:lstStyle/>
          <a:p>
            <a:r>
              <a:rPr lang="en-US" sz="2000" b="1" dirty="0" smtClean="0">
                <a:solidFill>
                  <a:srgbClr val="00B050"/>
                </a:solidFill>
              </a:rPr>
              <a:t>http://www.gosoapbox.com</a:t>
            </a:r>
          </a:p>
          <a:p>
            <a:r>
              <a:rPr lang="en-US" sz="2000" b="1" dirty="0" smtClean="0">
                <a:solidFill>
                  <a:srgbClr val="00B050"/>
                </a:solidFill>
              </a:rPr>
              <a:t>Event code: </a:t>
            </a:r>
            <a:r>
              <a:rPr lang="en-US" sz="2000" dirty="0" smtClean="0"/>
              <a:t>288095730</a:t>
            </a:r>
            <a:endParaRPr lang="en-US" sz="2000" b="1" dirty="0">
              <a:solidFill>
                <a:srgbClr val="00B050"/>
              </a:solidFill>
            </a:endParaRPr>
          </a:p>
        </p:txBody>
      </p:sp>
    </p:spTree>
    <p:extLst>
      <p:ext uri="{BB962C8B-B14F-4D97-AF65-F5344CB8AC3E}">
        <p14:creationId xmlns:p14="http://schemas.microsoft.com/office/powerpoint/2010/main" xmlns="" val="38169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err="1" smtClean="0"/>
              <a:t>Vignere</a:t>
            </a:r>
            <a:r>
              <a:rPr lang="en-US" altLang="en-US" sz="4400" b="1" dirty="0" smtClean="0"/>
              <a:t> Cipher</a:t>
            </a:r>
          </a:p>
        </p:txBody>
      </p:sp>
      <p:sp>
        <p:nvSpPr>
          <p:cNvPr id="5" name="TextBox 4"/>
          <p:cNvSpPr txBox="1"/>
          <p:nvPr/>
        </p:nvSpPr>
        <p:spPr>
          <a:xfrm>
            <a:off x="228740" y="1305220"/>
            <a:ext cx="8685391" cy="1938992"/>
          </a:xfrm>
          <a:prstGeom prst="rect">
            <a:avLst/>
          </a:prstGeom>
          <a:noFill/>
        </p:spPr>
        <p:txBody>
          <a:bodyPr wrap="none" rtlCol="0">
            <a:spAutoFit/>
          </a:bodyPr>
          <a:lstStyle/>
          <a:p>
            <a:r>
              <a:rPr lang="en-US" sz="4000" dirty="0" smtClean="0">
                <a:solidFill>
                  <a:srgbClr val="00B0F0"/>
                </a:solidFill>
              </a:rPr>
              <a:t>Plaintext maps to the columns</a:t>
            </a:r>
          </a:p>
          <a:p>
            <a:r>
              <a:rPr lang="en-US" sz="4000" dirty="0" smtClean="0">
                <a:solidFill>
                  <a:srgbClr val="FFFF00"/>
                </a:solidFill>
              </a:rPr>
              <a:t>Keyword maps to the rows</a:t>
            </a:r>
          </a:p>
          <a:p>
            <a:r>
              <a:rPr lang="en-US" sz="4000" dirty="0" smtClean="0">
                <a:solidFill>
                  <a:srgbClr val="92D050"/>
                </a:solidFill>
              </a:rPr>
              <a:t>Cipher is the letter on the intersection</a:t>
            </a:r>
            <a:endParaRPr lang="en-US" sz="4000" dirty="0">
              <a:solidFill>
                <a:srgbClr val="92D050"/>
              </a:solidFill>
            </a:endParaRPr>
          </a:p>
        </p:txBody>
      </p:sp>
      <p:sp>
        <p:nvSpPr>
          <p:cNvPr id="3" name="Rectangle 2"/>
          <p:cNvSpPr>
            <a:spLocks noChangeArrowheads="1"/>
          </p:cNvSpPr>
          <p:nvPr/>
        </p:nvSpPr>
        <p:spPr bwMode="auto">
          <a:xfrm>
            <a:off x="228740" y="4191000"/>
            <a:ext cx="8691803"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FFFF00"/>
                </a:solidFill>
                <a:effectLst/>
                <a:latin typeface="Arial Unicode MS" panose="020B0604020202020204" pitchFamily="34" charset="-128"/>
              </a:rPr>
              <a:t>Keyword:    R E L A T I O NSRELATIONSRELATIONSREL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FFFF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B0F0"/>
                </a:solidFill>
                <a:effectLst/>
                <a:latin typeface="Arial Unicode MS" panose="020B0604020202020204" pitchFamily="34" charset="-128"/>
              </a:rPr>
              <a:t>Plaintext:    T O B E O R N OTTOBETHATISTHEQUESTION</a:t>
            </a:r>
            <a:r>
              <a:rPr kumimoji="0" lang="en-US" altLang="en-US" sz="2400" b="0" i="0" u="none" strike="noStrike" cap="none" normalizeH="0" baseline="0" dirty="0" smtClean="0">
                <a:ln>
                  <a:noFill/>
                </a:ln>
                <a:solidFill>
                  <a:srgbClr val="FFFF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92D050"/>
                </a:solidFill>
                <a:effectLst/>
                <a:latin typeface="Arial Unicode MS" panose="020B0604020202020204" pitchFamily="34" charset="-128"/>
              </a:rPr>
              <a:t>Ciphertext</a:t>
            </a:r>
            <a:r>
              <a:rPr kumimoji="0" lang="en-US" altLang="en-US" sz="2400" b="0" i="0" u="none" strike="noStrike" cap="none" normalizeH="0" baseline="0" dirty="0" smtClean="0">
                <a:ln>
                  <a:noFill/>
                </a:ln>
                <a:solidFill>
                  <a:srgbClr val="92D050"/>
                </a:solidFill>
                <a:effectLst/>
                <a:latin typeface="Arial Unicode MS" panose="020B0604020202020204" pitchFamily="34" charset="-128"/>
              </a:rPr>
              <a:t>:  K S M E H Z B BLKSMEMPOGAJXSEJCSFLZSY</a:t>
            </a:r>
            <a:r>
              <a:rPr kumimoji="0" lang="en-US" altLang="en-US" b="0" i="0" u="none" strike="noStrike" cap="none" normalizeH="0" baseline="0" dirty="0" smtClean="0">
                <a:ln>
                  <a:noFill/>
                </a:ln>
                <a:solidFill>
                  <a:srgbClr val="92D050"/>
                </a:solidFill>
                <a:effectLst/>
              </a:rPr>
              <a:t> </a:t>
            </a:r>
            <a:endParaRPr kumimoji="0" lang="en-US" altLang="en-US" sz="4800" b="0" i="0" u="none" strike="noStrike" cap="none" normalizeH="0" baseline="0" dirty="0" smtClean="0">
              <a:ln>
                <a:noFill/>
              </a:ln>
              <a:solidFill>
                <a:srgbClr val="92D050"/>
              </a:solidFill>
              <a:effectLst/>
            </a:endParaRPr>
          </a:p>
        </p:txBody>
      </p:sp>
    </p:spTree>
    <p:extLst>
      <p:ext uri="{BB962C8B-B14F-4D97-AF65-F5344CB8AC3E}">
        <p14:creationId xmlns:p14="http://schemas.microsoft.com/office/powerpoint/2010/main" xmlns="" val="321945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Check for Understanding 1</a:t>
            </a:r>
          </a:p>
        </p:txBody>
      </p:sp>
      <p:sp>
        <p:nvSpPr>
          <p:cNvPr id="5" name="TextBox 4"/>
          <p:cNvSpPr txBox="1"/>
          <p:nvPr/>
        </p:nvSpPr>
        <p:spPr>
          <a:xfrm>
            <a:off x="228740" y="2182743"/>
            <a:ext cx="7114448" cy="707886"/>
          </a:xfrm>
          <a:prstGeom prst="rect">
            <a:avLst/>
          </a:prstGeom>
          <a:noFill/>
        </p:spPr>
        <p:txBody>
          <a:bodyPr wrap="none" rtlCol="0">
            <a:spAutoFit/>
          </a:bodyPr>
          <a:lstStyle/>
          <a:p>
            <a:r>
              <a:rPr lang="en-US" sz="4000" dirty="0" smtClean="0"/>
              <a:t>Encrypt</a:t>
            </a:r>
            <a:r>
              <a:rPr lang="en-US" sz="4000" dirty="0" smtClean="0">
                <a:solidFill>
                  <a:srgbClr val="FFFF00"/>
                </a:solidFill>
              </a:rPr>
              <a:t> </a:t>
            </a:r>
            <a:r>
              <a:rPr lang="en-US" sz="4000" dirty="0" smtClean="0"/>
              <a:t>the following plaintext:</a:t>
            </a:r>
            <a:endParaRPr lang="en-US" sz="4000" dirty="0"/>
          </a:p>
        </p:txBody>
      </p:sp>
      <p:sp>
        <p:nvSpPr>
          <p:cNvPr id="3" name="Rectangle 2"/>
          <p:cNvSpPr>
            <a:spLocks noChangeArrowheads="1"/>
          </p:cNvSpPr>
          <p:nvPr/>
        </p:nvSpPr>
        <p:spPr bwMode="auto">
          <a:xfrm>
            <a:off x="914400" y="3276600"/>
            <a:ext cx="7221336"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B0F0"/>
                </a:solidFill>
                <a:effectLst/>
              </a:rPr>
              <a:t>THIS</a:t>
            </a:r>
            <a:r>
              <a:rPr kumimoji="0" lang="en-US" altLang="en-US" sz="3600" b="0" i="0" u="none" strike="noStrike" cap="none" normalizeH="0" dirty="0" smtClean="0">
                <a:ln>
                  <a:noFill/>
                </a:ln>
                <a:solidFill>
                  <a:srgbClr val="00B0F0"/>
                </a:solidFill>
                <a:effectLst/>
              </a:rPr>
              <a:t> </a:t>
            </a:r>
            <a:r>
              <a:rPr lang="en-US" altLang="en-US" sz="3600" dirty="0" smtClean="0">
                <a:solidFill>
                  <a:srgbClr val="00B0F0"/>
                </a:solidFill>
              </a:rPr>
              <a:t>IS AN AWESOME ACTIVITY</a:t>
            </a:r>
            <a:endParaRPr kumimoji="0" lang="en-US" altLang="en-US" sz="8000" b="0" i="0" u="none" strike="noStrike" cap="none" normalizeH="0" baseline="0" dirty="0" smtClean="0">
              <a:ln>
                <a:noFill/>
              </a:ln>
              <a:solidFill>
                <a:srgbClr val="00B0F0"/>
              </a:solidFill>
              <a:effectLst/>
            </a:endParaRPr>
          </a:p>
        </p:txBody>
      </p:sp>
      <p:sp>
        <p:nvSpPr>
          <p:cNvPr id="6" name="TextBox 5"/>
          <p:cNvSpPr txBox="1"/>
          <p:nvPr/>
        </p:nvSpPr>
        <p:spPr>
          <a:xfrm>
            <a:off x="348842" y="4495800"/>
            <a:ext cx="4198585" cy="523220"/>
          </a:xfrm>
          <a:prstGeom prst="rect">
            <a:avLst/>
          </a:prstGeom>
          <a:noFill/>
        </p:spPr>
        <p:txBody>
          <a:bodyPr wrap="none" rtlCol="0">
            <a:spAutoFit/>
          </a:bodyPr>
          <a:lstStyle/>
          <a:p>
            <a:r>
              <a:rPr lang="en-US" sz="2800" dirty="0" smtClean="0">
                <a:solidFill>
                  <a:srgbClr val="FFFF00"/>
                </a:solidFill>
              </a:rPr>
              <a:t>Use the keyword CYBER</a:t>
            </a:r>
            <a:endParaRPr lang="en-US" sz="2800" dirty="0">
              <a:solidFill>
                <a:srgbClr val="FFFF00"/>
              </a:solidFill>
            </a:endParaRPr>
          </a:p>
        </p:txBody>
      </p:sp>
      <p:sp>
        <p:nvSpPr>
          <p:cNvPr id="7" name="TextBox 6"/>
          <p:cNvSpPr txBox="1"/>
          <p:nvPr/>
        </p:nvSpPr>
        <p:spPr>
          <a:xfrm>
            <a:off x="2438400" y="1222149"/>
            <a:ext cx="3520644" cy="707886"/>
          </a:xfrm>
          <a:prstGeom prst="rect">
            <a:avLst/>
          </a:prstGeom>
          <a:noFill/>
        </p:spPr>
        <p:txBody>
          <a:bodyPr wrap="none" rtlCol="0">
            <a:spAutoFit/>
          </a:bodyPr>
          <a:lstStyle/>
          <a:p>
            <a:r>
              <a:rPr lang="en-US" sz="2000" b="1" dirty="0" smtClean="0">
                <a:solidFill>
                  <a:srgbClr val="00B050"/>
                </a:solidFill>
              </a:rPr>
              <a:t>http://www.gosoapbox.com</a:t>
            </a:r>
          </a:p>
          <a:p>
            <a:r>
              <a:rPr lang="en-US" sz="2000" b="1" dirty="0" smtClean="0">
                <a:solidFill>
                  <a:srgbClr val="00B050"/>
                </a:solidFill>
              </a:rPr>
              <a:t>Event code: </a:t>
            </a:r>
            <a:r>
              <a:rPr lang="en-US" sz="2000" dirty="0" smtClean="0"/>
              <a:t>288095730</a:t>
            </a:r>
            <a:endParaRPr lang="en-US" sz="2000" b="1" dirty="0">
              <a:solidFill>
                <a:srgbClr val="00B050"/>
              </a:solidFill>
            </a:endParaRPr>
          </a:p>
        </p:txBody>
      </p:sp>
    </p:spTree>
    <p:extLst>
      <p:ext uri="{BB962C8B-B14F-4D97-AF65-F5344CB8AC3E}">
        <p14:creationId xmlns:p14="http://schemas.microsoft.com/office/powerpoint/2010/main" xmlns="" val="31726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0" y="533400"/>
            <a:ext cx="9144000" cy="7159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4488" fontAlgn="auto">
              <a:spcAft>
                <a:spcPts val="0"/>
              </a:spcAft>
            </a:pPr>
            <a:r>
              <a:rPr lang="en-US" altLang="en-US" sz="4400" b="1" dirty="0" smtClean="0"/>
              <a:t>Check for Understanding 1</a:t>
            </a:r>
          </a:p>
        </p:txBody>
      </p:sp>
      <p:sp>
        <p:nvSpPr>
          <p:cNvPr id="5" name="TextBox 4"/>
          <p:cNvSpPr txBox="1"/>
          <p:nvPr/>
        </p:nvSpPr>
        <p:spPr>
          <a:xfrm>
            <a:off x="228740" y="2182743"/>
            <a:ext cx="5775940" cy="646331"/>
          </a:xfrm>
          <a:prstGeom prst="rect">
            <a:avLst/>
          </a:prstGeom>
          <a:noFill/>
        </p:spPr>
        <p:txBody>
          <a:bodyPr wrap="none" rtlCol="0">
            <a:spAutoFit/>
          </a:bodyPr>
          <a:lstStyle/>
          <a:p>
            <a:r>
              <a:rPr lang="en-US" sz="3600" dirty="0" smtClean="0"/>
              <a:t>With the following plaintext:</a:t>
            </a:r>
            <a:endParaRPr lang="en-US" sz="3600" dirty="0"/>
          </a:p>
        </p:txBody>
      </p:sp>
      <p:sp>
        <p:nvSpPr>
          <p:cNvPr id="3" name="Rectangle 2"/>
          <p:cNvSpPr>
            <a:spLocks noChangeArrowheads="1"/>
          </p:cNvSpPr>
          <p:nvPr/>
        </p:nvSpPr>
        <p:spPr bwMode="auto">
          <a:xfrm>
            <a:off x="914400" y="3276600"/>
            <a:ext cx="7221336"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B0F0"/>
                </a:solidFill>
                <a:effectLst/>
              </a:rPr>
              <a:t>THIS</a:t>
            </a:r>
            <a:r>
              <a:rPr kumimoji="0" lang="en-US" altLang="en-US" sz="3600" b="0" i="0" u="none" strike="noStrike" cap="none" normalizeH="0" dirty="0" smtClean="0">
                <a:ln>
                  <a:noFill/>
                </a:ln>
                <a:solidFill>
                  <a:srgbClr val="00B0F0"/>
                </a:solidFill>
                <a:effectLst/>
              </a:rPr>
              <a:t> </a:t>
            </a:r>
            <a:r>
              <a:rPr lang="en-US" altLang="en-US" sz="3600" dirty="0" smtClean="0">
                <a:solidFill>
                  <a:srgbClr val="00B0F0"/>
                </a:solidFill>
              </a:rPr>
              <a:t>IS AN AWESOME ACTIVITY</a:t>
            </a:r>
            <a:endParaRPr kumimoji="0" lang="en-US" altLang="en-US" sz="8000" b="0" i="0" u="none" strike="noStrike" cap="none" normalizeH="0" baseline="0" dirty="0" smtClean="0">
              <a:ln>
                <a:noFill/>
              </a:ln>
              <a:solidFill>
                <a:srgbClr val="00B0F0"/>
              </a:solidFill>
              <a:effectLst/>
            </a:endParaRPr>
          </a:p>
        </p:txBody>
      </p:sp>
      <p:sp>
        <p:nvSpPr>
          <p:cNvPr id="6" name="TextBox 5"/>
          <p:cNvSpPr txBox="1"/>
          <p:nvPr/>
        </p:nvSpPr>
        <p:spPr>
          <a:xfrm>
            <a:off x="228740" y="4223303"/>
            <a:ext cx="8909811" cy="584775"/>
          </a:xfrm>
          <a:prstGeom prst="rect">
            <a:avLst/>
          </a:prstGeom>
          <a:noFill/>
        </p:spPr>
        <p:txBody>
          <a:bodyPr wrap="none" rtlCol="0">
            <a:spAutoFit/>
          </a:bodyPr>
          <a:lstStyle/>
          <a:p>
            <a:r>
              <a:rPr lang="en-US" sz="3200" dirty="0"/>
              <a:t>a</a:t>
            </a:r>
            <a:r>
              <a:rPr lang="en-US" sz="3200" dirty="0" smtClean="0"/>
              <a:t>nd using the keyword </a:t>
            </a:r>
            <a:r>
              <a:rPr lang="en-US" sz="3200" dirty="0" smtClean="0">
                <a:solidFill>
                  <a:srgbClr val="FFFF00"/>
                </a:solidFill>
              </a:rPr>
              <a:t>CYBER</a:t>
            </a:r>
            <a:r>
              <a:rPr lang="en-US" sz="3200" dirty="0" smtClean="0"/>
              <a:t>, the </a:t>
            </a:r>
            <a:r>
              <a:rPr lang="en-US" sz="3200" dirty="0" err="1" smtClean="0"/>
              <a:t>ciphertext</a:t>
            </a:r>
            <a:r>
              <a:rPr lang="en-US" sz="3200" dirty="0" smtClean="0"/>
              <a:t> is</a:t>
            </a:r>
            <a:endParaRPr lang="en-US" sz="3200" dirty="0"/>
          </a:p>
        </p:txBody>
      </p:sp>
      <p:sp>
        <p:nvSpPr>
          <p:cNvPr id="7" name="TextBox 6"/>
          <p:cNvSpPr txBox="1"/>
          <p:nvPr/>
        </p:nvSpPr>
        <p:spPr>
          <a:xfrm>
            <a:off x="2438400" y="1222149"/>
            <a:ext cx="3520644" cy="707886"/>
          </a:xfrm>
          <a:prstGeom prst="rect">
            <a:avLst/>
          </a:prstGeom>
          <a:noFill/>
        </p:spPr>
        <p:txBody>
          <a:bodyPr wrap="none" rtlCol="0">
            <a:spAutoFit/>
          </a:bodyPr>
          <a:lstStyle/>
          <a:p>
            <a:r>
              <a:rPr lang="en-US" sz="2000" b="1" dirty="0" smtClean="0">
                <a:solidFill>
                  <a:srgbClr val="00B050"/>
                </a:solidFill>
              </a:rPr>
              <a:t>http://www.gosoapbox.com</a:t>
            </a:r>
          </a:p>
          <a:p>
            <a:r>
              <a:rPr lang="en-US" sz="2000" b="1" dirty="0" smtClean="0">
                <a:solidFill>
                  <a:srgbClr val="00B050"/>
                </a:solidFill>
              </a:rPr>
              <a:t>Event code: </a:t>
            </a:r>
            <a:r>
              <a:rPr lang="en-US" sz="2000" dirty="0" smtClean="0"/>
              <a:t>288095730</a:t>
            </a:r>
            <a:endParaRPr lang="en-US" sz="2000" b="1" dirty="0">
              <a:solidFill>
                <a:srgbClr val="00B050"/>
              </a:solidFill>
            </a:endParaRPr>
          </a:p>
        </p:txBody>
      </p:sp>
      <p:sp>
        <p:nvSpPr>
          <p:cNvPr id="8" name="Rectangle 7"/>
          <p:cNvSpPr>
            <a:spLocks noChangeArrowheads="1"/>
          </p:cNvSpPr>
          <p:nvPr/>
        </p:nvSpPr>
        <p:spPr bwMode="auto">
          <a:xfrm>
            <a:off x="609599" y="5029200"/>
            <a:ext cx="822981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B0F0"/>
                </a:solidFill>
                <a:effectLst/>
              </a:rPr>
              <a:t>VFJW ZU YO ENGQPQV CAUMMKRZ</a:t>
            </a:r>
            <a:endParaRPr kumimoji="0" lang="en-US" altLang="en-US" sz="8000" b="0" i="0" u="none" strike="noStrike" cap="none" normalizeH="0" baseline="0" dirty="0" smtClean="0">
              <a:ln>
                <a:noFill/>
              </a:ln>
              <a:solidFill>
                <a:srgbClr val="00B0F0"/>
              </a:solidFill>
              <a:effectLst/>
            </a:endParaRPr>
          </a:p>
        </p:txBody>
      </p:sp>
    </p:spTree>
    <p:extLst>
      <p:ext uri="{BB962C8B-B14F-4D97-AF65-F5344CB8AC3E}">
        <p14:creationId xmlns:p14="http://schemas.microsoft.com/office/powerpoint/2010/main" xmlns="" val="375780469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merge">
  <a:themeElements>
    <a:clrScheme name="1_CT3_Them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T3_Theme1">
      <a:majorFont>
        <a:latin typeface="Calibri"/>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T3_Them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T3_Theme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T3_Theme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T3_Theme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T3_Theme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T3_Theme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T3_Theme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T3_Theme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T3_Theme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T3_Theme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T3_Theme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T3_Theme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1522</Words>
  <Application>Microsoft Office PowerPoint</Application>
  <PresentationFormat>On-screen Show (4:3)</PresentationFormat>
  <Paragraphs>247</Paragraphs>
  <Slides>34</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Emerge</vt:lpstr>
      <vt:lpstr>Perspective</vt:lpstr>
      <vt:lpstr>Image</vt:lpstr>
      <vt:lpstr>Slide 1</vt:lpstr>
      <vt:lpstr>Learning Objectives</vt:lpstr>
      <vt:lpstr>Topic Outline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2013-04-10T14:08:06Z</dcterms:created>
  <dcterms:modified xsi:type="dcterms:W3CDTF">2017-07-09T02:20:51Z</dcterms:modified>
</cp:coreProperties>
</file>