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handoutMasterIdLst>
    <p:handoutMasterId r:id="rId39"/>
  </p:handoutMasterIdLst>
  <p:sldIdLst>
    <p:sldId id="256" r:id="rId2"/>
    <p:sldId id="265" r:id="rId3"/>
    <p:sldId id="353" r:id="rId4"/>
    <p:sldId id="321" r:id="rId5"/>
    <p:sldId id="322" r:id="rId6"/>
    <p:sldId id="349" r:id="rId7"/>
    <p:sldId id="323" r:id="rId8"/>
    <p:sldId id="324" r:id="rId9"/>
    <p:sldId id="346" r:id="rId10"/>
    <p:sldId id="325" r:id="rId11"/>
    <p:sldId id="326" r:id="rId12"/>
    <p:sldId id="345" r:id="rId13"/>
    <p:sldId id="327" r:id="rId14"/>
    <p:sldId id="328" r:id="rId15"/>
    <p:sldId id="350" r:id="rId16"/>
    <p:sldId id="330" r:id="rId17"/>
    <p:sldId id="331" r:id="rId18"/>
    <p:sldId id="332" r:id="rId19"/>
    <p:sldId id="333" r:id="rId20"/>
    <p:sldId id="334" r:id="rId21"/>
    <p:sldId id="335" r:id="rId22"/>
    <p:sldId id="336" r:id="rId23"/>
    <p:sldId id="337" r:id="rId24"/>
    <p:sldId id="338" r:id="rId25"/>
    <p:sldId id="339" r:id="rId26"/>
    <p:sldId id="347" r:id="rId27"/>
    <p:sldId id="348" r:id="rId28"/>
    <p:sldId id="351" r:id="rId29"/>
    <p:sldId id="352" r:id="rId30"/>
    <p:sldId id="341" r:id="rId31"/>
    <p:sldId id="343" r:id="rId32"/>
    <p:sldId id="344" r:id="rId33"/>
    <p:sldId id="355" r:id="rId34"/>
    <p:sldId id="354" r:id="rId35"/>
    <p:sldId id="356" r:id="rId36"/>
    <p:sldId id="32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3A4B"/>
    <a:srgbClr val="EB4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7900" autoAdjust="0"/>
  </p:normalViewPr>
  <p:slideViewPr>
    <p:cSldViewPr>
      <p:cViewPr varScale="1">
        <p:scale>
          <a:sx n="103" d="100"/>
          <a:sy n="103" d="100"/>
        </p:scale>
        <p:origin x="783" y="51"/>
      </p:cViewPr>
      <p:guideLst>
        <p:guide orient="horz" pos="2160"/>
        <p:guide pos="2880"/>
      </p:guideLst>
    </p:cSldViewPr>
  </p:slideViewPr>
  <p:outlineViewPr>
    <p:cViewPr>
      <p:scale>
        <a:sx n="33" d="100"/>
        <a:sy n="33" d="100"/>
      </p:scale>
      <p:origin x="0" y="96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508ECB-C20B-4F7A-A789-B9249194F9BD}" type="datetimeFigureOut">
              <a:rPr lang="en-US" smtClean="0"/>
              <a:pPr/>
              <a:t>7/3/2017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F70216-D393-49B9-B35B-E4785B0D1575}" type="slidenum">
              <a:rPr lang="en-US" smtClean="0"/>
              <a:pPr/>
              <a:t>‹#›</a:t>
            </a:fld>
            <a:endParaRPr lang="en-US" dirty="0"/>
          </a:p>
        </p:txBody>
      </p:sp>
    </p:spTree>
    <p:extLst>
      <p:ext uri="{BB962C8B-B14F-4D97-AF65-F5344CB8AC3E}">
        <p14:creationId xmlns:p14="http://schemas.microsoft.com/office/powerpoint/2010/main" val="4140698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63C639-48E2-4F4B-9183-646CAA89BD1A}" type="datetimeFigureOut">
              <a:rPr lang="en-US" smtClean="0"/>
              <a:pPr/>
              <a:t>7/3/2017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CB2897-CFD2-4E74-BAB2-0839366DBA68}" type="slidenum">
              <a:rPr lang="en-US" smtClean="0"/>
              <a:pPr/>
              <a:t>‹#›</a:t>
            </a:fld>
            <a:endParaRPr lang="en-US"/>
          </a:p>
        </p:txBody>
      </p:sp>
    </p:spTree>
    <p:extLst>
      <p:ext uri="{BB962C8B-B14F-4D97-AF65-F5344CB8AC3E}">
        <p14:creationId xmlns:p14="http://schemas.microsoft.com/office/powerpoint/2010/main" val="592471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948C60-0066-4138-AE73-4D14D731C98F}" type="datetimeFigureOut">
              <a:rPr lang="en-US" smtClean="0"/>
              <a:pPr/>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DD4B35-4206-40E5-8037-64D7F66A45B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948C60-0066-4138-AE73-4D14D731C98F}" type="datetimeFigureOut">
              <a:rPr lang="en-US" smtClean="0"/>
              <a:pPr/>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DD4B35-4206-40E5-8037-64D7F66A45B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948C60-0066-4138-AE73-4D14D731C98F}" type="datetimeFigureOut">
              <a:rPr lang="en-US" smtClean="0"/>
              <a:pPr/>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DD4B35-4206-40E5-8037-64D7F66A45B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948C60-0066-4138-AE73-4D14D731C98F}" type="datetimeFigureOut">
              <a:rPr lang="en-US" smtClean="0"/>
              <a:pPr/>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DD4B35-4206-40E5-8037-64D7F66A45B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948C60-0066-4138-AE73-4D14D731C98F}" type="datetimeFigureOut">
              <a:rPr lang="en-US" smtClean="0"/>
              <a:pPr/>
              <a:t>7/3/2017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DD4B35-4206-40E5-8037-64D7F66A45B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948C60-0066-4138-AE73-4D14D731C98F}" type="datetimeFigureOut">
              <a:rPr lang="en-US" smtClean="0"/>
              <a:pPr/>
              <a:t>7/3/2017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DD4B35-4206-40E5-8037-64D7F66A45B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948C60-0066-4138-AE73-4D14D731C98F}" type="datetimeFigureOut">
              <a:rPr lang="en-US" smtClean="0"/>
              <a:pPr/>
              <a:t>7/3/2017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DDD4B35-4206-40E5-8037-64D7F66A45B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948C60-0066-4138-AE73-4D14D731C98F}" type="datetimeFigureOut">
              <a:rPr lang="en-US" smtClean="0"/>
              <a:pPr/>
              <a:t>7/3/2017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DDD4B35-4206-40E5-8037-64D7F66A45B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48C60-0066-4138-AE73-4D14D731C98F}" type="datetimeFigureOut">
              <a:rPr lang="en-US" smtClean="0"/>
              <a:pPr/>
              <a:t>7/3/2017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DDD4B35-4206-40E5-8037-64D7F66A45B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948C60-0066-4138-AE73-4D14D731C98F}" type="datetimeFigureOut">
              <a:rPr lang="en-US" smtClean="0"/>
              <a:pPr/>
              <a:t>7/3/2017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DD4B35-4206-40E5-8037-64D7F66A45B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948C60-0066-4138-AE73-4D14D731C98F}" type="datetimeFigureOut">
              <a:rPr lang="en-US" smtClean="0"/>
              <a:pPr/>
              <a:t>7/3/2017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DD4B35-4206-40E5-8037-64D7F66A45B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48C60-0066-4138-AE73-4D14D731C98F}" type="datetimeFigureOut">
              <a:rPr lang="en-US" smtClean="0"/>
              <a:pPr/>
              <a:t>7/3/2017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D4B35-4206-40E5-8037-64D7F66A45B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homepages.law.asu.edu/~dkarjala/OpposingCopyrightExtension/constitutionality/WaltersheidJIPL2000.html#FN;F329"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eb2.westlaw.com/Find/Default.wl?DB=780&amp;SerialNum=1991060551&amp;FindType=Y&amp;ReferencePositionType=S&amp;ReferencePosition=340&amp;AP=&amp;RS=WLW2.69&amp;VR=2.0&amp;SP=&amp;SV=Split&amp;MT=Westlaw&amp;FN=_to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bsa.org/anti-piracy/tools-page/software-piracy-and-the-law/?sc_lang=en-U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bsa.org/anti-piracy/tools-page/software-piracy-and-the-law/?sc_lang=en-U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cODKB9fApXk" TargetMode="Externa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csl.org/research/financial-services-and-commerce/identity-theft-state-statutes.aspx"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ncsl.org/research/financial-services-and-commerce/identity-theft-state-statutes.aspx"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0"/>
            <a:ext cx="9144000" cy="1143000"/>
            <a:chOff x="0" y="0"/>
            <a:chExt cx="9144000" cy="1143000"/>
          </a:xfrm>
        </p:grpSpPr>
        <p:pic>
          <p:nvPicPr>
            <p:cNvPr id="9" name="Picture 8" descr="JSU Logo.jpg"/>
            <p:cNvPicPr>
              <a:picLocks noChangeAspect="1"/>
            </p:cNvPicPr>
            <p:nvPr/>
          </p:nvPicPr>
          <p:blipFill>
            <a:blip r:embed="rId2" cstate="print"/>
            <a:stretch>
              <a:fillRect/>
            </a:stretch>
          </p:blipFill>
          <p:spPr>
            <a:xfrm>
              <a:off x="6941927" y="0"/>
              <a:ext cx="2202073" cy="1143000"/>
            </a:xfrm>
            <a:prstGeom prst="rect">
              <a:avLst/>
            </a:prstGeom>
          </p:spPr>
        </p:pic>
        <p:sp>
          <p:nvSpPr>
            <p:cNvPr id="10" name="Rectangle 9"/>
            <p:cNvSpPr/>
            <p:nvPr/>
          </p:nvSpPr>
          <p:spPr>
            <a:xfrm>
              <a:off x="0" y="0"/>
              <a:ext cx="7010400" cy="1143000"/>
            </a:xfrm>
            <a:prstGeom prst="rect">
              <a:avLst/>
            </a:prstGeom>
            <a:gradFill flip="none" rotWithShape="1">
              <a:gsLst>
                <a:gs pos="50000">
                  <a:srgbClr val="EA3A4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ubtitle 2"/>
            <p:cNvSpPr txBox="1">
              <a:spLocks/>
            </p:cNvSpPr>
            <p:nvPr/>
          </p:nvSpPr>
          <p:spPr>
            <a:xfrm>
              <a:off x="228600" y="304800"/>
              <a:ext cx="5105400" cy="609600"/>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en-US" sz="3200" b="1" noProof="0" dirty="0" smtClean="0">
                  <a:solidFill>
                    <a:schemeClr val="bg1"/>
                  </a:solidFill>
                  <a:effectLst>
                    <a:outerShdw blurRad="38100" dist="38100" dir="2700000" algn="tl">
                      <a:srgbClr val="000000">
                        <a:alpha val="43137"/>
                      </a:srgbClr>
                    </a:outerShdw>
                  </a:effectLst>
                </a:rPr>
                <a:t>Emergency Management</a:t>
              </a:r>
              <a:endParaRPr kumimoji="0" 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pSp>
      <p:pic>
        <p:nvPicPr>
          <p:cNvPr id="5" name="Picture 4" descr="JSU Picture.jpg"/>
          <p:cNvPicPr>
            <a:picLocks noChangeAspect="1"/>
          </p:cNvPicPr>
          <p:nvPr/>
        </p:nvPicPr>
        <p:blipFill>
          <a:blip r:embed="rId3" cstate="print">
            <a:duotone>
              <a:schemeClr val="accent2">
                <a:shade val="45000"/>
                <a:satMod val="135000"/>
              </a:schemeClr>
              <a:prstClr val="white"/>
            </a:duotone>
          </a:blip>
          <a:stretch>
            <a:fillRect/>
          </a:stretch>
        </p:blipFill>
        <p:spPr>
          <a:xfrm>
            <a:off x="-2" y="1"/>
            <a:ext cx="9144002" cy="6858000"/>
          </a:xfrm>
          <a:prstGeom prst="rect">
            <a:avLst/>
          </a:prstGeom>
        </p:spPr>
      </p:pic>
      <p:sp>
        <p:nvSpPr>
          <p:cNvPr id="12" name="Subtitle 2"/>
          <p:cNvSpPr txBox="1">
            <a:spLocks/>
          </p:cNvSpPr>
          <p:nvPr/>
        </p:nvSpPr>
        <p:spPr>
          <a:xfrm>
            <a:off x="-2" y="609600"/>
            <a:ext cx="9144000" cy="2895600"/>
          </a:xfrm>
          <a:prstGeom prst="rect">
            <a:avLst/>
          </a:prstGeom>
          <a:solidFill>
            <a:srgbClr val="C00000">
              <a:alpha val="70000"/>
            </a:srgbClr>
          </a:solidFill>
        </p:spPr>
        <p:txBody>
          <a:bodyPr vert="horz" lIns="91440" tIns="45720" rIns="91440" bIns="45720" rtlCol="0" anchor="ctr">
            <a:noAutofit/>
          </a:bodyPr>
          <a:lstStyle/>
          <a:p>
            <a:pPr lvl="0" algn="ctr">
              <a:defRPr/>
            </a:pPr>
            <a:r>
              <a:rPr lang="en-US" altLang="en-US" sz="3200" b="1" dirty="0">
                <a:solidFill>
                  <a:schemeClr val="bg1"/>
                </a:solidFill>
              </a:rPr>
              <a:t>Privacy, Intellectual Property, Laws and </a:t>
            </a:r>
            <a:r>
              <a:rPr lang="en-US" altLang="en-US" sz="3200" b="1" dirty="0" smtClean="0">
                <a:solidFill>
                  <a:schemeClr val="bg1"/>
                </a:solidFill>
              </a:rPr>
              <a:t>Ethics</a:t>
            </a:r>
            <a:endParaRPr kumimoji="0" lang="en-US" sz="3200" b="1" i="0" u="none" strike="noStrike" kern="1200" cap="none" spc="0" normalizeH="0" baseline="0" dirty="0">
              <a:ln>
                <a:noFill/>
              </a:ln>
              <a:solidFill>
                <a:schemeClr val="bg1"/>
              </a:solidFill>
              <a:effectLst>
                <a:outerShdw blurRad="38100" dist="38100" dir="2700000" algn="tl">
                  <a:srgbClr val="000000">
                    <a:alpha val="43137"/>
                  </a:srgbClr>
                </a:outerShdw>
              </a:effectLst>
              <a:uLnTx/>
              <a:uFillTx/>
            </a:endParaRPr>
          </a:p>
          <a:p>
            <a:pPr lvl="0" algn="ctr">
              <a:defRPr/>
            </a:pPr>
            <a:endParaRPr lang="en-US" sz="2400" b="1" dirty="0" smtClean="0">
              <a:solidFill>
                <a:schemeClr val="bg1"/>
              </a:solidFill>
              <a:effectLst>
                <a:outerShdw blurRad="38100" dist="38100" dir="2700000" algn="tl">
                  <a:srgbClr val="000000">
                    <a:alpha val="43137"/>
                  </a:srgbClr>
                </a:outerShdw>
              </a:effectLst>
            </a:endParaRPr>
          </a:p>
          <a:p>
            <a:pPr lvl="0" algn="ctr">
              <a:defRPr/>
            </a:pPr>
            <a:r>
              <a:rPr lang="en-US" sz="2400" b="1" dirty="0" smtClean="0">
                <a:solidFill>
                  <a:schemeClr val="bg1"/>
                </a:solidFill>
                <a:effectLst>
                  <a:outerShdw blurRad="38100" dist="38100" dir="2700000" algn="tl">
                    <a:srgbClr val="000000">
                      <a:alpha val="43137"/>
                    </a:srgbClr>
                  </a:outerShdw>
                </a:effectLst>
              </a:rPr>
              <a:t>Module 5</a:t>
            </a:r>
            <a:endParaRPr kumimoji="0" lang="en-US" sz="2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endParaRPr>
          </a:p>
          <a:p>
            <a:pPr marL="342900" marR="0" lvl="0" indent="-342900" algn="ctr" defTabSz="914400" rtl="0" eaLnBrk="1" fontAlgn="auto" latinLnBrk="0" hangingPunct="1">
              <a:lnSpc>
                <a:spcPct val="100000"/>
              </a:lnSpc>
              <a:spcAft>
                <a:spcPts val="0"/>
              </a:spcAft>
              <a:buClrTx/>
              <a:buSzTx/>
              <a:tabLst>
                <a:tab pos="8229600" algn="l"/>
              </a:tabLst>
              <a:defRPr/>
            </a:pPr>
            <a:endParaRPr kumimoji="0" lang="en-US" sz="10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mn-lt"/>
              <a:ea typeface="+mn-ea"/>
              <a:cs typeface="+mn-cs"/>
            </a:endParaRPr>
          </a:p>
          <a:p>
            <a:pPr marL="342900" marR="0" lvl="0" indent="-342900" algn="ctr" defTabSz="914400" rtl="0" eaLnBrk="1" fontAlgn="auto" latinLnBrk="0" hangingPunct="1">
              <a:lnSpc>
                <a:spcPct val="100000"/>
              </a:lnSpc>
              <a:spcAft>
                <a:spcPts val="0"/>
              </a:spcAft>
              <a:buClrTx/>
              <a:buSzTx/>
              <a:tabLst>
                <a:tab pos="8229600" algn="l"/>
              </a:tabLst>
              <a:defRPr/>
            </a:pPr>
            <a:r>
              <a:rPr lang="en-US" sz="2000" b="1" dirty="0" smtClean="0">
                <a:solidFill>
                  <a:schemeClr val="bg1"/>
                </a:solidFill>
                <a:effectLst>
                  <a:outerShdw blurRad="38100" dist="38100" dir="2700000" algn="tl">
                    <a:srgbClr val="000000">
                      <a:alpha val="43137"/>
                    </a:srgbClr>
                  </a:outerShdw>
                </a:effectLst>
              </a:rPr>
              <a:t>2017 JSU </a:t>
            </a:r>
            <a:r>
              <a:rPr lang="en-US" sz="2000" b="1" dirty="0" err="1" smtClean="0">
                <a:solidFill>
                  <a:schemeClr val="bg1"/>
                </a:solidFill>
                <a:effectLst>
                  <a:outerShdw blurRad="38100" dist="38100" dir="2700000" algn="tl">
                    <a:srgbClr val="000000">
                      <a:alpha val="43137"/>
                    </a:srgbClr>
                  </a:outerShdw>
                </a:effectLst>
              </a:rPr>
              <a:t>GenCyber</a:t>
            </a:r>
            <a:r>
              <a:rPr lang="en-US" sz="2000" b="1" dirty="0" smtClean="0">
                <a:solidFill>
                  <a:schemeClr val="bg1"/>
                </a:solidFill>
                <a:effectLst>
                  <a:outerShdw blurRad="38100" dist="38100" dir="2700000" algn="tl">
                    <a:srgbClr val="000000">
                      <a:alpha val="43137"/>
                    </a:srgbClr>
                  </a:outerShdw>
                </a:effectLst>
              </a:rPr>
              <a:t> Teacher Camp</a:t>
            </a:r>
            <a:endParaRPr kumimoji="0" lang="en-US" sz="20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mn-lt"/>
              <a:ea typeface="+mn-ea"/>
              <a:cs typeface="+mn-cs"/>
            </a:endParaRPr>
          </a:p>
          <a:p>
            <a:pPr marL="342900" marR="0" lvl="0" indent="-342900" algn="ctr" defTabSz="914400" rtl="0" eaLnBrk="1" fontAlgn="auto" latinLnBrk="0" hangingPunct="1">
              <a:lnSpc>
                <a:spcPct val="100000"/>
              </a:lnSpc>
              <a:spcAft>
                <a:spcPts val="0"/>
              </a:spcAft>
              <a:buClrTx/>
              <a:buSzTx/>
              <a:tabLst>
                <a:tab pos="8229600" algn="l"/>
              </a:tabLst>
              <a:defRPr/>
            </a:pPr>
            <a:r>
              <a:rPr lang="en-US" sz="2000" b="1" dirty="0" smtClean="0">
                <a:solidFill>
                  <a:schemeClr val="bg1"/>
                </a:solidFill>
                <a:effectLst>
                  <a:outerShdw blurRad="38100" dist="38100" dir="2700000" algn="tl">
                    <a:srgbClr val="000000">
                      <a:alpha val="43137"/>
                    </a:srgbClr>
                  </a:outerShdw>
                </a:effectLst>
              </a:rPr>
              <a:t>Jacksonville State University</a:t>
            </a:r>
            <a:endParaRPr kumimoji="0" lang="en-US" sz="2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pic>
        <p:nvPicPr>
          <p:cNvPr id="8" name="Picture 7" descr="white.jpg"/>
          <p:cNvPicPr>
            <a:picLocks noChangeAspect="1"/>
          </p:cNvPicPr>
          <p:nvPr/>
        </p:nvPicPr>
        <p:blipFill>
          <a:blip r:embed="rId4"/>
          <a:stretch>
            <a:fillRect/>
          </a:stretch>
        </p:blipFill>
        <p:spPr>
          <a:xfrm>
            <a:off x="5956207" y="5373203"/>
            <a:ext cx="1739993" cy="502499"/>
          </a:xfrm>
          <a:prstGeom prst="rect">
            <a:avLst/>
          </a:prstGeom>
        </p:spPr>
      </p:pic>
      <p:pic>
        <p:nvPicPr>
          <p:cNvPr id="13" name="Picture 4" descr="K:\grants\GenCyber\nsa-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1407" y="5255433"/>
            <a:ext cx="704850" cy="7048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K:\grants\GenCyber\nsf-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1757" y="5255433"/>
            <a:ext cx="704850" cy="7048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K:\grants\GenCyber\gencyber-logo-sma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08207" y="5238974"/>
            <a:ext cx="1447800" cy="9661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3930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152400"/>
            <a:ext cx="6172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Intellectual Property (IP) Protection:</a:t>
            </a:r>
          </a:p>
          <a:p>
            <a:pPr marL="342900" marR="0" lvl="0" indent="-342900" algn="ctr" defTabSz="914400" rtl="0" eaLnBrk="1" fontAlgn="auto" latinLnBrk="0" hangingPunct="1">
              <a:lnSpc>
                <a:spcPct val="110000"/>
              </a:lnSpc>
              <a:spcAft>
                <a:spcPts val="0"/>
              </a:spcAft>
              <a:buClrTx/>
              <a:buSzTx/>
              <a:tabLst/>
              <a:defRPr/>
            </a:pPr>
            <a:r>
              <a:rPr kumimoji="0" lang="en-US" sz="30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mn-lt"/>
                <a:ea typeface="+mn-ea"/>
                <a:cs typeface="+mn-cs"/>
              </a:rPr>
              <a:t>Copyrights</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Content Placeholder 2"/>
          <p:cNvSpPr>
            <a:spLocks noGrp="1"/>
          </p:cNvSpPr>
          <p:nvPr>
            <p:ph sz="quarter" idx="4294967295"/>
          </p:nvPr>
        </p:nvSpPr>
        <p:spPr>
          <a:xfrm>
            <a:off x="-304800" y="1752600"/>
            <a:ext cx="9144000" cy="4114800"/>
          </a:xfrm>
          <a:prstGeom prst="rect">
            <a:avLst/>
          </a:prstGeom>
        </p:spPr>
        <p:txBody>
          <a:bodyPr>
            <a:normAutofit/>
          </a:bodyPr>
          <a:lstStyle/>
          <a:p>
            <a:pPr lvl="1"/>
            <a:r>
              <a:rPr lang="en-US" altLang="en-US" sz="1900" dirty="0">
                <a:latin typeface="Century" panose="02040604050505020304" pitchFamily="18" charset="0"/>
              </a:rPr>
              <a:t>U.S. Supreme Court reaffirmed "the primary objective of copyright is not to reward the labor of authors"; rather, the public will benefit from "</a:t>
            </a:r>
            <a:r>
              <a:rPr lang="en-US" altLang="en-US" sz="1900" dirty="0" err="1">
                <a:latin typeface="Century" panose="02040604050505020304" pitchFamily="18" charset="0"/>
              </a:rPr>
              <a:t>promot</a:t>
            </a:r>
            <a:r>
              <a:rPr lang="en-US" altLang="en-US" sz="1900" dirty="0">
                <a:latin typeface="Century" panose="02040604050505020304" pitchFamily="18" charset="0"/>
              </a:rPr>
              <a:t>[</a:t>
            </a:r>
            <a:r>
              <a:rPr lang="en-US" altLang="en-US" sz="1900" dirty="0" err="1">
                <a:latin typeface="Century" panose="02040604050505020304" pitchFamily="18" charset="0"/>
              </a:rPr>
              <a:t>ing</a:t>
            </a:r>
            <a:r>
              <a:rPr lang="en-US" altLang="en-US" sz="1900" dirty="0">
                <a:latin typeface="Century" panose="02040604050505020304" pitchFamily="18" charset="0"/>
              </a:rPr>
              <a:t>] the Progress of Science and useful Arts </a:t>
            </a:r>
            <a:r>
              <a:rPr lang="en-US" altLang="en-US" sz="1900" dirty="0">
                <a:latin typeface="Century" panose="02040604050505020304" pitchFamily="18" charset="0"/>
                <a:hlinkClick r:id="rId3"/>
              </a:rPr>
              <a:t>[FN329]</a:t>
            </a:r>
            <a:r>
              <a:rPr lang="en-US" altLang="en-US" sz="1900" dirty="0">
                <a:latin typeface="Century" panose="02040604050505020304" pitchFamily="18" charset="0"/>
              </a:rPr>
              <a:t>(as cited from  </a:t>
            </a:r>
            <a:r>
              <a:rPr lang="en-US" altLang="en-US" sz="1900" dirty="0">
                <a:latin typeface="Century" panose="02040604050505020304" pitchFamily="18" charset="0"/>
                <a:hlinkClick r:id="rId4"/>
              </a:rPr>
              <a:t>Feist, 499 U.S. at 340</a:t>
            </a:r>
            <a:r>
              <a:rPr lang="en-US" altLang="en-US" sz="1900" dirty="0">
                <a:latin typeface="Century" panose="02040604050505020304" pitchFamily="18" charset="0"/>
              </a:rPr>
              <a:t>)".  </a:t>
            </a:r>
          </a:p>
          <a:p>
            <a:pPr lvl="1"/>
            <a:r>
              <a:rPr lang="en-US" altLang="en-US" sz="1900" dirty="0">
                <a:latin typeface="Century" panose="02040604050505020304" pitchFamily="18" charset="0"/>
              </a:rPr>
              <a:t>Copyrights protect:</a:t>
            </a:r>
          </a:p>
          <a:p>
            <a:pPr lvl="2"/>
            <a:r>
              <a:rPr lang="en-US" altLang="en-US" sz="1900" dirty="0">
                <a:latin typeface="Century" panose="02040604050505020304" pitchFamily="18" charset="0"/>
              </a:rPr>
              <a:t>the expressive arts </a:t>
            </a:r>
          </a:p>
          <a:p>
            <a:pPr lvl="2"/>
            <a:r>
              <a:rPr lang="en-US" altLang="en-US" sz="1900" dirty="0">
                <a:latin typeface="Century" panose="02040604050505020304" pitchFamily="18" charset="0"/>
              </a:rPr>
              <a:t>give owners exclusive rights to reproduce their work and create derivative works</a:t>
            </a:r>
          </a:p>
          <a:p>
            <a:pPr lvl="2"/>
            <a:r>
              <a:rPr lang="en-US" altLang="en-US" sz="1900" dirty="0">
                <a:latin typeface="Century" panose="02040604050505020304" pitchFamily="18" charset="0"/>
              </a:rPr>
              <a:t>Prohibits others from replicating without expressed permission from the owner (Alllaw.com, 2016)</a:t>
            </a:r>
          </a:p>
          <a:p>
            <a:pPr lvl="1"/>
            <a:r>
              <a:rPr lang="en-US" altLang="en-US" sz="1900" dirty="0">
                <a:latin typeface="Century" panose="02040604050505020304" pitchFamily="18" charset="0"/>
              </a:rPr>
              <a:t>Copyrights do not protect ideas or how they are expressed. (Alllaw.com, 2016)</a:t>
            </a:r>
          </a:p>
          <a:p>
            <a:endParaRPr lang="en-US" dirty="0"/>
          </a:p>
        </p:txBody>
      </p:sp>
    </p:spTree>
    <p:extLst>
      <p:ext uri="{BB962C8B-B14F-4D97-AF65-F5344CB8AC3E}">
        <p14:creationId xmlns:p14="http://schemas.microsoft.com/office/powerpoint/2010/main" val="3676400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IP Protection: Pirating </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Content Placeholder 2"/>
          <p:cNvSpPr>
            <a:spLocks noGrp="1"/>
          </p:cNvSpPr>
          <p:nvPr>
            <p:ph sz="quarter" idx="4294967295"/>
          </p:nvPr>
        </p:nvSpPr>
        <p:spPr>
          <a:xfrm>
            <a:off x="152400" y="1752600"/>
            <a:ext cx="8763000" cy="4038600"/>
          </a:xfrm>
          <a:prstGeom prst="rect">
            <a:avLst/>
          </a:prstGeom>
        </p:spPr>
        <p:txBody>
          <a:bodyPr>
            <a:noAutofit/>
          </a:bodyPr>
          <a:lstStyle/>
          <a:p>
            <a:r>
              <a:rPr lang="en-US" altLang="en-US" sz="1600" dirty="0">
                <a:latin typeface="Tw Cen MT" panose="020B0602020104020603" pitchFamily="34" charset="0"/>
              </a:rPr>
              <a:t>Making a copy of software without </a:t>
            </a:r>
            <a:r>
              <a:rPr lang="en-US" altLang="en-US" sz="1600" b="1" u="sng" dirty="0">
                <a:latin typeface="Tw Cen MT" panose="020B0602020104020603" pitchFamily="34" charset="0"/>
              </a:rPr>
              <a:t>authorization </a:t>
            </a:r>
            <a:r>
              <a:rPr lang="en-US" altLang="en-US" sz="1600" dirty="0">
                <a:latin typeface="Tw Cen MT" panose="020B0602020104020603" pitchFamily="34" charset="0"/>
              </a:rPr>
              <a:t>is considered stealing </a:t>
            </a:r>
            <a:r>
              <a:rPr lang="en-US" altLang="en-US" sz="1600" b="1" dirty="0">
                <a:solidFill>
                  <a:srgbClr val="FF0000"/>
                </a:solidFill>
                <a:latin typeface="Tw Cen MT" panose="020B0602020104020603" pitchFamily="34" charset="0"/>
              </a:rPr>
              <a:t>intellectual property</a:t>
            </a:r>
          </a:p>
          <a:p>
            <a:r>
              <a:rPr lang="en-US" altLang="en-US" sz="1600" dirty="0">
                <a:latin typeface="Tw Cen MT" panose="020B0602020104020603" pitchFamily="34" charset="0"/>
              </a:rPr>
              <a:t>If you </a:t>
            </a:r>
            <a:r>
              <a:rPr lang="en-US" altLang="en-US" sz="1600" b="1" dirty="0">
                <a:solidFill>
                  <a:srgbClr val="00B0F0"/>
                </a:solidFill>
                <a:latin typeface="Tw Cen MT" panose="020B0602020104020603" pitchFamily="34" charset="0"/>
              </a:rPr>
              <a:t>copy, distribute, or install </a:t>
            </a:r>
            <a:r>
              <a:rPr lang="en-US" altLang="en-US" sz="1600" dirty="0">
                <a:latin typeface="Tw Cen MT" panose="020B0602020104020603" pitchFamily="34" charset="0"/>
              </a:rPr>
              <a:t>software in ways that the license prohibits or participating in widespread duplication, you are </a:t>
            </a:r>
            <a:r>
              <a:rPr lang="en-US" altLang="en-US" sz="1600" b="1" u="sng" dirty="0">
                <a:latin typeface="Tw Cen MT" panose="020B0602020104020603" pitchFamily="34" charset="0"/>
              </a:rPr>
              <a:t>violating</a:t>
            </a:r>
            <a:r>
              <a:rPr lang="en-US" altLang="en-US" sz="1600" dirty="0">
                <a:latin typeface="Tw Cen MT" panose="020B0602020104020603" pitchFamily="34" charset="0"/>
              </a:rPr>
              <a:t> federal copyright laws.</a:t>
            </a:r>
          </a:p>
          <a:p>
            <a:r>
              <a:rPr lang="en-US" altLang="en-US" sz="1600" dirty="0">
                <a:latin typeface="Tw Cen MT" panose="020B0602020104020603" pitchFamily="34" charset="0"/>
              </a:rPr>
              <a:t>Under US Law a company can be held </a:t>
            </a:r>
            <a:r>
              <a:rPr lang="en-US" altLang="en-US" sz="1600" b="1" u="sng" dirty="0">
                <a:latin typeface="Tw Cen MT" panose="020B0602020104020603" pitchFamily="34" charset="0"/>
              </a:rPr>
              <a:t>liable</a:t>
            </a:r>
            <a:r>
              <a:rPr lang="en-US" altLang="en-US" sz="1600" dirty="0">
                <a:latin typeface="Tw Cen MT" panose="020B0602020104020603" pitchFamily="34" charset="0"/>
              </a:rPr>
              <a:t> for their </a:t>
            </a:r>
            <a:r>
              <a:rPr lang="en-US" altLang="en-US" sz="1600" b="1" dirty="0">
                <a:solidFill>
                  <a:srgbClr val="00B050"/>
                </a:solidFill>
                <a:latin typeface="Tw Cen MT" panose="020B0602020104020603" pitchFamily="34" charset="0"/>
              </a:rPr>
              <a:t>employees’ actions </a:t>
            </a:r>
            <a:r>
              <a:rPr lang="en-US" altLang="en-US" sz="1600" dirty="0">
                <a:latin typeface="Tw Cen MT" panose="020B0602020104020603" pitchFamily="34" charset="0"/>
              </a:rPr>
              <a:t>and can face serious legal risks because of software piracy.</a:t>
            </a:r>
          </a:p>
          <a:p>
            <a:r>
              <a:rPr lang="en-US" sz="1600" dirty="0">
                <a:latin typeface="Tw Cen MT" panose="020B0602020104020603" pitchFamily="34" charset="0"/>
              </a:rPr>
              <a:t>To make or download </a:t>
            </a:r>
            <a:r>
              <a:rPr lang="en-US" sz="1600" b="1" dirty="0">
                <a:solidFill>
                  <a:srgbClr val="FF0000"/>
                </a:solidFill>
                <a:latin typeface="Tw Cen MT" panose="020B0602020104020603" pitchFamily="34" charset="0"/>
              </a:rPr>
              <a:t>unauthorized</a:t>
            </a:r>
            <a:r>
              <a:rPr lang="en-US" sz="1600" dirty="0">
                <a:latin typeface="Tw Cen MT" panose="020B0602020104020603" pitchFamily="34" charset="0"/>
              </a:rPr>
              <a:t> copies of software is to </a:t>
            </a:r>
            <a:r>
              <a:rPr lang="en-US" sz="1600" b="1" u="sng" dirty="0">
                <a:latin typeface="Tw Cen MT" panose="020B0602020104020603" pitchFamily="34" charset="0"/>
              </a:rPr>
              <a:t>break</a:t>
            </a:r>
            <a:r>
              <a:rPr lang="en-US" sz="1600" dirty="0">
                <a:latin typeface="Tw Cen MT" panose="020B0602020104020603" pitchFamily="34" charset="0"/>
              </a:rPr>
              <a:t> the law, no matter how many copies are involved. </a:t>
            </a:r>
          </a:p>
          <a:p>
            <a:pPr lvl="1"/>
            <a:r>
              <a:rPr lang="en-US" sz="1600" dirty="0">
                <a:latin typeface="Tw Cen MT" panose="020B0602020104020603" pitchFamily="34" charset="0"/>
              </a:rPr>
              <a:t>Whether you are casually making a few copies for friends, loaning disks, distributing and/or downloading pirated software via the Internet, or buying a single software program and then installing it on 100 of your company’s personal computers, you are committing copyright infringement.</a:t>
            </a:r>
          </a:p>
          <a:p>
            <a:pPr lvl="1"/>
            <a:r>
              <a:rPr lang="en-US" sz="1600" dirty="0">
                <a:latin typeface="Tw Cen MT" panose="020B0602020104020603" pitchFamily="34" charset="0"/>
              </a:rPr>
              <a:t> It does not matter if you are doing it to make money or not – you are exposing yourself to severe civil and potentially even criminal penalties. (BSA org., 2016) (website: </a:t>
            </a:r>
            <a:r>
              <a:rPr lang="en-US" sz="1600" dirty="0">
                <a:latin typeface="Tw Cen MT" panose="020B0602020104020603" pitchFamily="34" charset="0"/>
                <a:hlinkClick r:id="rId3"/>
              </a:rPr>
              <a:t>http://www.bsa.org/anti-piracy/tools-page/software-piracy-and-the-law/?sc_lang=en-US</a:t>
            </a:r>
            <a:r>
              <a:rPr lang="en-US" sz="1600" dirty="0" smtClean="0">
                <a:latin typeface="Tw Cen MT" panose="020B0602020104020603" pitchFamily="34" charset="0"/>
              </a:rPr>
              <a:t>)</a:t>
            </a:r>
            <a:endParaRPr lang="en-US" sz="1600" dirty="0">
              <a:latin typeface="Tw Cen MT" panose="020B0602020104020603" pitchFamily="34" charset="0"/>
            </a:endParaRPr>
          </a:p>
        </p:txBody>
      </p:sp>
    </p:spTree>
    <p:extLst>
      <p:ext uri="{BB962C8B-B14F-4D97-AF65-F5344CB8AC3E}">
        <p14:creationId xmlns:p14="http://schemas.microsoft.com/office/powerpoint/2010/main" val="3217896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2286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Check for Understanding Q3</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2" name="TextBox 11"/>
          <p:cNvSpPr txBox="1"/>
          <p:nvPr/>
        </p:nvSpPr>
        <p:spPr>
          <a:xfrm>
            <a:off x="2819400" y="1635012"/>
            <a:ext cx="3116687" cy="707886"/>
          </a:xfrm>
          <a:prstGeom prst="rect">
            <a:avLst/>
          </a:prstGeom>
          <a:noFill/>
        </p:spPr>
        <p:txBody>
          <a:bodyPr wrap="none" rtlCol="0">
            <a:spAutoFit/>
          </a:bodyPr>
          <a:lstStyle/>
          <a:p>
            <a:r>
              <a:rPr lang="en-US" sz="2000" b="1" dirty="0" smtClean="0">
                <a:solidFill>
                  <a:srgbClr val="00B050"/>
                </a:solidFill>
              </a:rPr>
              <a:t>http://app.gosoapbox.com</a:t>
            </a:r>
          </a:p>
          <a:p>
            <a:r>
              <a:rPr lang="en-US" sz="2000" b="1" dirty="0" smtClean="0">
                <a:solidFill>
                  <a:srgbClr val="00B050"/>
                </a:solidFill>
              </a:rPr>
              <a:t>Event code: </a:t>
            </a:r>
            <a:r>
              <a:rPr lang="en-US" sz="2000" b="1" dirty="0" smtClean="0">
                <a:solidFill>
                  <a:srgbClr val="00B050"/>
                </a:solidFill>
              </a:rPr>
              <a:t>288</a:t>
            </a:r>
            <a:r>
              <a:rPr lang="en-US" sz="2000" b="1" dirty="0" smtClean="0">
                <a:solidFill>
                  <a:srgbClr val="00B050"/>
                </a:solidFill>
              </a:rPr>
              <a:t>-095-730 </a:t>
            </a:r>
            <a:endParaRPr lang="en-US" sz="2000" b="1" dirty="0">
              <a:solidFill>
                <a:srgbClr val="00B050"/>
              </a:solidFill>
            </a:endParaRPr>
          </a:p>
        </p:txBody>
      </p:sp>
      <p:sp>
        <p:nvSpPr>
          <p:cNvPr id="3" name="TextBox 2"/>
          <p:cNvSpPr txBox="1"/>
          <p:nvPr/>
        </p:nvSpPr>
        <p:spPr>
          <a:xfrm>
            <a:off x="1447800" y="3048000"/>
            <a:ext cx="6400800" cy="1200329"/>
          </a:xfrm>
          <a:prstGeom prst="rect">
            <a:avLst/>
          </a:prstGeom>
          <a:noFill/>
        </p:spPr>
        <p:txBody>
          <a:bodyPr wrap="square" rtlCol="0">
            <a:spAutoFit/>
          </a:bodyPr>
          <a:lstStyle/>
          <a:p>
            <a:r>
              <a:rPr lang="en-US" sz="2400" b="1" dirty="0">
                <a:solidFill>
                  <a:srgbClr val="00B0F0"/>
                </a:solidFill>
              </a:rPr>
              <a:t>TRUE OR FALSE: </a:t>
            </a:r>
            <a:r>
              <a:rPr lang="en-US" sz="2400" b="1" dirty="0">
                <a:solidFill>
                  <a:srgbClr val="FF0000"/>
                </a:solidFill>
              </a:rPr>
              <a:t>Companies are not held liable for pirated software placed on their networks by employees.</a:t>
            </a:r>
          </a:p>
        </p:txBody>
      </p:sp>
    </p:spTree>
    <p:extLst>
      <p:ext uri="{BB962C8B-B14F-4D97-AF65-F5344CB8AC3E}">
        <p14:creationId xmlns:p14="http://schemas.microsoft.com/office/powerpoint/2010/main" val="341488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IP Protection: Pirating Penalties </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9" name="Content Placeholder 2"/>
          <p:cNvSpPr>
            <a:spLocks noGrp="1"/>
          </p:cNvSpPr>
          <p:nvPr>
            <p:ph sz="quarter" idx="4294967295"/>
          </p:nvPr>
        </p:nvSpPr>
        <p:spPr>
          <a:xfrm>
            <a:off x="76200" y="1600200"/>
            <a:ext cx="8763000" cy="4800599"/>
          </a:xfrm>
          <a:prstGeom prst="rect">
            <a:avLst/>
          </a:prstGeom>
        </p:spPr>
        <p:txBody>
          <a:bodyPr>
            <a:normAutofit fontScale="70000" lnSpcReduction="20000"/>
          </a:bodyPr>
          <a:lstStyle/>
          <a:p>
            <a:pPr>
              <a:spcBef>
                <a:spcPts val="600"/>
              </a:spcBef>
              <a:spcAft>
                <a:spcPts val="600"/>
              </a:spcAft>
            </a:pPr>
            <a:r>
              <a:rPr lang="en-US" sz="2200" dirty="0" smtClean="0">
                <a:solidFill>
                  <a:srgbClr val="00B050"/>
                </a:solidFill>
                <a:latin typeface="Century" panose="02040604050505020304" pitchFamily="18" charset="0"/>
                <a:cs typeface="Times New Roman" panose="02020603050405020304" pitchFamily="18" charset="0"/>
              </a:rPr>
              <a:t>If you or your company get caught copying software, </a:t>
            </a:r>
            <a:r>
              <a:rPr lang="en-US" sz="2200" dirty="0">
                <a:solidFill>
                  <a:srgbClr val="00B050"/>
                </a:solidFill>
                <a:latin typeface="Century" panose="02040604050505020304" pitchFamily="18" charset="0"/>
                <a:cs typeface="Times New Roman" panose="02020603050405020304" pitchFamily="18" charset="0"/>
              </a:rPr>
              <a:t>you may be held liable under both civil and criminal law.</a:t>
            </a:r>
          </a:p>
          <a:p>
            <a:pPr>
              <a:spcBef>
                <a:spcPts val="600"/>
              </a:spcBef>
              <a:spcAft>
                <a:spcPts val="600"/>
              </a:spcAft>
            </a:pPr>
            <a:r>
              <a:rPr lang="en-US" sz="2200" dirty="0">
                <a:latin typeface="Century" panose="02040604050505020304" pitchFamily="18" charset="0"/>
                <a:cs typeface="Times New Roman" panose="02020603050405020304" pitchFamily="18" charset="0"/>
              </a:rPr>
              <a:t>If the copyright owner brings a civil action against you, the owner can seek to stop you from using its software immediately and can also request monetary damages. </a:t>
            </a:r>
            <a:endParaRPr lang="en-US" sz="2200" dirty="0" smtClean="0">
              <a:latin typeface="Century" panose="02040604050505020304" pitchFamily="18" charset="0"/>
              <a:cs typeface="Times New Roman" panose="02020603050405020304" pitchFamily="18" charset="0"/>
            </a:endParaRPr>
          </a:p>
          <a:p>
            <a:pPr>
              <a:spcBef>
                <a:spcPts val="600"/>
              </a:spcBef>
              <a:spcAft>
                <a:spcPts val="600"/>
              </a:spcAft>
            </a:pPr>
            <a:r>
              <a:rPr lang="en-US" sz="2200" dirty="0" smtClean="0">
                <a:solidFill>
                  <a:srgbClr val="00B050"/>
                </a:solidFill>
                <a:latin typeface="Century" panose="02040604050505020304" pitchFamily="18" charset="0"/>
                <a:cs typeface="Times New Roman" panose="02020603050405020304" pitchFamily="18" charset="0"/>
              </a:rPr>
              <a:t>The </a:t>
            </a:r>
            <a:r>
              <a:rPr lang="en-US" sz="2200" dirty="0">
                <a:solidFill>
                  <a:srgbClr val="00B050"/>
                </a:solidFill>
                <a:latin typeface="Century" panose="02040604050505020304" pitchFamily="18" charset="0"/>
                <a:cs typeface="Times New Roman" panose="02020603050405020304" pitchFamily="18" charset="0"/>
              </a:rPr>
              <a:t>copyright owner may then choose between actual damages, which include the amount it has lost because of your infringement as well as any profits attributable to the infringement, or statutory damages, which can be as much as $150,000 for each program copied. </a:t>
            </a:r>
          </a:p>
          <a:p>
            <a:pPr>
              <a:spcBef>
                <a:spcPts val="600"/>
              </a:spcBef>
              <a:spcAft>
                <a:spcPts val="600"/>
              </a:spcAft>
            </a:pPr>
            <a:r>
              <a:rPr lang="en-US" sz="2200" dirty="0">
                <a:latin typeface="Century" panose="02040604050505020304" pitchFamily="18" charset="0"/>
                <a:cs typeface="Times New Roman" panose="02020603050405020304" pitchFamily="18" charset="0"/>
              </a:rPr>
              <a:t>In addition, the government can criminally prosecute you for copyright infringement. If convicted, you can be fined up to $250,000, sentenced to jail for up to five years, or both.</a:t>
            </a:r>
          </a:p>
          <a:p>
            <a:pPr>
              <a:spcBef>
                <a:spcPts val="600"/>
              </a:spcBef>
              <a:spcAft>
                <a:spcPts val="600"/>
              </a:spcAft>
            </a:pPr>
            <a:r>
              <a:rPr lang="en-US" sz="2200" dirty="0">
                <a:solidFill>
                  <a:srgbClr val="00B050"/>
                </a:solidFill>
                <a:latin typeface="Century" panose="02040604050505020304" pitchFamily="18" charset="0"/>
                <a:cs typeface="Times New Roman" panose="02020603050405020304" pitchFamily="18" charset="0"/>
              </a:rPr>
              <a:t>U</a:t>
            </a:r>
            <a:r>
              <a:rPr lang="en-US" sz="2200" dirty="0" smtClean="0">
                <a:solidFill>
                  <a:srgbClr val="00B050"/>
                </a:solidFill>
                <a:latin typeface="Century" panose="02040604050505020304" pitchFamily="18" charset="0"/>
                <a:cs typeface="Times New Roman" panose="02020603050405020304" pitchFamily="18" charset="0"/>
              </a:rPr>
              <a:t>sing </a:t>
            </a:r>
            <a:r>
              <a:rPr lang="en-US" sz="2200" dirty="0">
                <a:solidFill>
                  <a:srgbClr val="00B050"/>
                </a:solidFill>
                <a:latin typeface="Century" panose="02040604050505020304" pitchFamily="18" charset="0"/>
                <a:cs typeface="Times New Roman" panose="02020603050405020304" pitchFamily="18" charset="0"/>
              </a:rPr>
              <a:t>copied or counterfeit software also means:</a:t>
            </a:r>
          </a:p>
          <a:p>
            <a:pPr lvl="1">
              <a:spcBef>
                <a:spcPts val="600"/>
              </a:spcBef>
              <a:spcAft>
                <a:spcPts val="600"/>
              </a:spcAft>
            </a:pPr>
            <a:r>
              <a:rPr lang="en-US" sz="2200" dirty="0">
                <a:solidFill>
                  <a:srgbClr val="00B050"/>
                </a:solidFill>
                <a:latin typeface="Century" panose="02040604050505020304" pitchFamily="18" charset="0"/>
                <a:cs typeface="Times New Roman" panose="02020603050405020304" pitchFamily="18" charset="0"/>
              </a:rPr>
              <a:t>Greater exposure to malware and security risks </a:t>
            </a:r>
          </a:p>
          <a:p>
            <a:pPr lvl="1">
              <a:spcBef>
                <a:spcPts val="600"/>
              </a:spcBef>
              <a:spcAft>
                <a:spcPts val="600"/>
              </a:spcAft>
            </a:pPr>
            <a:r>
              <a:rPr lang="en-US" sz="2200" dirty="0">
                <a:solidFill>
                  <a:srgbClr val="00B050"/>
                </a:solidFill>
                <a:latin typeface="Century" panose="02040604050505020304" pitchFamily="18" charset="0"/>
                <a:cs typeface="Times New Roman" panose="02020603050405020304" pitchFamily="18" charset="0"/>
              </a:rPr>
              <a:t>Inadequate or no documentation and no warranties </a:t>
            </a:r>
          </a:p>
          <a:p>
            <a:pPr lvl="1">
              <a:spcBef>
                <a:spcPts val="600"/>
              </a:spcBef>
              <a:spcAft>
                <a:spcPts val="600"/>
              </a:spcAft>
            </a:pPr>
            <a:r>
              <a:rPr lang="en-US" sz="2200" dirty="0">
                <a:solidFill>
                  <a:srgbClr val="00B050"/>
                </a:solidFill>
                <a:latin typeface="Century" panose="02040604050505020304" pitchFamily="18" charset="0"/>
                <a:cs typeface="Times New Roman" panose="02020603050405020304" pitchFamily="18" charset="0"/>
              </a:rPr>
              <a:t>Lack of technical product support available to properly licensed users </a:t>
            </a:r>
          </a:p>
          <a:p>
            <a:pPr lvl="1">
              <a:spcBef>
                <a:spcPts val="600"/>
              </a:spcBef>
              <a:spcAft>
                <a:spcPts val="600"/>
              </a:spcAft>
            </a:pPr>
            <a:r>
              <a:rPr lang="en-US" sz="2200" dirty="0">
                <a:solidFill>
                  <a:srgbClr val="00B050"/>
                </a:solidFill>
                <a:latin typeface="Century" panose="02040604050505020304" pitchFamily="18" charset="0"/>
                <a:cs typeface="Times New Roman" panose="02020603050405020304" pitchFamily="18" charset="0"/>
              </a:rPr>
              <a:t>Ineligibility for software upgrades offered to properly licensed users </a:t>
            </a:r>
          </a:p>
          <a:p>
            <a:pPr marL="0" indent="0">
              <a:buNone/>
            </a:pPr>
            <a:r>
              <a:rPr lang="en-US" sz="1500" dirty="0">
                <a:latin typeface="Tw Cen MT" panose="020B0602020104020603" pitchFamily="34" charset="0"/>
              </a:rPr>
              <a:t>(BSA org., 2016) (website: </a:t>
            </a:r>
            <a:r>
              <a:rPr lang="en-US" sz="1500" dirty="0">
                <a:latin typeface="Tw Cen MT" panose="020B0602020104020603" pitchFamily="34" charset="0"/>
                <a:hlinkClick r:id="rId3"/>
              </a:rPr>
              <a:t>http://www.bsa.org/anti-piracy/tools-page/software-piracy-and-the-law/?sc_lang=en-US</a:t>
            </a:r>
            <a:r>
              <a:rPr lang="en-US" sz="1500" dirty="0">
                <a:latin typeface="Tw Cen MT" panose="020B0602020104020603" pitchFamily="34" charset="0"/>
              </a:rPr>
              <a:t>)</a:t>
            </a:r>
          </a:p>
          <a:p>
            <a:endParaRPr lang="en-US" dirty="0"/>
          </a:p>
        </p:txBody>
      </p:sp>
    </p:spTree>
    <p:extLst>
      <p:ext uri="{BB962C8B-B14F-4D97-AF65-F5344CB8AC3E}">
        <p14:creationId xmlns:p14="http://schemas.microsoft.com/office/powerpoint/2010/main" val="2106548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IP Protection: Patents</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Content Placeholder 2"/>
          <p:cNvSpPr>
            <a:spLocks noGrp="1"/>
          </p:cNvSpPr>
          <p:nvPr>
            <p:ph sz="quarter" idx="4294967295"/>
          </p:nvPr>
        </p:nvSpPr>
        <p:spPr>
          <a:xfrm>
            <a:off x="76200" y="1828800"/>
            <a:ext cx="8763000" cy="4024923"/>
          </a:xfrm>
          <a:prstGeom prst="rect">
            <a:avLst/>
          </a:prstGeom>
        </p:spPr>
        <p:txBody>
          <a:bodyPr>
            <a:normAutofit/>
          </a:bodyPr>
          <a:lstStyle/>
          <a:p>
            <a:r>
              <a:rPr lang="en-US" sz="1600" dirty="0"/>
              <a:t>Patents protect an invention from being made, sold or used by others for a certain period of time. There are three different types of patents in the United States:</a:t>
            </a:r>
          </a:p>
          <a:p>
            <a:pPr lvl="1"/>
            <a:r>
              <a:rPr lang="en-US" sz="1600" b="1" dirty="0">
                <a:solidFill>
                  <a:srgbClr val="00B050"/>
                </a:solidFill>
              </a:rPr>
              <a:t>Utility Patents </a:t>
            </a:r>
            <a:r>
              <a:rPr lang="en-US" sz="1600" dirty="0"/>
              <a:t>- these patents protect inventions that have a specific function, including things like chemicals, machines, and technology.</a:t>
            </a:r>
          </a:p>
          <a:p>
            <a:pPr lvl="1"/>
            <a:r>
              <a:rPr lang="en-US" sz="1600" b="1" dirty="0">
                <a:solidFill>
                  <a:srgbClr val="00B050"/>
                </a:solidFill>
              </a:rPr>
              <a:t>Design Patents </a:t>
            </a:r>
            <a:r>
              <a:rPr lang="en-US" sz="1600" dirty="0"/>
              <a:t>- these patents protect the unique way a manufactured object appears.</a:t>
            </a:r>
          </a:p>
          <a:p>
            <a:pPr lvl="1"/>
            <a:r>
              <a:rPr lang="en-US" sz="1600" b="1" dirty="0">
                <a:solidFill>
                  <a:srgbClr val="00B050"/>
                </a:solidFill>
              </a:rPr>
              <a:t>Plant Patents </a:t>
            </a:r>
            <a:r>
              <a:rPr lang="en-US" sz="1600" dirty="0"/>
              <a:t>- these patents protect plant varieties that are asexually reproduced, including hybrids.</a:t>
            </a:r>
          </a:p>
          <a:p>
            <a:r>
              <a:rPr lang="en-US" sz="1600" dirty="0"/>
              <a:t>Inventors may not assume that their creation is patented unless they apply and are approved for a patent by the US Patent and Trademark Office. This process can be complex and time consuming. It is a good idea to hire an intellectual property attorney to make sure you file the appropriate paperwork and get the patent you need to protect your invention and make it profitable </a:t>
            </a:r>
            <a:r>
              <a:rPr lang="en-US" sz="1050" dirty="0"/>
              <a:t>(Alllaw.com, 2016).</a:t>
            </a:r>
          </a:p>
          <a:p>
            <a:endParaRPr lang="en-US" dirty="0"/>
          </a:p>
        </p:txBody>
      </p:sp>
    </p:spTree>
    <p:extLst>
      <p:ext uri="{BB962C8B-B14F-4D97-AF65-F5344CB8AC3E}">
        <p14:creationId xmlns:p14="http://schemas.microsoft.com/office/powerpoint/2010/main" val="1272379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2286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Check for Understanding Q4</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2" name="TextBox 11"/>
          <p:cNvSpPr txBox="1"/>
          <p:nvPr/>
        </p:nvSpPr>
        <p:spPr>
          <a:xfrm>
            <a:off x="2819400" y="1635012"/>
            <a:ext cx="3116687" cy="707886"/>
          </a:xfrm>
          <a:prstGeom prst="rect">
            <a:avLst/>
          </a:prstGeom>
          <a:noFill/>
        </p:spPr>
        <p:txBody>
          <a:bodyPr wrap="none" rtlCol="0">
            <a:spAutoFit/>
          </a:bodyPr>
          <a:lstStyle/>
          <a:p>
            <a:r>
              <a:rPr lang="en-US" sz="2000" b="1" dirty="0" smtClean="0">
                <a:solidFill>
                  <a:srgbClr val="00B050"/>
                </a:solidFill>
              </a:rPr>
              <a:t>http://app.gosoapbox.com</a:t>
            </a:r>
          </a:p>
          <a:p>
            <a:r>
              <a:rPr lang="en-US" sz="2000" b="1" dirty="0" smtClean="0">
                <a:solidFill>
                  <a:srgbClr val="00B050"/>
                </a:solidFill>
              </a:rPr>
              <a:t>Event code: </a:t>
            </a:r>
            <a:r>
              <a:rPr lang="en-US" sz="2000" b="1" dirty="0" smtClean="0">
                <a:solidFill>
                  <a:srgbClr val="00B050"/>
                </a:solidFill>
              </a:rPr>
              <a:t>288</a:t>
            </a:r>
            <a:r>
              <a:rPr lang="en-US" sz="2000" b="1" dirty="0" smtClean="0">
                <a:solidFill>
                  <a:srgbClr val="00B050"/>
                </a:solidFill>
              </a:rPr>
              <a:t>-095-730 </a:t>
            </a:r>
            <a:endParaRPr lang="en-US" sz="2000" b="1" dirty="0">
              <a:solidFill>
                <a:srgbClr val="00B050"/>
              </a:solidFill>
            </a:endParaRPr>
          </a:p>
        </p:txBody>
      </p:sp>
      <p:sp>
        <p:nvSpPr>
          <p:cNvPr id="3" name="TextBox 2"/>
          <p:cNvSpPr txBox="1"/>
          <p:nvPr/>
        </p:nvSpPr>
        <p:spPr>
          <a:xfrm>
            <a:off x="1447800" y="3048000"/>
            <a:ext cx="6400800" cy="3046988"/>
          </a:xfrm>
          <a:prstGeom prst="rect">
            <a:avLst/>
          </a:prstGeom>
          <a:noFill/>
        </p:spPr>
        <p:txBody>
          <a:bodyPr wrap="square" rtlCol="0">
            <a:spAutoFit/>
          </a:bodyPr>
          <a:lstStyle/>
          <a:p>
            <a:r>
              <a:rPr lang="en-US" sz="2400" b="1" dirty="0">
                <a:solidFill>
                  <a:srgbClr val="00B0F0"/>
                </a:solidFill>
              </a:rPr>
              <a:t>Which of the following is not a type of patent</a:t>
            </a:r>
            <a:r>
              <a:rPr lang="en-US" sz="2400" b="1" dirty="0" smtClean="0">
                <a:solidFill>
                  <a:srgbClr val="00B0F0"/>
                </a:solidFill>
              </a:rPr>
              <a:t>?</a:t>
            </a:r>
          </a:p>
          <a:p>
            <a:pPr marL="342900" indent="-342900">
              <a:buFont typeface="Wingdings" panose="05000000000000000000" pitchFamily="2" charset="2"/>
              <a:buChar char="§"/>
            </a:pPr>
            <a:r>
              <a:rPr lang="en-US" sz="2400" b="1" dirty="0">
                <a:solidFill>
                  <a:srgbClr val="FF0000"/>
                </a:solidFill>
              </a:rPr>
              <a:t>Restricted</a:t>
            </a:r>
          </a:p>
          <a:p>
            <a:pPr marL="342900" indent="-342900">
              <a:buFont typeface="Wingdings" panose="05000000000000000000" pitchFamily="2" charset="2"/>
              <a:buChar char="§"/>
            </a:pPr>
            <a:r>
              <a:rPr lang="en-US" sz="2400" b="1" dirty="0">
                <a:solidFill>
                  <a:srgbClr val="FF0000"/>
                </a:solidFill>
              </a:rPr>
              <a:t>Utility</a:t>
            </a:r>
          </a:p>
          <a:p>
            <a:pPr marL="342900" indent="-342900">
              <a:buFont typeface="Wingdings" panose="05000000000000000000" pitchFamily="2" charset="2"/>
              <a:buChar char="§"/>
            </a:pPr>
            <a:r>
              <a:rPr lang="en-US" sz="2400" b="1" dirty="0">
                <a:solidFill>
                  <a:srgbClr val="FF0000"/>
                </a:solidFill>
              </a:rPr>
              <a:t>Plant</a:t>
            </a:r>
          </a:p>
          <a:p>
            <a:pPr marL="342900" indent="-342900">
              <a:buFont typeface="Wingdings" panose="05000000000000000000" pitchFamily="2" charset="2"/>
              <a:buChar char="§"/>
            </a:pPr>
            <a:r>
              <a:rPr lang="en-US" sz="2400" b="1" dirty="0">
                <a:solidFill>
                  <a:srgbClr val="FF0000"/>
                </a:solidFill>
              </a:rPr>
              <a:t>Design</a:t>
            </a:r>
          </a:p>
          <a:p>
            <a:endParaRPr lang="en-US" sz="2400" b="1" dirty="0" smtClean="0">
              <a:solidFill>
                <a:srgbClr val="00B0F0"/>
              </a:solidFill>
            </a:endParaRPr>
          </a:p>
          <a:p>
            <a:endParaRPr lang="en-US" sz="2400" b="1" dirty="0" smtClean="0">
              <a:solidFill>
                <a:srgbClr val="00B0F0"/>
              </a:solidFill>
            </a:endParaRPr>
          </a:p>
          <a:p>
            <a:endParaRPr lang="en-US" sz="2400" b="1" dirty="0"/>
          </a:p>
        </p:txBody>
      </p:sp>
    </p:spTree>
    <p:extLst>
      <p:ext uri="{BB962C8B-B14F-4D97-AF65-F5344CB8AC3E}">
        <p14:creationId xmlns:p14="http://schemas.microsoft.com/office/powerpoint/2010/main" val="463917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2286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IP Protection: Social Media &amp; Third-hand Plagiarism </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Content Placeholder 2"/>
          <p:cNvSpPr>
            <a:spLocks noGrp="1"/>
          </p:cNvSpPr>
          <p:nvPr>
            <p:ph sz="quarter" idx="4294967295"/>
          </p:nvPr>
        </p:nvSpPr>
        <p:spPr>
          <a:xfrm>
            <a:off x="913775" y="2214695"/>
            <a:ext cx="7239625" cy="3728905"/>
          </a:xfrm>
          <a:prstGeom prst="rect">
            <a:avLst/>
          </a:prstGeom>
        </p:spPr>
        <p:txBody>
          <a:bodyPr>
            <a:normAutofit fontScale="25000" lnSpcReduction="20000"/>
          </a:bodyPr>
          <a:lstStyle/>
          <a:p>
            <a:r>
              <a:rPr lang="en-US" altLang="en-US" sz="6400" b="1" dirty="0">
                <a:solidFill>
                  <a:srgbClr val="FF0000"/>
                </a:solidFill>
                <a:latin typeface="Century" panose="02040604050505020304" pitchFamily="18" charset="0"/>
              </a:rPr>
              <a:t>Plagiarism</a:t>
            </a:r>
            <a:r>
              <a:rPr lang="en-US" altLang="en-US" sz="6400" dirty="0">
                <a:latin typeface="Century" panose="02040604050505020304" pitchFamily="18" charset="0"/>
              </a:rPr>
              <a:t> is</a:t>
            </a:r>
          </a:p>
          <a:p>
            <a:pPr lvl="1"/>
            <a:r>
              <a:rPr lang="en-US" altLang="en-US" sz="6400" dirty="0">
                <a:latin typeface="Century" panose="02040604050505020304" pitchFamily="18" charset="0"/>
              </a:rPr>
              <a:t>Not providing proper in text citations or reference concerning the original author </a:t>
            </a:r>
          </a:p>
          <a:p>
            <a:pPr lvl="1"/>
            <a:r>
              <a:rPr lang="en-US" altLang="en-US" sz="6400" b="1" dirty="0">
                <a:solidFill>
                  <a:srgbClr val="00B050"/>
                </a:solidFill>
                <a:latin typeface="Century" panose="02040604050505020304" pitchFamily="18" charset="0"/>
              </a:rPr>
              <a:t>T</a:t>
            </a:r>
            <a:r>
              <a:rPr lang="en-US" altLang="en-US" sz="6400" b="1" dirty="0" smtClean="0">
                <a:solidFill>
                  <a:srgbClr val="00B050"/>
                </a:solidFill>
                <a:latin typeface="Century" panose="02040604050505020304" pitchFamily="18" charset="0"/>
              </a:rPr>
              <a:t>hird-hand </a:t>
            </a:r>
            <a:r>
              <a:rPr lang="en-US" altLang="en-US" sz="6400" b="1" dirty="0">
                <a:solidFill>
                  <a:srgbClr val="00B050"/>
                </a:solidFill>
                <a:latin typeface="Century" panose="02040604050505020304" pitchFamily="18" charset="0"/>
              </a:rPr>
              <a:t>plagiarism </a:t>
            </a:r>
            <a:r>
              <a:rPr lang="en-US" altLang="en-US" sz="6400" dirty="0">
                <a:latin typeface="Century" panose="02040604050505020304" pitchFamily="18" charset="0"/>
              </a:rPr>
              <a:t>is information taken from the net, which could be taken without authorization from the original source.</a:t>
            </a:r>
          </a:p>
          <a:p>
            <a:r>
              <a:rPr lang="en-US" altLang="en-US" sz="6400" dirty="0">
                <a:latin typeface="Century" panose="02040604050505020304" pitchFamily="18" charset="0"/>
              </a:rPr>
              <a:t>Guidelines for </a:t>
            </a:r>
            <a:r>
              <a:rPr lang="en-US" altLang="en-US" sz="6400" b="1" dirty="0">
                <a:solidFill>
                  <a:srgbClr val="FF0000"/>
                </a:solidFill>
                <a:latin typeface="Century" panose="02040604050505020304" pitchFamily="18" charset="0"/>
              </a:rPr>
              <a:t>social media and third hand plagiarism </a:t>
            </a:r>
            <a:r>
              <a:rPr lang="en-US" altLang="en-US" sz="6400" dirty="0">
                <a:latin typeface="Century" panose="02040604050505020304" pitchFamily="18" charset="0"/>
              </a:rPr>
              <a:t>policy</a:t>
            </a:r>
          </a:p>
          <a:p>
            <a:pPr lvl="1"/>
            <a:r>
              <a:rPr lang="en-US" altLang="en-US" sz="6400" dirty="0">
                <a:latin typeface="Century" panose="02040604050505020304" pitchFamily="18" charset="0"/>
              </a:rPr>
              <a:t>On what principles does this policy rest?</a:t>
            </a:r>
          </a:p>
          <a:p>
            <a:pPr lvl="1"/>
            <a:r>
              <a:rPr lang="en-US" altLang="en-US" sz="6400" dirty="0">
                <a:latin typeface="Century" panose="02040604050505020304" pitchFamily="18" charset="0"/>
              </a:rPr>
              <a:t>Who owns this problem?</a:t>
            </a:r>
          </a:p>
          <a:p>
            <a:pPr lvl="1"/>
            <a:r>
              <a:rPr lang="en-US" altLang="en-US" sz="6400" dirty="0">
                <a:latin typeface="Century" panose="02040604050505020304" pitchFamily="18" charset="0"/>
              </a:rPr>
              <a:t>What concepts and preventative strategies are taught?</a:t>
            </a:r>
          </a:p>
          <a:p>
            <a:pPr lvl="1"/>
            <a:r>
              <a:rPr lang="en-US" altLang="en-US" sz="6400" dirty="0">
                <a:latin typeface="Century" panose="02040604050505020304" pitchFamily="18" charset="0"/>
              </a:rPr>
              <a:t>What responsibilities and rights are identified?</a:t>
            </a:r>
          </a:p>
          <a:p>
            <a:pPr lvl="1"/>
            <a:r>
              <a:rPr lang="en-US" altLang="en-US" sz="6400" dirty="0">
                <a:latin typeface="Century" panose="02040604050505020304" pitchFamily="18" charset="0"/>
              </a:rPr>
              <a:t>What disciplinary process is to be followed?</a:t>
            </a:r>
          </a:p>
          <a:p>
            <a:pPr lvl="1"/>
            <a:r>
              <a:rPr lang="en-US" altLang="en-US" sz="6400" dirty="0">
                <a:latin typeface="Century" panose="02040604050505020304" pitchFamily="18" charset="0"/>
              </a:rPr>
              <a:t>What proactive education supports this policy?</a:t>
            </a:r>
          </a:p>
          <a:p>
            <a:pPr lvl="1"/>
            <a:r>
              <a:rPr lang="en-US" altLang="en-US" sz="6400" dirty="0">
                <a:latin typeface="Century" panose="02040604050505020304" pitchFamily="18" charset="0"/>
              </a:rPr>
              <a:t>How does this fit with other work (or policy)?</a:t>
            </a:r>
          </a:p>
          <a:p>
            <a:pPr lvl="1"/>
            <a:r>
              <a:rPr lang="en-US" altLang="en-US" sz="6400" dirty="0">
                <a:latin typeface="Century" panose="02040604050505020304" pitchFamily="18" charset="0"/>
              </a:rPr>
              <a:t>What is the policy review process? (</a:t>
            </a:r>
            <a:r>
              <a:rPr lang="en-US" altLang="en-US" sz="6400" dirty="0" err="1">
                <a:latin typeface="Century" panose="02040604050505020304" pitchFamily="18" charset="0"/>
              </a:rPr>
              <a:t>NoodleTools</a:t>
            </a:r>
            <a:r>
              <a:rPr lang="en-US" altLang="en-US" sz="6400" dirty="0">
                <a:latin typeface="Century" panose="02040604050505020304" pitchFamily="18" charset="0"/>
              </a:rPr>
              <a:t>, 2016)</a:t>
            </a:r>
          </a:p>
          <a:p>
            <a:r>
              <a:rPr lang="en-US" altLang="en-US" sz="6400" dirty="0">
                <a:latin typeface="Century" panose="02040604050505020304" pitchFamily="18" charset="0"/>
              </a:rPr>
              <a:t>What is your school’s policy on social media and third-hand plagiarism?</a:t>
            </a:r>
          </a:p>
          <a:p>
            <a:pPr marL="0" indent="0">
              <a:buNone/>
            </a:pPr>
            <a:endParaRPr lang="en-US" altLang="en-US" dirty="0"/>
          </a:p>
          <a:p>
            <a:endParaRPr lang="en-US" dirty="0"/>
          </a:p>
        </p:txBody>
      </p:sp>
    </p:spTree>
    <p:extLst>
      <p:ext uri="{BB962C8B-B14F-4D97-AF65-F5344CB8AC3E}">
        <p14:creationId xmlns:p14="http://schemas.microsoft.com/office/powerpoint/2010/main" val="1122465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Laws</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9" name="Content Placeholder 2"/>
          <p:cNvSpPr>
            <a:spLocks noGrp="1"/>
          </p:cNvSpPr>
          <p:nvPr>
            <p:ph sz="quarter" idx="4294967295"/>
          </p:nvPr>
        </p:nvSpPr>
        <p:spPr>
          <a:xfrm>
            <a:off x="457200" y="1905000"/>
            <a:ext cx="7315826" cy="3271708"/>
          </a:xfrm>
          <a:prstGeom prst="rect">
            <a:avLst/>
          </a:prstGeom>
        </p:spPr>
        <p:txBody>
          <a:bodyPr>
            <a:noAutofit/>
          </a:bodyPr>
          <a:lstStyle/>
          <a:p>
            <a:r>
              <a:rPr lang="en-US" altLang="en-US" sz="2000" dirty="0">
                <a:latin typeface="Century" panose="02040604050505020304" pitchFamily="18" charset="0"/>
              </a:rPr>
              <a:t>Connectivity has made our actions more impactful because with one click, data enters a global stage</a:t>
            </a:r>
          </a:p>
          <a:p>
            <a:pPr lvl="1"/>
            <a:r>
              <a:rPr lang="en-US" altLang="en-US" sz="2000" dirty="0">
                <a:latin typeface="Century" panose="02040604050505020304" pitchFamily="18" charset="0"/>
              </a:rPr>
              <a:t>Cooley (2011) believed cyberbullying could not be compared to schoolyard bullying based upon the magnitude of the malicious act.</a:t>
            </a:r>
          </a:p>
          <a:p>
            <a:r>
              <a:rPr lang="en-US" altLang="en-US" sz="2000" dirty="0">
                <a:latin typeface="Century" panose="02040604050505020304" pitchFamily="18" charset="0"/>
              </a:rPr>
              <a:t>Geographical boundaries and enforcement could lie within</a:t>
            </a:r>
          </a:p>
          <a:p>
            <a:pPr lvl="1"/>
            <a:r>
              <a:rPr lang="en-US" altLang="en-US" sz="2000" dirty="0">
                <a:latin typeface="Century" panose="02040604050505020304" pitchFamily="18" charset="0"/>
              </a:rPr>
              <a:t>International </a:t>
            </a:r>
          </a:p>
          <a:p>
            <a:pPr lvl="1"/>
            <a:r>
              <a:rPr lang="en-US" altLang="en-US" sz="2000" dirty="0">
                <a:latin typeface="Century" panose="02040604050505020304" pitchFamily="18" charset="0"/>
              </a:rPr>
              <a:t>Federal </a:t>
            </a:r>
          </a:p>
          <a:p>
            <a:pPr lvl="1"/>
            <a:r>
              <a:rPr lang="en-US" altLang="en-US" sz="2000" dirty="0">
                <a:latin typeface="Century" panose="02040604050505020304" pitchFamily="18" charset="0"/>
              </a:rPr>
              <a:t>State Laws </a:t>
            </a:r>
          </a:p>
          <a:p>
            <a:pPr lvl="1"/>
            <a:r>
              <a:rPr lang="en-US" altLang="en-US" sz="2000" dirty="0">
                <a:latin typeface="Century" panose="02040604050505020304" pitchFamily="18" charset="0"/>
              </a:rPr>
              <a:t>Policies </a:t>
            </a:r>
          </a:p>
          <a:p>
            <a:pPr lvl="1"/>
            <a:r>
              <a:rPr lang="en-US" altLang="en-US" sz="2000" dirty="0" smtClean="0">
                <a:latin typeface="Century" panose="02040604050505020304" pitchFamily="18" charset="0"/>
              </a:rPr>
              <a:t>Regulations</a:t>
            </a:r>
            <a:endParaRPr lang="en-US" altLang="en-US" sz="2000" dirty="0">
              <a:latin typeface="Century" panose="02040604050505020304" pitchFamily="18" charset="0"/>
            </a:endParaRPr>
          </a:p>
        </p:txBody>
      </p:sp>
    </p:spTree>
    <p:extLst>
      <p:ext uri="{BB962C8B-B14F-4D97-AF65-F5344CB8AC3E}">
        <p14:creationId xmlns:p14="http://schemas.microsoft.com/office/powerpoint/2010/main" val="38759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HIPAA</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2" name="TextBox 1"/>
          <p:cNvSpPr txBox="1"/>
          <p:nvPr/>
        </p:nvSpPr>
        <p:spPr>
          <a:xfrm>
            <a:off x="1676400" y="1452474"/>
            <a:ext cx="5825121" cy="369332"/>
          </a:xfrm>
          <a:prstGeom prst="rect">
            <a:avLst/>
          </a:prstGeom>
          <a:noFill/>
        </p:spPr>
        <p:txBody>
          <a:bodyPr wrap="none" rtlCol="0">
            <a:spAutoFit/>
          </a:bodyPr>
          <a:lstStyle/>
          <a:p>
            <a:r>
              <a:rPr lang="en-US" b="1" dirty="0">
                <a:solidFill>
                  <a:srgbClr val="00B050"/>
                </a:solidFill>
              </a:rPr>
              <a:t>Health Insurance Portability and Accountability Act of 1996</a:t>
            </a:r>
          </a:p>
        </p:txBody>
      </p:sp>
      <p:sp>
        <p:nvSpPr>
          <p:cNvPr id="11" name="Content Placeholder 2"/>
          <p:cNvSpPr>
            <a:spLocks noGrp="1"/>
          </p:cNvSpPr>
          <p:nvPr>
            <p:ph sz="quarter" idx="4294967295"/>
          </p:nvPr>
        </p:nvSpPr>
        <p:spPr>
          <a:xfrm>
            <a:off x="152400" y="1902681"/>
            <a:ext cx="8610600" cy="4269520"/>
          </a:xfrm>
          <a:prstGeom prst="rect">
            <a:avLst/>
          </a:prstGeom>
        </p:spPr>
        <p:txBody>
          <a:bodyPr>
            <a:normAutofit/>
          </a:bodyPr>
          <a:lstStyle/>
          <a:p>
            <a:r>
              <a:rPr lang="en-US" altLang="en-US" sz="2000" dirty="0">
                <a:latin typeface="Century" panose="02040604050505020304" pitchFamily="18" charset="0"/>
              </a:rPr>
              <a:t>Protects the storage, transmission, and processing of medical data that stems from:</a:t>
            </a:r>
          </a:p>
          <a:p>
            <a:pPr lvl="1"/>
            <a:r>
              <a:rPr lang="en-US" altLang="en-US" sz="2000" dirty="0">
                <a:latin typeface="Century" panose="02040604050505020304" pitchFamily="18" charset="0"/>
              </a:rPr>
              <a:t>Medical facilities</a:t>
            </a:r>
          </a:p>
          <a:p>
            <a:pPr lvl="1"/>
            <a:r>
              <a:rPr lang="en-US" altLang="en-US" sz="2000" dirty="0">
                <a:latin typeface="Century" panose="02040604050505020304" pitchFamily="18" charset="0"/>
              </a:rPr>
              <a:t>Doctors</a:t>
            </a:r>
          </a:p>
          <a:p>
            <a:pPr lvl="1"/>
            <a:r>
              <a:rPr lang="en-US" altLang="en-US" sz="2000" dirty="0">
                <a:latin typeface="Century" panose="02040604050505020304" pitchFamily="18" charset="0"/>
              </a:rPr>
              <a:t>Diagnostics</a:t>
            </a:r>
          </a:p>
          <a:p>
            <a:pPr lvl="1"/>
            <a:r>
              <a:rPr lang="en-US" altLang="en-US" sz="2000" dirty="0">
                <a:latin typeface="Century" panose="02040604050505020304" pitchFamily="18" charset="0"/>
              </a:rPr>
              <a:t>Patient’s home computer</a:t>
            </a:r>
          </a:p>
          <a:p>
            <a:pPr lvl="1"/>
            <a:r>
              <a:rPr lang="en-US" altLang="en-US" sz="2000" dirty="0">
                <a:latin typeface="Century" panose="02040604050505020304" pitchFamily="18" charset="0"/>
              </a:rPr>
              <a:t>Medical devices</a:t>
            </a:r>
          </a:p>
          <a:p>
            <a:pPr lvl="1"/>
            <a:r>
              <a:rPr lang="en-US" altLang="en-US" sz="2000" dirty="0">
                <a:latin typeface="Century" panose="02040604050505020304" pitchFamily="18" charset="0"/>
              </a:rPr>
              <a:t>Insurance</a:t>
            </a:r>
          </a:p>
          <a:p>
            <a:pPr lvl="1"/>
            <a:r>
              <a:rPr lang="en-US" altLang="en-US" sz="2000" dirty="0">
                <a:latin typeface="Century" panose="02040604050505020304" pitchFamily="18" charset="0"/>
              </a:rPr>
              <a:t>All other forms of electronic medical data</a:t>
            </a:r>
          </a:p>
          <a:p>
            <a:r>
              <a:rPr lang="en-US" altLang="en-US" sz="2000" b="1" dirty="0">
                <a:solidFill>
                  <a:srgbClr val="FF0000"/>
                </a:solidFill>
                <a:latin typeface="Century" panose="02040604050505020304" pitchFamily="18" charset="0"/>
              </a:rPr>
              <a:t>Violating HIPAA could result in disciplinary, civil, and criminal sanctions </a:t>
            </a:r>
            <a:r>
              <a:rPr lang="en-US" altLang="en-US" sz="2000" dirty="0">
                <a:latin typeface="Century" panose="02040604050505020304" pitchFamily="18" charset="0"/>
              </a:rPr>
              <a:t>(HHS.gov, 2016</a:t>
            </a:r>
            <a:r>
              <a:rPr lang="en-US" altLang="en-US" sz="2000" dirty="0" smtClean="0">
                <a:latin typeface="Century" panose="02040604050505020304" pitchFamily="18" charset="0"/>
              </a:rPr>
              <a:t>)</a:t>
            </a:r>
            <a:endParaRPr lang="en-US" altLang="en-US" sz="2000" dirty="0">
              <a:latin typeface="Century" panose="02040604050505020304" pitchFamily="18" charset="0"/>
            </a:endParaRPr>
          </a:p>
        </p:txBody>
      </p:sp>
    </p:spTree>
    <p:extLst>
      <p:ext uri="{BB962C8B-B14F-4D97-AF65-F5344CB8AC3E}">
        <p14:creationId xmlns:p14="http://schemas.microsoft.com/office/powerpoint/2010/main" val="673843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HITECH</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2" name="TextBox 1"/>
          <p:cNvSpPr txBox="1"/>
          <p:nvPr/>
        </p:nvSpPr>
        <p:spPr>
          <a:xfrm>
            <a:off x="1371600" y="1452474"/>
            <a:ext cx="7094956" cy="369332"/>
          </a:xfrm>
          <a:prstGeom prst="rect">
            <a:avLst/>
          </a:prstGeom>
          <a:noFill/>
        </p:spPr>
        <p:txBody>
          <a:bodyPr wrap="none" rtlCol="0">
            <a:spAutoFit/>
          </a:bodyPr>
          <a:lstStyle/>
          <a:p>
            <a:r>
              <a:rPr lang="en-US" b="1" dirty="0">
                <a:solidFill>
                  <a:srgbClr val="00B0F0"/>
                </a:solidFill>
              </a:rPr>
              <a:t>The Health Information Technology for Economic and Clinical Health Act </a:t>
            </a:r>
          </a:p>
        </p:txBody>
      </p:sp>
      <p:sp>
        <p:nvSpPr>
          <p:cNvPr id="8" name="Content Placeholder 2"/>
          <p:cNvSpPr>
            <a:spLocks noGrp="1"/>
          </p:cNvSpPr>
          <p:nvPr>
            <p:ph sz="quarter" idx="4294967295"/>
          </p:nvPr>
        </p:nvSpPr>
        <p:spPr>
          <a:xfrm>
            <a:off x="152400" y="2057401"/>
            <a:ext cx="8686800" cy="3733800"/>
          </a:xfrm>
          <a:prstGeom prst="rect">
            <a:avLst/>
          </a:prstGeom>
        </p:spPr>
        <p:txBody>
          <a:bodyPr/>
          <a:lstStyle/>
          <a:p>
            <a:r>
              <a:rPr lang="en-US" altLang="en-US" sz="2000" dirty="0">
                <a:latin typeface="Century" panose="02040604050505020304" pitchFamily="18" charset="0"/>
              </a:rPr>
              <a:t>American Recovery and Reinvestment Act (ARRA) of 2009</a:t>
            </a:r>
          </a:p>
          <a:p>
            <a:pPr lvl="1"/>
            <a:r>
              <a:rPr lang="en-US" altLang="en-US" sz="2000" dirty="0">
                <a:latin typeface="Century" panose="02040604050505020304" pitchFamily="18" charset="0"/>
              </a:rPr>
              <a:t>Incentives to adopt electronic health records through financial means</a:t>
            </a:r>
          </a:p>
          <a:p>
            <a:pPr lvl="1"/>
            <a:r>
              <a:rPr lang="en-US" altLang="en-US" sz="2000" dirty="0">
                <a:latin typeface="Century" panose="02040604050505020304" pitchFamily="18" charset="0"/>
              </a:rPr>
              <a:t>Expanded and increased enforcement of HIPAA</a:t>
            </a:r>
          </a:p>
          <a:p>
            <a:r>
              <a:rPr lang="en-US" altLang="en-US" sz="2000" dirty="0">
                <a:latin typeface="Century" panose="02040604050505020304" pitchFamily="18" charset="0"/>
              </a:rPr>
              <a:t>Does your school use electronic health records?</a:t>
            </a:r>
          </a:p>
          <a:p>
            <a:endParaRPr lang="en-US" dirty="0"/>
          </a:p>
        </p:txBody>
      </p:sp>
    </p:spTree>
    <p:extLst>
      <p:ext uri="{BB962C8B-B14F-4D97-AF65-F5344CB8AC3E}">
        <p14:creationId xmlns:p14="http://schemas.microsoft.com/office/powerpoint/2010/main" val="325956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676400"/>
            <a:ext cx="8229600" cy="533400"/>
          </a:xfrm>
        </p:spPr>
        <p:txBody>
          <a:bodyPr>
            <a:noAutofit/>
          </a:bodyPr>
          <a:lstStyle/>
          <a:p>
            <a:pPr algn="l"/>
            <a:r>
              <a:rPr lang="en-US" sz="2800" b="1" dirty="0" smtClean="0">
                <a:solidFill>
                  <a:srgbClr val="00B050"/>
                </a:solidFill>
              </a:rPr>
              <a:t>Learning Objective:</a:t>
            </a:r>
            <a:endParaRPr lang="en-US" sz="2800" b="1" dirty="0">
              <a:solidFill>
                <a:srgbClr val="00B050"/>
              </a:solidFill>
            </a:endParaRPr>
          </a:p>
        </p:txBody>
      </p:sp>
      <p:sp>
        <p:nvSpPr>
          <p:cNvPr id="3" name="Content Placeholder 2"/>
          <p:cNvSpPr>
            <a:spLocks noGrp="1"/>
          </p:cNvSpPr>
          <p:nvPr>
            <p:ph idx="1"/>
          </p:nvPr>
        </p:nvSpPr>
        <p:spPr>
          <a:xfrm>
            <a:off x="457200" y="2438400"/>
            <a:ext cx="8229600" cy="3810000"/>
          </a:xfrm>
        </p:spPr>
        <p:txBody>
          <a:bodyPr>
            <a:normAutofit/>
          </a:bodyPr>
          <a:lstStyle/>
          <a:p>
            <a:pPr lvl="0">
              <a:buFont typeface="Wingdings" panose="05000000000000000000" pitchFamily="2" charset="2"/>
              <a:buChar char="§"/>
            </a:pPr>
            <a:r>
              <a:rPr lang="en-US" dirty="0"/>
              <a:t>To understand privacy issues, intellectual property protection, laws, and ethics pertaining to cyber space.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HITECH</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2" name="TextBox 1"/>
          <p:cNvSpPr txBox="1"/>
          <p:nvPr/>
        </p:nvSpPr>
        <p:spPr>
          <a:xfrm>
            <a:off x="2667000" y="1524000"/>
            <a:ext cx="3197991" cy="369332"/>
          </a:xfrm>
          <a:prstGeom prst="rect">
            <a:avLst/>
          </a:prstGeom>
          <a:noFill/>
        </p:spPr>
        <p:txBody>
          <a:bodyPr wrap="none" rtlCol="0">
            <a:spAutoFit/>
          </a:bodyPr>
          <a:lstStyle/>
          <a:p>
            <a:r>
              <a:rPr lang="en-US" b="1" dirty="0" smtClean="0">
                <a:solidFill>
                  <a:srgbClr val="FF0000"/>
                </a:solidFill>
              </a:rPr>
              <a:t>HITECH Tier 1 &amp; Tier 2 Penalties</a:t>
            </a:r>
            <a:endParaRPr lang="en-US" b="1" dirty="0">
              <a:solidFill>
                <a:srgbClr val="FF0000"/>
              </a:solidFill>
            </a:endParaRPr>
          </a:p>
        </p:txBody>
      </p:sp>
      <p:sp>
        <p:nvSpPr>
          <p:cNvPr id="11" name="Content Placeholder 2"/>
          <p:cNvSpPr>
            <a:spLocks noGrp="1"/>
          </p:cNvSpPr>
          <p:nvPr>
            <p:ph sz="quarter" idx="4294967295"/>
          </p:nvPr>
        </p:nvSpPr>
        <p:spPr>
          <a:xfrm>
            <a:off x="609600" y="2286000"/>
            <a:ext cx="7544426" cy="3271708"/>
          </a:xfrm>
          <a:prstGeom prst="rect">
            <a:avLst/>
          </a:prstGeom>
        </p:spPr>
        <p:txBody>
          <a:bodyPr>
            <a:normAutofit fontScale="62500" lnSpcReduction="20000"/>
          </a:bodyPr>
          <a:lstStyle/>
          <a:p>
            <a:pPr marL="0" indent="0">
              <a:buNone/>
            </a:pPr>
            <a:r>
              <a:rPr lang="en-US" altLang="en-US" b="1" dirty="0">
                <a:solidFill>
                  <a:srgbClr val="7030A0"/>
                </a:solidFill>
                <a:latin typeface="Arial" charset="0"/>
              </a:rPr>
              <a:t>Tier 1 and Penalty </a:t>
            </a:r>
          </a:p>
          <a:p>
            <a:r>
              <a:rPr lang="en-US" altLang="en-US" dirty="0">
                <a:latin typeface="Arial" charset="0"/>
              </a:rPr>
              <a:t>Covered entity or individual did not know (and by exercising reasonable diligence would not have known) the act was a HIPAA violation.</a:t>
            </a:r>
          </a:p>
          <a:p>
            <a:r>
              <a:rPr lang="en-US" altLang="en-US" dirty="0">
                <a:latin typeface="Arial" charset="0"/>
              </a:rPr>
              <a:t>$100-$50,000 for each violation, up to a maximum of $1.5 million for identical provisions during a calendar year</a:t>
            </a:r>
          </a:p>
          <a:p>
            <a:pPr marL="0" indent="0">
              <a:buNone/>
            </a:pPr>
            <a:r>
              <a:rPr lang="en-US" altLang="en-US" b="1" dirty="0">
                <a:solidFill>
                  <a:srgbClr val="7030A0"/>
                </a:solidFill>
                <a:latin typeface="Arial" charset="0"/>
              </a:rPr>
              <a:t>Tier 2 and Penalty</a:t>
            </a:r>
          </a:p>
          <a:p>
            <a:r>
              <a:rPr lang="en-US" altLang="en-US" dirty="0">
                <a:latin typeface="Arial" charset="0"/>
              </a:rPr>
              <a:t>The HIPAA violation had a reasonable cause and was not due to willful neglect.</a:t>
            </a:r>
          </a:p>
          <a:p>
            <a:r>
              <a:rPr lang="en-US" altLang="en-US" dirty="0">
                <a:latin typeface="Arial" charset="0"/>
              </a:rPr>
              <a:t>$1,000-$50,000 for each violation, up to a maximum of $1.5 million for identical provisions during a calendar year</a:t>
            </a:r>
          </a:p>
          <a:p>
            <a:endParaRPr lang="en-US" dirty="0"/>
          </a:p>
        </p:txBody>
      </p:sp>
    </p:spTree>
    <p:extLst>
      <p:ext uri="{BB962C8B-B14F-4D97-AF65-F5344CB8AC3E}">
        <p14:creationId xmlns:p14="http://schemas.microsoft.com/office/powerpoint/2010/main" val="979725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HITECH</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2" name="TextBox 1"/>
          <p:cNvSpPr txBox="1"/>
          <p:nvPr/>
        </p:nvSpPr>
        <p:spPr>
          <a:xfrm>
            <a:off x="2667000" y="1524000"/>
            <a:ext cx="3197991" cy="369332"/>
          </a:xfrm>
          <a:prstGeom prst="rect">
            <a:avLst/>
          </a:prstGeom>
          <a:noFill/>
        </p:spPr>
        <p:txBody>
          <a:bodyPr wrap="none" rtlCol="0">
            <a:spAutoFit/>
          </a:bodyPr>
          <a:lstStyle/>
          <a:p>
            <a:r>
              <a:rPr lang="en-US" b="1" dirty="0" smtClean="0">
                <a:solidFill>
                  <a:srgbClr val="FF0000"/>
                </a:solidFill>
              </a:rPr>
              <a:t>HITECH Tier 3 &amp; Tier 4 Penalties</a:t>
            </a:r>
            <a:endParaRPr lang="en-US" b="1" dirty="0">
              <a:solidFill>
                <a:srgbClr val="FF0000"/>
              </a:solidFill>
            </a:endParaRPr>
          </a:p>
        </p:txBody>
      </p:sp>
      <p:sp>
        <p:nvSpPr>
          <p:cNvPr id="8" name="Content Placeholder 2"/>
          <p:cNvSpPr>
            <a:spLocks noGrp="1"/>
          </p:cNvSpPr>
          <p:nvPr>
            <p:ph sz="quarter" idx="4294967295"/>
          </p:nvPr>
        </p:nvSpPr>
        <p:spPr>
          <a:xfrm>
            <a:off x="762000" y="2362200"/>
            <a:ext cx="7696826" cy="3043108"/>
          </a:xfrm>
          <a:prstGeom prst="rect">
            <a:avLst/>
          </a:prstGeom>
        </p:spPr>
        <p:txBody>
          <a:bodyPr>
            <a:normAutofit fontScale="62500" lnSpcReduction="20000"/>
          </a:bodyPr>
          <a:lstStyle/>
          <a:p>
            <a:pPr marL="0" indent="0">
              <a:buNone/>
            </a:pPr>
            <a:r>
              <a:rPr lang="en-US" altLang="en-US" b="1" dirty="0">
                <a:solidFill>
                  <a:srgbClr val="7030A0"/>
                </a:solidFill>
                <a:latin typeface="Arial" charset="0"/>
              </a:rPr>
              <a:t>Tier 3 and Penalty</a:t>
            </a:r>
          </a:p>
          <a:p>
            <a:r>
              <a:rPr lang="en-US" altLang="en-US" dirty="0">
                <a:latin typeface="Arial" charset="0"/>
              </a:rPr>
              <a:t>The HIPAA violation was due to willful neglect but the violation was corrected within the required time period.</a:t>
            </a:r>
          </a:p>
          <a:p>
            <a:r>
              <a:rPr lang="en-US" altLang="en-US" dirty="0">
                <a:latin typeface="Arial" charset="0"/>
              </a:rPr>
              <a:t>$10,000-$50,000 for each violation, up to a maximum of $1.5 million for identical provisions during a calendar year</a:t>
            </a:r>
          </a:p>
          <a:p>
            <a:pPr marL="0" indent="0">
              <a:buNone/>
            </a:pPr>
            <a:r>
              <a:rPr lang="en-US" altLang="en-US" b="1" dirty="0">
                <a:solidFill>
                  <a:srgbClr val="7030A0"/>
                </a:solidFill>
                <a:latin typeface="Arial" charset="0"/>
              </a:rPr>
              <a:t>Tier 4 and Penalty</a:t>
            </a:r>
          </a:p>
          <a:p>
            <a:r>
              <a:rPr lang="en-US" altLang="en-US" dirty="0">
                <a:latin typeface="Arial" charset="0"/>
              </a:rPr>
              <a:t>The HIPAA violation was due to willful neglect and was not corrected.</a:t>
            </a:r>
          </a:p>
          <a:p>
            <a:r>
              <a:rPr lang="en-US" altLang="en-US" dirty="0">
                <a:latin typeface="Arial" charset="0"/>
              </a:rPr>
              <a:t>$50,000 or more for each violation, up to a maximum of $1.5 million for identical provisions during a calendar year</a:t>
            </a:r>
          </a:p>
          <a:p>
            <a:endParaRPr lang="en-US" dirty="0"/>
          </a:p>
        </p:txBody>
      </p:sp>
    </p:spTree>
    <p:extLst>
      <p:ext uri="{BB962C8B-B14F-4D97-AF65-F5344CB8AC3E}">
        <p14:creationId xmlns:p14="http://schemas.microsoft.com/office/powerpoint/2010/main" val="3337644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HITECH</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2" name="TextBox 1"/>
          <p:cNvSpPr txBox="1"/>
          <p:nvPr/>
        </p:nvSpPr>
        <p:spPr>
          <a:xfrm>
            <a:off x="2667000" y="1524000"/>
            <a:ext cx="2655792" cy="369332"/>
          </a:xfrm>
          <a:prstGeom prst="rect">
            <a:avLst/>
          </a:prstGeom>
          <a:noFill/>
        </p:spPr>
        <p:txBody>
          <a:bodyPr wrap="none" rtlCol="0">
            <a:spAutoFit/>
          </a:bodyPr>
          <a:lstStyle/>
          <a:p>
            <a:r>
              <a:rPr lang="en-US" b="1" dirty="0" smtClean="0">
                <a:solidFill>
                  <a:srgbClr val="FF0000"/>
                </a:solidFill>
              </a:rPr>
              <a:t>HITECH Criminal Penalties</a:t>
            </a:r>
            <a:endParaRPr lang="en-US" b="1" dirty="0">
              <a:solidFill>
                <a:srgbClr val="FF0000"/>
              </a:solidFill>
            </a:endParaRPr>
          </a:p>
        </p:txBody>
      </p:sp>
      <p:sp>
        <p:nvSpPr>
          <p:cNvPr id="9" name="Content Placeholder 2"/>
          <p:cNvSpPr>
            <a:spLocks noGrp="1"/>
          </p:cNvSpPr>
          <p:nvPr>
            <p:ph sz="quarter" idx="4294967295"/>
          </p:nvPr>
        </p:nvSpPr>
        <p:spPr>
          <a:xfrm>
            <a:off x="838200" y="2133600"/>
            <a:ext cx="7468226" cy="3722076"/>
          </a:xfrm>
          <a:prstGeom prst="rect">
            <a:avLst/>
          </a:prstGeom>
        </p:spPr>
        <p:txBody>
          <a:bodyPr>
            <a:normAutofit lnSpcReduction="10000"/>
          </a:bodyPr>
          <a:lstStyle/>
          <a:p>
            <a:pPr marL="0" indent="0">
              <a:buNone/>
            </a:pPr>
            <a:r>
              <a:rPr lang="en-US" altLang="en-US" sz="1900" b="1" dirty="0">
                <a:solidFill>
                  <a:srgbClr val="7030A0"/>
                </a:solidFill>
                <a:latin typeface="Century" panose="02040604050505020304" pitchFamily="18" charset="0"/>
              </a:rPr>
              <a:t>Tier 1 with Potential Jail Sentence</a:t>
            </a:r>
          </a:p>
          <a:p>
            <a:r>
              <a:rPr lang="en-US" altLang="en-US" sz="1900" dirty="0">
                <a:latin typeface="Century" panose="02040604050505020304" pitchFamily="18" charset="0"/>
              </a:rPr>
              <a:t>Unknowingly or with reasonable cause</a:t>
            </a:r>
          </a:p>
          <a:p>
            <a:r>
              <a:rPr lang="en-US" altLang="en-US" sz="1900" dirty="0">
                <a:latin typeface="Century" panose="02040604050505020304" pitchFamily="18" charset="0"/>
              </a:rPr>
              <a:t>Up to one year</a:t>
            </a:r>
          </a:p>
          <a:p>
            <a:endParaRPr lang="en-US" altLang="en-US" sz="1900" dirty="0">
              <a:latin typeface="Century" panose="02040604050505020304" pitchFamily="18" charset="0"/>
            </a:endParaRPr>
          </a:p>
          <a:p>
            <a:pPr marL="0" indent="0">
              <a:buNone/>
            </a:pPr>
            <a:r>
              <a:rPr lang="en-US" altLang="en-US" sz="1900" b="1" dirty="0">
                <a:solidFill>
                  <a:srgbClr val="7030A0"/>
                </a:solidFill>
                <a:latin typeface="Century" panose="02040604050505020304" pitchFamily="18" charset="0"/>
              </a:rPr>
              <a:t>Tier 2 with Potential Jail Sentence</a:t>
            </a:r>
            <a:r>
              <a:rPr lang="en-US" altLang="en-US" sz="1900" dirty="0">
                <a:solidFill>
                  <a:srgbClr val="7030A0"/>
                </a:solidFill>
                <a:latin typeface="Century" panose="02040604050505020304" pitchFamily="18" charset="0"/>
              </a:rPr>
              <a:t> </a:t>
            </a:r>
          </a:p>
          <a:p>
            <a:r>
              <a:rPr lang="en-US" altLang="en-US" sz="1900" dirty="0">
                <a:latin typeface="Century" panose="02040604050505020304" pitchFamily="18" charset="0"/>
              </a:rPr>
              <a:t>Under false pretenses</a:t>
            </a:r>
          </a:p>
          <a:p>
            <a:r>
              <a:rPr lang="en-US" altLang="en-US" sz="1900" dirty="0">
                <a:latin typeface="Century" panose="02040604050505020304" pitchFamily="18" charset="0"/>
              </a:rPr>
              <a:t>Up to five years</a:t>
            </a:r>
          </a:p>
          <a:p>
            <a:endParaRPr lang="en-US" altLang="en-US" sz="1900" dirty="0">
              <a:latin typeface="Century" panose="02040604050505020304" pitchFamily="18" charset="0"/>
            </a:endParaRPr>
          </a:p>
          <a:p>
            <a:pPr marL="0" indent="0">
              <a:buNone/>
            </a:pPr>
            <a:r>
              <a:rPr lang="en-US" altLang="en-US" sz="1900" b="1" dirty="0">
                <a:solidFill>
                  <a:srgbClr val="7030A0"/>
                </a:solidFill>
                <a:latin typeface="Century" panose="02040604050505020304" pitchFamily="18" charset="0"/>
              </a:rPr>
              <a:t>Tier 3 with Potential Jail Sentence</a:t>
            </a:r>
            <a:r>
              <a:rPr lang="en-US" altLang="en-US" sz="1900" dirty="0">
                <a:solidFill>
                  <a:srgbClr val="7030A0"/>
                </a:solidFill>
                <a:latin typeface="Century" panose="02040604050505020304" pitchFamily="18" charset="0"/>
              </a:rPr>
              <a:t> </a:t>
            </a:r>
          </a:p>
          <a:p>
            <a:r>
              <a:rPr lang="en-US" altLang="en-US" sz="1900" dirty="0">
                <a:latin typeface="Century" panose="02040604050505020304" pitchFamily="18" charset="0"/>
              </a:rPr>
              <a:t>For personal gain or malicious reasons</a:t>
            </a:r>
          </a:p>
          <a:p>
            <a:r>
              <a:rPr lang="en-US" altLang="en-US" sz="1900" dirty="0">
                <a:latin typeface="Century" panose="02040604050505020304" pitchFamily="18" charset="0"/>
              </a:rPr>
              <a:t>Up to ten years</a:t>
            </a:r>
          </a:p>
          <a:p>
            <a:endParaRPr lang="en-US" dirty="0"/>
          </a:p>
        </p:txBody>
      </p:sp>
    </p:spTree>
    <p:extLst>
      <p:ext uri="{BB962C8B-B14F-4D97-AF65-F5344CB8AC3E}">
        <p14:creationId xmlns:p14="http://schemas.microsoft.com/office/powerpoint/2010/main" val="4678609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6388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SARBANES OXLEY (2002)/PCI-DSS</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Content Placeholder 2"/>
          <p:cNvSpPr>
            <a:spLocks noGrp="1"/>
          </p:cNvSpPr>
          <p:nvPr>
            <p:ph sz="quarter" idx="4294967295"/>
          </p:nvPr>
        </p:nvSpPr>
        <p:spPr>
          <a:xfrm>
            <a:off x="609600" y="1981200"/>
            <a:ext cx="7239626" cy="3271708"/>
          </a:xfrm>
          <a:prstGeom prst="rect">
            <a:avLst/>
          </a:prstGeom>
        </p:spPr>
        <p:txBody>
          <a:bodyPr>
            <a:normAutofit fontScale="85000" lnSpcReduction="20000"/>
          </a:bodyPr>
          <a:lstStyle/>
          <a:p>
            <a:r>
              <a:rPr lang="en-US" altLang="en-US" sz="2200" b="1" dirty="0">
                <a:solidFill>
                  <a:srgbClr val="00B0F0"/>
                </a:solidFill>
                <a:latin typeface="Century" panose="02040604050505020304" pitchFamily="18" charset="0"/>
              </a:rPr>
              <a:t>Sarbanes Oxley (2002)</a:t>
            </a:r>
          </a:p>
          <a:p>
            <a:pPr lvl="1"/>
            <a:r>
              <a:rPr lang="en-US" altLang="en-US" sz="2200" dirty="0">
                <a:latin typeface="Century" panose="02040604050505020304" pitchFamily="18" charset="0"/>
              </a:rPr>
              <a:t>To protect investors from fraudulent accounting methods</a:t>
            </a:r>
          </a:p>
          <a:p>
            <a:pPr lvl="1"/>
            <a:r>
              <a:rPr lang="en-US" altLang="en-US" sz="2200" dirty="0">
                <a:latin typeface="Century" panose="02040604050505020304" pitchFamily="18" charset="0"/>
              </a:rPr>
              <a:t>Required transparent financial disclosures</a:t>
            </a:r>
          </a:p>
          <a:p>
            <a:pPr lvl="1"/>
            <a:r>
              <a:rPr lang="en-US" altLang="en-US" sz="2200" dirty="0">
                <a:latin typeface="Century" panose="02040604050505020304" pitchFamily="18" charset="0"/>
              </a:rPr>
              <a:t>Fundraising events and school </a:t>
            </a:r>
            <a:r>
              <a:rPr lang="en-US" altLang="en-US" sz="2200" dirty="0" smtClean="0">
                <a:latin typeface="Century" panose="02040604050505020304" pitchFamily="18" charset="0"/>
              </a:rPr>
              <a:t>organizations</a:t>
            </a:r>
            <a:endParaRPr lang="en-US" altLang="en-US" sz="2200" dirty="0">
              <a:latin typeface="Century" panose="02040604050505020304" pitchFamily="18" charset="0"/>
            </a:endParaRPr>
          </a:p>
          <a:p>
            <a:r>
              <a:rPr lang="en-US" altLang="en-US" sz="2200" b="1" dirty="0">
                <a:solidFill>
                  <a:srgbClr val="00B0F0"/>
                </a:solidFill>
                <a:latin typeface="Century" panose="02040604050505020304" pitchFamily="18" charset="0"/>
              </a:rPr>
              <a:t>PCI-DSS</a:t>
            </a:r>
          </a:p>
          <a:p>
            <a:pPr lvl="1"/>
            <a:r>
              <a:rPr lang="en-US" altLang="en-US" sz="2200" dirty="0">
                <a:latin typeface="Century" panose="02040604050505020304" pitchFamily="18" charset="0"/>
              </a:rPr>
              <a:t>All companies that transmit, store, or process credit and debit card data must adhere to the PCI Data Security Standard.</a:t>
            </a:r>
          </a:p>
          <a:p>
            <a:pPr lvl="1"/>
            <a:r>
              <a:rPr lang="en-US" altLang="en-US" sz="2200" dirty="0">
                <a:latin typeface="Century" panose="02040604050505020304" pitchFamily="18" charset="0"/>
              </a:rPr>
              <a:t>Must demonstrate compliance on an annual basis</a:t>
            </a:r>
          </a:p>
          <a:p>
            <a:pPr lvl="1"/>
            <a:r>
              <a:rPr lang="en-US" altLang="en-US" sz="2200" dirty="0">
                <a:latin typeface="Century" panose="02040604050505020304" pitchFamily="18" charset="0"/>
              </a:rPr>
              <a:t>PCI Security Standards Council oversees this policy</a:t>
            </a:r>
          </a:p>
          <a:p>
            <a:endParaRPr lang="en-US" dirty="0"/>
          </a:p>
        </p:txBody>
      </p:sp>
    </p:spTree>
    <p:extLst>
      <p:ext uri="{BB962C8B-B14F-4D97-AF65-F5344CB8AC3E}">
        <p14:creationId xmlns:p14="http://schemas.microsoft.com/office/powerpoint/2010/main" val="1616487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6388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PCI-DSS (2004)</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9" name="Content Placeholder 2"/>
          <p:cNvSpPr>
            <a:spLocks noGrp="1"/>
          </p:cNvSpPr>
          <p:nvPr>
            <p:ph sz="quarter" idx="4294967295"/>
          </p:nvPr>
        </p:nvSpPr>
        <p:spPr>
          <a:xfrm>
            <a:off x="609600" y="2133600"/>
            <a:ext cx="7543800" cy="4191000"/>
          </a:xfrm>
          <a:prstGeom prst="rect">
            <a:avLst/>
          </a:prstGeom>
        </p:spPr>
        <p:txBody>
          <a:bodyPr>
            <a:normAutofit fontScale="40000" lnSpcReduction="20000"/>
          </a:bodyPr>
          <a:lstStyle/>
          <a:p>
            <a:r>
              <a:rPr lang="en-US" altLang="en-US" sz="4000" b="1" dirty="0">
                <a:solidFill>
                  <a:srgbClr val="00B050"/>
                </a:solidFill>
                <a:latin typeface="Century" panose="02040604050505020304" pitchFamily="18" charset="0"/>
              </a:rPr>
              <a:t>Payment Card Industry Data Security </a:t>
            </a:r>
            <a:r>
              <a:rPr lang="en-US" altLang="en-US" sz="4000" b="1" dirty="0" smtClean="0">
                <a:solidFill>
                  <a:srgbClr val="00B050"/>
                </a:solidFill>
                <a:latin typeface="Century" panose="02040604050505020304" pitchFamily="18" charset="0"/>
              </a:rPr>
              <a:t>Standard</a:t>
            </a:r>
          </a:p>
          <a:p>
            <a:endParaRPr lang="en-US" altLang="en-US" sz="4000" b="1" dirty="0">
              <a:solidFill>
                <a:srgbClr val="00B050"/>
              </a:solidFill>
              <a:latin typeface="Century" panose="02040604050505020304" pitchFamily="18" charset="0"/>
            </a:endParaRPr>
          </a:p>
          <a:p>
            <a:pPr lvl="1"/>
            <a:r>
              <a:rPr lang="en-US" altLang="en-US" sz="4000" dirty="0">
                <a:solidFill>
                  <a:srgbClr val="7030A0"/>
                </a:solidFill>
                <a:latin typeface="Century" panose="02040604050505020304" pitchFamily="18" charset="0"/>
              </a:rPr>
              <a:t>PCI is designed to reduce credit card fraud</a:t>
            </a:r>
          </a:p>
          <a:p>
            <a:pPr lvl="1"/>
            <a:r>
              <a:rPr lang="en-US" altLang="en-US" sz="4000" dirty="0">
                <a:solidFill>
                  <a:srgbClr val="7030A0"/>
                </a:solidFill>
                <a:latin typeface="Century" panose="02040604050505020304" pitchFamily="18" charset="0"/>
              </a:rPr>
              <a:t>Proprietary standard created and mandated by the card brands</a:t>
            </a:r>
          </a:p>
          <a:p>
            <a:pPr lvl="1"/>
            <a:r>
              <a:rPr lang="en-US" altLang="en-US" sz="4000" dirty="0">
                <a:solidFill>
                  <a:srgbClr val="7030A0"/>
                </a:solidFill>
                <a:latin typeface="Century" panose="02040604050505020304" pitchFamily="18" charset="0"/>
              </a:rPr>
              <a:t>Credit Card Companies unified internal policies to protect against credit card </a:t>
            </a:r>
            <a:r>
              <a:rPr lang="en-US" altLang="en-US" sz="4000" dirty="0" smtClean="0">
                <a:solidFill>
                  <a:srgbClr val="7030A0"/>
                </a:solidFill>
                <a:latin typeface="Century" panose="02040604050505020304" pitchFamily="18" charset="0"/>
              </a:rPr>
              <a:t>fraud</a:t>
            </a:r>
          </a:p>
          <a:p>
            <a:pPr lvl="1"/>
            <a:endParaRPr lang="en-US" altLang="en-US" sz="4000" dirty="0">
              <a:solidFill>
                <a:srgbClr val="7030A0"/>
              </a:solidFill>
              <a:latin typeface="Century" panose="02040604050505020304" pitchFamily="18" charset="0"/>
            </a:endParaRPr>
          </a:p>
          <a:p>
            <a:r>
              <a:rPr lang="en-US" altLang="en-US" sz="4000" dirty="0">
                <a:solidFill>
                  <a:srgbClr val="00B0F0"/>
                </a:solidFill>
                <a:latin typeface="Century" panose="02040604050505020304" pitchFamily="18" charset="0"/>
              </a:rPr>
              <a:t>Payment Card Industry Security Standards Council (2010) reported </a:t>
            </a:r>
          </a:p>
          <a:p>
            <a:pPr lvl="1"/>
            <a:r>
              <a:rPr lang="en-US" altLang="en-US" sz="4000" dirty="0">
                <a:solidFill>
                  <a:srgbClr val="000000"/>
                </a:solidFill>
                <a:latin typeface="Century" panose="02040604050505020304" pitchFamily="18" charset="0"/>
              </a:rPr>
              <a:t>More than 510 million records with sensitive information had been breached since January 2005</a:t>
            </a:r>
          </a:p>
          <a:p>
            <a:pPr lvl="1"/>
            <a:r>
              <a:rPr lang="en-US" altLang="en-US" sz="4000" dirty="0">
                <a:solidFill>
                  <a:srgbClr val="000000"/>
                </a:solidFill>
                <a:latin typeface="Century" panose="02040604050505020304" pitchFamily="18" charset="0"/>
              </a:rPr>
              <a:t>Merchant-based vulnerabilities may appear in almost every phase of the card-processing ecosystem; such as:</a:t>
            </a:r>
          </a:p>
          <a:p>
            <a:pPr lvl="2"/>
            <a:r>
              <a:rPr lang="en-US" altLang="en-US" sz="4000" dirty="0">
                <a:solidFill>
                  <a:srgbClr val="000000"/>
                </a:solidFill>
                <a:latin typeface="Century" panose="02040604050505020304" pitchFamily="18" charset="0"/>
              </a:rPr>
              <a:t>Point-of-sale devices</a:t>
            </a:r>
          </a:p>
          <a:p>
            <a:pPr lvl="2"/>
            <a:r>
              <a:rPr lang="en-US" altLang="en-US" sz="4000" dirty="0">
                <a:solidFill>
                  <a:srgbClr val="000000"/>
                </a:solidFill>
                <a:latin typeface="Century" panose="02040604050505020304" pitchFamily="18" charset="0"/>
              </a:rPr>
              <a:t>Personal computers or servers</a:t>
            </a:r>
          </a:p>
          <a:p>
            <a:pPr lvl="2"/>
            <a:r>
              <a:rPr lang="en-US" altLang="en-US" sz="4000" dirty="0">
                <a:solidFill>
                  <a:srgbClr val="000000"/>
                </a:solidFill>
                <a:latin typeface="Century" panose="02040604050505020304" pitchFamily="18" charset="0"/>
              </a:rPr>
              <a:t>Wireless hotspots and web shopping applications</a:t>
            </a:r>
          </a:p>
          <a:p>
            <a:pPr lvl="2"/>
            <a:r>
              <a:rPr lang="en-US" altLang="en-US" sz="4000" dirty="0">
                <a:solidFill>
                  <a:srgbClr val="000000"/>
                </a:solidFill>
                <a:latin typeface="Century" panose="02040604050505020304" pitchFamily="18" charset="0"/>
              </a:rPr>
              <a:t>In paper-based storage systems;</a:t>
            </a:r>
          </a:p>
          <a:p>
            <a:pPr lvl="2"/>
            <a:r>
              <a:rPr lang="en-US" altLang="en-US" sz="4000" dirty="0">
                <a:solidFill>
                  <a:srgbClr val="000000"/>
                </a:solidFill>
                <a:latin typeface="Century" panose="02040604050505020304" pitchFamily="18" charset="0"/>
              </a:rPr>
              <a:t>Unsecured transmission of cardholder data to service providers</a:t>
            </a:r>
          </a:p>
          <a:p>
            <a:endParaRPr lang="en-US" dirty="0"/>
          </a:p>
        </p:txBody>
      </p:sp>
    </p:spTree>
    <p:extLst>
      <p:ext uri="{BB962C8B-B14F-4D97-AF65-F5344CB8AC3E}">
        <p14:creationId xmlns:p14="http://schemas.microsoft.com/office/powerpoint/2010/main" val="42456617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6388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PCI-DSS Adopted Standard (2010)</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11" name="Table 10"/>
          <p:cNvGraphicFramePr/>
          <p:nvPr>
            <p:extLst>
              <p:ext uri="{D42A27DB-BD31-4B8C-83A1-F6EECF244321}">
                <p14:modId xmlns:p14="http://schemas.microsoft.com/office/powerpoint/2010/main" val="1045902004"/>
              </p:ext>
            </p:extLst>
          </p:nvPr>
        </p:nvGraphicFramePr>
        <p:xfrm>
          <a:off x="76201" y="1600201"/>
          <a:ext cx="8915400" cy="4460051"/>
        </p:xfrm>
        <a:graphic>
          <a:graphicData uri="http://schemas.openxmlformats.org/drawingml/2006/table">
            <a:tbl>
              <a:tblPr firstRow="1" bandRow="1">
                <a:tableStyleId>{5C22544A-7EE6-4342-B048-85BDC9FD1C3A}</a:tableStyleId>
              </a:tblPr>
              <a:tblGrid>
                <a:gridCol w="2868023">
                  <a:extLst>
                    <a:ext uri="{9D8B030D-6E8A-4147-A177-3AD203B41FA5}">
                      <a16:colId xmlns:a16="http://schemas.microsoft.com/office/drawing/2014/main" val="3310314560"/>
                    </a:ext>
                  </a:extLst>
                </a:gridCol>
                <a:gridCol w="6047377">
                  <a:extLst>
                    <a:ext uri="{9D8B030D-6E8A-4147-A177-3AD203B41FA5}">
                      <a16:colId xmlns:a16="http://schemas.microsoft.com/office/drawing/2014/main" val="3259369539"/>
                    </a:ext>
                  </a:extLst>
                </a:gridCol>
              </a:tblGrid>
              <a:tr h="426333">
                <a:tc>
                  <a:txBody>
                    <a:bodyPr/>
                    <a:lstStyle/>
                    <a:p>
                      <a:pPr algn="ctr"/>
                      <a:r>
                        <a:rPr lang="en-US" sz="1400" dirty="0"/>
                        <a:t>Goals</a:t>
                      </a:r>
                    </a:p>
                  </a:txBody>
                  <a:tcPr/>
                </a:tc>
                <a:tc>
                  <a:txBody>
                    <a:bodyPr/>
                    <a:lstStyle/>
                    <a:p>
                      <a:pPr algn="ctr"/>
                      <a:r>
                        <a:rPr lang="en-US" sz="1400" dirty="0"/>
                        <a:t>PCI DSS Requirements</a:t>
                      </a:r>
                    </a:p>
                  </a:txBody>
                  <a:tcPr/>
                </a:tc>
                <a:extLst>
                  <a:ext uri="{0D108BD9-81ED-4DB2-BD59-A6C34878D82A}">
                    <a16:rowId xmlns:a16="http://schemas.microsoft.com/office/drawing/2014/main" val="1584060415"/>
                  </a:ext>
                </a:extLst>
              </a:tr>
              <a:tr h="892140">
                <a:tc>
                  <a:txBody>
                    <a:bodyPr/>
                    <a:lstStyle/>
                    <a:p>
                      <a:r>
                        <a:rPr lang="en-US" sz="1400" dirty="0"/>
                        <a:t>Build and Maintain a Secure Network</a:t>
                      </a:r>
                    </a:p>
                  </a:txBody>
                  <a:tcPr/>
                </a:tc>
                <a:tc>
                  <a:txBody>
                    <a:bodyPr/>
                    <a:lstStyle/>
                    <a:p>
                      <a:pPr marL="342900" indent="-342900">
                        <a:buFont typeface="Arial" panose="020B0604020202020204" pitchFamily="34" charset="0"/>
                        <a:buChar char="•"/>
                      </a:pPr>
                      <a:r>
                        <a:rPr lang="en-US" sz="1400" dirty="0"/>
                        <a:t>Install and maintain a firewall configuration to protect cardholder data</a:t>
                      </a:r>
                    </a:p>
                    <a:p>
                      <a:pPr marL="342900" indent="-342900">
                        <a:buFont typeface="Arial" panose="020B0604020202020204" pitchFamily="34" charset="0"/>
                        <a:buChar char="•"/>
                      </a:pPr>
                      <a:r>
                        <a:rPr lang="en-US" sz="1400" dirty="0"/>
                        <a:t>Do not use vendor-supplied defaults for system passwords and other security parameters</a:t>
                      </a:r>
                    </a:p>
                  </a:txBody>
                  <a:tcPr/>
                </a:tc>
                <a:extLst>
                  <a:ext uri="{0D108BD9-81ED-4DB2-BD59-A6C34878D82A}">
                    <a16:rowId xmlns:a16="http://schemas.microsoft.com/office/drawing/2014/main" val="685487808"/>
                  </a:ext>
                </a:extLst>
              </a:tr>
              <a:tr h="686869">
                <a:tc>
                  <a:txBody>
                    <a:bodyPr/>
                    <a:lstStyle/>
                    <a:p>
                      <a:r>
                        <a:rPr lang="en-US" sz="1400" dirty="0"/>
                        <a:t>Protect Cardholder Data</a:t>
                      </a:r>
                    </a:p>
                  </a:txBody>
                  <a:tcPr/>
                </a:tc>
                <a:tc>
                  <a:txBody>
                    <a:bodyPr/>
                    <a:lstStyle/>
                    <a:p>
                      <a:pPr marL="342900" indent="-342900">
                        <a:buFont typeface="Arial" panose="020B0604020202020204" pitchFamily="34" charset="0"/>
                        <a:buChar char="•"/>
                      </a:pPr>
                      <a:r>
                        <a:rPr lang="en-US" sz="1400" dirty="0"/>
                        <a:t>Protect stored cardholder data</a:t>
                      </a:r>
                    </a:p>
                    <a:p>
                      <a:pPr marL="342900" indent="-342900">
                        <a:buFont typeface="Arial" panose="020B0604020202020204" pitchFamily="34" charset="0"/>
                        <a:buChar char="•"/>
                      </a:pPr>
                      <a:r>
                        <a:rPr lang="en-US" sz="1400" dirty="0"/>
                        <a:t>Encrypt transmission of cardholder data across open, public networks</a:t>
                      </a:r>
                    </a:p>
                  </a:txBody>
                  <a:tcPr/>
                </a:tc>
                <a:extLst>
                  <a:ext uri="{0D108BD9-81ED-4DB2-BD59-A6C34878D82A}">
                    <a16:rowId xmlns:a16="http://schemas.microsoft.com/office/drawing/2014/main" val="1932058000"/>
                  </a:ext>
                </a:extLst>
              </a:tr>
              <a:tr h="513274">
                <a:tc>
                  <a:txBody>
                    <a:bodyPr/>
                    <a:lstStyle/>
                    <a:p>
                      <a:r>
                        <a:rPr lang="en-US" sz="1400" dirty="0"/>
                        <a:t>Maintain a Vulnerability Management Program</a:t>
                      </a:r>
                    </a:p>
                  </a:txBody>
                  <a:tcPr/>
                </a:tc>
                <a:tc>
                  <a:txBody>
                    <a:bodyPr/>
                    <a:lstStyle/>
                    <a:p>
                      <a:pPr marL="342900" indent="-342900">
                        <a:buFont typeface="Arial" panose="020B0604020202020204" pitchFamily="34" charset="0"/>
                        <a:buChar char="•"/>
                      </a:pPr>
                      <a:r>
                        <a:rPr lang="en-US" sz="1400" dirty="0"/>
                        <a:t>Use and regularly update anti-virus software or programs</a:t>
                      </a:r>
                    </a:p>
                    <a:p>
                      <a:pPr marL="342900" indent="-342900">
                        <a:buFont typeface="Arial" panose="020B0604020202020204" pitchFamily="34" charset="0"/>
                        <a:buChar char="•"/>
                      </a:pPr>
                      <a:r>
                        <a:rPr lang="en-US" sz="1400" dirty="0"/>
                        <a:t>Develop and maintain secure systems and applications</a:t>
                      </a:r>
                    </a:p>
                  </a:txBody>
                  <a:tcPr/>
                </a:tc>
                <a:extLst>
                  <a:ext uri="{0D108BD9-81ED-4DB2-BD59-A6C34878D82A}">
                    <a16:rowId xmlns:a16="http://schemas.microsoft.com/office/drawing/2014/main" val="860274885"/>
                  </a:ext>
                </a:extLst>
              </a:tr>
              <a:tr h="724623">
                <a:tc>
                  <a:txBody>
                    <a:bodyPr/>
                    <a:lstStyle/>
                    <a:p>
                      <a:r>
                        <a:rPr lang="en-US" sz="1400" dirty="0"/>
                        <a:t>Implement Strong Access Control Measures</a:t>
                      </a:r>
                    </a:p>
                  </a:txBody>
                  <a:tcPr/>
                </a:tc>
                <a:tc>
                  <a:txBody>
                    <a:bodyPr/>
                    <a:lstStyle/>
                    <a:p>
                      <a:pPr marL="342900" indent="-342900">
                        <a:buFont typeface="Arial" panose="020B0604020202020204" pitchFamily="34" charset="0"/>
                        <a:buChar char="•"/>
                      </a:pPr>
                      <a:r>
                        <a:rPr lang="en-US" sz="1400" dirty="0"/>
                        <a:t>Restrict access to cardholder data by business need to know</a:t>
                      </a:r>
                    </a:p>
                    <a:p>
                      <a:pPr marL="342900" indent="-342900">
                        <a:buFont typeface="Arial" panose="020B0604020202020204" pitchFamily="34" charset="0"/>
                        <a:buChar char="•"/>
                      </a:pPr>
                      <a:r>
                        <a:rPr lang="en-US" sz="1400" dirty="0"/>
                        <a:t>Assign a unique ID to each person with computer access</a:t>
                      </a:r>
                    </a:p>
                    <a:p>
                      <a:pPr marL="342900" indent="-342900">
                        <a:buFont typeface="Arial" panose="020B0604020202020204" pitchFamily="34" charset="0"/>
                        <a:buChar char="•"/>
                      </a:pPr>
                      <a:r>
                        <a:rPr lang="en-US" sz="1400" dirty="0"/>
                        <a:t>Restrict physical access to cardholder data</a:t>
                      </a:r>
                    </a:p>
                  </a:txBody>
                  <a:tcPr/>
                </a:tc>
                <a:extLst>
                  <a:ext uri="{0D108BD9-81ED-4DB2-BD59-A6C34878D82A}">
                    <a16:rowId xmlns:a16="http://schemas.microsoft.com/office/drawing/2014/main" val="3898857783"/>
                  </a:ext>
                </a:extLst>
              </a:tr>
              <a:tr h="686869">
                <a:tc>
                  <a:txBody>
                    <a:bodyPr/>
                    <a:lstStyle/>
                    <a:p>
                      <a:r>
                        <a:rPr lang="en-US" sz="1400" dirty="0"/>
                        <a:t>Regularly Monitor and Test Networks</a:t>
                      </a:r>
                    </a:p>
                  </a:txBody>
                  <a:tcPr/>
                </a:tc>
                <a:tc>
                  <a:txBody>
                    <a:bodyPr/>
                    <a:lstStyle/>
                    <a:p>
                      <a:pPr marL="342900" indent="-342900">
                        <a:buFont typeface="Arial" panose="020B0604020202020204" pitchFamily="34" charset="0"/>
                        <a:buChar char="•"/>
                      </a:pPr>
                      <a:r>
                        <a:rPr lang="en-US" sz="1400" dirty="0"/>
                        <a:t>Track and monitor all access to network resources and cardholder data</a:t>
                      </a:r>
                    </a:p>
                    <a:p>
                      <a:pPr marL="342900" indent="-342900">
                        <a:buFont typeface="Arial" panose="020B0604020202020204" pitchFamily="34" charset="0"/>
                        <a:buChar char="•"/>
                      </a:pPr>
                      <a:r>
                        <a:rPr lang="en-US" sz="1400" dirty="0"/>
                        <a:t>Regularly test security systems and processes</a:t>
                      </a:r>
                    </a:p>
                  </a:txBody>
                  <a:tcPr/>
                </a:tc>
                <a:extLst>
                  <a:ext uri="{0D108BD9-81ED-4DB2-BD59-A6C34878D82A}">
                    <a16:rowId xmlns:a16="http://schemas.microsoft.com/office/drawing/2014/main" val="2153903807"/>
                  </a:ext>
                </a:extLst>
              </a:tr>
              <a:tr h="489493">
                <a:tc>
                  <a:txBody>
                    <a:bodyPr/>
                    <a:lstStyle/>
                    <a:p>
                      <a:r>
                        <a:rPr lang="en-US" sz="1400" dirty="0"/>
                        <a:t>Maintain an Information Security Policy</a:t>
                      </a:r>
                    </a:p>
                  </a:txBody>
                  <a:tcPr/>
                </a:tc>
                <a:tc>
                  <a:txBody>
                    <a:bodyPr/>
                    <a:lstStyle/>
                    <a:p>
                      <a:pPr marL="342900" indent="-342900">
                        <a:buFont typeface="Arial" panose="020B0604020202020204" pitchFamily="34" charset="0"/>
                        <a:buChar char="•"/>
                      </a:pPr>
                      <a:r>
                        <a:rPr lang="en-US" sz="1400" dirty="0"/>
                        <a:t>Maintain a policy that addresses information security for all personnel</a:t>
                      </a:r>
                    </a:p>
                  </a:txBody>
                  <a:tcPr/>
                </a:tc>
                <a:extLst>
                  <a:ext uri="{0D108BD9-81ED-4DB2-BD59-A6C34878D82A}">
                    <a16:rowId xmlns:a16="http://schemas.microsoft.com/office/drawing/2014/main" val="1240041334"/>
                  </a:ext>
                </a:extLst>
              </a:tr>
            </a:tbl>
          </a:graphicData>
        </a:graphic>
      </p:graphicFrame>
    </p:spTree>
    <p:extLst>
      <p:ext uri="{BB962C8B-B14F-4D97-AF65-F5344CB8AC3E}">
        <p14:creationId xmlns:p14="http://schemas.microsoft.com/office/powerpoint/2010/main" val="2856200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6553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2200" b="1" noProof="0" dirty="0" smtClean="0">
                <a:solidFill>
                  <a:schemeClr val="bg1"/>
                </a:solidFill>
                <a:effectLst>
                  <a:outerShdw blurRad="38100" dist="38100" dir="2700000" algn="tl">
                    <a:srgbClr val="000000">
                      <a:alpha val="43137"/>
                    </a:srgbClr>
                  </a:outerShdw>
                </a:effectLst>
              </a:rPr>
              <a:t>National Cybersecurity Protection Act- NCPA (2014)</a:t>
            </a:r>
            <a:endParaRPr kumimoji="0" lang="en-US" sz="2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endParaRPr>
          </a:p>
        </p:txBody>
      </p:sp>
      <p:sp>
        <p:nvSpPr>
          <p:cNvPr id="8" name="Content Placeholder 2"/>
          <p:cNvSpPr>
            <a:spLocks noGrp="1"/>
          </p:cNvSpPr>
          <p:nvPr>
            <p:ph sz="quarter" idx="4294967295"/>
          </p:nvPr>
        </p:nvSpPr>
        <p:spPr>
          <a:xfrm>
            <a:off x="76200" y="1600200"/>
            <a:ext cx="8610600" cy="4431323"/>
          </a:xfrm>
          <a:prstGeom prst="rect">
            <a:avLst/>
          </a:prstGeom>
        </p:spPr>
        <p:txBody>
          <a:bodyPr>
            <a:normAutofit/>
          </a:bodyPr>
          <a:lstStyle/>
          <a:p>
            <a:r>
              <a:rPr lang="en-US" altLang="en-US" sz="1800" dirty="0">
                <a:solidFill>
                  <a:srgbClr val="00B050"/>
                </a:solidFill>
                <a:latin typeface="Century" panose="02040604050505020304" pitchFamily="18" charset="0"/>
              </a:rPr>
              <a:t>Established a National Cybersecurity and Communications Integration Center in the Department of Homeland Security</a:t>
            </a:r>
          </a:p>
          <a:p>
            <a:r>
              <a:rPr lang="en-US" altLang="en-US" sz="1800" dirty="0">
                <a:solidFill>
                  <a:srgbClr val="00B0F0"/>
                </a:solidFill>
                <a:latin typeface="Century" panose="02040604050505020304" pitchFamily="18" charset="0"/>
              </a:rPr>
              <a:t>Center's Mission is to oversee</a:t>
            </a:r>
          </a:p>
          <a:p>
            <a:pPr lvl="1"/>
            <a:r>
              <a:rPr lang="en-US" altLang="en-US" sz="1800" dirty="0">
                <a:latin typeface="Century" panose="02040604050505020304" pitchFamily="18" charset="0"/>
              </a:rPr>
              <a:t>Critical infrastructure Protection</a:t>
            </a:r>
          </a:p>
          <a:p>
            <a:pPr lvl="1"/>
            <a:r>
              <a:rPr lang="en-US" altLang="en-US" sz="1800" dirty="0">
                <a:latin typeface="Century" panose="02040604050505020304" pitchFamily="18" charset="0"/>
              </a:rPr>
              <a:t>Cybersecurity</a:t>
            </a:r>
          </a:p>
          <a:p>
            <a:pPr lvl="1"/>
            <a:r>
              <a:rPr lang="en-US" altLang="en-US" sz="1800" dirty="0">
                <a:latin typeface="Century" panose="02040604050505020304" pitchFamily="18" charset="0"/>
              </a:rPr>
              <a:t>Related DHS programs</a:t>
            </a:r>
          </a:p>
          <a:p>
            <a:r>
              <a:rPr lang="en-US" altLang="en-US" sz="1800" dirty="0">
                <a:solidFill>
                  <a:srgbClr val="7030A0"/>
                </a:solidFill>
                <a:latin typeface="Century" panose="02040604050505020304" pitchFamily="18" charset="0"/>
              </a:rPr>
              <a:t>The Center is directed to ensure:</a:t>
            </a:r>
          </a:p>
          <a:p>
            <a:pPr lvl="1"/>
            <a:r>
              <a:rPr lang="en-US" altLang="en-US" sz="1800" dirty="0">
                <a:solidFill>
                  <a:srgbClr val="333333"/>
                </a:solidFill>
                <a:latin typeface="Century" panose="02040604050505020304" pitchFamily="18" charset="0"/>
              </a:rPr>
              <a:t>Continuous, collaborative, and inclusive coordination across sectors and with sector coordinating councils, information sharing and analysis organizations, and other appropriate non-federal partners; </a:t>
            </a:r>
          </a:p>
          <a:p>
            <a:pPr lvl="1"/>
            <a:r>
              <a:rPr lang="en-US" altLang="en-US" sz="1800" dirty="0">
                <a:solidFill>
                  <a:srgbClr val="333333"/>
                </a:solidFill>
                <a:latin typeface="Century" panose="02040604050505020304" pitchFamily="18" charset="0"/>
              </a:rPr>
              <a:t>Development and use of technology-neutral, real-time mechanisms for sharing information about risks and incidents; and </a:t>
            </a:r>
          </a:p>
          <a:p>
            <a:pPr lvl="1"/>
            <a:r>
              <a:rPr lang="en-US" altLang="en-US" sz="1800" dirty="0">
                <a:solidFill>
                  <a:srgbClr val="333333"/>
                </a:solidFill>
                <a:latin typeface="Century" panose="02040604050505020304" pitchFamily="18" charset="0"/>
              </a:rPr>
              <a:t>Safeguards against unauthorized access.</a:t>
            </a:r>
          </a:p>
          <a:p>
            <a:endParaRPr lang="en-US" dirty="0"/>
          </a:p>
        </p:txBody>
      </p:sp>
    </p:spTree>
    <p:extLst>
      <p:ext uri="{BB962C8B-B14F-4D97-AF65-F5344CB8AC3E}">
        <p14:creationId xmlns:p14="http://schemas.microsoft.com/office/powerpoint/2010/main" val="10813033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2286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Check for Understanding Q5</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2" name="TextBox 11"/>
          <p:cNvSpPr txBox="1"/>
          <p:nvPr/>
        </p:nvSpPr>
        <p:spPr>
          <a:xfrm>
            <a:off x="2819400" y="1635012"/>
            <a:ext cx="3116687" cy="707886"/>
          </a:xfrm>
          <a:prstGeom prst="rect">
            <a:avLst/>
          </a:prstGeom>
          <a:noFill/>
        </p:spPr>
        <p:txBody>
          <a:bodyPr wrap="none" rtlCol="0">
            <a:spAutoFit/>
          </a:bodyPr>
          <a:lstStyle/>
          <a:p>
            <a:r>
              <a:rPr lang="en-US" sz="2000" b="1" dirty="0" smtClean="0">
                <a:solidFill>
                  <a:srgbClr val="00B050"/>
                </a:solidFill>
              </a:rPr>
              <a:t>http://app.gosoapbox.com</a:t>
            </a:r>
          </a:p>
          <a:p>
            <a:r>
              <a:rPr lang="en-US" sz="2000" b="1" dirty="0" smtClean="0">
                <a:solidFill>
                  <a:srgbClr val="00B050"/>
                </a:solidFill>
              </a:rPr>
              <a:t>Event code: </a:t>
            </a:r>
            <a:r>
              <a:rPr lang="en-US" sz="2000" b="1" dirty="0" smtClean="0">
                <a:solidFill>
                  <a:srgbClr val="00B050"/>
                </a:solidFill>
              </a:rPr>
              <a:t>288</a:t>
            </a:r>
            <a:r>
              <a:rPr lang="en-US" sz="2000" b="1" dirty="0" smtClean="0">
                <a:solidFill>
                  <a:srgbClr val="00B050"/>
                </a:solidFill>
              </a:rPr>
              <a:t>-095-730 </a:t>
            </a:r>
            <a:endParaRPr lang="en-US" sz="2000" b="1" dirty="0">
              <a:solidFill>
                <a:srgbClr val="00B050"/>
              </a:solidFill>
            </a:endParaRPr>
          </a:p>
        </p:txBody>
      </p:sp>
      <p:sp>
        <p:nvSpPr>
          <p:cNvPr id="3" name="TextBox 2"/>
          <p:cNvSpPr txBox="1"/>
          <p:nvPr/>
        </p:nvSpPr>
        <p:spPr>
          <a:xfrm>
            <a:off x="838200" y="3048000"/>
            <a:ext cx="7620000" cy="2308324"/>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solidFill>
                  <a:srgbClr val="7030A0"/>
                </a:solidFill>
              </a:rPr>
              <a:t>This law requires financial disclosures to be transparent:</a:t>
            </a:r>
          </a:p>
          <a:p>
            <a:pPr marL="342900" indent="-342900">
              <a:buFont typeface="Wingdings" panose="05000000000000000000" pitchFamily="2" charset="2"/>
              <a:buChar char="§"/>
            </a:pPr>
            <a:r>
              <a:rPr lang="en-US" sz="2400" b="1" dirty="0">
                <a:solidFill>
                  <a:srgbClr val="00B0F0"/>
                </a:solidFill>
              </a:rPr>
              <a:t>PCI-DSS</a:t>
            </a:r>
          </a:p>
          <a:p>
            <a:pPr marL="342900" indent="-342900">
              <a:buFont typeface="Wingdings" panose="05000000000000000000" pitchFamily="2" charset="2"/>
              <a:buChar char="§"/>
            </a:pPr>
            <a:r>
              <a:rPr lang="en-US" sz="2400" b="1" dirty="0" smtClean="0">
                <a:solidFill>
                  <a:srgbClr val="00B0F0"/>
                </a:solidFill>
              </a:rPr>
              <a:t>Sarbanes </a:t>
            </a:r>
            <a:r>
              <a:rPr lang="en-US" sz="2400" b="1" dirty="0">
                <a:solidFill>
                  <a:srgbClr val="00B0F0"/>
                </a:solidFill>
              </a:rPr>
              <a:t>Oxley</a:t>
            </a:r>
          </a:p>
          <a:p>
            <a:pPr marL="342900" indent="-342900">
              <a:buFont typeface="Wingdings" panose="05000000000000000000" pitchFamily="2" charset="2"/>
              <a:buChar char="§"/>
            </a:pPr>
            <a:r>
              <a:rPr lang="en-US" sz="2400" b="1" dirty="0">
                <a:solidFill>
                  <a:srgbClr val="00B0F0"/>
                </a:solidFill>
              </a:rPr>
              <a:t>HIPAA</a:t>
            </a:r>
          </a:p>
          <a:p>
            <a:pPr marL="342900" indent="-342900">
              <a:buFont typeface="Wingdings" panose="05000000000000000000" pitchFamily="2" charset="2"/>
              <a:buChar char="§"/>
            </a:pPr>
            <a:r>
              <a:rPr lang="en-US" sz="2400" b="1" dirty="0">
                <a:solidFill>
                  <a:srgbClr val="00B0F0"/>
                </a:solidFill>
              </a:rPr>
              <a:t>NCPA</a:t>
            </a:r>
          </a:p>
        </p:txBody>
      </p:sp>
    </p:spTree>
    <p:extLst>
      <p:ext uri="{BB962C8B-B14F-4D97-AF65-F5344CB8AC3E}">
        <p14:creationId xmlns:p14="http://schemas.microsoft.com/office/powerpoint/2010/main" val="1345932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2286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Check for Understanding Q6</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2" name="TextBox 11"/>
          <p:cNvSpPr txBox="1"/>
          <p:nvPr/>
        </p:nvSpPr>
        <p:spPr>
          <a:xfrm>
            <a:off x="2819400" y="1635012"/>
            <a:ext cx="3116687" cy="707886"/>
          </a:xfrm>
          <a:prstGeom prst="rect">
            <a:avLst/>
          </a:prstGeom>
          <a:noFill/>
        </p:spPr>
        <p:txBody>
          <a:bodyPr wrap="none" rtlCol="0">
            <a:spAutoFit/>
          </a:bodyPr>
          <a:lstStyle/>
          <a:p>
            <a:r>
              <a:rPr lang="en-US" sz="2000" b="1" dirty="0" smtClean="0">
                <a:solidFill>
                  <a:srgbClr val="00B050"/>
                </a:solidFill>
              </a:rPr>
              <a:t>http://app.gosoapbox.com</a:t>
            </a:r>
          </a:p>
          <a:p>
            <a:r>
              <a:rPr lang="en-US" sz="2000" b="1" dirty="0" smtClean="0">
                <a:solidFill>
                  <a:srgbClr val="00B050"/>
                </a:solidFill>
              </a:rPr>
              <a:t>Event code: </a:t>
            </a:r>
            <a:r>
              <a:rPr lang="en-US" sz="2000" b="1" dirty="0" smtClean="0">
                <a:solidFill>
                  <a:srgbClr val="00B050"/>
                </a:solidFill>
              </a:rPr>
              <a:t>288</a:t>
            </a:r>
            <a:r>
              <a:rPr lang="en-US" sz="2000" b="1" dirty="0" smtClean="0">
                <a:solidFill>
                  <a:srgbClr val="00B050"/>
                </a:solidFill>
              </a:rPr>
              <a:t>-095-730 </a:t>
            </a:r>
            <a:endParaRPr lang="en-US" sz="2000" b="1" dirty="0">
              <a:solidFill>
                <a:srgbClr val="00B050"/>
              </a:solidFill>
            </a:endParaRPr>
          </a:p>
        </p:txBody>
      </p:sp>
      <p:sp>
        <p:nvSpPr>
          <p:cNvPr id="3" name="TextBox 2"/>
          <p:cNvSpPr txBox="1"/>
          <p:nvPr/>
        </p:nvSpPr>
        <p:spPr>
          <a:xfrm>
            <a:off x="838200" y="3048000"/>
            <a:ext cx="7620000" cy="2308324"/>
          </a:xfrm>
          <a:prstGeom prst="rect">
            <a:avLst/>
          </a:prstGeom>
          <a:noFill/>
        </p:spPr>
        <p:txBody>
          <a:bodyPr wrap="square" rtlCol="0">
            <a:spAutoFit/>
          </a:bodyPr>
          <a:lstStyle/>
          <a:p>
            <a:r>
              <a:rPr lang="en-US" sz="2400" b="1" dirty="0">
                <a:solidFill>
                  <a:srgbClr val="7030A0"/>
                </a:solidFill>
              </a:rPr>
              <a:t>Which of the following laws could result in disciplinary, civil, and criminal sanctions if violated?</a:t>
            </a:r>
          </a:p>
          <a:p>
            <a:pPr marL="342900" indent="-342900">
              <a:buFont typeface="Wingdings" panose="05000000000000000000" pitchFamily="2" charset="2"/>
              <a:buChar char="§"/>
            </a:pPr>
            <a:r>
              <a:rPr lang="en-US" sz="2400" b="1" dirty="0" smtClean="0">
                <a:solidFill>
                  <a:srgbClr val="00B0F0"/>
                </a:solidFill>
              </a:rPr>
              <a:t>PCI-DSS</a:t>
            </a:r>
            <a:endParaRPr lang="en-US" sz="2400" b="1" dirty="0">
              <a:solidFill>
                <a:srgbClr val="00B0F0"/>
              </a:solidFill>
            </a:endParaRPr>
          </a:p>
          <a:p>
            <a:pPr marL="342900" indent="-342900">
              <a:buFont typeface="Wingdings" panose="05000000000000000000" pitchFamily="2" charset="2"/>
              <a:buChar char="§"/>
            </a:pPr>
            <a:r>
              <a:rPr lang="en-US" sz="2400" b="1" dirty="0" smtClean="0">
                <a:solidFill>
                  <a:srgbClr val="00B0F0"/>
                </a:solidFill>
              </a:rPr>
              <a:t>Sarbanes </a:t>
            </a:r>
            <a:r>
              <a:rPr lang="en-US" sz="2400" b="1" dirty="0">
                <a:solidFill>
                  <a:srgbClr val="00B0F0"/>
                </a:solidFill>
              </a:rPr>
              <a:t>Oxley</a:t>
            </a:r>
          </a:p>
          <a:p>
            <a:pPr marL="342900" indent="-342900">
              <a:buFont typeface="Wingdings" panose="05000000000000000000" pitchFamily="2" charset="2"/>
              <a:buChar char="§"/>
            </a:pPr>
            <a:r>
              <a:rPr lang="en-US" sz="2400" b="1" dirty="0">
                <a:solidFill>
                  <a:srgbClr val="00B0F0"/>
                </a:solidFill>
              </a:rPr>
              <a:t>HIPAA</a:t>
            </a:r>
          </a:p>
          <a:p>
            <a:pPr marL="342900" indent="-342900">
              <a:buFont typeface="Wingdings" panose="05000000000000000000" pitchFamily="2" charset="2"/>
              <a:buChar char="§"/>
            </a:pPr>
            <a:r>
              <a:rPr lang="en-US" sz="2400" b="1" dirty="0">
                <a:solidFill>
                  <a:srgbClr val="00B0F0"/>
                </a:solidFill>
              </a:rPr>
              <a:t>NCPA</a:t>
            </a:r>
          </a:p>
        </p:txBody>
      </p:sp>
    </p:spTree>
    <p:extLst>
      <p:ext uri="{BB962C8B-B14F-4D97-AF65-F5344CB8AC3E}">
        <p14:creationId xmlns:p14="http://schemas.microsoft.com/office/powerpoint/2010/main" val="28142198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2286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Check for Understanding Q7</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2" name="TextBox 11"/>
          <p:cNvSpPr txBox="1"/>
          <p:nvPr/>
        </p:nvSpPr>
        <p:spPr>
          <a:xfrm>
            <a:off x="2819400" y="1635012"/>
            <a:ext cx="3116687" cy="707886"/>
          </a:xfrm>
          <a:prstGeom prst="rect">
            <a:avLst/>
          </a:prstGeom>
          <a:noFill/>
        </p:spPr>
        <p:txBody>
          <a:bodyPr wrap="none" rtlCol="0">
            <a:spAutoFit/>
          </a:bodyPr>
          <a:lstStyle/>
          <a:p>
            <a:r>
              <a:rPr lang="en-US" sz="2000" b="1" dirty="0" smtClean="0">
                <a:solidFill>
                  <a:srgbClr val="00B050"/>
                </a:solidFill>
              </a:rPr>
              <a:t>http://app.gosoapbox.com</a:t>
            </a:r>
          </a:p>
          <a:p>
            <a:r>
              <a:rPr lang="en-US" sz="2000" b="1" dirty="0" smtClean="0">
                <a:solidFill>
                  <a:srgbClr val="00B050"/>
                </a:solidFill>
              </a:rPr>
              <a:t>Event code: </a:t>
            </a:r>
            <a:r>
              <a:rPr lang="en-US" sz="2000" b="1" dirty="0" smtClean="0">
                <a:solidFill>
                  <a:srgbClr val="00B050"/>
                </a:solidFill>
              </a:rPr>
              <a:t>288</a:t>
            </a:r>
            <a:r>
              <a:rPr lang="en-US" sz="2000" b="1" dirty="0" smtClean="0">
                <a:solidFill>
                  <a:srgbClr val="00B050"/>
                </a:solidFill>
              </a:rPr>
              <a:t>-095-730 </a:t>
            </a:r>
            <a:endParaRPr lang="en-US" sz="2000" b="1" dirty="0">
              <a:solidFill>
                <a:srgbClr val="00B050"/>
              </a:solidFill>
            </a:endParaRPr>
          </a:p>
        </p:txBody>
      </p:sp>
      <p:sp>
        <p:nvSpPr>
          <p:cNvPr id="3" name="TextBox 2"/>
          <p:cNvSpPr txBox="1"/>
          <p:nvPr/>
        </p:nvSpPr>
        <p:spPr>
          <a:xfrm>
            <a:off x="838200" y="3048000"/>
            <a:ext cx="7620000" cy="2308324"/>
          </a:xfrm>
          <a:prstGeom prst="rect">
            <a:avLst/>
          </a:prstGeom>
          <a:noFill/>
        </p:spPr>
        <p:txBody>
          <a:bodyPr wrap="square" rtlCol="0">
            <a:spAutoFit/>
          </a:bodyPr>
          <a:lstStyle/>
          <a:p>
            <a:r>
              <a:rPr lang="en-US" sz="2400" b="1" dirty="0">
                <a:solidFill>
                  <a:srgbClr val="7030A0"/>
                </a:solidFill>
              </a:rPr>
              <a:t>Which of the following laws is designed to reduce credit card fraud?</a:t>
            </a:r>
          </a:p>
          <a:p>
            <a:pPr marL="342900" indent="-342900">
              <a:buFont typeface="Wingdings" panose="05000000000000000000" pitchFamily="2" charset="2"/>
              <a:buChar char="§"/>
            </a:pPr>
            <a:r>
              <a:rPr lang="en-US" sz="2400" b="1" dirty="0" smtClean="0">
                <a:solidFill>
                  <a:srgbClr val="00B0F0"/>
                </a:solidFill>
              </a:rPr>
              <a:t>PCI-DSS</a:t>
            </a:r>
            <a:endParaRPr lang="en-US" sz="2400" b="1" dirty="0">
              <a:solidFill>
                <a:srgbClr val="00B0F0"/>
              </a:solidFill>
            </a:endParaRPr>
          </a:p>
          <a:p>
            <a:pPr marL="342900" indent="-342900">
              <a:buFont typeface="Wingdings" panose="05000000000000000000" pitchFamily="2" charset="2"/>
              <a:buChar char="§"/>
            </a:pPr>
            <a:r>
              <a:rPr lang="en-US" sz="2400" b="1" dirty="0" smtClean="0">
                <a:solidFill>
                  <a:srgbClr val="00B0F0"/>
                </a:solidFill>
              </a:rPr>
              <a:t>Sarbanes </a:t>
            </a:r>
            <a:r>
              <a:rPr lang="en-US" sz="2400" b="1" dirty="0">
                <a:solidFill>
                  <a:srgbClr val="00B0F0"/>
                </a:solidFill>
              </a:rPr>
              <a:t>Oxley</a:t>
            </a:r>
          </a:p>
          <a:p>
            <a:pPr marL="342900" indent="-342900">
              <a:buFont typeface="Wingdings" panose="05000000000000000000" pitchFamily="2" charset="2"/>
              <a:buChar char="§"/>
            </a:pPr>
            <a:r>
              <a:rPr lang="en-US" sz="2400" b="1" dirty="0">
                <a:solidFill>
                  <a:srgbClr val="00B0F0"/>
                </a:solidFill>
              </a:rPr>
              <a:t>HIPAA</a:t>
            </a:r>
          </a:p>
          <a:p>
            <a:pPr marL="342900" indent="-342900">
              <a:buFont typeface="Wingdings" panose="05000000000000000000" pitchFamily="2" charset="2"/>
              <a:buChar char="§"/>
            </a:pPr>
            <a:r>
              <a:rPr lang="en-US" sz="2400" b="1" dirty="0">
                <a:solidFill>
                  <a:srgbClr val="00B0F0"/>
                </a:solidFill>
              </a:rPr>
              <a:t>NCPA</a:t>
            </a:r>
          </a:p>
        </p:txBody>
      </p:sp>
    </p:spTree>
    <p:extLst>
      <p:ext uri="{BB962C8B-B14F-4D97-AF65-F5344CB8AC3E}">
        <p14:creationId xmlns:p14="http://schemas.microsoft.com/office/powerpoint/2010/main" val="3713500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676400"/>
            <a:ext cx="8229600" cy="533400"/>
          </a:xfrm>
        </p:spPr>
        <p:txBody>
          <a:bodyPr>
            <a:noAutofit/>
          </a:bodyPr>
          <a:lstStyle/>
          <a:p>
            <a:pPr algn="l"/>
            <a:r>
              <a:rPr lang="en-US" sz="2800" b="1" dirty="0" smtClean="0">
                <a:solidFill>
                  <a:srgbClr val="00B0F0"/>
                </a:solidFill>
              </a:rPr>
              <a:t>In this lecture:</a:t>
            </a:r>
            <a:endParaRPr lang="en-US" sz="2800" b="1" dirty="0">
              <a:solidFill>
                <a:srgbClr val="00B0F0"/>
              </a:solidFill>
            </a:endParaRPr>
          </a:p>
        </p:txBody>
      </p:sp>
      <p:sp>
        <p:nvSpPr>
          <p:cNvPr id="3" name="Content Placeholder 2"/>
          <p:cNvSpPr>
            <a:spLocks noGrp="1"/>
          </p:cNvSpPr>
          <p:nvPr>
            <p:ph idx="1"/>
          </p:nvPr>
        </p:nvSpPr>
        <p:spPr>
          <a:xfrm>
            <a:off x="457200" y="2438400"/>
            <a:ext cx="8229600" cy="3810000"/>
          </a:xfrm>
        </p:spPr>
        <p:txBody>
          <a:bodyPr>
            <a:normAutofit/>
          </a:bodyPr>
          <a:lstStyle/>
          <a:p>
            <a:pPr fontAlgn="t"/>
            <a:r>
              <a:rPr lang="en-US" sz="2400" dirty="0">
                <a:latin typeface="Century" panose="02040604050505020304" pitchFamily="18" charset="0"/>
              </a:rPr>
              <a:t>Section 1:   </a:t>
            </a:r>
            <a:r>
              <a:rPr lang="en-US" sz="2400" dirty="0">
                <a:latin typeface="Century" panose="02040604050505020304" pitchFamily="18" charset="0"/>
              </a:rPr>
              <a:t>Privacy and Identity Theft</a:t>
            </a:r>
          </a:p>
          <a:p>
            <a:r>
              <a:rPr lang="en-US" sz="2400" dirty="0" smtClean="0">
                <a:latin typeface="Century" panose="02040604050505020304" pitchFamily="18" charset="0"/>
              </a:rPr>
              <a:t>Section </a:t>
            </a:r>
            <a:r>
              <a:rPr lang="en-US" sz="2400" dirty="0">
                <a:latin typeface="Century" panose="02040604050505020304" pitchFamily="18" charset="0"/>
              </a:rPr>
              <a:t>2: </a:t>
            </a:r>
            <a:r>
              <a:rPr lang="en-US" sz="2400" dirty="0" smtClean="0">
                <a:latin typeface="Century" panose="02040604050505020304" pitchFamily="18" charset="0"/>
              </a:rPr>
              <a:t>  </a:t>
            </a:r>
            <a:r>
              <a:rPr lang="en-US" sz="2400" dirty="0" smtClean="0">
                <a:latin typeface="Century" panose="02040604050505020304" pitchFamily="18" charset="0"/>
              </a:rPr>
              <a:t>Intellectual </a:t>
            </a:r>
            <a:r>
              <a:rPr lang="en-US" sz="2400" dirty="0">
                <a:latin typeface="Century" panose="02040604050505020304" pitchFamily="18" charset="0"/>
              </a:rPr>
              <a:t>Property Protection</a:t>
            </a:r>
            <a:endParaRPr lang="en-US" sz="2400" dirty="0">
              <a:latin typeface="Century" panose="02040604050505020304" pitchFamily="18" charset="0"/>
            </a:endParaRPr>
          </a:p>
          <a:p>
            <a:r>
              <a:rPr lang="en-US" sz="2400" dirty="0">
                <a:latin typeface="Century" panose="02040604050505020304" pitchFamily="18" charset="0"/>
              </a:rPr>
              <a:t>Section 3:   </a:t>
            </a:r>
            <a:r>
              <a:rPr lang="en-US" sz="2400" dirty="0">
                <a:latin typeface="Century" panose="02040604050505020304" pitchFamily="18" charset="0"/>
              </a:rPr>
              <a:t>Laws and Regulations</a:t>
            </a:r>
          </a:p>
          <a:p>
            <a:r>
              <a:rPr lang="en-US" sz="2400" dirty="0" smtClean="0">
                <a:latin typeface="Century" panose="02040604050505020304" pitchFamily="18" charset="0"/>
              </a:rPr>
              <a:t>Section </a:t>
            </a:r>
            <a:r>
              <a:rPr lang="en-US" sz="2400" dirty="0">
                <a:latin typeface="Century" panose="02040604050505020304" pitchFamily="18" charset="0"/>
              </a:rPr>
              <a:t>4: </a:t>
            </a:r>
            <a:r>
              <a:rPr lang="en-US" sz="2400" dirty="0" smtClean="0">
                <a:latin typeface="Century" panose="02040604050505020304" pitchFamily="18" charset="0"/>
              </a:rPr>
              <a:t>  </a:t>
            </a:r>
            <a:r>
              <a:rPr lang="en-US" sz="2400" dirty="0" smtClean="0">
                <a:latin typeface="Century" panose="02040604050505020304" pitchFamily="18" charset="0"/>
              </a:rPr>
              <a:t>Ethical </a:t>
            </a:r>
            <a:r>
              <a:rPr lang="en-US" sz="2400" dirty="0">
                <a:latin typeface="Century" panose="02040604050505020304" pitchFamily="18" charset="0"/>
              </a:rPr>
              <a:t>Behavior in Cyberspace, </a:t>
            </a:r>
            <a:r>
              <a:rPr lang="en-US" sz="2400" dirty="0" smtClean="0">
                <a:latin typeface="Century" panose="02040604050505020304" pitchFamily="18" charset="0"/>
              </a:rPr>
              <a:t>Cyberbullying</a:t>
            </a:r>
            <a:endParaRPr lang="en-US" sz="2400" dirty="0">
              <a:latin typeface="Century" panose="02040604050505020304" pitchFamily="18" charset="0"/>
            </a:endParaRPr>
          </a:p>
        </p:txBody>
      </p:sp>
    </p:spTree>
    <p:extLst>
      <p:ext uri="{BB962C8B-B14F-4D97-AF65-F5344CB8AC3E}">
        <p14:creationId xmlns:p14="http://schemas.microsoft.com/office/powerpoint/2010/main" val="4255613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6172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2400" b="1" noProof="0" dirty="0" smtClean="0">
                <a:solidFill>
                  <a:schemeClr val="bg1"/>
                </a:solidFill>
                <a:effectLst>
                  <a:outerShdw blurRad="38100" dist="38100" dir="2700000" algn="tl">
                    <a:srgbClr val="000000">
                      <a:alpha val="43137"/>
                    </a:srgbClr>
                  </a:outerShdw>
                </a:effectLst>
              </a:rPr>
              <a:t>Cybersecurity Implementation Approaches</a:t>
            </a:r>
            <a:endParaRPr kumimoji="0" lang="en-US"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endParaRPr>
          </a:p>
        </p:txBody>
      </p:sp>
      <p:sp>
        <p:nvSpPr>
          <p:cNvPr id="9" name="Content Placeholder 2"/>
          <p:cNvSpPr>
            <a:spLocks noGrp="1"/>
          </p:cNvSpPr>
          <p:nvPr>
            <p:ph sz="quarter" idx="4294967295"/>
          </p:nvPr>
        </p:nvSpPr>
        <p:spPr>
          <a:xfrm>
            <a:off x="457200" y="1828800"/>
            <a:ext cx="7925426" cy="4304323"/>
          </a:xfrm>
          <a:prstGeom prst="rect">
            <a:avLst/>
          </a:prstGeom>
        </p:spPr>
        <p:txBody>
          <a:bodyPr>
            <a:normAutofit/>
          </a:bodyPr>
          <a:lstStyle/>
          <a:p>
            <a:pPr>
              <a:buNone/>
            </a:pPr>
            <a:r>
              <a:rPr lang="en-US" altLang="en-US" sz="1800" dirty="0">
                <a:latin typeface="Century" panose="02040604050505020304" pitchFamily="18" charset="0"/>
              </a:rPr>
              <a:t>The White House Cybersecurity Strategy &amp; Implementation Plan (CSIP) (2015):</a:t>
            </a:r>
          </a:p>
          <a:p>
            <a:pPr lvl="1"/>
            <a:r>
              <a:rPr lang="en-US" altLang="en-US" sz="1800" b="1" dirty="0">
                <a:solidFill>
                  <a:srgbClr val="00B0F0"/>
                </a:solidFill>
                <a:latin typeface="Century" panose="02040604050505020304" pitchFamily="18" charset="0"/>
              </a:rPr>
              <a:t>Prioritized Identification </a:t>
            </a:r>
            <a:r>
              <a:rPr lang="en-US" altLang="en-US" sz="1800" dirty="0">
                <a:solidFill>
                  <a:srgbClr val="00B0F0"/>
                </a:solidFill>
                <a:latin typeface="Century" panose="02040604050505020304" pitchFamily="18" charset="0"/>
              </a:rPr>
              <a:t>and </a:t>
            </a:r>
            <a:r>
              <a:rPr lang="en-US" altLang="en-US" sz="1800" b="1" dirty="0">
                <a:solidFill>
                  <a:srgbClr val="00B0F0"/>
                </a:solidFill>
                <a:latin typeface="Century" panose="02040604050505020304" pitchFamily="18" charset="0"/>
              </a:rPr>
              <a:t>Protection</a:t>
            </a:r>
            <a:endParaRPr lang="en-US" altLang="en-US" sz="1800" dirty="0">
              <a:solidFill>
                <a:srgbClr val="00B0F0"/>
              </a:solidFill>
              <a:latin typeface="Century" panose="02040604050505020304" pitchFamily="18" charset="0"/>
            </a:endParaRPr>
          </a:p>
          <a:p>
            <a:pPr lvl="1"/>
            <a:r>
              <a:rPr lang="en-US" altLang="en-US" sz="1800" b="1" dirty="0">
                <a:solidFill>
                  <a:srgbClr val="00B0F0"/>
                </a:solidFill>
                <a:latin typeface="Century" panose="02040604050505020304" pitchFamily="18" charset="0"/>
              </a:rPr>
              <a:t>Timely Detection</a:t>
            </a:r>
            <a:r>
              <a:rPr lang="en-US" altLang="en-US" sz="1800" dirty="0">
                <a:solidFill>
                  <a:srgbClr val="00B0F0"/>
                </a:solidFill>
                <a:latin typeface="Century" panose="02040604050505020304" pitchFamily="18" charset="0"/>
              </a:rPr>
              <a:t> and </a:t>
            </a:r>
            <a:r>
              <a:rPr lang="en-US" altLang="en-US" sz="1800" b="1" dirty="0">
                <a:solidFill>
                  <a:srgbClr val="00B0F0"/>
                </a:solidFill>
                <a:latin typeface="Century" panose="02040604050505020304" pitchFamily="18" charset="0"/>
              </a:rPr>
              <a:t>Rapid Response </a:t>
            </a:r>
          </a:p>
          <a:p>
            <a:pPr lvl="1"/>
            <a:r>
              <a:rPr lang="en-US" altLang="en-US" sz="1800" b="1" dirty="0">
                <a:solidFill>
                  <a:srgbClr val="00B0F0"/>
                </a:solidFill>
                <a:latin typeface="Century" panose="02040604050505020304" pitchFamily="18" charset="0"/>
              </a:rPr>
              <a:t>Rapid Recovery </a:t>
            </a:r>
            <a:r>
              <a:rPr lang="en-US" altLang="en-US" sz="1800" dirty="0">
                <a:solidFill>
                  <a:srgbClr val="00B0F0"/>
                </a:solidFill>
                <a:latin typeface="Century" panose="02040604050505020304" pitchFamily="18" charset="0"/>
              </a:rPr>
              <a:t>and </a:t>
            </a:r>
            <a:r>
              <a:rPr lang="en-US" altLang="en-US" sz="1800" b="1" dirty="0">
                <a:solidFill>
                  <a:srgbClr val="00B0F0"/>
                </a:solidFill>
                <a:latin typeface="Century" panose="02040604050505020304" pitchFamily="18" charset="0"/>
              </a:rPr>
              <a:t>Accelerated Adoption</a:t>
            </a:r>
            <a:endParaRPr lang="en-US" altLang="en-US" sz="1800" dirty="0">
              <a:solidFill>
                <a:srgbClr val="00B0F0"/>
              </a:solidFill>
              <a:latin typeface="Century" panose="02040604050505020304" pitchFamily="18" charset="0"/>
            </a:endParaRPr>
          </a:p>
          <a:p>
            <a:pPr lvl="1"/>
            <a:r>
              <a:rPr lang="en-US" altLang="en-US" sz="1800" b="1" dirty="0">
                <a:solidFill>
                  <a:srgbClr val="00B0F0"/>
                </a:solidFill>
                <a:latin typeface="Century" panose="02040604050505020304" pitchFamily="18" charset="0"/>
              </a:rPr>
              <a:t>Recruitment and Retention</a:t>
            </a:r>
            <a:r>
              <a:rPr lang="en-US" altLang="en-US" sz="1800" dirty="0">
                <a:solidFill>
                  <a:srgbClr val="00B0F0"/>
                </a:solidFill>
                <a:latin typeface="Century" panose="02040604050505020304" pitchFamily="18" charset="0"/>
              </a:rPr>
              <a:t> of the </a:t>
            </a:r>
            <a:r>
              <a:rPr lang="en-US" altLang="en-US" sz="1800" b="1" dirty="0">
                <a:solidFill>
                  <a:srgbClr val="00B0F0"/>
                </a:solidFill>
                <a:latin typeface="Century" panose="02040604050505020304" pitchFamily="18" charset="0"/>
              </a:rPr>
              <a:t>Cybersecurity Workforce</a:t>
            </a:r>
            <a:endParaRPr lang="en-US" altLang="en-US" sz="1800" dirty="0">
              <a:solidFill>
                <a:srgbClr val="00B0F0"/>
              </a:solidFill>
              <a:latin typeface="Century" panose="02040604050505020304" pitchFamily="18" charset="0"/>
            </a:endParaRPr>
          </a:p>
          <a:p>
            <a:pPr lvl="1"/>
            <a:r>
              <a:rPr lang="en-US" altLang="en-US" sz="1800" b="1" dirty="0">
                <a:solidFill>
                  <a:srgbClr val="00B0F0"/>
                </a:solidFill>
                <a:latin typeface="Century" panose="02040604050505020304" pitchFamily="18" charset="0"/>
              </a:rPr>
              <a:t>Efficient and Effective Acquisition and Deployment of Existing and Emerging Technology</a:t>
            </a:r>
            <a:r>
              <a:rPr lang="en-US" altLang="en-US" sz="1800" b="1" dirty="0" smtClean="0">
                <a:solidFill>
                  <a:srgbClr val="00B0F0"/>
                </a:solidFill>
                <a:latin typeface="Century" panose="02040604050505020304" pitchFamily="18" charset="0"/>
              </a:rPr>
              <a:t>.</a:t>
            </a:r>
            <a:endParaRPr lang="en-US" altLang="en-US" sz="1800" b="1" dirty="0">
              <a:solidFill>
                <a:srgbClr val="00B0F0"/>
              </a:solidFill>
              <a:latin typeface="Century" panose="02040604050505020304" pitchFamily="18" charset="0"/>
            </a:endParaRPr>
          </a:p>
          <a:p>
            <a:r>
              <a:rPr lang="en-US" altLang="en-US" sz="1800" dirty="0">
                <a:latin typeface="Century" panose="02040604050505020304" pitchFamily="18" charset="0"/>
              </a:rPr>
              <a:t>Organize the data based on:</a:t>
            </a:r>
          </a:p>
          <a:p>
            <a:pPr lvl="1"/>
            <a:r>
              <a:rPr lang="en-US" altLang="en-US" sz="1800" dirty="0">
                <a:latin typeface="Century" panose="02040604050505020304" pitchFamily="18" charset="0"/>
              </a:rPr>
              <a:t>Objectives: </a:t>
            </a:r>
            <a:r>
              <a:rPr lang="en-US" altLang="en-US" sz="1800" i="1" dirty="0">
                <a:latin typeface="Century" panose="02040604050505020304" pitchFamily="18" charset="0"/>
              </a:rPr>
              <a:t>“What do you need to achieve?”</a:t>
            </a:r>
          </a:p>
          <a:p>
            <a:pPr lvl="1"/>
            <a:r>
              <a:rPr lang="en-US" altLang="en-US" sz="1800" dirty="0">
                <a:latin typeface="Century" panose="02040604050505020304" pitchFamily="18" charset="0"/>
              </a:rPr>
              <a:t>Goals: </a:t>
            </a:r>
            <a:r>
              <a:rPr lang="en-US" altLang="en-US" sz="1800" i="1" dirty="0">
                <a:latin typeface="Century" panose="02040604050505020304" pitchFamily="18" charset="0"/>
              </a:rPr>
              <a:t>“How and Where should you focus your efforts to achieve those objectives.”</a:t>
            </a:r>
          </a:p>
        </p:txBody>
      </p:sp>
    </p:spTree>
    <p:extLst>
      <p:ext uri="{BB962C8B-B14F-4D97-AF65-F5344CB8AC3E}">
        <p14:creationId xmlns:p14="http://schemas.microsoft.com/office/powerpoint/2010/main" val="25863502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6388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Alabama Sexting Law</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8" name="Content Placeholder 2"/>
          <p:cNvSpPr>
            <a:spLocks noGrp="1"/>
          </p:cNvSpPr>
          <p:nvPr>
            <p:ph sz="quarter" idx="4294967295"/>
          </p:nvPr>
        </p:nvSpPr>
        <p:spPr>
          <a:xfrm>
            <a:off x="685800" y="1722429"/>
            <a:ext cx="7772400" cy="4068771"/>
          </a:xfrm>
          <a:prstGeom prst="rect">
            <a:avLst/>
          </a:prstGeom>
        </p:spPr>
        <p:txBody>
          <a:bodyPr/>
          <a:lstStyle/>
          <a:p>
            <a:r>
              <a:rPr lang="en-US" sz="2400" dirty="0" smtClean="0">
                <a:solidFill>
                  <a:srgbClr val="00B050"/>
                </a:solidFill>
              </a:rPr>
              <a:t>Does not have a specific sexting statute</a:t>
            </a:r>
          </a:p>
          <a:p>
            <a:r>
              <a:rPr lang="en-US" sz="2400" dirty="0" smtClean="0"/>
              <a:t>Teenagers caught sending or receiving explicit images of a minor, including images of themselves, could be prosecuted under child pornography laws, obscenity laws or material harmful to minor’s law.</a:t>
            </a:r>
          </a:p>
          <a:p>
            <a:r>
              <a:rPr lang="en-US" sz="2400" dirty="0" smtClean="0">
                <a:solidFill>
                  <a:srgbClr val="FF0000"/>
                </a:solidFill>
              </a:rPr>
              <a:t>If convicted , the individual generally will need to register as a sex offender.</a:t>
            </a:r>
            <a:endParaRPr lang="en-US" sz="2400" dirty="0">
              <a:solidFill>
                <a:srgbClr val="FF0000"/>
              </a:solidFill>
            </a:endParaRPr>
          </a:p>
        </p:txBody>
      </p:sp>
    </p:spTree>
    <p:extLst>
      <p:ext uri="{BB962C8B-B14F-4D97-AF65-F5344CB8AC3E}">
        <p14:creationId xmlns:p14="http://schemas.microsoft.com/office/powerpoint/2010/main" val="1905759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6172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Protecting Children’s Privacy</a:t>
            </a:r>
            <a:r>
              <a:rPr lang="en-US" sz="3000" b="1" dirty="0" smtClean="0">
                <a:solidFill>
                  <a:schemeClr val="bg1"/>
                </a:solidFill>
                <a:effectLst>
                  <a:outerShdw blurRad="38100" dist="38100" dir="2700000" algn="tl">
                    <a:srgbClr val="000000">
                      <a:alpha val="43137"/>
                    </a:srgbClr>
                  </a:outerShdw>
                </a:effectLst>
              </a:rPr>
              <a:t>- COPPA</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9" name="Rectangle 4"/>
          <p:cNvSpPr>
            <a:spLocks noGrp="1" noChangeArrowheads="1"/>
          </p:cNvSpPr>
          <p:nvPr>
            <p:ph type="title" idx="4294967295"/>
          </p:nvPr>
        </p:nvSpPr>
        <p:spPr bwMode="auto">
          <a:xfrm>
            <a:off x="22822" y="1274763"/>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344488"/>
            <a:r>
              <a:rPr lang="en-US" sz="1600" b="1" dirty="0">
                <a:solidFill>
                  <a:srgbClr val="00B0F0"/>
                </a:solidFill>
                <a:latin typeface="Century" panose="02040604050505020304" pitchFamily="18" charset="0"/>
              </a:rPr>
              <a:t>The Children's Online Privacy Protection Act of 1998</a:t>
            </a:r>
            <a:endParaRPr lang="en-US" altLang="en-US" sz="1600" b="1" dirty="0">
              <a:solidFill>
                <a:srgbClr val="00B0F0"/>
              </a:solidFill>
              <a:latin typeface="Century" panose="02040604050505020304" pitchFamily="18" charset="0"/>
            </a:endParaRPr>
          </a:p>
        </p:txBody>
      </p:sp>
      <p:sp>
        <p:nvSpPr>
          <p:cNvPr id="3" name="TextBox 2"/>
          <p:cNvSpPr txBox="1"/>
          <p:nvPr/>
        </p:nvSpPr>
        <p:spPr>
          <a:xfrm>
            <a:off x="1295400" y="2362200"/>
            <a:ext cx="7239000" cy="2585323"/>
          </a:xfrm>
          <a:prstGeom prst="rect">
            <a:avLst/>
          </a:prstGeom>
          <a:noFill/>
        </p:spPr>
        <p:txBody>
          <a:bodyPr wrap="square" rtlCol="0">
            <a:spAutoFit/>
          </a:bodyPr>
          <a:lstStyle/>
          <a:p>
            <a:r>
              <a:rPr lang="en-US" dirty="0" smtClean="0">
                <a:solidFill>
                  <a:srgbClr val="7030A0"/>
                </a:solidFill>
              </a:rPr>
              <a:t>COPPA is a federal statute that intends to protect children information.</a:t>
            </a:r>
          </a:p>
          <a:p>
            <a:endParaRPr lang="en-US" dirty="0">
              <a:solidFill>
                <a:srgbClr val="7030A0"/>
              </a:solidFill>
            </a:endParaRPr>
          </a:p>
          <a:p>
            <a:r>
              <a:rPr lang="en-US" altLang="en-US" dirty="0"/>
              <a:t>Originally passed in 1998; </a:t>
            </a:r>
            <a:r>
              <a:rPr lang="en-US" altLang="en-US" dirty="0" smtClean="0"/>
              <a:t>the Federal Trade Commission (FTC) </a:t>
            </a:r>
            <a:r>
              <a:rPr lang="en-US" altLang="en-US" dirty="0"/>
              <a:t>implemented COPPA April 2000</a:t>
            </a:r>
          </a:p>
          <a:p>
            <a:endParaRPr lang="en-US" dirty="0" smtClean="0">
              <a:solidFill>
                <a:srgbClr val="00B050"/>
              </a:solidFill>
            </a:endParaRPr>
          </a:p>
          <a:p>
            <a:r>
              <a:rPr lang="en-US" dirty="0" smtClean="0">
                <a:solidFill>
                  <a:srgbClr val="00B050"/>
                </a:solidFill>
              </a:rPr>
              <a:t>COPPA </a:t>
            </a:r>
            <a:r>
              <a:rPr lang="en-US" dirty="0">
                <a:solidFill>
                  <a:srgbClr val="00B050"/>
                </a:solidFill>
              </a:rPr>
              <a:t>imposes certain requirements on operators of websites or online services directed to children under 13 years of age, and on operators of other websites or online services that have actual knowledge that they are collecting personal information online from a child under 13 years of age.</a:t>
            </a:r>
          </a:p>
        </p:txBody>
      </p:sp>
    </p:spTree>
    <p:extLst>
      <p:ext uri="{BB962C8B-B14F-4D97-AF65-F5344CB8AC3E}">
        <p14:creationId xmlns:p14="http://schemas.microsoft.com/office/powerpoint/2010/main" val="574446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6172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Protecting Children’s Privacy</a:t>
            </a:r>
            <a:r>
              <a:rPr lang="en-US" sz="3000" b="1" dirty="0" smtClean="0">
                <a:solidFill>
                  <a:schemeClr val="bg1"/>
                </a:solidFill>
                <a:effectLst>
                  <a:outerShdw blurRad="38100" dist="38100" dir="2700000" algn="tl">
                    <a:srgbClr val="000000">
                      <a:alpha val="43137"/>
                    </a:srgbClr>
                  </a:outerShdw>
                </a:effectLst>
              </a:rPr>
              <a:t>- COPPA</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9" name="Rectangle 4"/>
          <p:cNvSpPr>
            <a:spLocks noGrp="1" noChangeArrowheads="1"/>
          </p:cNvSpPr>
          <p:nvPr>
            <p:ph type="title" idx="4294967295"/>
          </p:nvPr>
        </p:nvSpPr>
        <p:spPr bwMode="auto">
          <a:xfrm>
            <a:off x="22822" y="1274763"/>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344488"/>
            <a:r>
              <a:rPr lang="en-US" altLang="en-US" sz="1800" b="1" dirty="0">
                <a:solidFill>
                  <a:srgbClr val="FF0000"/>
                </a:solidFill>
              </a:rPr>
              <a:t>What Does Personal Information (PI) Collected Mean?</a:t>
            </a:r>
            <a:endParaRPr lang="en-US" altLang="en-US" sz="1800" b="1" dirty="0">
              <a:solidFill>
                <a:srgbClr val="FF0000"/>
              </a:solidFill>
              <a:latin typeface="Century" panose="02040604050505020304" pitchFamily="18" charset="0"/>
            </a:endParaRPr>
          </a:p>
        </p:txBody>
      </p:sp>
      <p:sp>
        <p:nvSpPr>
          <p:cNvPr id="3" name="TextBox 2"/>
          <p:cNvSpPr txBox="1"/>
          <p:nvPr/>
        </p:nvSpPr>
        <p:spPr>
          <a:xfrm>
            <a:off x="1066800" y="2133600"/>
            <a:ext cx="7239000" cy="4247317"/>
          </a:xfrm>
          <a:prstGeom prst="rect">
            <a:avLst/>
          </a:prstGeom>
          <a:noFill/>
        </p:spPr>
        <p:txBody>
          <a:bodyPr wrap="square" rtlCol="0">
            <a:spAutoFit/>
          </a:bodyPr>
          <a:lstStyle/>
          <a:p>
            <a:r>
              <a:rPr lang="en-US" altLang="en-US" b="1" dirty="0">
                <a:solidFill>
                  <a:srgbClr val="00B050"/>
                </a:solidFill>
              </a:rPr>
              <a:t>Personal Information includes:</a:t>
            </a:r>
          </a:p>
          <a:p>
            <a:pPr lvl="1">
              <a:spcAft>
                <a:spcPts val="0"/>
              </a:spcAft>
            </a:pPr>
            <a:r>
              <a:rPr lang="en-US" altLang="en-US" dirty="0"/>
              <a:t>First and last name</a:t>
            </a:r>
          </a:p>
          <a:p>
            <a:pPr lvl="1">
              <a:spcAft>
                <a:spcPts val="0"/>
              </a:spcAft>
            </a:pPr>
            <a:r>
              <a:rPr lang="en-US" altLang="en-US" dirty="0"/>
              <a:t>Email address</a:t>
            </a:r>
          </a:p>
          <a:p>
            <a:pPr lvl="1">
              <a:spcAft>
                <a:spcPts val="0"/>
              </a:spcAft>
            </a:pPr>
            <a:r>
              <a:rPr lang="en-US" altLang="en-US" dirty="0"/>
              <a:t>Telephone number</a:t>
            </a:r>
          </a:p>
          <a:p>
            <a:pPr lvl="1">
              <a:spcAft>
                <a:spcPts val="0"/>
              </a:spcAft>
            </a:pPr>
            <a:r>
              <a:rPr lang="en-US" altLang="en-US" dirty="0"/>
              <a:t>Physical address, like street name or city</a:t>
            </a:r>
          </a:p>
          <a:p>
            <a:pPr lvl="1">
              <a:spcAft>
                <a:spcPts val="0"/>
              </a:spcAft>
            </a:pPr>
            <a:r>
              <a:rPr lang="en-US" altLang="en-US" dirty="0"/>
              <a:t>Instant message usernames, </a:t>
            </a:r>
          </a:p>
          <a:p>
            <a:pPr lvl="1">
              <a:spcAft>
                <a:spcPts val="0"/>
              </a:spcAft>
            </a:pPr>
            <a:r>
              <a:rPr lang="en-US" altLang="en-US" dirty="0"/>
              <a:t>Geolocation information</a:t>
            </a:r>
          </a:p>
          <a:p>
            <a:pPr lvl="1"/>
            <a:endParaRPr lang="en-US" altLang="en-US" dirty="0"/>
          </a:p>
          <a:p>
            <a:r>
              <a:rPr lang="en-US" altLang="en-US" b="1" dirty="0">
                <a:solidFill>
                  <a:srgbClr val="00B050"/>
                </a:solidFill>
              </a:rPr>
              <a:t>Collecting includes:</a:t>
            </a:r>
          </a:p>
          <a:p>
            <a:pPr lvl="1"/>
            <a:r>
              <a:rPr lang="en-US" altLang="en-US" dirty="0"/>
              <a:t>Requesting, prompting, or encouraging the submission of information, even if it’s </a:t>
            </a:r>
            <a:r>
              <a:rPr lang="en-US" altLang="en-US" b="1" i="1" dirty="0"/>
              <a:t>optional</a:t>
            </a:r>
          </a:p>
          <a:p>
            <a:pPr lvl="1"/>
            <a:r>
              <a:rPr lang="en-US" altLang="en-US" dirty="0"/>
              <a:t>Letting information be made publicly available unless you take reasonable measures to delete all or virtually all personal information before postings are public and delete all information from your records</a:t>
            </a:r>
          </a:p>
          <a:p>
            <a:pPr lvl="1"/>
            <a:r>
              <a:rPr lang="en-US" altLang="en-US" dirty="0"/>
              <a:t>Passively tracking a child online</a:t>
            </a:r>
          </a:p>
        </p:txBody>
      </p:sp>
    </p:spTree>
    <p:extLst>
      <p:ext uri="{BB962C8B-B14F-4D97-AF65-F5344CB8AC3E}">
        <p14:creationId xmlns:p14="http://schemas.microsoft.com/office/powerpoint/2010/main" val="21960619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3"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6172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Protecting Children’s Privacy</a:t>
            </a:r>
            <a:r>
              <a:rPr lang="en-US" sz="3000" b="1" dirty="0" smtClean="0">
                <a:solidFill>
                  <a:schemeClr val="bg1"/>
                </a:solidFill>
                <a:effectLst>
                  <a:outerShdw blurRad="38100" dist="38100" dir="2700000" algn="tl">
                    <a:srgbClr val="000000">
                      <a:alpha val="43137"/>
                    </a:srgbClr>
                  </a:outerShdw>
                </a:effectLst>
              </a:rPr>
              <a:t>- COPPA</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9" name="Rectangle 4"/>
          <p:cNvSpPr>
            <a:spLocks noGrp="1" noChangeArrowheads="1"/>
          </p:cNvSpPr>
          <p:nvPr>
            <p:ph type="title" idx="4294967295"/>
          </p:nvPr>
        </p:nvSpPr>
        <p:spPr bwMode="auto">
          <a:xfrm>
            <a:off x="22822" y="1274763"/>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344488"/>
            <a:r>
              <a:rPr lang="en-US" sz="1600" b="1" dirty="0">
                <a:solidFill>
                  <a:srgbClr val="00B0F0"/>
                </a:solidFill>
                <a:latin typeface="Century" panose="02040604050505020304" pitchFamily="18" charset="0"/>
              </a:rPr>
              <a:t>The Children's Online Privacy Protection Act of 1998</a:t>
            </a:r>
            <a:endParaRPr lang="en-US" altLang="en-US" sz="1600" b="1" dirty="0">
              <a:solidFill>
                <a:srgbClr val="00B0F0"/>
              </a:solidFill>
              <a:latin typeface="Century" panose="02040604050505020304" pitchFamily="18" charset="0"/>
            </a:endParaRPr>
          </a:p>
        </p:txBody>
      </p:sp>
      <p:sp>
        <p:nvSpPr>
          <p:cNvPr id="11" name="Rectangle 7"/>
          <p:cNvSpPr txBox="1">
            <a:spLocks noChangeArrowheads="1"/>
          </p:cNvSpPr>
          <p:nvPr/>
        </p:nvSpPr>
        <p:spPr bwMode="auto">
          <a:xfrm>
            <a:off x="533400" y="1828800"/>
            <a:ext cx="8229600" cy="464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endParaRPr lang="en-US" altLang="en-US" smtClean="0"/>
          </a:p>
          <a:p>
            <a:pPr lvl="2">
              <a:buFont typeface="Arial" pitchFamily="34" charset="0"/>
              <a:buNone/>
            </a:pPr>
            <a:endParaRPr lang="en-US" altLang="en-US" dirty="0" smtClean="0"/>
          </a:p>
        </p:txBody>
      </p:sp>
      <p:pic>
        <p:nvPicPr>
          <p:cNvPr id="12" name="cODKB9fApXk"/>
          <p:cNvPicPr>
            <a:picLocks noRot="1" noChangeAspect="1"/>
          </p:cNvPicPr>
          <p:nvPr>
            <a:videoFile r:link="rId1"/>
          </p:nvPr>
        </p:nvPicPr>
        <p:blipFill>
          <a:blip r:embed="rId4"/>
          <a:stretch>
            <a:fillRect/>
          </a:stretch>
        </p:blipFill>
        <p:spPr>
          <a:xfrm>
            <a:off x="1143000" y="1990726"/>
            <a:ext cx="7467600" cy="4200525"/>
          </a:xfrm>
          <a:prstGeom prst="rect">
            <a:avLst/>
          </a:prstGeom>
        </p:spPr>
      </p:pic>
    </p:spTree>
    <p:extLst>
      <p:ext uri="{BB962C8B-B14F-4D97-AF65-F5344CB8AC3E}">
        <p14:creationId xmlns:p14="http://schemas.microsoft.com/office/powerpoint/2010/main" val="37659164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2286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Check for Understanding Q8</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2" name="TextBox 11"/>
          <p:cNvSpPr txBox="1"/>
          <p:nvPr/>
        </p:nvSpPr>
        <p:spPr>
          <a:xfrm>
            <a:off x="2819400" y="1635012"/>
            <a:ext cx="3116687" cy="707886"/>
          </a:xfrm>
          <a:prstGeom prst="rect">
            <a:avLst/>
          </a:prstGeom>
          <a:noFill/>
        </p:spPr>
        <p:txBody>
          <a:bodyPr wrap="none" rtlCol="0">
            <a:spAutoFit/>
          </a:bodyPr>
          <a:lstStyle/>
          <a:p>
            <a:r>
              <a:rPr lang="en-US" sz="2000" b="1" dirty="0" smtClean="0">
                <a:solidFill>
                  <a:srgbClr val="00B050"/>
                </a:solidFill>
              </a:rPr>
              <a:t>http://app.gosoapbox.com</a:t>
            </a:r>
          </a:p>
          <a:p>
            <a:r>
              <a:rPr lang="en-US" sz="2000" b="1" dirty="0" smtClean="0">
                <a:solidFill>
                  <a:srgbClr val="00B050"/>
                </a:solidFill>
              </a:rPr>
              <a:t>Event code: </a:t>
            </a:r>
            <a:r>
              <a:rPr lang="en-US" sz="2000" b="1" dirty="0" smtClean="0">
                <a:solidFill>
                  <a:srgbClr val="00B050"/>
                </a:solidFill>
              </a:rPr>
              <a:t>288</a:t>
            </a:r>
            <a:r>
              <a:rPr lang="en-US" sz="2000" b="1" dirty="0" smtClean="0">
                <a:solidFill>
                  <a:srgbClr val="00B050"/>
                </a:solidFill>
              </a:rPr>
              <a:t>-095-730 </a:t>
            </a:r>
            <a:endParaRPr lang="en-US" sz="2000" b="1" dirty="0">
              <a:solidFill>
                <a:srgbClr val="00B050"/>
              </a:solidFill>
            </a:endParaRPr>
          </a:p>
        </p:txBody>
      </p:sp>
      <p:sp>
        <p:nvSpPr>
          <p:cNvPr id="3" name="TextBox 2"/>
          <p:cNvSpPr txBox="1"/>
          <p:nvPr/>
        </p:nvSpPr>
        <p:spPr>
          <a:xfrm>
            <a:off x="838200" y="3048000"/>
            <a:ext cx="7620000" cy="830997"/>
          </a:xfrm>
          <a:prstGeom prst="rect">
            <a:avLst/>
          </a:prstGeom>
          <a:noFill/>
        </p:spPr>
        <p:txBody>
          <a:bodyPr wrap="square" rtlCol="0">
            <a:spAutoFit/>
          </a:bodyPr>
          <a:lstStyle/>
          <a:p>
            <a:r>
              <a:rPr lang="en-US" sz="2400" b="1" dirty="0">
                <a:solidFill>
                  <a:srgbClr val="00B0F0"/>
                </a:solidFill>
              </a:rPr>
              <a:t>TRUE OR FALSE: </a:t>
            </a:r>
            <a:r>
              <a:rPr lang="en-US" sz="2400" b="1" dirty="0">
                <a:solidFill>
                  <a:srgbClr val="FF0000"/>
                </a:solidFill>
              </a:rPr>
              <a:t>COPPA is a federal statute that intends to protect </a:t>
            </a:r>
            <a:r>
              <a:rPr lang="en-US" sz="2400" b="1" dirty="0" smtClean="0">
                <a:solidFill>
                  <a:srgbClr val="FF0000"/>
                </a:solidFill>
              </a:rPr>
              <a:t>children information under 13 years of age.</a:t>
            </a:r>
            <a:endParaRPr lang="en-US" sz="2400" b="1" dirty="0">
              <a:solidFill>
                <a:srgbClr val="FF0000"/>
              </a:solidFill>
            </a:endParaRPr>
          </a:p>
        </p:txBody>
      </p:sp>
    </p:spTree>
    <p:extLst>
      <p:ext uri="{BB962C8B-B14F-4D97-AF65-F5344CB8AC3E}">
        <p14:creationId xmlns:p14="http://schemas.microsoft.com/office/powerpoint/2010/main" val="1207518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0"/>
            <a:ext cx="9144000" cy="1143000"/>
            <a:chOff x="0" y="0"/>
            <a:chExt cx="9144000" cy="1143000"/>
          </a:xfrm>
        </p:grpSpPr>
        <p:pic>
          <p:nvPicPr>
            <p:cNvPr id="9" name="Picture 8" descr="JSU Logo.jpg"/>
            <p:cNvPicPr>
              <a:picLocks noChangeAspect="1"/>
            </p:cNvPicPr>
            <p:nvPr/>
          </p:nvPicPr>
          <p:blipFill>
            <a:blip r:embed="rId2" cstate="print"/>
            <a:stretch>
              <a:fillRect/>
            </a:stretch>
          </p:blipFill>
          <p:spPr>
            <a:xfrm>
              <a:off x="6941927" y="0"/>
              <a:ext cx="2202073" cy="1143000"/>
            </a:xfrm>
            <a:prstGeom prst="rect">
              <a:avLst/>
            </a:prstGeom>
          </p:spPr>
        </p:pic>
        <p:sp>
          <p:nvSpPr>
            <p:cNvPr id="10" name="Rectangle 9"/>
            <p:cNvSpPr/>
            <p:nvPr/>
          </p:nvSpPr>
          <p:spPr>
            <a:xfrm>
              <a:off x="0" y="0"/>
              <a:ext cx="7010400" cy="1143000"/>
            </a:xfrm>
            <a:prstGeom prst="rect">
              <a:avLst/>
            </a:prstGeom>
            <a:gradFill flip="none" rotWithShape="1">
              <a:gsLst>
                <a:gs pos="50000">
                  <a:srgbClr val="EA3A4B"/>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Subtitle 2"/>
            <p:cNvSpPr txBox="1">
              <a:spLocks/>
            </p:cNvSpPr>
            <p:nvPr/>
          </p:nvSpPr>
          <p:spPr>
            <a:xfrm>
              <a:off x="228600" y="304800"/>
              <a:ext cx="51054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mn-cs"/>
                </a:rPr>
                <a:t>Emergency Management</a:t>
              </a:r>
              <a:endParaRPr kumimoji="0" lang="en-US" sz="3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a:ea typeface="+mn-ea"/>
                <a:cs typeface="+mn-cs"/>
              </a:endParaRPr>
            </a:p>
          </p:txBody>
        </p:sp>
      </p:grpSp>
      <p:pic>
        <p:nvPicPr>
          <p:cNvPr id="5" name="Picture 4" descr="JSU Picture.jpg"/>
          <p:cNvPicPr>
            <a:picLocks noChangeAspect="1"/>
          </p:cNvPicPr>
          <p:nvPr/>
        </p:nvPicPr>
        <p:blipFill>
          <a:blip r:embed="rId3" cstate="print">
            <a:duotone>
              <a:schemeClr val="accent2">
                <a:shade val="45000"/>
                <a:satMod val="135000"/>
              </a:schemeClr>
              <a:prstClr val="white"/>
            </a:duotone>
          </a:blip>
          <a:stretch>
            <a:fillRect/>
          </a:stretch>
        </p:blipFill>
        <p:spPr>
          <a:xfrm>
            <a:off x="-2" y="1"/>
            <a:ext cx="9144002" cy="6858000"/>
          </a:xfrm>
          <a:prstGeom prst="rect">
            <a:avLst/>
          </a:prstGeom>
        </p:spPr>
      </p:pic>
      <p:sp>
        <p:nvSpPr>
          <p:cNvPr id="12" name="Subtitle 2"/>
          <p:cNvSpPr txBox="1">
            <a:spLocks/>
          </p:cNvSpPr>
          <p:nvPr/>
        </p:nvSpPr>
        <p:spPr>
          <a:xfrm>
            <a:off x="-2" y="609600"/>
            <a:ext cx="9144000" cy="5029200"/>
          </a:xfrm>
          <a:prstGeom prst="rect">
            <a:avLst/>
          </a:prstGeom>
          <a:solidFill>
            <a:srgbClr val="C00000">
              <a:alpha val="70000"/>
            </a:srgbClr>
          </a:solidFill>
        </p:spPr>
        <p:txBody>
          <a:bodyPr vert="horz"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a:ea typeface="+mn-ea"/>
              <a:cs typeface="+mn-cs"/>
            </a:endParaRPr>
          </a:p>
        </p:txBody>
      </p:sp>
      <p:sp>
        <p:nvSpPr>
          <p:cNvPr id="13" name="Rectangle 7"/>
          <p:cNvSpPr txBox="1">
            <a:spLocks noChangeArrowheads="1"/>
          </p:cNvSpPr>
          <p:nvPr/>
        </p:nvSpPr>
        <p:spPr bwMode="auto">
          <a:xfrm>
            <a:off x="457198" y="1523999"/>
            <a:ext cx="8229600" cy="441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i="1" dirty="0">
                <a:solidFill>
                  <a:schemeClr val="bg1"/>
                </a:solidFill>
              </a:rPr>
              <a:t>Feist Publications, Inc. v. Rural Telephone Service Co., 499 U.S. 340 (1991) </a:t>
            </a:r>
            <a:endParaRPr lang="en-US" sz="1200" i="1" dirty="0" smtClean="0">
              <a:solidFill>
                <a:schemeClr val="bg1"/>
              </a:solidFill>
            </a:endParaRPr>
          </a:p>
          <a:p>
            <a:endParaRPr lang="en-US" sz="1200" i="1" dirty="0">
              <a:solidFill>
                <a:schemeClr val="bg1"/>
              </a:solidFill>
            </a:endParaRPr>
          </a:p>
          <a:p>
            <a:r>
              <a:rPr lang="en-US" sz="1200" i="1" dirty="0">
                <a:solidFill>
                  <a:schemeClr val="bg1"/>
                </a:solidFill>
              </a:rPr>
              <a:t>Identity Theft Laws by State. (2016). Retrieved June 30, </a:t>
            </a:r>
            <a:r>
              <a:rPr lang="en-US" sz="1200" i="1" dirty="0" smtClean="0">
                <a:solidFill>
                  <a:schemeClr val="bg1"/>
                </a:solidFill>
              </a:rPr>
              <a:t>2017, </a:t>
            </a:r>
            <a:r>
              <a:rPr lang="en-US" sz="1200" i="1" dirty="0">
                <a:solidFill>
                  <a:schemeClr val="bg1"/>
                </a:solidFill>
              </a:rPr>
              <a:t>from http://www.ncsl.org/research/financial-services-and-commerce/identity-theft-state-statutes.aspx </a:t>
            </a:r>
            <a:r>
              <a:rPr lang="en-US" sz="1200" i="1" dirty="0" smtClean="0">
                <a:solidFill>
                  <a:schemeClr val="bg1"/>
                </a:solidFill>
              </a:rPr>
              <a:t> </a:t>
            </a:r>
          </a:p>
          <a:p>
            <a:endParaRPr lang="en-US" sz="1200" i="1" dirty="0">
              <a:solidFill>
                <a:schemeClr val="bg1"/>
              </a:solidFill>
            </a:endParaRPr>
          </a:p>
          <a:p>
            <a:r>
              <a:rPr lang="en-US" sz="1200" i="1" dirty="0">
                <a:solidFill>
                  <a:schemeClr val="bg1"/>
                </a:solidFill>
              </a:rPr>
              <a:t>Intellectual Property Law: Patents, Trademarks and Copyright - AllLaw.com. (</a:t>
            </a:r>
            <a:r>
              <a:rPr lang="en-US" sz="1200" i="1" dirty="0" err="1">
                <a:solidFill>
                  <a:schemeClr val="bg1"/>
                </a:solidFill>
              </a:rPr>
              <a:t>n.d.</a:t>
            </a:r>
            <a:r>
              <a:rPr lang="en-US" sz="1200" i="1" dirty="0">
                <a:solidFill>
                  <a:schemeClr val="bg1"/>
                </a:solidFill>
              </a:rPr>
              <a:t>). Retrieved June 30, 2016, from http://www.alllaw.com/topics/Intellectual_property </a:t>
            </a:r>
            <a:r>
              <a:rPr lang="en-US" sz="1200" i="1" dirty="0" smtClean="0">
                <a:solidFill>
                  <a:schemeClr val="bg1"/>
                </a:solidFill>
              </a:rPr>
              <a:t> </a:t>
            </a:r>
          </a:p>
          <a:p>
            <a:endParaRPr lang="en-US" sz="1200" i="1" dirty="0">
              <a:solidFill>
                <a:schemeClr val="bg1"/>
              </a:solidFill>
            </a:endParaRPr>
          </a:p>
          <a:p>
            <a:r>
              <a:rPr lang="en-US" sz="1200" i="1" dirty="0">
                <a:solidFill>
                  <a:schemeClr val="bg1"/>
                </a:solidFill>
              </a:rPr>
              <a:t>Software Enforcement and the U.S. Law. (</a:t>
            </a:r>
            <a:r>
              <a:rPr lang="en-US" sz="1200" i="1" dirty="0" err="1">
                <a:solidFill>
                  <a:schemeClr val="bg1"/>
                </a:solidFill>
              </a:rPr>
              <a:t>n.d.</a:t>
            </a:r>
            <a:r>
              <a:rPr lang="en-US" sz="1200" i="1" dirty="0">
                <a:solidFill>
                  <a:schemeClr val="bg1"/>
                </a:solidFill>
              </a:rPr>
              <a:t>). Retrieved June 30, </a:t>
            </a:r>
            <a:r>
              <a:rPr lang="en-US" sz="1200" i="1" dirty="0" smtClean="0">
                <a:solidFill>
                  <a:schemeClr val="bg1"/>
                </a:solidFill>
              </a:rPr>
              <a:t>2016, </a:t>
            </a:r>
            <a:r>
              <a:rPr lang="en-US" sz="1200" i="1" dirty="0">
                <a:solidFill>
                  <a:schemeClr val="bg1"/>
                </a:solidFill>
              </a:rPr>
              <a:t>from http://www.bsa.org/anti-piracy/tools-page/software-piracy-and-the-law/?sc_lang=en-US </a:t>
            </a:r>
            <a:r>
              <a:rPr lang="en-US" sz="1200" i="1" dirty="0" smtClean="0">
                <a:solidFill>
                  <a:schemeClr val="bg1"/>
                </a:solidFill>
              </a:rPr>
              <a:t> </a:t>
            </a:r>
          </a:p>
          <a:p>
            <a:endParaRPr lang="en-US" sz="1200" i="1" dirty="0">
              <a:solidFill>
                <a:schemeClr val="bg1"/>
              </a:solidFill>
            </a:endParaRPr>
          </a:p>
          <a:p>
            <a:r>
              <a:rPr lang="en-US" sz="1200" i="1" dirty="0">
                <a:solidFill>
                  <a:schemeClr val="bg1"/>
                </a:solidFill>
              </a:rPr>
              <a:t>The Ethical Researcher: Template for a Plagiarism Policy. (</a:t>
            </a:r>
            <a:r>
              <a:rPr lang="en-US" sz="1200" i="1" dirty="0" err="1">
                <a:solidFill>
                  <a:schemeClr val="bg1"/>
                </a:solidFill>
              </a:rPr>
              <a:t>n.d.</a:t>
            </a:r>
            <a:r>
              <a:rPr lang="en-US" sz="1200" i="1" dirty="0">
                <a:solidFill>
                  <a:schemeClr val="bg1"/>
                </a:solidFill>
              </a:rPr>
              <a:t>). Retrieved June 30, </a:t>
            </a:r>
            <a:r>
              <a:rPr lang="en-US" sz="1200" i="1" dirty="0" smtClean="0">
                <a:solidFill>
                  <a:schemeClr val="bg1"/>
                </a:solidFill>
              </a:rPr>
              <a:t>2016, </a:t>
            </a:r>
            <a:r>
              <a:rPr lang="en-US" sz="1200" i="1" dirty="0">
                <a:solidFill>
                  <a:schemeClr val="bg1"/>
                </a:solidFill>
              </a:rPr>
              <a:t>from http://www.noodletools.com/debbie/ethical/policytemplate.htm </a:t>
            </a:r>
            <a:r>
              <a:rPr lang="en-US" sz="1200" i="1" dirty="0" smtClean="0">
                <a:solidFill>
                  <a:schemeClr val="bg1"/>
                </a:solidFill>
              </a:rPr>
              <a:t> </a:t>
            </a:r>
          </a:p>
          <a:p>
            <a:endParaRPr lang="en-US" sz="1200" i="1" dirty="0">
              <a:solidFill>
                <a:schemeClr val="bg1"/>
              </a:solidFill>
            </a:endParaRPr>
          </a:p>
          <a:p>
            <a:r>
              <a:rPr lang="en-US" sz="1200" i="1" dirty="0">
                <a:solidFill>
                  <a:schemeClr val="bg1"/>
                </a:solidFill>
              </a:rPr>
              <a:t>Whitman, M.E. &amp; </a:t>
            </a:r>
            <a:r>
              <a:rPr lang="en-US" sz="1200" i="1" dirty="0" err="1">
                <a:solidFill>
                  <a:schemeClr val="bg1"/>
                </a:solidFill>
              </a:rPr>
              <a:t>Mattord</a:t>
            </a:r>
            <a:r>
              <a:rPr lang="en-US" sz="1200" i="1" dirty="0">
                <a:solidFill>
                  <a:schemeClr val="bg1"/>
                </a:solidFill>
              </a:rPr>
              <a:t>, H.J. (2016). Principals of Information Security (5th ed.). Boca </a:t>
            </a:r>
            <a:r>
              <a:rPr lang="en-US" sz="1200" i="1" dirty="0" err="1">
                <a:solidFill>
                  <a:schemeClr val="bg1"/>
                </a:solidFill>
              </a:rPr>
              <a:t>Ratton</a:t>
            </a:r>
            <a:r>
              <a:rPr lang="en-US" sz="1200" i="1" dirty="0">
                <a:solidFill>
                  <a:schemeClr val="bg1"/>
                </a:solidFill>
              </a:rPr>
              <a:t>, FL: CRC Press. </a:t>
            </a:r>
            <a:endParaRPr lang="en-US" altLang="en-US" sz="1200" i="1" dirty="0">
              <a:solidFill>
                <a:schemeClr val="bg1"/>
              </a:solidFill>
            </a:endParaRPr>
          </a:p>
        </p:txBody>
      </p:sp>
      <p:sp>
        <p:nvSpPr>
          <p:cNvPr id="15" name="Rectangle 4"/>
          <p:cNvSpPr txBox="1">
            <a:spLocks noChangeArrowheads="1"/>
          </p:cNvSpPr>
          <p:nvPr/>
        </p:nvSpPr>
        <p:spPr bwMode="auto">
          <a:xfrm>
            <a:off x="-533400" y="693737"/>
            <a:ext cx="9144000" cy="71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344488"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4000" b="0" i="0" u="none" strike="noStrike" kern="1200" cap="all" spc="0" normalizeH="0" baseline="0" noProof="0" dirty="0" smtClean="0">
                <a:ln>
                  <a:noFill/>
                </a:ln>
                <a:solidFill>
                  <a:sysClr val="window" lastClr="FFFFFF"/>
                </a:solidFill>
                <a:effectLst/>
                <a:uLnTx/>
                <a:uFillTx/>
                <a:latin typeface="Century Gothic" panose="020B0502020202020204"/>
                <a:ea typeface="+mj-ea"/>
                <a:cs typeface="+mj-cs"/>
              </a:rPr>
              <a:t>References</a:t>
            </a:r>
            <a:endParaRPr kumimoji="0" lang="en-US" altLang="en-US" sz="4000" b="0" i="0" u="none" strike="noStrike" kern="1200" cap="all" spc="0" normalizeH="0" baseline="0" noProof="0" dirty="0">
              <a:ln>
                <a:noFill/>
              </a:ln>
              <a:solidFill>
                <a:sysClr val="window" lastClr="FFFFFF"/>
              </a:solidFill>
              <a:effectLst/>
              <a:uLnTx/>
              <a:uFillTx/>
              <a:latin typeface="Century Gothic" panose="020B0502020202020204"/>
              <a:ea typeface="+mj-ea"/>
              <a:cs typeface="+mj-cs"/>
            </a:endParaRPr>
          </a:p>
        </p:txBody>
      </p:sp>
    </p:spTree>
    <p:extLst>
      <p:ext uri="{BB962C8B-B14F-4D97-AF65-F5344CB8AC3E}">
        <p14:creationId xmlns:p14="http://schemas.microsoft.com/office/powerpoint/2010/main" val="2852939162"/>
      </p:ext>
    </p:extLst>
  </p:cSld>
  <p:clrMapOvr>
    <a:masterClrMapping/>
  </p:clrMapOvr>
  <p:transition advTm="3930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2"/>
          <p:cNvSpPr>
            <a:spLocks noGrp="1"/>
          </p:cNvSpPr>
          <p:nvPr>
            <p:ph sz="quarter" idx="4294967295"/>
          </p:nvPr>
        </p:nvSpPr>
        <p:spPr>
          <a:xfrm>
            <a:off x="304800" y="1981200"/>
            <a:ext cx="10363826" cy="3424107"/>
          </a:xfrm>
          <a:prstGeom prst="rect">
            <a:avLst/>
          </a:prstGeom>
        </p:spPr>
        <p:txBody>
          <a:bodyPr>
            <a:noAutofit/>
          </a:bodyPr>
          <a:lstStyle/>
          <a:p>
            <a:r>
              <a:rPr lang="en-US" altLang="en-US" sz="1800" b="1" dirty="0">
                <a:solidFill>
                  <a:srgbClr val="00B050"/>
                </a:solidFill>
                <a:latin typeface="Century" panose="02040604050505020304" pitchFamily="18" charset="0"/>
              </a:rPr>
              <a:t>General</a:t>
            </a:r>
          </a:p>
          <a:p>
            <a:pPr lvl="1"/>
            <a:r>
              <a:rPr lang="en-US" altLang="en-US" sz="1800" dirty="0">
                <a:latin typeface="Century" panose="02040604050505020304" pitchFamily="18" charset="0"/>
              </a:rPr>
              <a:t>Nothing is private when placed on the Internet</a:t>
            </a:r>
          </a:p>
          <a:p>
            <a:pPr lvl="1"/>
            <a:r>
              <a:rPr lang="en-US" altLang="en-US" sz="1800" dirty="0">
                <a:latin typeface="Century" panose="02040604050505020304" pitchFamily="18" charset="0"/>
              </a:rPr>
              <a:t>Data is forever</a:t>
            </a:r>
          </a:p>
          <a:p>
            <a:pPr lvl="1"/>
            <a:r>
              <a:rPr lang="en-US" altLang="en-US" sz="1800" dirty="0">
                <a:latin typeface="Century" panose="02040604050505020304" pitchFamily="18" charset="0"/>
              </a:rPr>
              <a:t>If you don’t want it on the front page, don’t put it on the Internet</a:t>
            </a:r>
          </a:p>
          <a:p>
            <a:pPr lvl="1"/>
            <a:r>
              <a:rPr lang="en-US" altLang="en-US" sz="1800" dirty="0">
                <a:latin typeface="Century" panose="02040604050505020304" pitchFamily="18" charset="0"/>
              </a:rPr>
              <a:t>Once on the Internet, always on the Internet</a:t>
            </a:r>
          </a:p>
          <a:p>
            <a:r>
              <a:rPr lang="en-US" altLang="en-US" sz="1800" b="1" dirty="0">
                <a:solidFill>
                  <a:srgbClr val="00B050"/>
                </a:solidFill>
                <a:latin typeface="Century" panose="02040604050505020304" pitchFamily="18" charset="0"/>
              </a:rPr>
              <a:t>Your Information</a:t>
            </a:r>
          </a:p>
          <a:p>
            <a:pPr lvl="1"/>
            <a:r>
              <a:rPr lang="en-US" altLang="en-US" sz="1800" dirty="0" err="1">
                <a:latin typeface="Century" panose="02040604050505020304" pitchFamily="18" charset="0"/>
              </a:rPr>
              <a:t>Spokeo</a:t>
            </a:r>
            <a:endParaRPr lang="en-US" altLang="en-US" sz="1800" dirty="0">
              <a:latin typeface="Century" panose="02040604050505020304" pitchFamily="18" charset="0"/>
            </a:endParaRPr>
          </a:p>
          <a:p>
            <a:pPr lvl="1"/>
            <a:r>
              <a:rPr lang="en-US" altLang="en-US" sz="1800" dirty="0" err="1">
                <a:latin typeface="Century" panose="02040604050505020304" pitchFamily="18" charset="0"/>
              </a:rPr>
              <a:t>Intelius</a:t>
            </a:r>
            <a:endParaRPr lang="en-US" altLang="en-US" sz="1800" dirty="0">
              <a:latin typeface="Century" panose="02040604050505020304" pitchFamily="18" charset="0"/>
            </a:endParaRPr>
          </a:p>
          <a:p>
            <a:r>
              <a:rPr lang="en-US" altLang="en-US" sz="1800" b="1" dirty="0">
                <a:solidFill>
                  <a:srgbClr val="00B050"/>
                </a:solidFill>
                <a:latin typeface="Century" panose="02040604050505020304" pitchFamily="18" charset="0"/>
              </a:rPr>
              <a:t>Crimes and Reporting Center</a:t>
            </a:r>
          </a:p>
          <a:p>
            <a:pPr lvl="1"/>
            <a:r>
              <a:rPr lang="en-US" altLang="en-US" sz="1800" dirty="0">
                <a:latin typeface="Century" panose="02040604050505020304" pitchFamily="18" charset="0"/>
              </a:rPr>
              <a:t>Cyberstalking </a:t>
            </a:r>
          </a:p>
          <a:p>
            <a:pPr lvl="1"/>
            <a:r>
              <a:rPr lang="en-US" altLang="en-US" sz="1800" dirty="0">
                <a:latin typeface="Century" panose="02040604050505020304" pitchFamily="18" charset="0"/>
              </a:rPr>
              <a:t>Identity Theft</a:t>
            </a:r>
          </a:p>
          <a:p>
            <a:pPr lvl="1"/>
            <a:r>
              <a:rPr lang="en-US" altLang="en-US" sz="1800" dirty="0">
                <a:latin typeface="Century" panose="02040604050505020304" pitchFamily="18" charset="0"/>
              </a:rPr>
              <a:t>Internet Crime Complaint Center (IC3</a:t>
            </a:r>
            <a:r>
              <a:rPr lang="en-US" altLang="en-US" sz="1800" dirty="0" smtClean="0">
                <a:latin typeface="Century" panose="02040604050505020304" pitchFamily="18" charset="0"/>
              </a:rPr>
              <a:t>)</a:t>
            </a:r>
            <a:endParaRPr lang="en-US" altLang="en-US" sz="1800" dirty="0">
              <a:latin typeface="Century" panose="02040604050505020304" pitchFamily="18" charset="0"/>
            </a:endParaRPr>
          </a:p>
        </p:txBody>
      </p:sp>
      <p:sp>
        <p:nvSpPr>
          <p:cNvPr id="10" name="Subtitle 2"/>
          <p:cNvSpPr txBox="1">
            <a:spLocks/>
          </p:cNvSpPr>
          <p:nvPr/>
        </p:nvSpPr>
        <p:spPr>
          <a:xfrm>
            <a:off x="228600" y="3810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Privacy</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1577162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Identity Theft</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9" name="Content Placeholder 2"/>
          <p:cNvSpPr>
            <a:spLocks noGrp="1"/>
          </p:cNvSpPr>
          <p:nvPr>
            <p:ph sz="quarter" idx="4294967295"/>
          </p:nvPr>
        </p:nvSpPr>
        <p:spPr>
          <a:xfrm>
            <a:off x="304800" y="1600200"/>
            <a:ext cx="10363826" cy="3657599"/>
          </a:xfrm>
          <a:prstGeom prst="rect">
            <a:avLst/>
          </a:prstGeom>
        </p:spPr>
        <p:txBody>
          <a:bodyPr>
            <a:noAutofit/>
          </a:bodyPr>
          <a:lstStyle/>
          <a:p>
            <a:r>
              <a:rPr lang="en-US" altLang="en-US" sz="1800" b="1" dirty="0">
                <a:solidFill>
                  <a:srgbClr val="00B050"/>
                </a:solidFill>
                <a:latin typeface="Century" panose="02040604050505020304" pitchFamily="18" charset="0"/>
              </a:rPr>
              <a:t>Methods to steal </a:t>
            </a:r>
          </a:p>
          <a:p>
            <a:pPr lvl="1"/>
            <a:r>
              <a:rPr lang="en-US" altLang="en-US" sz="1800" dirty="0">
                <a:latin typeface="Century" panose="02040604050505020304" pitchFamily="18" charset="0"/>
              </a:rPr>
              <a:t>Date of Birth</a:t>
            </a:r>
          </a:p>
          <a:p>
            <a:pPr lvl="1"/>
            <a:r>
              <a:rPr lang="en-US" altLang="en-US" sz="1800" dirty="0">
                <a:latin typeface="Century" panose="02040604050505020304" pitchFamily="18" charset="0"/>
              </a:rPr>
              <a:t>Social Security Card</a:t>
            </a:r>
          </a:p>
          <a:p>
            <a:pPr lvl="1"/>
            <a:r>
              <a:rPr lang="en-US" altLang="en-US" sz="1800" dirty="0">
                <a:latin typeface="Century" panose="02040604050505020304" pitchFamily="18" charset="0"/>
              </a:rPr>
              <a:t>Driver’s License</a:t>
            </a:r>
          </a:p>
          <a:p>
            <a:pPr lvl="1"/>
            <a:r>
              <a:rPr lang="en-US" altLang="en-US" sz="1800" dirty="0">
                <a:latin typeface="Century" panose="02040604050505020304" pitchFamily="18" charset="0"/>
              </a:rPr>
              <a:t>Man in the Middle Attacks (MITM)</a:t>
            </a:r>
          </a:p>
          <a:p>
            <a:r>
              <a:rPr lang="en-US" altLang="en-US" sz="1800" b="1" dirty="0">
                <a:solidFill>
                  <a:srgbClr val="00B050"/>
                </a:solidFill>
                <a:latin typeface="Century" panose="02040604050505020304" pitchFamily="18" charset="0"/>
              </a:rPr>
              <a:t>Other Reasons</a:t>
            </a:r>
          </a:p>
          <a:p>
            <a:pPr lvl="1"/>
            <a:r>
              <a:rPr lang="en-US" altLang="en-US" sz="1800" dirty="0">
                <a:latin typeface="Century" panose="02040604050505020304" pitchFamily="18" charset="0"/>
              </a:rPr>
              <a:t>Obtain Professional Data</a:t>
            </a:r>
          </a:p>
          <a:p>
            <a:pPr lvl="1"/>
            <a:r>
              <a:rPr lang="en-US" altLang="en-US" sz="1800" dirty="0">
                <a:latin typeface="Century" panose="02040604050505020304" pitchFamily="18" charset="0"/>
              </a:rPr>
              <a:t>Obtain Access to key systems</a:t>
            </a:r>
          </a:p>
          <a:p>
            <a:pPr lvl="1"/>
            <a:r>
              <a:rPr lang="en-US" altLang="en-US" sz="1800" dirty="0">
                <a:latin typeface="Century" panose="02040604050505020304" pitchFamily="18" charset="0"/>
              </a:rPr>
              <a:t>Ghosting—Unlawfully assuming another person’s identity &amp; social role</a:t>
            </a:r>
          </a:p>
          <a:p>
            <a:pPr lvl="1"/>
            <a:r>
              <a:rPr lang="en-US" altLang="en-US" sz="1800" dirty="0">
                <a:latin typeface="Century" panose="02040604050505020304" pitchFamily="18" charset="0"/>
              </a:rPr>
              <a:t>Parental Identity Information Theft</a:t>
            </a:r>
          </a:p>
          <a:p>
            <a:r>
              <a:rPr lang="en-US" altLang="en-US" sz="1800" b="1" dirty="0">
                <a:solidFill>
                  <a:srgbClr val="00B050"/>
                </a:solidFill>
                <a:latin typeface="Century" panose="02040604050505020304" pitchFamily="18" charset="0"/>
              </a:rPr>
              <a:t>Avenues of Protection</a:t>
            </a:r>
          </a:p>
          <a:p>
            <a:pPr lvl="1"/>
            <a:r>
              <a:rPr lang="en-US" altLang="en-US" sz="1800" dirty="0" err="1">
                <a:latin typeface="Century" panose="02040604050505020304" pitchFamily="18" charset="0"/>
              </a:rPr>
              <a:t>Lifelock</a:t>
            </a:r>
            <a:endParaRPr lang="en-US" altLang="en-US" sz="1800" dirty="0">
              <a:latin typeface="Century" panose="02040604050505020304" pitchFamily="18" charset="0"/>
            </a:endParaRPr>
          </a:p>
          <a:p>
            <a:pPr lvl="1"/>
            <a:r>
              <a:rPr lang="en-US" altLang="en-US" sz="1800" dirty="0">
                <a:latin typeface="Century" panose="02040604050505020304" pitchFamily="18" charset="0"/>
              </a:rPr>
              <a:t>Extremely strong passwords—Alpha, numeric, with special characters</a:t>
            </a:r>
            <a:endParaRPr lang="en-US" sz="1800" dirty="0">
              <a:latin typeface="Century" panose="02040604050505020304" pitchFamily="18" charset="0"/>
            </a:endParaRPr>
          </a:p>
        </p:txBody>
      </p:sp>
    </p:spTree>
    <p:extLst>
      <p:ext uri="{BB962C8B-B14F-4D97-AF65-F5344CB8AC3E}">
        <p14:creationId xmlns:p14="http://schemas.microsoft.com/office/powerpoint/2010/main" val="2153809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2286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Check for Understanding Q1</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2" name="TextBox 11"/>
          <p:cNvSpPr txBox="1"/>
          <p:nvPr/>
        </p:nvSpPr>
        <p:spPr>
          <a:xfrm>
            <a:off x="2819400" y="1635012"/>
            <a:ext cx="3116687" cy="707886"/>
          </a:xfrm>
          <a:prstGeom prst="rect">
            <a:avLst/>
          </a:prstGeom>
          <a:noFill/>
        </p:spPr>
        <p:txBody>
          <a:bodyPr wrap="none" rtlCol="0">
            <a:spAutoFit/>
          </a:bodyPr>
          <a:lstStyle/>
          <a:p>
            <a:r>
              <a:rPr lang="en-US" sz="2000" b="1" dirty="0" smtClean="0">
                <a:solidFill>
                  <a:srgbClr val="00B050"/>
                </a:solidFill>
              </a:rPr>
              <a:t>http://app.gosoapbox.com</a:t>
            </a:r>
          </a:p>
          <a:p>
            <a:r>
              <a:rPr lang="en-US" sz="2000" b="1" dirty="0" smtClean="0">
                <a:solidFill>
                  <a:srgbClr val="00B050"/>
                </a:solidFill>
              </a:rPr>
              <a:t>Event code: </a:t>
            </a:r>
            <a:r>
              <a:rPr lang="en-US" sz="2000" b="1" dirty="0" smtClean="0">
                <a:solidFill>
                  <a:srgbClr val="00B050"/>
                </a:solidFill>
              </a:rPr>
              <a:t>288</a:t>
            </a:r>
            <a:r>
              <a:rPr lang="en-US" sz="2000" b="1" dirty="0" smtClean="0">
                <a:solidFill>
                  <a:srgbClr val="00B050"/>
                </a:solidFill>
              </a:rPr>
              <a:t>-095-730 </a:t>
            </a:r>
            <a:endParaRPr lang="en-US" sz="2000" b="1" dirty="0">
              <a:solidFill>
                <a:srgbClr val="00B050"/>
              </a:solidFill>
            </a:endParaRPr>
          </a:p>
        </p:txBody>
      </p:sp>
      <p:sp>
        <p:nvSpPr>
          <p:cNvPr id="3" name="TextBox 2"/>
          <p:cNvSpPr txBox="1"/>
          <p:nvPr/>
        </p:nvSpPr>
        <p:spPr>
          <a:xfrm>
            <a:off x="1524000" y="2895600"/>
            <a:ext cx="6400800" cy="2308324"/>
          </a:xfrm>
          <a:prstGeom prst="rect">
            <a:avLst/>
          </a:prstGeom>
          <a:noFill/>
        </p:spPr>
        <p:txBody>
          <a:bodyPr wrap="square" rtlCol="0">
            <a:spAutoFit/>
          </a:bodyPr>
          <a:lstStyle/>
          <a:p>
            <a:r>
              <a:rPr lang="en-US" sz="2400" b="1" dirty="0" smtClean="0">
                <a:solidFill>
                  <a:srgbClr val="00B0F0"/>
                </a:solidFill>
              </a:rPr>
              <a:t>Making sure you have a strong password is an example of which principle?</a:t>
            </a:r>
            <a:endParaRPr lang="en-US" sz="2400" b="1" dirty="0">
              <a:solidFill>
                <a:srgbClr val="00B0F0"/>
              </a:solidFill>
            </a:endParaRPr>
          </a:p>
          <a:p>
            <a:pPr marL="342900" indent="-342900">
              <a:buFont typeface="Wingdings" panose="05000000000000000000" pitchFamily="2" charset="2"/>
              <a:buChar char="§"/>
            </a:pPr>
            <a:r>
              <a:rPr lang="en-US" sz="2400" b="1" dirty="0" smtClean="0">
                <a:solidFill>
                  <a:srgbClr val="7030A0"/>
                </a:solidFill>
              </a:rPr>
              <a:t>Domain Separation</a:t>
            </a:r>
          </a:p>
          <a:p>
            <a:pPr marL="342900" indent="-342900">
              <a:buFont typeface="Wingdings" panose="05000000000000000000" pitchFamily="2" charset="2"/>
              <a:buChar char="§"/>
            </a:pPr>
            <a:r>
              <a:rPr lang="en-US" sz="2400" b="1" dirty="0" smtClean="0">
                <a:solidFill>
                  <a:srgbClr val="7030A0"/>
                </a:solidFill>
              </a:rPr>
              <a:t>Information Hiding</a:t>
            </a:r>
          </a:p>
          <a:p>
            <a:pPr marL="342900" indent="-342900">
              <a:buFont typeface="Wingdings" panose="05000000000000000000" pitchFamily="2" charset="2"/>
              <a:buChar char="§"/>
            </a:pPr>
            <a:r>
              <a:rPr lang="en-US" sz="2400" b="1" dirty="0" smtClean="0">
                <a:solidFill>
                  <a:srgbClr val="7030A0"/>
                </a:solidFill>
              </a:rPr>
              <a:t>Least Privilege</a:t>
            </a:r>
          </a:p>
          <a:p>
            <a:pPr marL="342900" indent="-342900">
              <a:buFont typeface="Wingdings" panose="05000000000000000000" pitchFamily="2" charset="2"/>
              <a:buChar char="§"/>
            </a:pPr>
            <a:r>
              <a:rPr lang="en-US" sz="2400" b="1" dirty="0" smtClean="0">
                <a:solidFill>
                  <a:srgbClr val="7030A0"/>
                </a:solidFill>
              </a:rPr>
              <a:t>Resource Encapsulation</a:t>
            </a:r>
            <a:endParaRPr lang="en-US" sz="2400" b="1" dirty="0">
              <a:solidFill>
                <a:srgbClr val="7030A0"/>
              </a:solidFill>
            </a:endParaRPr>
          </a:p>
        </p:txBody>
      </p:sp>
    </p:spTree>
    <p:extLst>
      <p:ext uri="{BB962C8B-B14F-4D97-AF65-F5344CB8AC3E}">
        <p14:creationId xmlns:p14="http://schemas.microsoft.com/office/powerpoint/2010/main" val="3276402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Identity Theft: Alabama Law</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1164635500"/>
              </p:ext>
            </p:extLst>
          </p:nvPr>
        </p:nvGraphicFramePr>
        <p:xfrm>
          <a:off x="152401" y="1752600"/>
          <a:ext cx="8686800" cy="4343399"/>
        </p:xfrm>
        <a:graphic>
          <a:graphicData uri="http://schemas.openxmlformats.org/drawingml/2006/table">
            <a:tbl>
              <a:tblPr firstRow="1" bandRow="1">
                <a:tableStyleId>{5C22544A-7EE6-4342-B048-85BDC9FD1C3A}</a:tableStyleId>
              </a:tblPr>
              <a:tblGrid>
                <a:gridCol w="1065362">
                  <a:extLst>
                    <a:ext uri="{9D8B030D-6E8A-4147-A177-3AD203B41FA5}">
                      <a16:colId xmlns:a16="http://schemas.microsoft.com/office/drawing/2014/main" val="20000"/>
                    </a:ext>
                  </a:extLst>
                </a:gridCol>
                <a:gridCol w="1393166">
                  <a:extLst>
                    <a:ext uri="{9D8B030D-6E8A-4147-A177-3AD203B41FA5}">
                      <a16:colId xmlns:a16="http://schemas.microsoft.com/office/drawing/2014/main" val="20001"/>
                    </a:ext>
                  </a:extLst>
                </a:gridCol>
                <a:gridCol w="1311215">
                  <a:extLst>
                    <a:ext uri="{9D8B030D-6E8A-4147-A177-3AD203B41FA5}">
                      <a16:colId xmlns:a16="http://schemas.microsoft.com/office/drawing/2014/main" val="20002"/>
                    </a:ext>
                  </a:extLst>
                </a:gridCol>
                <a:gridCol w="4917057">
                  <a:extLst>
                    <a:ext uri="{9D8B030D-6E8A-4147-A177-3AD203B41FA5}">
                      <a16:colId xmlns:a16="http://schemas.microsoft.com/office/drawing/2014/main" val="20003"/>
                    </a:ext>
                  </a:extLst>
                </a:gridCol>
              </a:tblGrid>
              <a:tr h="591294">
                <a:tc>
                  <a:txBody>
                    <a:bodyPr/>
                    <a:lstStyle/>
                    <a:p>
                      <a:r>
                        <a:rPr lang="en-US" sz="1600" b="0" dirty="0" smtClean="0">
                          <a:solidFill>
                            <a:schemeClr val="tx1"/>
                          </a:solidFill>
                        </a:rPr>
                        <a:t>State</a:t>
                      </a:r>
                      <a:endParaRPr lang="en-US" sz="1600" b="0" dirty="0">
                        <a:solidFill>
                          <a:schemeClr val="tx1"/>
                        </a:solidFill>
                      </a:endParaRPr>
                    </a:p>
                  </a:txBody>
                  <a:tcPr/>
                </a:tc>
                <a:tc>
                  <a:txBody>
                    <a:bodyPr/>
                    <a:lstStyle/>
                    <a:p>
                      <a:r>
                        <a:rPr lang="en-US" sz="1600" b="0" dirty="0" smtClean="0">
                          <a:solidFill>
                            <a:schemeClr val="tx1"/>
                          </a:solidFill>
                        </a:rPr>
                        <a:t>Statutory</a:t>
                      </a:r>
                      <a:r>
                        <a:rPr lang="en-US" sz="1600" b="0" baseline="0" dirty="0" smtClean="0">
                          <a:solidFill>
                            <a:schemeClr val="tx1"/>
                          </a:solidFill>
                        </a:rPr>
                        <a:t> Citation</a:t>
                      </a:r>
                      <a:endParaRPr lang="en-US" sz="1600" b="0" dirty="0">
                        <a:solidFill>
                          <a:schemeClr val="tx1"/>
                        </a:solidFill>
                      </a:endParaRPr>
                    </a:p>
                  </a:txBody>
                  <a:tcPr/>
                </a:tc>
                <a:tc>
                  <a:txBody>
                    <a:bodyPr/>
                    <a:lstStyle/>
                    <a:p>
                      <a:r>
                        <a:rPr lang="en-US" sz="1600" b="0" dirty="0" smtClean="0">
                          <a:solidFill>
                            <a:schemeClr val="tx1"/>
                          </a:solidFill>
                        </a:rPr>
                        <a:t>Title</a:t>
                      </a:r>
                      <a:endParaRPr lang="en-US" sz="1600" b="0" dirty="0">
                        <a:solidFill>
                          <a:schemeClr val="tx1"/>
                        </a:solidFill>
                      </a:endParaRPr>
                    </a:p>
                  </a:txBody>
                  <a:tcPr/>
                </a:tc>
                <a:tc>
                  <a:txBody>
                    <a:bodyPr/>
                    <a:lstStyle/>
                    <a:p>
                      <a:r>
                        <a:rPr lang="en-US" sz="1600" b="0" dirty="0" smtClean="0">
                          <a:solidFill>
                            <a:schemeClr val="tx1"/>
                          </a:solidFill>
                        </a:rPr>
                        <a:t>Criminal</a:t>
                      </a:r>
                      <a:r>
                        <a:rPr lang="en-US" sz="1600" b="0" baseline="0" dirty="0" smtClean="0">
                          <a:solidFill>
                            <a:schemeClr val="tx1"/>
                          </a:solidFill>
                        </a:rPr>
                        <a:t> Penalties &amp; Restitution Provisions</a:t>
                      </a:r>
                      <a:endParaRPr lang="en-US" sz="1600" b="0" dirty="0">
                        <a:solidFill>
                          <a:schemeClr val="tx1"/>
                        </a:solidFill>
                      </a:endParaRPr>
                    </a:p>
                  </a:txBody>
                  <a:tcPr/>
                </a:tc>
                <a:extLst>
                  <a:ext uri="{0D108BD9-81ED-4DB2-BD59-A6C34878D82A}">
                    <a16:rowId xmlns:a16="http://schemas.microsoft.com/office/drawing/2014/main" val="10000"/>
                  </a:ext>
                </a:extLst>
              </a:tr>
              <a:tr h="1026984">
                <a:tc rowSpan="4">
                  <a:txBody>
                    <a:bodyPr/>
                    <a:lstStyle/>
                    <a:p>
                      <a:r>
                        <a:rPr lang="en-US" sz="1200" dirty="0" smtClean="0"/>
                        <a:t>Alabama</a:t>
                      </a:r>
                      <a:endParaRPr lang="en-US" sz="1200" dirty="0"/>
                    </a:p>
                  </a:txBody>
                  <a:tcPr/>
                </a:tc>
                <a:tc>
                  <a:txBody>
                    <a:bodyPr/>
                    <a:lstStyle/>
                    <a:p>
                      <a:r>
                        <a:rPr lang="en-US" sz="1200" dirty="0" smtClean="0"/>
                        <a:t>Ala</a:t>
                      </a:r>
                      <a:r>
                        <a:rPr lang="en-US" sz="1200" baseline="0" dirty="0" smtClean="0"/>
                        <a:t> Code </a:t>
                      </a:r>
                    </a:p>
                    <a:p>
                      <a:r>
                        <a:rPr lang="en-US" sz="1200" baseline="0" dirty="0" smtClean="0"/>
                        <a:t>§13A-8-190 </a:t>
                      </a:r>
                      <a:r>
                        <a:rPr lang="en-US" sz="1200" i="1" baseline="0" dirty="0" smtClean="0"/>
                        <a:t>et seq.</a:t>
                      </a:r>
                      <a:endParaRPr lang="en-US" sz="1200" dirty="0"/>
                    </a:p>
                  </a:txBody>
                  <a:tcPr/>
                </a:tc>
                <a:tc>
                  <a:txBody>
                    <a:bodyPr/>
                    <a:lstStyle/>
                    <a:p>
                      <a:r>
                        <a:rPr lang="en-US" sz="1200" dirty="0" smtClean="0"/>
                        <a:t>The Consumer Identity</a:t>
                      </a:r>
                      <a:r>
                        <a:rPr lang="en-US" sz="1200" baseline="0" dirty="0" smtClean="0"/>
                        <a:t> Protection Act</a:t>
                      </a:r>
                      <a:endParaRPr lang="en-US" sz="1200" dirty="0"/>
                    </a:p>
                  </a:txBody>
                  <a:tcPr/>
                </a:tc>
                <a:tc>
                  <a:txBody>
                    <a:bodyPr/>
                    <a:lstStyle/>
                    <a:p>
                      <a:r>
                        <a:rPr lang="en-US" sz="1200" dirty="0" smtClean="0"/>
                        <a:t>Class B Felony</a:t>
                      </a:r>
                      <a:endParaRPr lang="en-US" sz="1200" dirty="0"/>
                    </a:p>
                  </a:txBody>
                  <a:tcPr/>
                </a:tc>
                <a:extLst>
                  <a:ext uri="{0D108BD9-81ED-4DB2-BD59-A6C34878D82A}">
                    <a16:rowId xmlns:a16="http://schemas.microsoft.com/office/drawing/2014/main" val="10001"/>
                  </a:ext>
                </a:extLst>
              </a:tr>
              <a:tr h="653536">
                <a:tc vMerge="1">
                  <a:txBody>
                    <a:bodyPr/>
                    <a:lstStyle/>
                    <a:p>
                      <a:endParaRPr lang="en-US" dirty="0"/>
                    </a:p>
                  </a:txBody>
                  <a:tcPr/>
                </a:tc>
                <a:tc>
                  <a:txBody>
                    <a:bodyPr/>
                    <a:lstStyle/>
                    <a:p>
                      <a:r>
                        <a:rPr lang="en-US" sz="1200" dirty="0" smtClean="0"/>
                        <a:t>Ala</a:t>
                      </a:r>
                      <a:r>
                        <a:rPr lang="en-US" sz="1200" baseline="0" dirty="0" smtClean="0"/>
                        <a:t> Code </a:t>
                      </a:r>
                    </a:p>
                    <a:p>
                      <a:r>
                        <a:rPr lang="en-US" sz="1200" baseline="0" dirty="0" smtClean="0"/>
                        <a:t>§13A-8-193 </a:t>
                      </a:r>
                      <a:endParaRPr lang="en-US" sz="1200" dirty="0"/>
                    </a:p>
                  </a:txBody>
                  <a:tcPr/>
                </a:tc>
                <a:tc>
                  <a:txBody>
                    <a:bodyPr/>
                    <a:lstStyle/>
                    <a:p>
                      <a:r>
                        <a:rPr lang="en-US" sz="1200" dirty="0" smtClean="0"/>
                        <a:t>Trafficking in Stolen</a:t>
                      </a:r>
                      <a:r>
                        <a:rPr lang="en-US" sz="1200" baseline="0" dirty="0" smtClean="0"/>
                        <a:t> Identities</a:t>
                      </a:r>
                      <a:endParaRPr lang="en-US" sz="1200" dirty="0"/>
                    </a:p>
                  </a:txBody>
                  <a:tcPr/>
                </a:tc>
                <a:tc>
                  <a:txBody>
                    <a:bodyPr/>
                    <a:lstStyle/>
                    <a:p>
                      <a:r>
                        <a:rPr lang="en-US" sz="1200" dirty="0" smtClean="0"/>
                        <a:t>Class B Felony</a:t>
                      </a:r>
                      <a:endParaRPr lang="en-US" sz="1200" dirty="0"/>
                    </a:p>
                  </a:txBody>
                  <a:tcPr/>
                </a:tc>
                <a:extLst>
                  <a:ext uri="{0D108BD9-81ED-4DB2-BD59-A6C34878D82A}">
                    <a16:rowId xmlns:a16="http://schemas.microsoft.com/office/drawing/2014/main" val="10002"/>
                  </a:ext>
                </a:extLst>
              </a:tr>
              <a:tr h="840260">
                <a:tc vMerge="1">
                  <a:txBody>
                    <a:bodyPr/>
                    <a:lstStyle/>
                    <a:p>
                      <a:endParaRPr lang="en-US" dirty="0"/>
                    </a:p>
                  </a:txBody>
                  <a:tcPr/>
                </a:tc>
                <a:tc>
                  <a:txBody>
                    <a:bodyPr/>
                    <a:lstStyle/>
                    <a:p>
                      <a:r>
                        <a:rPr lang="en-US" sz="1200" dirty="0" smtClean="0"/>
                        <a:t>Ala</a:t>
                      </a:r>
                      <a:r>
                        <a:rPr lang="en-US" sz="1200" baseline="0" dirty="0" smtClean="0"/>
                        <a:t> Code </a:t>
                      </a:r>
                    </a:p>
                    <a:p>
                      <a:r>
                        <a:rPr lang="en-US" sz="1200" baseline="0" dirty="0" smtClean="0"/>
                        <a:t>§13A-8-194 </a:t>
                      </a:r>
                      <a:endParaRPr lang="en-US" sz="1200" dirty="0"/>
                    </a:p>
                  </a:txBody>
                  <a:tcPr/>
                </a:tc>
                <a:tc>
                  <a:txBody>
                    <a:bodyPr/>
                    <a:lstStyle/>
                    <a:p>
                      <a:r>
                        <a:rPr lang="en-US" sz="1200" dirty="0" smtClean="0"/>
                        <a:t>Obstructing</a:t>
                      </a:r>
                      <a:r>
                        <a:rPr lang="en-US" sz="1200" baseline="0" dirty="0" smtClean="0"/>
                        <a:t> Justice Using a False Identity</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Class C Felony</a:t>
                      </a:r>
                    </a:p>
                    <a:p>
                      <a:endParaRPr lang="en-US" sz="1200" dirty="0"/>
                    </a:p>
                  </a:txBody>
                  <a:tcPr/>
                </a:tc>
                <a:extLst>
                  <a:ext uri="{0D108BD9-81ED-4DB2-BD59-A6C34878D82A}">
                    <a16:rowId xmlns:a16="http://schemas.microsoft.com/office/drawing/2014/main" val="10003"/>
                  </a:ext>
                </a:extLst>
              </a:tr>
              <a:tr h="1231325">
                <a:tc vMerge="1">
                  <a:txBody>
                    <a:bodyPr/>
                    <a:lstStyle/>
                    <a:p>
                      <a:endParaRPr lang="en-US" dirty="0"/>
                    </a:p>
                  </a:txBody>
                  <a:tcPr/>
                </a:tc>
                <a:tc>
                  <a:txBody>
                    <a:bodyPr/>
                    <a:lstStyle/>
                    <a:p>
                      <a:r>
                        <a:rPr lang="en-US" sz="1200" dirty="0" smtClean="0"/>
                        <a:t>Ala</a:t>
                      </a:r>
                      <a:r>
                        <a:rPr lang="en-US" sz="1200" baseline="0" dirty="0" smtClean="0"/>
                        <a:t> Code </a:t>
                      </a:r>
                    </a:p>
                    <a:p>
                      <a:r>
                        <a:rPr lang="en-US" sz="1200" baseline="0" dirty="0" smtClean="0"/>
                        <a:t>§13-13-14 </a:t>
                      </a:r>
                      <a:endParaRPr lang="en-US" sz="1200" dirty="0"/>
                    </a:p>
                  </a:txBody>
                  <a:tcPr/>
                </a:tc>
                <a:tc>
                  <a:txBody>
                    <a:bodyPr/>
                    <a:lstStyle/>
                    <a:p>
                      <a:r>
                        <a:rPr lang="en-US" sz="1200" dirty="0" smtClean="0"/>
                        <a:t>Dealing in False</a:t>
                      </a:r>
                      <a:r>
                        <a:rPr lang="en-US" sz="1200" baseline="0" dirty="0" smtClean="0"/>
                        <a:t> Identification; Vital Records Identity Fraud</a:t>
                      </a:r>
                      <a:endParaRPr lang="en-US" sz="1200" dirty="0"/>
                    </a:p>
                  </a:txBody>
                  <a:tcPr/>
                </a:tc>
                <a:tc>
                  <a:txBody>
                    <a:bodyPr/>
                    <a:lstStyle/>
                    <a:p>
                      <a:r>
                        <a:rPr lang="en-US" sz="1200" dirty="0" smtClean="0"/>
                        <a:t>Dealing in false identification documents is a Class C felony.</a:t>
                      </a:r>
                    </a:p>
                    <a:p>
                      <a:r>
                        <a:rPr lang="en-US" sz="1200" dirty="0" smtClean="0"/>
                        <a:t>Vital records identity fraud is a Class C felony.</a:t>
                      </a:r>
                      <a:endParaRPr lang="en-US" sz="1200" dirty="0"/>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640863" y="6314831"/>
            <a:ext cx="6213230" cy="415498"/>
          </a:xfrm>
          <a:prstGeom prst="rect">
            <a:avLst/>
          </a:prstGeom>
          <a:noFill/>
        </p:spPr>
        <p:txBody>
          <a:bodyPr wrap="square" rtlCol="0">
            <a:spAutoFit/>
          </a:bodyPr>
          <a:lstStyle/>
          <a:p>
            <a:r>
              <a:rPr lang="en-US" sz="1050" dirty="0"/>
              <a:t>Source: National Conference of State Legislatures (2016)</a:t>
            </a:r>
          </a:p>
          <a:p>
            <a:r>
              <a:rPr lang="en-US" sz="1050" dirty="0"/>
              <a:t>(</a:t>
            </a:r>
            <a:r>
              <a:rPr lang="en-US" sz="1050" dirty="0">
                <a:hlinkClick r:id="rId3"/>
              </a:rPr>
              <a:t>http://www.ncsl.org/research/financial-services-and-commerce/identity-theft-state-statutes.aspx</a:t>
            </a:r>
            <a:r>
              <a:rPr lang="en-US" sz="1050" dirty="0"/>
              <a:t>)</a:t>
            </a:r>
          </a:p>
        </p:txBody>
      </p:sp>
    </p:spTree>
    <p:extLst>
      <p:ext uri="{BB962C8B-B14F-4D97-AF65-F5344CB8AC3E}">
        <p14:creationId xmlns:p14="http://schemas.microsoft.com/office/powerpoint/2010/main" val="63750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3810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noProof="0" dirty="0" smtClean="0">
                <a:solidFill>
                  <a:schemeClr val="bg1"/>
                </a:solidFill>
                <a:effectLst>
                  <a:outerShdw blurRad="38100" dist="38100" dir="2700000" algn="tl">
                    <a:srgbClr val="000000">
                      <a:alpha val="43137"/>
                    </a:srgbClr>
                  </a:outerShdw>
                </a:effectLst>
              </a:rPr>
              <a:t>Alabama Restitution Law</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1" name="TextBox 10"/>
          <p:cNvSpPr txBox="1"/>
          <p:nvPr/>
        </p:nvSpPr>
        <p:spPr>
          <a:xfrm>
            <a:off x="797170" y="6314831"/>
            <a:ext cx="6213230" cy="415498"/>
          </a:xfrm>
          <a:prstGeom prst="rect">
            <a:avLst/>
          </a:prstGeom>
          <a:noFill/>
        </p:spPr>
        <p:txBody>
          <a:bodyPr wrap="square" rtlCol="0">
            <a:spAutoFit/>
          </a:bodyPr>
          <a:lstStyle/>
          <a:p>
            <a:r>
              <a:rPr lang="en-US" sz="1050" dirty="0"/>
              <a:t>Source: National Conference of State Legislatures (2016)</a:t>
            </a:r>
          </a:p>
          <a:p>
            <a:r>
              <a:rPr lang="en-US" sz="1050" dirty="0"/>
              <a:t>(</a:t>
            </a:r>
            <a:r>
              <a:rPr lang="en-US" sz="1050" dirty="0">
                <a:hlinkClick r:id="rId3"/>
              </a:rPr>
              <a:t>http://www.ncsl.org/research/financial-services-and-commerce/identity-theft-state-statutes.aspx</a:t>
            </a:r>
            <a:r>
              <a:rPr lang="en-US" sz="1050" dirty="0"/>
              <a:t>)</a:t>
            </a:r>
          </a:p>
        </p:txBody>
      </p:sp>
      <p:graphicFrame>
        <p:nvGraphicFramePr>
          <p:cNvPr id="9" name="Table 8"/>
          <p:cNvGraphicFramePr>
            <a:graphicFrameLocks noGrp="1"/>
          </p:cNvGraphicFramePr>
          <p:nvPr>
            <p:extLst>
              <p:ext uri="{D42A27DB-BD31-4B8C-83A1-F6EECF244321}">
                <p14:modId xmlns:p14="http://schemas.microsoft.com/office/powerpoint/2010/main" val="3242150810"/>
              </p:ext>
            </p:extLst>
          </p:nvPr>
        </p:nvGraphicFramePr>
        <p:xfrm>
          <a:off x="838200" y="1539674"/>
          <a:ext cx="7543800" cy="4632526"/>
        </p:xfrm>
        <a:graphic>
          <a:graphicData uri="http://schemas.openxmlformats.org/drawingml/2006/table">
            <a:tbl>
              <a:tblPr firstRow="1" bandRow="1">
                <a:tableStyleId>{5C22544A-7EE6-4342-B048-85BDC9FD1C3A}</a:tableStyleId>
              </a:tblPr>
              <a:tblGrid>
                <a:gridCol w="925183">
                  <a:extLst>
                    <a:ext uri="{9D8B030D-6E8A-4147-A177-3AD203B41FA5}">
                      <a16:colId xmlns:a16="http://schemas.microsoft.com/office/drawing/2014/main" val="20000"/>
                    </a:ext>
                  </a:extLst>
                </a:gridCol>
                <a:gridCol w="1209855">
                  <a:extLst>
                    <a:ext uri="{9D8B030D-6E8A-4147-A177-3AD203B41FA5}">
                      <a16:colId xmlns:a16="http://schemas.microsoft.com/office/drawing/2014/main" val="20001"/>
                    </a:ext>
                  </a:extLst>
                </a:gridCol>
                <a:gridCol w="1138686">
                  <a:extLst>
                    <a:ext uri="{9D8B030D-6E8A-4147-A177-3AD203B41FA5}">
                      <a16:colId xmlns:a16="http://schemas.microsoft.com/office/drawing/2014/main" val="20002"/>
                    </a:ext>
                  </a:extLst>
                </a:gridCol>
                <a:gridCol w="4270076">
                  <a:extLst>
                    <a:ext uri="{9D8B030D-6E8A-4147-A177-3AD203B41FA5}">
                      <a16:colId xmlns:a16="http://schemas.microsoft.com/office/drawing/2014/main" val="20003"/>
                    </a:ext>
                  </a:extLst>
                </a:gridCol>
              </a:tblGrid>
              <a:tr h="472483">
                <a:tc>
                  <a:txBody>
                    <a:bodyPr/>
                    <a:lstStyle/>
                    <a:p>
                      <a:r>
                        <a:rPr lang="en-US" sz="1600" b="0" dirty="0" smtClean="0">
                          <a:solidFill>
                            <a:schemeClr val="tx1"/>
                          </a:solidFill>
                        </a:rPr>
                        <a:t>State</a:t>
                      </a:r>
                      <a:endParaRPr lang="en-US" sz="1600" b="0" dirty="0">
                        <a:solidFill>
                          <a:schemeClr val="tx1"/>
                        </a:solidFill>
                      </a:endParaRPr>
                    </a:p>
                  </a:txBody>
                  <a:tcPr/>
                </a:tc>
                <a:tc>
                  <a:txBody>
                    <a:bodyPr/>
                    <a:lstStyle/>
                    <a:p>
                      <a:r>
                        <a:rPr lang="en-US" sz="1600" b="0" dirty="0" smtClean="0">
                          <a:solidFill>
                            <a:schemeClr val="tx1"/>
                          </a:solidFill>
                        </a:rPr>
                        <a:t>Statutory</a:t>
                      </a:r>
                      <a:r>
                        <a:rPr lang="en-US" sz="1600" b="0" baseline="0" dirty="0" smtClean="0">
                          <a:solidFill>
                            <a:schemeClr val="tx1"/>
                          </a:solidFill>
                        </a:rPr>
                        <a:t> Citation</a:t>
                      </a:r>
                      <a:endParaRPr lang="en-US" sz="1600" b="0" dirty="0">
                        <a:solidFill>
                          <a:schemeClr val="tx1"/>
                        </a:solidFill>
                      </a:endParaRPr>
                    </a:p>
                  </a:txBody>
                  <a:tcPr/>
                </a:tc>
                <a:tc>
                  <a:txBody>
                    <a:bodyPr/>
                    <a:lstStyle/>
                    <a:p>
                      <a:r>
                        <a:rPr lang="en-US" sz="1600" b="0" dirty="0" smtClean="0">
                          <a:solidFill>
                            <a:schemeClr val="tx1"/>
                          </a:solidFill>
                        </a:rPr>
                        <a:t>Title</a:t>
                      </a:r>
                      <a:endParaRPr lang="en-US" sz="1600" b="0" dirty="0">
                        <a:solidFill>
                          <a:schemeClr val="tx1"/>
                        </a:solidFill>
                      </a:endParaRPr>
                    </a:p>
                  </a:txBody>
                  <a:tcPr/>
                </a:tc>
                <a:tc>
                  <a:txBody>
                    <a:bodyPr/>
                    <a:lstStyle/>
                    <a:p>
                      <a:r>
                        <a:rPr lang="en-US" sz="1600" b="0" dirty="0" smtClean="0">
                          <a:solidFill>
                            <a:schemeClr val="tx1"/>
                          </a:solidFill>
                        </a:rPr>
                        <a:t>Criminal</a:t>
                      </a:r>
                      <a:r>
                        <a:rPr lang="en-US" sz="1600" b="0" baseline="0" dirty="0" smtClean="0">
                          <a:solidFill>
                            <a:schemeClr val="tx1"/>
                          </a:solidFill>
                        </a:rPr>
                        <a:t> Penalties &amp; Restitution Provisions</a:t>
                      </a:r>
                      <a:endParaRPr lang="en-US" sz="1600" b="0" dirty="0">
                        <a:solidFill>
                          <a:schemeClr val="tx1"/>
                        </a:solidFill>
                      </a:endParaRPr>
                    </a:p>
                  </a:txBody>
                  <a:tcPr/>
                </a:tc>
                <a:extLst>
                  <a:ext uri="{0D108BD9-81ED-4DB2-BD59-A6C34878D82A}">
                    <a16:rowId xmlns:a16="http://schemas.microsoft.com/office/drawing/2014/main" val="10000"/>
                  </a:ext>
                </a:extLst>
              </a:tr>
              <a:tr h="4053406">
                <a:tc>
                  <a:txBody>
                    <a:bodyPr/>
                    <a:lstStyle/>
                    <a:p>
                      <a:r>
                        <a:rPr lang="en-US" sz="1200" dirty="0" smtClean="0"/>
                        <a:t>Alabama</a:t>
                      </a:r>
                      <a:endParaRPr lang="en-US" sz="1200" dirty="0"/>
                    </a:p>
                  </a:txBody>
                  <a:tcPr/>
                </a:tc>
                <a:tc>
                  <a:txBody>
                    <a:bodyPr/>
                    <a:lstStyle/>
                    <a:p>
                      <a:r>
                        <a:rPr lang="en-US" sz="1200" dirty="0" smtClean="0"/>
                        <a:t>Ala</a:t>
                      </a:r>
                      <a:r>
                        <a:rPr lang="en-US" sz="1200" baseline="0" dirty="0" smtClean="0"/>
                        <a:t> Code </a:t>
                      </a:r>
                    </a:p>
                    <a:p>
                      <a:r>
                        <a:rPr lang="en-US" sz="1200" baseline="0" dirty="0" smtClean="0"/>
                        <a:t>§13A-8-195 </a:t>
                      </a:r>
                      <a:endParaRPr lang="en-US" sz="1200" dirty="0"/>
                    </a:p>
                  </a:txBody>
                  <a:tcPr/>
                </a:tc>
                <a:tc>
                  <a:txBody>
                    <a:bodyPr/>
                    <a:lstStyle/>
                    <a:p>
                      <a:r>
                        <a:rPr lang="en-US" sz="1200" dirty="0" smtClean="0"/>
                        <a:t>Restitution</a:t>
                      </a:r>
                      <a:endParaRPr lang="en-US" sz="1200" dirty="0"/>
                    </a:p>
                  </a:txBody>
                  <a:tcPr/>
                </a:tc>
                <a:tc>
                  <a:txBody>
                    <a:bodyPr/>
                    <a:lstStyle/>
                    <a:p>
                      <a:r>
                        <a:rPr lang="en-US" sz="1200" dirty="0" smtClean="0"/>
                        <a:t>Upon conviction for any crime in this article, in addition to any other punishment, a person found guilty shall be ordered by the court to make restitution for financial loss caused by the criminal violation of this article to any person whose identifying information was appropriated. Financial loss may include any costs incurred by the victim in correcting the credit history or credit rating of the victim or any costs incurred in connection with any civil or administrative proceeding to satisfy any debt, lien, or other obligations resulting from the theft of the victim's identification documents or identifying information, including lost wages and attorney's fees. The court may order restitution for financial loss to any other person or entity that suffers a loss from the violation. </a:t>
                      </a:r>
                      <a:r>
                        <a:rPr lang="en-US" sz="1200" b="1" dirty="0" smtClean="0">
                          <a:solidFill>
                            <a:srgbClr val="FF0000"/>
                          </a:solidFill>
                        </a:rPr>
                        <a:t>Additionally, persons convicted of violation of this article shall be assessed an amount of $25 per day and medical expenses for time spent in county or municipal jails or in a state prison facility.</a:t>
                      </a:r>
                      <a:endParaRPr lang="en-US" sz="1200" b="1" dirty="0">
                        <a:solidFill>
                          <a:srgbClr val="FF000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81228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SU Logo.jpg"/>
          <p:cNvPicPr>
            <a:picLocks noChangeAspect="1"/>
          </p:cNvPicPr>
          <p:nvPr/>
        </p:nvPicPr>
        <p:blipFill>
          <a:blip r:embed="rId2" cstate="print"/>
          <a:stretch>
            <a:fillRect/>
          </a:stretch>
        </p:blipFill>
        <p:spPr>
          <a:xfrm>
            <a:off x="6501513" y="0"/>
            <a:ext cx="2642488" cy="1371600"/>
          </a:xfrm>
          <a:prstGeom prst="rect">
            <a:avLst/>
          </a:prstGeom>
        </p:spPr>
      </p:pic>
      <p:sp>
        <p:nvSpPr>
          <p:cNvPr id="7" name="Rectangle 6"/>
          <p:cNvSpPr/>
          <p:nvPr/>
        </p:nvSpPr>
        <p:spPr>
          <a:xfrm>
            <a:off x="0" y="0"/>
            <a:ext cx="6629400" cy="1371600"/>
          </a:xfrm>
          <a:prstGeom prst="rect">
            <a:avLst/>
          </a:prstGeom>
          <a:gradFill flip="none" rotWithShape="1">
            <a:gsLst>
              <a:gs pos="50000">
                <a:srgbClr val="C0000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228600" y="228600"/>
            <a:ext cx="5410200" cy="60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10000"/>
              </a:lnSpc>
              <a:spcAft>
                <a:spcPts val="0"/>
              </a:spcAft>
              <a:buClrTx/>
              <a:buSzTx/>
              <a:tabLst/>
              <a:defRPr/>
            </a:pPr>
            <a:r>
              <a:rPr lang="en-US" sz="3000" b="1" dirty="0" smtClean="0">
                <a:solidFill>
                  <a:schemeClr val="bg1"/>
                </a:solidFill>
                <a:effectLst>
                  <a:outerShdw blurRad="38100" dist="38100" dir="2700000" algn="tl">
                    <a:srgbClr val="000000">
                      <a:alpha val="43137"/>
                    </a:srgbClr>
                  </a:outerShdw>
                </a:effectLst>
              </a:rPr>
              <a:t>Check for Understanding Q2</a:t>
            </a:r>
            <a:endParaRPr kumimoji="0" lang="en-US" sz="3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endParaRPr>
          </a:p>
        </p:txBody>
      </p:sp>
      <p:sp>
        <p:nvSpPr>
          <p:cNvPr id="12" name="TextBox 11"/>
          <p:cNvSpPr txBox="1"/>
          <p:nvPr/>
        </p:nvSpPr>
        <p:spPr>
          <a:xfrm>
            <a:off x="2819400" y="1635012"/>
            <a:ext cx="3116687" cy="707886"/>
          </a:xfrm>
          <a:prstGeom prst="rect">
            <a:avLst/>
          </a:prstGeom>
          <a:noFill/>
        </p:spPr>
        <p:txBody>
          <a:bodyPr wrap="none" rtlCol="0">
            <a:spAutoFit/>
          </a:bodyPr>
          <a:lstStyle/>
          <a:p>
            <a:r>
              <a:rPr lang="en-US" sz="2000" b="1" dirty="0" smtClean="0">
                <a:solidFill>
                  <a:srgbClr val="00B050"/>
                </a:solidFill>
              </a:rPr>
              <a:t>http://app.gosoapbox.com</a:t>
            </a:r>
          </a:p>
          <a:p>
            <a:r>
              <a:rPr lang="en-US" sz="2000" b="1" dirty="0" smtClean="0">
                <a:solidFill>
                  <a:srgbClr val="00B050"/>
                </a:solidFill>
              </a:rPr>
              <a:t>Event code: </a:t>
            </a:r>
            <a:r>
              <a:rPr lang="en-US" sz="2000" b="1" dirty="0" smtClean="0">
                <a:solidFill>
                  <a:srgbClr val="00B050"/>
                </a:solidFill>
              </a:rPr>
              <a:t>288</a:t>
            </a:r>
            <a:r>
              <a:rPr lang="en-US" sz="2000" b="1" dirty="0" smtClean="0">
                <a:solidFill>
                  <a:srgbClr val="00B050"/>
                </a:solidFill>
              </a:rPr>
              <a:t>-095-730 </a:t>
            </a:r>
            <a:endParaRPr lang="en-US" sz="2000" b="1" dirty="0">
              <a:solidFill>
                <a:srgbClr val="00B050"/>
              </a:solidFill>
            </a:endParaRPr>
          </a:p>
        </p:txBody>
      </p:sp>
      <p:sp>
        <p:nvSpPr>
          <p:cNvPr id="3" name="TextBox 2"/>
          <p:cNvSpPr txBox="1"/>
          <p:nvPr/>
        </p:nvSpPr>
        <p:spPr>
          <a:xfrm>
            <a:off x="1447800" y="3048000"/>
            <a:ext cx="6400800" cy="1938992"/>
          </a:xfrm>
          <a:prstGeom prst="rect">
            <a:avLst/>
          </a:prstGeom>
          <a:noFill/>
        </p:spPr>
        <p:txBody>
          <a:bodyPr wrap="square" rtlCol="0">
            <a:spAutoFit/>
          </a:bodyPr>
          <a:lstStyle/>
          <a:p>
            <a:r>
              <a:rPr lang="en-US" sz="2400" b="1" dirty="0">
                <a:solidFill>
                  <a:srgbClr val="00B0F0"/>
                </a:solidFill>
              </a:rPr>
              <a:t>TRUE OR FALSE: </a:t>
            </a:r>
            <a:r>
              <a:rPr lang="en-US" sz="2400" b="1" dirty="0">
                <a:solidFill>
                  <a:srgbClr val="FF0000"/>
                </a:solidFill>
              </a:rPr>
              <a:t>If a person is convicted of Identity Theft, the Restitution Law allows the state to charge the convict $25.00/per day and all medical expenditures while incarcerated in a municipal jail or state prison facility.</a:t>
            </a:r>
          </a:p>
        </p:txBody>
      </p:sp>
    </p:spTree>
    <p:extLst>
      <p:ext uri="{BB962C8B-B14F-4D97-AF65-F5344CB8AC3E}">
        <p14:creationId xmlns:p14="http://schemas.microsoft.com/office/powerpoint/2010/main" val="2724889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2777</Words>
  <Application>Microsoft Office PowerPoint</Application>
  <PresentationFormat>On-screen Show (4:3)</PresentationFormat>
  <Paragraphs>337</Paragraphs>
  <Slides>36</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Century</vt:lpstr>
      <vt:lpstr>Century Gothic</vt:lpstr>
      <vt:lpstr>Times New Roman</vt:lpstr>
      <vt:lpstr>Tw Cen MT</vt:lpstr>
      <vt:lpstr>Wingdings</vt:lpstr>
      <vt:lpstr>Office Theme</vt:lpstr>
      <vt:lpstr>PowerPoint Presentation</vt:lpstr>
      <vt:lpstr>Learning Objective:</vt:lpstr>
      <vt:lpstr>In this lecture: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Children's Online Privacy Protection Act of 1998</vt:lpstr>
      <vt:lpstr>What Does Personal Information (PI) Collected Mean?</vt:lpstr>
      <vt:lpstr>The Children's Online Privacy Protection Act of 1998</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2017-07-02T04:51:38Z</dcterms:created>
  <dcterms:modified xsi:type="dcterms:W3CDTF">2017-07-05T04:30:55Z</dcterms:modified>
</cp:coreProperties>
</file>