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  <p:sldMasterId id="2147483886" r:id="rId2"/>
  </p:sldMasterIdLst>
  <p:notesMasterIdLst>
    <p:notesMasterId r:id="rId38"/>
  </p:notesMasterIdLst>
  <p:handoutMasterIdLst>
    <p:handoutMasterId r:id="rId39"/>
  </p:handoutMasterIdLst>
  <p:sldIdLst>
    <p:sldId id="292" r:id="rId3"/>
    <p:sldId id="294" r:id="rId4"/>
    <p:sldId id="295" r:id="rId5"/>
    <p:sldId id="298" r:id="rId6"/>
    <p:sldId id="299" r:id="rId7"/>
    <p:sldId id="307" r:id="rId8"/>
    <p:sldId id="308" r:id="rId9"/>
    <p:sldId id="309" r:id="rId10"/>
    <p:sldId id="300" r:id="rId11"/>
    <p:sldId id="301" r:id="rId12"/>
    <p:sldId id="302" r:id="rId13"/>
    <p:sldId id="315" r:id="rId14"/>
    <p:sldId id="303" r:id="rId15"/>
    <p:sldId id="328" r:id="rId16"/>
    <p:sldId id="310" r:id="rId17"/>
    <p:sldId id="297" r:id="rId18"/>
    <p:sldId id="327" r:id="rId19"/>
    <p:sldId id="304" r:id="rId20"/>
    <p:sldId id="305" r:id="rId21"/>
    <p:sldId id="319" r:id="rId22"/>
    <p:sldId id="318" r:id="rId23"/>
    <p:sldId id="306" r:id="rId24"/>
    <p:sldId id="316" r:id="rId25"/>
    <p:sldId id="313" r:id="rId26"/>
    <p:sldId id="320" r:id="rId27"/>
    <p:sldId id="326" r:id="rId28"/>
    <p:sldId id="314" r:id="rId29"/>
    <p:sldId id="322" r:id="rId30"/>
    <p:sldId id="323" r:id="rId31"/>
    <p:sldId id="324" r:id="rId32"/>
    <p:sldId id="325" r:id="rId33"/>
    <p:sldId id="321" r:id="rId34"/>
    <p:sldId id="312" r:id="rId35"/>
    <p:sldId id="311" r:id="rId36"/>
    <p:sldId id="31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AA3B"/>
    <a:srgbClr val="00AF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660"/>
  </p:normalViewPr>
  <p:slideViewPr>
    <p:cSldViewPr>
      <p:cViewPr varScale="1">
        <p:scale>
          <a:sx n="61" d="100"/>
          <a:sy n="61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1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8152-0823-4B23-AF67-4BC96F7D9885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95C1-1A12-4BEA-A0EA-614FB23A1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46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F6B3E5-AC81-4777-B192-0B795E5A5BF1}" type="datetime1">
              <a:rPr lang="en-US"/>
              <a:pPr>
                <a:defRPr/>
              </a:pPr>
              <a:t>7/8/2017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13B91D-D8B4-44E0-A88F-99746AFA94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092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5AA0A50F-FAB0-45A6-A043-216C5A4F0DCC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4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13B91D-D8B4-44E0-A88F-99746AFA94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2879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259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494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11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7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440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44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582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44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190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4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19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61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81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nslookup</a:t>
            </a:r>
            <a:r>
              <a:rPr lang="en-US" dirty="0" smtClean="0"/>
              <a:t> to search</a:t>
            </a:r>
            <a:r>
              <a:rPr lang="en-US" baseline="0" dirty="0" smtClean="0"/>
              <a:t> the IP address or use whatismyipaddress.com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13B91D-D8B4-44E0-A88F-99746AFA94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840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13B91D-D8B4-44E0-A88F-99746AFA94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25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13B91D-D8B4-44E0-A88F-99746AFA94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25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13B91D-D8B4-44E0-A88F-99746AFA94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287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0" y="5976938"/>
          <a:ext cx="9144000" cy="881062"/>
        </p:xfrm>
        <a:graphic>
          <a:graphicData uri="http://schemas.openxmlformats.org/presentationml/2006/ole">
            <p:oleObj spid="_x0000_s33869" name="Image" r:id="rId3" imgW="13714286" imgH="1320635" progId="">
              <p:embed/>
            </p:oleObj>
          </a:graphicData>
        </a:graphic>
      </p:graphicFrame>
      <p:sp>
        <p:nvSpPr>
          <p:cNvPr id="3" name="Text Placeholder 5"/>
          <p:cNvSpPr txBox="1">
            <a:spLocks/>
          </p:cNvSpPr>
          <p:nvPr userDrawn="1"/>
        </p:nvSpPr>
        <p:spPr bwMode="auto">
          <a:xfrm>
            <a:off x="457200" y="6019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1400" b="1" dirty="0" smtClean="0">
                <a:solidFill>
                  <a:srgbClr val="65AA3B"/>
                </a:solidFill>
              </a:rPr>
              <a:t>Lecture Title (change this in the Slide Master)</a:t>
            </a:r>
          </a:p>
        </p:txBody>
      </p:sp>
    </p:spTree>
    <p:extLst>
      <p:ext uri="{BB962C8B-B14F-4D97-AF65-F5344CB8AC3E}">
        <p14:creationId xmlns:p14="http://schemas.microsoft.com/office/powerpoint/2010/main" xmlns="" val="31846371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0" y="5976938"/>
          <a:ext cx="9144000" cy="881062"/>
        </p:xfrm>
        <a:graphic>
          <a:graphicData uri="http://schemas.openxmlformats.org/presentationml/2006/ole">
            <p:oleObj spid="_x0000_s1121" name="Image" r:id="rId4" imgW="13714286" imgH="1320635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mashthestack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ybrary.it/" TargetMode="External"/><Relationship Id="rId5" Type="http://schemas.openxmlformats.org/officeDocument/2006/relationships/hyperlink" Target="https://www.net-force.nl/" TargetMode="External"/><Relationship Id="rId4" Type="http://schemas.openxmlformats.org/officeDocument/2006/relationships/hyperlink" Target="http://crackmes.de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0" y="762000"/>
            <a:ext cx="8382000" cy="175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indent="1588" algn="ctr">
              <a:spcBef>
                <a:spcPct val="0"/>
              </a:spcBef>
              <a:buNone/>
              <a:defRPr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/>
                <a:ea typeface="+mj-ea"/>
                <a:cs typeface="+mj-cs"/>
              </a:rPr>
              <a:t>Cyber Security Challenges and Competitions</a:t>
            </a:r>
            <a:endParaRPr lang="en-US" altLang="en-US" sz="4400" b="1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200" y="2438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344488" algn="ctr" eaLnBrk="1" hangingPunct="1">
              <a:defRPr/>
            </a:pPr>
            <a:r>
              <a:rPr lang="en-US" altLang="en-US" sz="4000" kern="0" dirty="0" smtClean="0"/>
              <a:t>Module 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4830763"/>
            <a:ext cx="5852667" cy="969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276600"/>
            <a:ext cx="85274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ha’ </a:t>
            </a:r>
            <a:r>
              <a:rPr lang="en-US" sz="3200" dirty="0" err="1" smtClean="0"/>
              <a:t>pagh</a:t>
            </a:r>
            <a:r>
              <a:rPr lang="en-US" sz="3200" dirty="0" smtClean="0"/>
              <a:t> </a:t>
            </a:r>
            <a:r>
              <a:rPr lang="en-US" sz="3200" dirty="0" err="1" smtClean="0"/>
              <a:t>vagh</a:t>
            </a:r>
            <a:r>
              <a:rPr lang="en-US" sz="3200" dirty="0" smtClean="0"/>
              <a:t>                   </a:t>
            </a:r>
            <a:r>
              <a:rPr lang="en-US" sz="3200" dirty="0" err="1" smtClean="0"/>
              <a:t>wa</a:t>
            </a:r>
            <a:r>
              <a:rPr lang="en-US" sz="3200" dirty="0" smtClean="0"/>
              <a:t>’ </a:t>
            </a:r>
            <a:r>
              <a:rPr lang="en-US" sz="3200" dirty="0" err="1" smtClean="0"/>
              <a:t>Soch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         </a:t>
            </a:r>
          </a:p>
          <a:p>
            <a:r>
              <a:rPr lang="en-US" sz="3200" dirty="0" err="1" smtClean="0"/>
              <a:t>loS</a:t>
            </a:r>
            <a:r>
              <a:rPr lang="en-US" sz="3200" dirty="0" smtClean="0"/>
              <a:t>  </a:t>
            </a:r>
            <a:r>
              <a:rPr lang="en-US" sz="3200" dirty="0" err="1" smtClean="0"/>
              <a:t>chorgh</a:t>
            </a:r>
            <a:r>
              <a:rPr lang="en-US" sz="3200" dirty="0" smtClean="0"/>
              <a:t>                         </a:t>
            </a:r>
            <a:r>
              <a:rPr lang="en-US" sz="3200" dirty="0" err="1" smtClean="0"/>
              <a:t>wa</a:t>
            </a:r>
            <a:r>
              <a:rPr lang="en-US" sz="3200" dirty="0" smtClean="0"/>
              <a:t>’ </a:t>
            </a:r>
            <a:r>
              <a:rPr lang="en-US" sz="3200" dirty="0" err="1" smtClean="0"/>
              <a:t>pagh</a:t>
            </a:r>
            <a:r>
              <a:rPr lang="en-US" sz="3200" dirty="0" smtClean="0"/>
              <a:t> </a:t>
            </a:r>
            <a:r>
              <a:rPr lang="en-US" sz="3200" dirty="0" err="1" smtClean="0"/>
              <a:t>pagh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90392" y="2133600"/>
            <a:ext cx="7460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205        174          48           100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Encoded Message (300)</a:t>
            </a:r>
          </a:p>
        </p:txBody>
      </p:sp>
    </p:spTree>
    <p:extLst>
      <p:ext uri="{BB962C8B-B14F-4D97-AF65-F5344CB8AC3E}">
        <p14:creationId xmlns:p14="http://schemas.microsoft.com/office/powerpoint/2010/main" xmlns="" val="246371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Image/Picture Masking (100)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362200"/>
            <a:ext cx="7501608" cy="4250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990600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775957"/>
            <a:ext cx="665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What is the secret message behind this image?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441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Image/Picture Masking (100)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375847"/>
            <a:ext cx="7485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Create an instant QR </a:t>
            </a:r>
            <a:r>
              <a:rPr lang="en-US" sz="2000" dirty="0"/>
              <a:t>code at http://www.qr-code-generator.com/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928" y="2057400"/>
            <a:ext cx="8195871" cy="37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7416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Document Manipulation (200)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49363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722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93378" cy="50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Every Nook and Cranny (200)</a:t>
            </a:r>
          </a:p>
        </p:txBody>
      </p:sp>
    </p:spTree>
    <p:extLst>
      <p:ext uri="{BB962C8B-B14F-4D97-AF65-F5344CB8AC3E}">
        <p14:creationId xmlns:p14="http://schemas.microsoft.com/office/powerpoint/2010/main" xmlns="" val="273602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3048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Network Reconnaissance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599" y="1020763"/>
            <a:ext cx="7388365" cy="570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38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228600" y="1089818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Network Command Cheat Sheet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828800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3600" dirty="0" smtClean="0"/>
              <a:t> ping-check for connectivity</a:t>
            </a:r>
          </a:p>
          <a:p>
            <a:pPr lvl="1"/>
            <a:r>
              <a:rPr lang="en-US" altLang="en-US" sz="4200" dirty="0"/>
              <a:t> </a:t>
            </a:r>
            <a:r>
              <a:rPr lang="en-US" altLang="en-US" sz="2800" dirty="0" smtClean="0"/>
              <a:t>ping 10.20.0.51</a:t>
            </a:r>
          </a:p>
          <a:p>
            <a:r>
              <a:rPr lang="en-US" altLang="en-US" sz="4400" dirty="0">
                <a:sym typeface="Wingdings" panose="05000000000000000000" pitchFamily="2" charset="2"/>
              </a:rPr>
              <a:t> </a:t>
            </a:r>
            <a:r>
              <a:rPr lang="en-US" altLang="en-US" sz="3600" dirty="0" err="1" smtClean="0">
                <a:sym typeface="Wingdings" panose="05000000000000000000" pitchFamily="2" charset="2"/>
              </a:rPr>
              <a:t>nslookup</a:t>
            </a:r>
            <a:r>
              <a:rPr lang="en-US" altLang="en-US" sz="3600" dirty="0" smtClean="0">
                <a:sym typeface="Wingdings" panose="05000000000000000000" pitchFamily="2" charset="2"/>
              </a:rPr>
              <a:t>-queries for IP address or hostname</a:t>
            </a:r>
          </a:p>
          <a:p>
            <a:pPr lvl="1"/>
            <a:r>
              <a:rPr lang="en-US" altLang="en-US" sz="34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nslookup</a:t>
            </a:r>
            <a:r>
              <a:rPr lang="en-US" altLang="en-US" sz="2800" dirty="0" smtClean="0">
                <a:sym typeface="Wingdings" panose="05000000000000000000" pitchFamily="2" charset="2"/>
              </a:rPr>
              <a:t> www.jsu.edu</a:t>
            </a:r>
          </a:p>
          <a:p>
            <a:r>
              <a:rPr lang="en-US" altLang="en-US" sz="4400" dirty="0">
                <a:sym typeface="Wingdings" panose="05000000000000000000" pitchFamily="2" charset="2"/>
              </a:rPr>
              <a:t> </a:t>
            </a:r>
            <a:r>
              <a:rPr lang="en-US" altLang="en-US" sz="3600" dirty="0" smtClean="0">
                <a:sym typeface="Wingdings" panose="05000000000000000000" pitchFamily="2" charset="2"/>
              </a:rPr>
              <a:t>ipconfig/</a:t>
            </a:r>
            <a:r>
              <a:rPr lang="en-US" altLang="en-US" sz="3600" dirty="0" err="1" smtClean="0">
                <a:sym typeface="Wingdings" panose="05000000000000000000" pitchFamily="2" charset="2"/>
              </a:rPr>
              <a:t>ifconfig</a:t>
            </a:r>
            <a:r>
              <a:rPr lang="en-US" altLang="en-US" sz="3600" dirty="0" smtClean="0">
                <a:sym typeface="Wingdings" panose="05000000000000000000" pitchFamily="2" charset="2"/>
              </a:rPr>
              <a:t>-checks the network configuration (Windows/Unix)</a:t>
            </a:r>
            <a:endParaRPr lang="en-US" altLang="en-US" sz="4400" dirty="0" smtClean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en-US" sz="42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78652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47843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Creating Challenges and Solutions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828800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 smtClean="0"/>
              <a:t> </a:t>
            </a:r>
            <a:r>
              <a:rPr lang="en-US" altLang="en-US" sz="4400" dirty="0" smtClean="0"/>
              <a:t>Don’t make it too </a:t>
            </a:r>
            <a:r>
              <a:rPr lang="en-US" altLang="en-US" sz="4400" dirty="0" smtClean="0">
                <a:solidFill>
                  <a:srgbClr val="00B050"/>
                </a:solidFill>
              </a:rPr>
              <a:t>easy </a:t>
            </a:r>
            <a:r>
              <a:rPr lang="en-US" altLang="en-US" sz="4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en-US" altLang="en-US" sz="4400" dirty="0" smtClean="0">
              <a:solidFill>
                <a:srgbClr val="FFFF00"/>
              </a:solidFill>
            </a:endParaRPr>
          </a:p>
          <a:p>
            <a:r>
              <a:rPr lang="en-US" altLang="en-US" sz="4400" dirty="0">
                <a:solidFill>
                  <a:srgbClr val="00B050"/>
                </a:solidFill>
              </a:rPr>
              <a:t> </a:t>
            </a:r>
            <a:r>
              <a:rPr lang="en-US" altLang="en-US" sz="4400" dirty="0" smtClean="0"/>
              <a:t>Don’t make it too </a:t>
            </a:r>
            <a:r>
              <a:rPr lang="en-US" altLang="en-US" sz="4400" dirty="0" smtClean="0">
                <a:solidFill>
                  <a:srgbClr val="00B050"/>
                </a:solidFill>
              </a:rPr>
              <a:t>hard</a:t>
            </a:r>
            <a:r>
              <a:rPr lang="en-US" altLang="en-US" sz="4400" dirty="0" smtClean="0"/>
              <a:t> </a:t>
            </a:r>
            <a:r>
              <a:rPr lang="en-US" altLang="en-US" sz="4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altLang="en-US" sz="4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4400" dirty="0" smtClean="0">
                <a:sym typeface="Wingdings" panose="05000000000000000000" pitchFamily="2" charset="2"/>
              </a:rPr>
              <a:t>Provide useful hints </a:t>
            </a:r>
            <a:endParaRPr lang="en-US" altLang="en-US" sz="44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altLang="en-US" sz="4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4400" dirty="0" smtClean="0">
                <a:sym typeface="Wingdings" panose="05000000000000000000" pitchFamily="2" charset="2"/>
              </a:rPr>
              <a:t>Show the tools </a:t>
            </a:r>
          </a:p>
          <a:p>
            <a:endParaRPr lang="en-US" alt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3581400"/>
            <a:ext cx="68580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0200" y="4274024"/>
            <a:ext cx="762049" cy="6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449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47843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Challenge Categories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52400" y="1563806"/>
            <a:ext cx="8839200" cy="48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3600" dirty="0" smtClean="0"/>
              <a:t> </a:t>
            </a:r>
            <a:r>
              <a:rPr lang="en-US" altLang="en-US" sz="4400" dirty="0" smtClean="0"/>
              <a:t>Trivia Challenges</a:t>
            </a:r>
          </a:p>
          <a:p>
            <a:pPr lvl="1"/>
            <a:r>
              <a:rPr lang="en-US" altLang="en-US" sz="4200" dirty="0" smtClean="0">
                <a:solidFill>
                  <a:srgbClr val="00B050"/>
                </a:solidFill>
              </a:rPr>
              <a:t>G</a:t>
            </a:r>
            <a:r>
              <a:rPr lang="en-US" altLang="en-US" sz="4200" dirty="0" smtClean="0">
                <a:solidFill>
                  <a:srgbClr val="FFFF00"/>
                </a:solidFill>
              </a:rPr>
              <a:t>o</a:t>
            </a:r>
            <a:r>
              <a:rPr lang="en-US" altLang="en-US" sz="4200" dirty="0" smtClean="0">
                <a:solidFill>
                  <a:srgbClr val="0070C0"/>
                </a:solidFill>
              </a:rPr>
              <a:t>o</a:t>
            </a:r>
            <a:r>
              <a:rPr lang="en-US" altLang="en-US" sz="4200" dirty="0" smtClean="0">
                <a:solidFill>
                  <a:srgbClr val="FF0000"/>
                </a:solidFill>
              </a:rPr>
              <a:t>g</a:t>
            </a:r>
            <a:r>
              <a:rPr lang="en-US" altLang="en-US" sz="4200" dirty="0" smtClean="0"/>
              <a:t>l</a:t>
            </a:r>
            <a:r>
              <a:rPr lang="en-US" altLang="en-US" sz="4200" dirty="0" smtClean="0">
                <a:solidFill>
                  <a:srgbClr val="7030A0"/>
                </a:solidFill>
              </a:rPr>
              <a:t>e</a:t>
            </a:r>
            <a:r>
              <a:rPr lang="en-US" altLang="en-US" sz="4200" dirty="0" smtClean="0">
                <a:solidFill>
                  <a:srgbClr val="00B050"/>
                </a:solidFill>
              </a:rPr>
              <a:t> is your friend!</a:t>
            </a:r>
          </a:p>
          <a:p>
            <a:r>
              <a:rPr lang="en-US" altLang="en-US" sz="4400" dirty="0">
                <a:sym typeface="Wingdings" panose="05000000000000000000" pitchFamily="2" charset="2"/>
              </a:rPr>
              <a:t> </a:t>
            </a:r>
            <a:r>
              <a:rPr lang="en-US" altLang="en-US" sz="4400" dirty="0" smtClean="0">
                <a:sym typeface="Wingdings" panose="05000000000000000000" pitchFamily="2" charset="2"/>
              </a:rPr>
              <a:t>Digital Forensics</a:t>
            </a:r>
          </a:p>
          <a:p>
            <a:pPr lvl="1"/>
            <a:r>
              <a:rPr lang="en-US" altLang="en-US" sz="4200" dirty="0" smtClean="0">
                <a:sym typeface="Wingdings" panose="05000000000000000000" pitchFamily="2" charset="2"/>
              </a:rPr>
              <a:t> </a:t>
            </a:r>
            <a:r>
              <a:rPr lang="en-US" altLang="en-US" sz="4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good use of tools and    steganography</a:t>
            </a:r>
          </a:p>
          <a:p>
            <a:r>
              <a:rPr lang="en-US" alt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4400" dirty="0" smtClean="0">
                <a:sym typeface="Wingdings" panose="05000000000000000000" pitchFamily="2" charset="2"/>
              </a:rPr>
              <a:t>Network Security</a:t>
            </a:r>
          </a:p>
          <a:p>
            <a:pPr lvl="1"/>
            <a:r>
              <a:rPr lang="en-US" altLang="en-US" sz="4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Packet capture and analysis</a:t>
            </a:r>
          </a:p>
          <a:p>
            <a:pPr lvl="1"/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287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47843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Challenge Categories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563806"/>
            <a:ext cx="8534400" cy="48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3600" dirty="0" smtClean="0"/>
              <a:t> </a:t>
            </a:r>
            <a:r>
              <a:rPr lang="en-US" altLang="en-US" sz="4400" dirty="0" smtClean="0"/>
              <a:t>Reverse Engineering</a:t>
            </a:r>
          </a:p>
          <a:p>
            <a:pPr lvl="1"/>
            <a:r>
              <a:rPr lang="en-US" altLang="en-US" sz="4200" dirty="0" smtClean="0">
                <a:solidFill>
                  <a:srgbClr val="00B050"/>
                </a:solidFill>
              </a:rPr>
              <a:t>Needs a good handle of C and assembly languages</a:t>
            </a:r>
          </a:p>
          <a:p>
            <a:r>
              <a:rPr lang="en-US" altLang="en-US" sz="4400" dirty="0">
                <a:sym typeface="Wingdings" panose="05000000000000000000" pitchFamily="2" charset="2"/>
              </a:rPr>
              <a:t> </a:t>
            </a:r>
            <a:r>
              <a:rPr lang="en-US" altLang="en-US" sz="4400" dirty="0" smtClean="0">
                <a:sym typeface="Wingdings" panose="05000000000000000000" pitchFamily="2" charset="2"/>
              </a:rPr>
              <a:t>Penetration Testing</a:t>
            </a:r>
          </a:p>
          <a:p>
            <a:pPr lvl="1"/>
            <a:r>
              <a:rPr lang="en-US" altLang="en-US" sz="4200" dirty="0" smtClean="0">
                <a:sym typeface="Wingdings" panose="05000000000000000000" pitchFamily="2" charset="2"/>
              </a:rPr>
              <a:t> </a:t>
            </a:r>
            <a:r>
              <a:rPr lang="en-US" altLang="en-US" sz="4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Quite possible with available tools</a:t>
            </a:r>
          </a:p>
          <a:p>
            <a:r>
              <a:rPr lang="en-US" alt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4400" dirty="0" smtClean="0">
                <a:sym typeface="Wingdings" panose="05000000000000000000" pitchFamily="2" charset="2"/>
              </a:rPr>
              <a:t>System Reconnaissance </a:t>
            </a:r>
          </a:p>
          <a:p>
            <a:pPr lvl="1"/>
            <a:r>
              <a:rPr lang="en-US" altLang="en-US" sz="4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Network and system mapping</a:t>
            </a:r>
          </a:p>
          <a:p>
            <a:pPr lvl="1"/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992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Learning Objectives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153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 smtClean="0"/>
              <a:t> To understand and appreciate the relevance of cyber security challenges and competitions</a:t>
            </a:r>
          </a:p>
          <a:p>
            <a:r>
              <a:rPr lang="en-US" altLang="en-US" sz="3600" dirty="0" smtClean="0"/>
              <a:t> To learn how to create and conduct cyber security competitions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7961" y="3810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Scoring System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096963"/>
            <a:ext cx="8458200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 smtClean="0"/>
              <a:t> In each category:</a:t>
            </a:r>
          </a:p>
          <a:p>
            <a:pPr lvl="1"/>
            <a:r>
              <a:rPr lang="en-US" altLang="en-US" sz="3900" dirty="0" smtClean="0">
                <a:solidFill>
                  <a:srgbClr val="00B050"/>
                </a:solidFill>
              </a:rPr>
              <a:t> </a:t>
            </a:r>
            <a:r>
              <a:rPr lang="en-US" altLang="en-US" sz="3600" dirty="0" smtClean="0">
                <a:solidFill>
                  <a:srgbClr val="00B050"/>
                </a:solidFill>
              </a:rPr>
              <a:t>Provide a set with 5 levels of difficulty</a:t>
            </a:r>
          </a:p>
          <a:p>
            <a:pPr lvl="1"/>
            <a:r>
              <a:rPr lang="en-US" altLang="en-US" sz="36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3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Easiest is worth 100</a:t>
            </a:r>
          </a:p>
          <a:p>
            <a:pPr lvl="1"/>
            <a:r>
              <a:rPr lang="en-US" altLang="en-US" sz="36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3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Hardest is worth 500</a:t>
            </a:r>
          </a:p>
          <a:p>
            <a:r>
              <a:rPr lang="en-US" altLang="en-US" sz="44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3600" dirty="0" smtClean="0">
                <a:sym typeface="Wingdings" panose="05000000000000000000" pitchFamily="2" charset="2"/>
              </a:rPr>
              <a:t>Points accumulate depending on the number of challenges solved</a:t>
            </a:r>
          </a:p>
          <a:p>
            <a:pPr marL="45720" indent="0">
              <a:buNone/>
            </a:pPr>
            <a:endParaRPr lang="en-US" altLang="en-US" sz="3600" dirty="0" smtClean="0">
              <a:sym typeface="Wingdings" panose="05000000000000000000" pitchFamily="2" charset="2"/>
            </a:endParaRPr>
          </a:p>
          <a:p>
            <a:endParaRPr lang="en-US" altLang="en-US" sz="4400" dirty="0" smtClean="0">
              <a:sym typeface="Wingdings" panose="05000000000000000000" pitchFamily="2" charset="2"/>
            </a:endParaRPr>
          </a:p>
          <a:p>
            <a:pPr lvl="1"/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7758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341913"/>
            <a:ext cx="8601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designing a CTF scoring system, make sure that it is well understood and easily implementable. This practice belongs to which principle?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76400" y="4038600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Least privilege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Simplicity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Resource encapsulation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Information hiding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>
                <a:solidFill>
                  <a:srgbClr val="FF8600"/>
                </a:solidFill>
              </a:rPr>
              <a:t>Check for Understanding </a:t>
            </a:r>
            <a:r>
              <a:rPr lang="en-US" altLang="en-US" sz="4400" b="1" dirty="0" smtClean="0">
                <a:solidFill>
                  <a:srgbClr val="FF8600"/>
                </a:solidFill>
              </a:rPr>
              <a:t>3</a:t>
            </a:r>
            <a:endParaRPr lang="en-US" altLang="en-US" sz="4400" b="1" dirty="0">
              <a:solidFill>
                <a:srgbClr val="FF8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1322336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</a:t>
            </a:r>
            <a:r>
              <a:rPr lang="en-US" sz="2000" b="1" dirty="0" smtClean="0">
                <a:solidFill>
                  <a:srgbClr val="00B050"/>
                </a:solidFill>
              </a:rPr>
              <a:t>code:</a:t>
            </a:r>
            <a:r>
              <a:rPr lang="en-US" sz="2000" dirty="0" smtClean="0"/>
              <a:t>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76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7961" y="3810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Scoring System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096963"/>
            <a:ext cx="8458200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 smtClean="0">
                <a:sym typeface="Wingdings" panose="05000000000000000000" pitchFamily="2" charset="2"/>
              </a:rPr>
              <a:t> Break ties by giving preference to the team with the most number of higher level challenges solved (e.g. a team that solved a 500 level challenge is preferred over a team that solved 5 of the100 level challenges). Other tie-breaking techniques may also be applied.</a:t>
            </a:r>
          </a:p>
          <a:p>
            <a:endParaRPr lang="en-US" altLang="en-US" sz="4400" dirty="0" smtClean="0">
              <a:sym typeface="Wingdings" panose="05000000000000000000" pitchFamily="2" charset="2"/>
            </a:endParaRPr>
          </a:p>
          <a:p>
            <a:pPr lvl="1"/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16774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Check for Understanding </a:t>
            </a:r>
            <a:r>
              <a:rPr lang="en-US" altLang="en-US" sz="4400" b="1" dirty="0" smtClean="0">
                <a:solidFill>
                  <a:srgbClr val="FF8600"/>
                </a:solidFill>
              </a:rPr>
              <a:t>4</a:t>
            </a:r>
            <a:endParaRPr lang="en-US" altLang="en-US" sz="4400" b="1" dirty="0" smtClean="0">
              <a:solidFill>
                <a:srgbClr val="FF8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287" y="2182743"/>
            <a:ext cx="911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Tie-breaker for scoring system may include: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1222149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686" y="3124200"/>
            <a:ext cx="7648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solidFill>
                  <a:srgbClr val="00B0F0"/>
                </a:solidFill>
              </a:rPr>
              <a:t>t</a:t>
            </a:r>
            <a:r>
              <a:rPr lang="en-US" sz="3600" dirty="0" smtClean="0">
                <a:solidFill>
                  <a:srgbClr val="00B0F0"/>
                </a:solidFill>
              </a:rPr>
              <a:t>ime to capture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penalty points for incorrect submission</a:t>
            </a:r>
          </a:p>
          <a:p>
            <a:pPr marL="742950" indent="-742950">
              <a:buAutoNum type="arabicPeriod"/>
            </a:pPr>
            <a:r>
              <a:rPr lang="en-US" sz="3600" dirty="0">
                <a:solidFill>
                  <a:srgbClr val="00B0F0"/>
                </a:solidFill>
              </a:rPr>
              <a:t>p</a:t>
            </a:r>
            <a:r>
              <a:rPr lang="en-US" sz="3600" dirty="0" smtClean="0">
                <a:solidFill>
                  <a:srgbClr val="00B0F0"/>
                </a:solidFill>
              </a:rPr>
              <a:t>enalty points for rule violation</a:t>
            </a:r>
          </a:p>
          <a:p>
            <a:pPr marL="742950" indent="-742950">
              <a:buAutoNum type="arabicPeriod"/>
            </a:pP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 smtClean="0">
                <a:solidFill>
                  <a:srgbClr val="00B0F0"/>
                </a:solidFill>
              </a:rPr>
              <a:t>ll of the above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582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7961" y="3810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Virtualization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096963"/>
            <a:ext cx="8458200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 smtClean="0"/>
              <a:t> </a:t>
            </a:r>
            <a:r>
              <a:rPr lang="en-US" altLang="en-US" sz="3600" dirty="0"/>
              <a:t>A</a:t>
            </a:r>
            <a:r>
              <a:rPr lang="en-US" sz="3600" dirty="0" smtClean="0"/>
              <a:t> </a:t>
            </a:r>
            <a:r>
              <a:rPr lang="en-US" sz="3600" dirty="0"/>
              <a:t>piece of software called the virtual machine monitor layer (</a:t>
            </a:r>
            <a:r>
              <a:rPr lang="en-US" sz="3600" dirty="0" err="1" smtClean="0"/>
              <a:t>e.g.Vmware</a:t>
            </a:r>
            <a:r>
              <a:rPr lang="en-US" sz="3600" dirty="0" smtClean="0"/>
              <a:t> or </a:t>
            </a:r>
            <a:r>
              <a:rPr lang="en-US" sz="3600" dirty="0" err="1" smtClean="0"/>
              <a:t>Virtualbox</a:t>
            </a:r>
            <a:r>
              <a:rPr lang="en-US" sz="3600" dirty="0" smtClean="0"/>
              <a:t>) </a:t>
            </a:r>
            <a:r>
              <a:rPr lang="en-US" sz="3600" dirty="0"/>
              <a:t>sits directly on top of the hardware and provides an abstraction for the operating </a:t>
            </a:r>
            <a:r>
              <a:rPr lang="en-US" sz="3600" dirty="0" smtClean="0"/>
              <a:t>system. The operating system treats the VM as if it were a hardware itself.</a:t>
            </a:r>
          </a:p>
          <a:p>
            <a:r>
              <a:rPr lang="en-US" altLang="en-US" sz="3600" dirty="0">
                <a:sym typeface="Wingdings" panose="05000000000000000000" pitchFamily="2" charset="2"/>
              </a:rPr>
              <a:t> </a:t>
            </a:r>
            <a:r>
              <a:rPr lang="en-US" altLang="en-US" sz="3600" dirty="0" smtClean="0">
                <a:sym typeface="Wingdings" panose="05000000000000000000" pitchFamily="2" charset="2"/>
              </a:rPr>
              <a:t>Examples: Oracle Virtual Box, </a:t>
            </a:r>
            <a:r>
              <a:rPr lang="en-US" altLang="en-US" sz="3600" dirty="0" err="1" smtClean="0">
                <a:sym typeface="Wingdings" panose="05000000000000000000" pitchFamily="2" charset="2"/>
              </a:rPr>
              <a:t>Vmware</a:t>
            </a:r>
            <a:r>
              <a:rPr lang="en-US" altLang="en-US" sz="3600" dirty="0" smtClean="0">
                <a:sym typeface="Wingdings" panose="05000000000000000000" pitchFamily="2" charset="2"/>
              </a:rPr>
              <a:t> VSphere, Microsoft Hyper-V</a:t>
            </a:r>
            <a:endParaRPr lang="en-US" altLang="en-US" sz="4400" dirty="0" smtClean="0">
              <a:sym typeface="Wingdings" panose="05000000000000000000" pitchFamily="2" charset="2"/>
            </a:endParaRPr>
          </a:p>
          <a:p>
            <a:pPr lvl="1"/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76891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200" y="195579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Check for Understanding </a:t>
            </a:r>
            <a:r>
              <a:rPr lang="en-US" altLang="en-US" sz="4400" b="1" dirty="0">
                <a:solidFill>
                  <a:srgbClr val="FF8600"/>
                </a:solidFill>
              </a:rPr>
              <a:t>5</a:t>
            </a:r>
            <a:endParaRPr lang="en-US" altLang="en-US" sz="4400" b="1" dirty="0" smtClean="0">
              <a:solidFill>
                <a:srgbClr val="FF8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438631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The scheme in which the virtual system sits </a:t>
            </a:r>
          </a:p>
          <a:p>
            <a:r>
              <a:rPr lang="en-US" sz="3600" dirty="0" smtClean="0">
                <a:solidFill>
                  <a:prstClr val="white"/>
                </a:solidFill>
              </a:rPr>
              <a:t>on top of the host operating system to</a:t>
            </a:r>
          </a:p>
          <a:p>
            <a:r>
              <a:rPr lang="en-US" sz="3600" dirty="0" smtClean="0">
                <a:solidFill>
                  <a:prstClr val="white"/>
                </a:solidFill>
              </a:rPr>
              <a:t>enable additional hardware utilization is an example of which principle?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638" y="826797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686" y="3720046"/>
            <a:ext cx="764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Abstraction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Domain separation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Least privilege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Simplicity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84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7961" y="3810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Main Virtualization Systems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096963"/>
            <a:ext cx="8458200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3600" dirty="0" smtClean="0"/>
              <a:t> </a:t>
            </a:r>
            <a:r>
              <a:rPr lang="en-US" altLang="en-US" sz="3600" dirty="0" smtClean="0">
                <a:sym typeface="Wingdings" panose="05000000000000000000" pitchFamily="2" charset="2"/>
              </a:rPr>
              <a:t>Oracle™ Virtual Box </a:t>
            </a:r>
          </a:p>
          <a:p>
            <a:pPr lvl="1"/>
            <a:r>
              <a:rPr lang="en-US" altLang="en-US" sz="3400" dirty="0" smtClean="0">
                <a:sym typeface="Wingdings" panose="05000000000000000000" pitchFamily="2" charset="2"/>
              </a:rPr>
              <a:t> Device virtualization is through a virtual disk image (</a:t>
            </a:r>
            <a:r>
              <a:rPr lang="en-US" altLang="en-US" sz="3400" dirty="0" err="1" smtClean="0">
                <a:sym typeface="Wingdings" panose="05000000000000000000" pitchFamily="2" charset="2"/>
              </a:rPr>
              <a:t>vdi</a:t>
            </a:r>
            <a:r>
              <a:rPr lang="en-US" altLang="en-US" sz="34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sz="3600" dirty="0">
                <a:sym typeface="Wingdings" panose="05000000000000000000" pitchFamily="2" charset="2"/>
              </a:rPr>
              <a:t> </a:t>
            </a:r>
            <a:r>
              <a:rPr lang="en-US" altLang="en-US" sz="3600" dirty="0" err="1" smtClean="0">
                <a:sym typeface="Wingdings" panose="05000000000000000000" pitchFamily="2" charset="2"/>
              </a:rPr>
              <a:t>Vmware</a:t>
            </a:r>
            <a:r>
              <a:rPr lang="en-US" altLang="en-US" sz="3600" dirty="0" smtClean="0">
                <a:sym typeface="Wingdings" panose="05000000000000000000" pitchFamily="2" charset="2"/>
              </a:rPr>
              <a:t>™ </a:t>
            </a:r>
            <a:r>
              <a:rPr lang="en-US" altLang="en-US" sz="3600" dirty="0" err="1" smtClean="0">
                <a:sym typeface="Wingdings" panose="05000000000000000000" pitchFamily="2" charset="2"/>
              </a:rPr>
              <a:t>Vsphere</a:t>
            </a:r>
            <a:endParaRPr lang="en-US" altLang="en-US" sz="3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3400" dirty="0" smtClean="0">
                <a:sym typeface="Wingdings" panose="05000000000000000000" pitchFamily="2" charset="2"/>
              </a:rPr>
              <a:t> Device virtualization is through virtual machine disk (</a:t>
            </a:r>
            <a:r>
              <a:rPr lang="en-US" altLang="en-US" sz="3400" dirty="0" err="1" smtClean="0">
                <a:sym typeface="Wingdings" panose="05000000000000000000" pitchFamily="2" charset="2"/>
              </a:rPr>
              <a:t>vmdk</a:t>
            </a:r>
            <a:r>
              <a:rPr lang="en-US" altLang="en-US" sz="3400" dirty="0" smtClean="0">
                <a:sym typeface="Wingdings" panose="05000000000000000000" pitchFamily="2" charset="2"/>
              </a:rPr>
              <a:t>) </a:t>
            </a:r>
          </a:p>
          <a:p>
            <a:r>
              <a:rPr lang="en-US" altLang="en-US" sz="3600" dirty="0">
                <a:sym typeface="Wingdings" panose="05000000000000000000" pitchFamily="2" charset="2"/>
              </a:rPr>
              <a:t> </a:t>
            </a:r>
            <a:r>
              <a:rPr lang="en-US" altLang="en-US" sz="3600" dirty="0" smtClean="0">
                <a:sym typeface="Wingdings" panose="05000000000000000000" pitchFamily="2" charset="2"/>
              </a:rPr>
              <a:t>Microsoft™ Hyper-V</a:t>
            </a:r>
          </a:p>
          <a:p>
            <a:pPr lvl="1"/>
            <a:r>
              <a:rPr lang="en-US" altLang="en-US" sz="4000" dirty="0">
                <a:sym typeface="Wingdings" panose="05000000000000000000" pitchFamily="2" charset="2"/>
              </a:rPr>
              <a:t> </a:t>
            </a:r>
            <a:r>
              <a:rPr lang="en-US" altLang="en-US" sz="3400" dirty="0" smtClean="0">
                <a:sym typeface="Wingdings" panose="05000000000000000000" pitchFamily="2" charset="2"/>
              </a:rPr>
              <a:t>Device virtualization is through virtual hard disk (</a:t>
            </a:r>
            <a:r>
              <a:rPr lang="en-US" altLang="en-US" sz="3400" dirty="0" err="1" smtClean="0">
                <a:sym typeface="Wingdings" panose="05000000000000000000" pitchFamily="2" charset="2"/>
              </a:rPr>
              <a:t>vhd</a:t>
            </a:r>
            <a:r>
              <a:rPr lang="en-US" altLang="en-US" sz="3400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200716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Creating VM on Virtual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995" y="2755568"/>
            <a:ext cx="4151780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5775503"/>
            <a:ext cx="343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Virtual Box Manager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9437" y="1662038"/>
            <a:ext cx="4708378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1377584"/>
            <a:ext cx="7437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534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Creating VM on Virtual 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798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On the Virtual Box Manager menu, click </a:t>
            </a:r>
            <a:r>
              <a:rPr lang="en-US" sz="2800" dirty="0" err="1" smtClean="0">
                <a:solidFill>
                  <a:srgbClr val="FFFF00"/>
                </a:solidFill>
              </a:rPr>
              <a:t>on”New</a:t>
            </a:r>
            <a:r>
              <a:rPr lang="en-US" sz="2800" dirty="0" smtClean="0">
                <a:solidFill>
                  <a:srgbClr val="FFFF00"/>
                </a:solidFill>
              </a:rPr>
              <a:t>”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133600"/>
            <a:ext cx="7152000" cy="44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337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Creating VM on Virtual 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651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Specify a Virtual Hard Disk for your VM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1" y="1742420"/>
            <a:ext cx="5514588" cy="48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08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Topic Outline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3600" dirty="0" smtClean="0"/>
              <a:t> Developing competition rules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smtClean="0"/>
              <a:t>Training modules</a:t>
            </a:r>
          </a:p>
          <a:p>
            <a:r>
              <a:rPr lang="en-US" altLang="en-US" sz="3600" dirty="0" smtClean="0"/>
              <a:t> Virtualization</a:t>
            </a:r>
          </a:p>
          <a:p>
            <a:r>
              <a:rPr lang="en-US" altLang="en-US" sz="3600" dirty="0" smtClean="0"/>
              <a:t> Building operating system images</a:t>
            </a:r>
          </a:p>
          <a:p>
            <a:r>
              <a:rPr lang="en-US" altLang="en-US" sz="3600" dirty="0" smtClean="0"/>
              <a:t> Creating challenges and solutions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smtClean="0"/>
              <a:t>Designing a scoring system</a:t>
            </a:r>
          </a:p>
          <a:p>
            <a:r>
              <a:rPr lang="en-US" altLang="en-US" sz="3600" dirty="0" smtClean="0"/>
              <a:t> Conducting an online competition</a:t>
            </a:r>
          </a:p>
          <a:p>
            <a:r>
              <a:rPr lang="en-US" altLang="en-US" sz="3600" dirty="0" smtClean="0"/>
              <a:t> Finding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192099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Starting VM for the First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he </a:t>
            </a:r>
            <a:r>
              <a:rPr lang="en-US" sz="2400" b="1" dirty="0">
                <a:solidFill>
                  <a:srgbClr val="FFFF00"/>
                </a:solidFill>
              </a:rPr>
              <a:t>"First Start Wizard</a:t>
            </a:r>
            <a:r>
              <a:rPr lang="en-US" sz="2400" b="1" dirty="0" smtClean="0">
                <a:solidFill>
                  <a:srgbClr val="FFFF00"/>
                </a:solidFill>
              </a:rPr>
              <a:t>"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will pop up to help you 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select </a:t>
            </a:r>
            <a:r>
              <a:rPr lang="en-US" sz="2400" dirty="0">
                <a:solidFill>
                  <a:srgbClr val="FFFF00"/>
                </a:solidFill>
              </a:rPr>
              <a:t>an </a:t>
            </a:r>
            <a:r>
              <a:rPr lang="en-US" sz="2400" b="1" dirty="0">
                <a:solidFill>
                  <a:srgbClr val="FFFF00"/>
                </a:solidFill>
              </a:rPr>
              <a:t>installation </a:t>
            </a:r>
            <a:r>
              <a:rPr lang="en-US" sz="2400" b="1" dirty="0" smtClean="0">
                <a:solidFill>
                  <a:srgbClr val="FFFF00"/>
                </a:solidFill>
              </a:rPr>
              <a:t>medium.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       </a:t>
            </a:r>
            <a:r>
              <a:rPr lang="en-US" sz="2400" dirty="0" smtClean="0">
                <a:solidFill>
                  <a:srgbClr val="FFFF00"/>
                </a:solidFill>
              </a:rPr>
              <a:t>If installing from a medium (CD-ROM, etc.),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 insert the medium in the drive and select “</a:t>
            </a:r>
            <a:r>
              <a:rPr lang="en-US" sz="2400" b="1" dirty="0" smtClean="0">
                <a:solidFill>
                  <a:srgbClr val="FFFF00"/>
                </a:solidFill>
              </a:rPr>
              <a:t>Host Drive</a:t>
            </a:r>
            <a:r>
              <a:rPr lang="en-US" sz="2400" dirty="0" smtClean="0">
                <a:solidFill>
                  <a:srgbClr val="FFFF00"/>
                </a:solidFill>
              </a:rPr>
              <a:t>”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If installing from an ISO image, bring up a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     standard file dialog and select the ISO image file.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Note: Capturing the mouse and the keyboard requires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clicking on the VM window. Releasing requires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pressing the </a:t>
            </a:r>
            <a:r>
              <a:rPr lang="en-US" sz="2400" b="1" dirty="0" smtClean="0">
                <a:solidFill>
                  <a:srgbClr val="FFFF00"/>
                </a:solidFill>
              </a:rPr>
              <a:t>Host Key 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b="1" dirty="0" smtClean="0">
                <a:solidFill>
                  <a:srgbClr val="92D050"/>
                </a:solidFill>
              </a:rPr>
              <a:t>right CTRL key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69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Starting VM on Virtual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187193"/>
            <a:ext cx="7467600" cy="55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5236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2286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>
                <a:solidFill>
                  <a:srgbClr val="FF8600"/>
                </a:solidFill>
              </a:rPr>
              <a:t>Check for Understanding </a:t>
            </a:r>
            <a:r>
              <a:rPr lang="en-US" altLang="en-US" sz="4400" b="1" dirty="0" smtClean="0">
                <a:solidFill>
                  <a:srgbClr val="FF8600"/>
                </a:solidFill>
              </a:rPr>
              <a:t>6</a:t>
            </a:r>
            <a:endParaRPr lang="en-US" altLang="en-US" sz="4400" b="1" dirty="0" smtClean="0">
              <a:solidFill>
                <a:srgbClr val="FF8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274" y="1939788"/>
            <a:ext cx="8867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Running multiple virtual machines without interfering each other is a result of which principle? 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953548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748" y="3886200"/>
            <a:ext cx="5133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Simplicity 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Least privilege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Process isolation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00B0F0"/>
                </a:solidFill>
              </a:rPr>
              <a:t>Abstraction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46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7961" y="3810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Finding Resources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447800"/>
            <a:ext cx="8458200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National </a:t>
            </a:r>
            <a:r>
              <a:rPr lang="en-US" sz="3600" b="1" dirty="0">
                <a:solidFill>
                  <a:srgbClr val="00B050"/>
                </a:solidFill>
              </a:rPr>
              <a:t>Cyber League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70C0"/>
                </a:solidFill>
              </a:rPr>
              <a:t>http://nationalcyberleague.org/index.shtml</a:t>
            </a:r>
            <a:r>
              <a:rPr lang="en-US" sz="3600" dirty="0"/>
              <a:t>). Provides an online virtual training facility </a:t>
            </a:r>
            <a:r>
              <a:rPr lang="en-US" sz="3600" dirty="0" smtClean="0"/>
              <a:t>using </a:t>
            </a:r>
            <a:r>
              <a:rPr lang="en-US" sz="3600" dirty="0"/>
              <a:t>team gaming concepts</a:t>
            </a:r>
            <a:r>
              <a:rPr lang="en-US" sz="3600" dirty="0" smtClean="0"/>
              <a:t>.</a:t>
            </a:r>
          </a:p>
          <a:p>
            <a:pPr marL="45720" indent="0">
              <a:buNone/>
            </a:pPr>
            <a:endParaRPr lang="en-US" sz="3600" dirty="0"/>
          </a:p>
          <a:p>
            <a:r>
              <a:rPr lang="en-US" sz="3600" b="1" dirty="0" err="1">
                <a:solidFill>
                  <a:srgbClr val="00B050"/>
                </a:solidFill>
              </a:rPr>
              <a:t>CyberPatriot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0070C0"/>
                </a:solidFill>
              </a:rPr>
              <a:t>http://www.uscyberpatriot.org/home</a:t>
            </a:r>
            <a:r>
              <a:rPr lang="en-US" sz="3600" dirty="0"/>
              <a:t>). </a:t>
            </a:r>
            <a:r>
              <a:rPr lang="en-US" sz="3600" dirty="0" err="1"/>
              <a:t>CyberPatriot</a:t>
            </a:r>
            <a:r>
              <a:rPr lang="en-US" sz="3600" dirty="0"/>
              <a:t> is the National Youth Cyber Education Program that has three distinct programs: the National Youth Cyber Defense Competition, AFA </a:t>
            </a:r>
            <a:r>
              <a:rPr lang="en-US" sz="3600" dirty="0" err="1"/>
              <a:t>CyberCamps</a:t>
            </a:r>
            <a:r>
              <a:rPr lang="en-US" sz="3600" dirty="0"/>
              <a:t> and the Elementary School Cyber Education Initiative. </a:t>
            </a:r>
            <a:endParaRPr lang="en-US" sz="3600" dirty="0" smtClean="0"/>
          </a:p>
          <a:p>
            <a:endParaRPr lang="en-US" sz="3600" b="1" dirty="0"/>
          </a:p>
          <a:p>
            <a:r>
              <a:rPr lang="en-US" sz="3600" b="1" dirty="0" smtClean="0">
                <a:solidFill>
                  <a:srgbClr val="00B050"/>
                </a:solidFill>
              </a:rPr>
              <a:t>New </a:t>
            </a:r>
            <a:r>
              <a:rPr lang="en-US" sz="3600" b="1" dirty="0">
                <a:solidFill>
                  <a:srgbClr val="00B050"/>
                </a:solidFill>
              </a:rPr>
              <a:t>York University Cyber Security Awareness Week (NYU-CSAW) Capture the Flag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70C0"/>
                </a:solidFill>
              </a:rPr>
              <a:t>https://csaw.engineering.nyu.edu/ctf</a:t>
            </a:r>
            <a:r>
              <a:rPr lang="en-US" sz="3600" dirty="0"/>
              <a:t>). </a:t>
            </a:r>
            <a:r>
              <a:rPr lang="en-US" sz="3600" dirty="0" smtClean="0"/>
              <a:t>Capture </a:t>
            </a:r>
            <a:r>
              <a:rPr lang="en-US" sz="3600" dirty="0"/>
              <a:t>the Flag (CTF) </a:t>
            </a:r>
            <a:r>
              <a:rPr lang="en-US" sz="3600" dirty="0" smtClean="0"/>
              <a:t>challenges </a:t>
            </a:r>
            <a:r>
              <a:rPr lang="en-US" sz="3600" dirty="0"/>
              <a:t>are designed to enable contestants to integrate concepts, develop skills and learn to hack as they progress in the competition</a:t>
            </a:r>
            <a:r>
              <a:rPr lang="en-US" sz="3600" dirty="0" smtClean="0"/>
              <a:t>.</a:t>
            </a:r>
          </a:p>
          <a:p>
            <a:pPr marL="45720" indent="0">
              <a:buNone/>
            </a:pPr>
            <a:endParaRPr lang="en-US" sz="3600" dirty="0"/>
          </a:p>
          <a:p>
            <a:r>
              <a:rPr lang="en-US" sz="3600" b="1" dirty="0" err="1">
                <a:solidFill>
                  <a:srgbClr val="00B050"/>
                </a:solidFill>
              </a:rPr>
              <a:t>PicoCTF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0070C0"/>
                </a:solidFill>
              </a:rPr>
              <a:t>https://</a:t>
            </a:r>
            <a:r>
              <a:rPr lang="en-US" sz="3600" dirty="0" smtClean="0">
                <a:solidFill>
                  <a:srgbClr val="0070C0"/>
                </a:solidFill>
              </a:rPr>
              <a:t>picoctf.com</a:t>
            </a:r>
            <a:r>
              <a:rPr lang="en-US" sz="3600" dirty="0" smtClean="0"/>
              <a:t>). </a:t>
            </a:r>
            <a:r>
              <a:rPr lang="en-US" sz="3600" dirty="0" err="1"/>
              <a:t>picoCTF</a:t>
            </a:r>
            <a:r>
              <a:rPr lang="en-US" sz="3600" dirty="0"/>
              <a:t> is a computer security game for middle and high school students. It consists of a series of challenges where participants must reverse engineer, break, hack, decrypt, or do whatever it takes to solve the challenge</a:t>
            </a:r>
            <a:r>
              <a:rPr lang="en-US" sz="3600" dirty="0" smtClean="0"/>
              <a:t>.</a:t>
            </a:r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252248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7961" y="3810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Finding Resources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295401"/>
            <a:ext cx="861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3600" dirty="0" smtClean="0"/>
              <a:t>Other </a:t>
            </a:r>
            <a:r>
              <a:rPr lang="en-US" sz="3600" dirty="0"/>
              <a:t>online resources include the following: 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Smash </a:t>
            </a:r>
            <a:r>
              <a:rPr lang="en-US" sz="3600" dirty="0">
                <a:solidFill>
                  <a:srgbClr val="00B050"/>
                </a:solidFill>
              </a:rPr>
              <a:t>the </a:t>
            </a:r>
            <a:r>
              <a:rPr lang="en-US" sz="3600" dirty="0" smtClean="0">
                <a:solidFill>
                  <a:srgbClr val="00B050"/>
                </a:solidFill>
              </a:rPr>
              <a:t>Stack </a:t>
            </a:r>
            <a:r>
              <a:rPr lang="en-US" sz="3600" dirty="0"/>
              <a:t>(</a:t>
            </a:r>
            <a:r>
              <a:rPr lang="en-US" sz="3600" u="sng" dirty="0">
                <a:hlinkClick r:id="rId3"/>
              </a:rPr>
              <a:t>http://smashthestack.org/</a:t>
            </a:r>
            <a:r>
              <a:rPr lang="en-US" sz="3600" dirty="0"/>
              <a:t>) Challenging online exploitation exercises. </a:t>
            </a:r>
          </a:p>
          <a:p>
            <a:pPr lvl="0"/>
            <a:r>
              <a:rPr lang="en-US" sz="3600" dirty="0" smtClean="0">
                <a:solidFill>
                  <a:srgbClr val="00B050"/>
                </a:solidFill>
              </a:rPr>
              <a:t> Crackmes.de </a:t>
            </a:r>
            <a:r>
              <a:rPr lang="en-US" sz="3600" dirty="0"/>
              <a:t>(</a:t>
            </a:r>
            <a:r>
              <a:rPr lang="en-US" sz="3600" u="sng" dirty="0">
                <a:hlinkClick r:id="rId4"/>
              </a:rPr>
              <a:t>http://crackmes.de/</a:t>
            </a:r>
            <a:r>
              <a:rPr lang="en-US" sz="3600" dirty="0"/>
              <a:t>) Reverse engineering </a:t>
            </a:r>
            <a:r>
              <a:rPr lang="en-US" sz="3600" dirty="0" smtClean="0"/>
              <a:t>challenges.</a:t>
            </a:r>
            <a:endParaRPr lang="en-US" sz="3600" dirty="0"/>
          </a:p>
          <a:p>
            <a:pPr lvl="0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Netforce.nl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u="sng" dirty="0">
                <a:hlinkClick r:id="rId5"/>
              </a:rPr>
              <a:t>https://www.net-force.nl/</a:t>
            </a:r>
            <a:r>
              <a:rPr lang="en-US" sz="3600" dirty="0"/>
              <a:t>) web exploitation and cryptography</a:t>
            </a:r>
            <a:r>
              <a:rPr lang="en-US" sz="3600" dirty="0" smtClean="0"/>
              <a:t>).</a:t>
            </a:r>
            <a:endParaRPr lang="en-US" sz="3600" dirty="0"/>
          </a:p>
          <a:p>
            <a:pPr lvl="0"/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Cybrary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u="sng" dirty="0">
                <a:hlinkClick r:id="rId6"/>
              </a:rPr>
              <a:t>https://www.cybrary.it/</a:t>
            </a:r>
            <a:r>
              <a:rPr lang="en-US" sz="3600" dirty="0"/>
              <a:t>) Open source security training.</a:t>
            </a:r>
          </a:p>
          <a:p>
            <a:endParaRPr lang="en-US" altLang="en-US" sz="4400" dirty="0" smtClean="0">
              <a:sym typeface="Wingdings" panose="05000000000000000000" pitchFamily="2" charset="2"/>
            </a:endParaRPr>
          </a:p>
          <a:p>
            <a:pPr lvl="1"/>
            <a:endParaRPr lang="en-US" altLang="en-US" sz="4200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altLang="en-US" sz="4400" dirty="0" smtClean="0">
              <a:sym typeface="Wingdings" panose="05000000000000000000" pitchFamily="2" charset="2"/>
            </a:endParaRP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227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90600"/>
            <a:ext cx="502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QUESTIONS</a:t>
            </a:r>
            <a:endParaRPr lang="en-US" sz="6600" b="1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2438400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775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Basic Competition Rules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 smtClean="0"/>
              <a:t>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No</a:t>
            </a:r>
            <a:r>
              <a:rPr lang="en-US" altLang="en-US" sz="3600" dirty="0" smtClean="0"/>
              <a:t> interference</a:t>
            </a:r>
          </a:p>
          <a:p>
            <a:r>
              <a:rPr lang="en-US" altLang="en-US" sz="3600" dirty="0"/>
              <a:t>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No</a:t>
            </a:r>
            <a:r>
              <a:rPr lang="en-US" altLang="en-US" sz="3600" dirty="0" smtClean="0"/>
              <a:t> denial of service</a:t>
            </a:r>
          </a:p>
          <a:p>
            <a:r>
              <a:rPr lang="en-US" altLang="en-US" sz="3600" dirty="0"/>
              <a:t>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No</a:t>
            </a:r>
            <a:r>
              <a:rPr lang="en-US" altLang="en-US" sz="3600" dirty="0" smtClean="0"/>
              <a:t> tampering of servers</a:t>
            </a:r>
          </a:p>
          <a:p>
            <a:r>
              <a:rPr lang="en-US" altLang="en-US" sz="3600" dirty="0"/>
              <a:t>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No</a:t>
            </a:r>
            <a:r>
              <a:rPr lang="en-US" altLang="en-US" sz="3600" dirty="0" smtClean="0"/>
              <a:t> sharing of keys</a:t>
            </a:r>
          </a:p>
          <a:p>
            <a:r>
              <a:rPr lang="en-US" altLang="en-US" sz="3600" dirty="0"/>
              <a:t>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No</a:t>
            </a:r>
            <a:r>
              <a:rPr lang="en-US" altLang="en-US" sz="3600" dirty="0" smtClean="0"/>
              <a:t> sharing of hints</a:t>
            </a:r>
          </a:p>
          <a:p>
            <a:r>
              <a:rPr lang="en-US" altLang="en-US" sz="3600" dirty="0"/>
              <a:t>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No</a:t>
            </a:r>
            <a:r>
              <a:rPr lang="en-US" altLang="en-US" sz="3600" dirty="0" smtClean="0"/>
              <a:t> outside help</a:t>
            </a:r>
          </a:p>
        </p:txBody>
      </p:sp>
    </p:spTree>
    <p:extLst>
      <p:ext uri="{BB962C8B-B14F-4D97-AF65-F5344CB8AC3E}">
        <p14:creationId xmlns:p14="http://schemas.microsoft.com/office/powerpoint/2010/main" xmlns="" val="123805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Develop Training Modules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3600" dirty="0" smtClean="0"/>
              <a:t> </a:t>
            </a:r>
            <a:r>
              <a:rPr lang="en-US" altLang="en-US" sz="3600" b="1" dirty="0" smtClean="0">
                <a:solidFill>
                  <a:srgbClr val="92D050"/>
                </a:solidFill>
              </a:rPr>
              <a:t>Trivia</a:t>
            </a:r>
          </a:p>
          <a:p>
            <a:r>
              <a:rPr lang="en-US" altLang="en-US" sz="3600" b="1" dirty="0" smtClean="0">
                <a:solidFill>
                  <a:srgbClr val="92D050"/>
                </a:solidFill>
              </a:rPr>
              <a:t> Steganography</a:t>
            </a:r>
          </a:p>
          <a:p>
            <a:r>
              <a:rPr lang="en-US" altLang="en-US" sz="3600" b="1" dirty="0">
                <a:solidFill>
                  <a:srgbClr val="92D050"/>
                </a:solidFill>
              </a:rPr>
              <a:t> </a:t>
            </a:r>
            <a:r>
              <a:rPr lang="en-US" altLang="en-US" sz="3600" b="1" dirty="0" smtClean="0">
                <a:solidFill>
                  <a:srgbClr val="92D050"/>
                </a:solidFill>
              </a:rPr>
              <a:t>Password Cracking</a:t>
            </a:r>
          </a:p>
          <a:p>
            <a:r>
              <a:rPr lang="en-US" altLang="en-US" sz="3600" b="1" dirty="0">
                <a:solidFill>
                  <a:srgbClr val="92D050"/>
                </a:solidFill>
              </a:rPr>
              <a:t> </a:t>
            </a:r>
            <a:r>
              <a:rPr lang="en-US" altLang="en-US" sz="3600" b="1" dirty="0" smtClean="0">
                <a:solidFill>
                  <a:srgbClr val="92D050"/>
                </a:solidFill>
              </a:rPr>
              <a:t>Encryption</a:t>
            </a:r>
          </a:p>
          <a:p>
            <a:r>
              <a:rPr lang="en-US" altLang="en-US" sz="3600" b="1" dirty="0">
                <a:solidFill>
                  <a:srgbClr val="92D050"/>
                </a:solidFill>
              </a:rPr>
              <a:t> </a:t>
            </a:r>
            <a:r>
              <a:rPr lang="en-US" altLang="en-US" sz="3600" b="1" dirty="0" smtClean="0">
                <a:solidFill>
                  <a:srgbClr val="92D050"/>
                </a:solidFill>
              </a:rPr>
              <a:t>Encoded Message</a:t>
            </a:r>
          </a:p>
          <a:p>
            <a:r>
              <a:rPr lang="en-US" altLang="en-US" sz="3600" b="1" dirty="0">
                <a:solidFill>
                  <a:srgbClr val="92D050"/>
                </a:solidFill>
              </a:rPr>
              <a:t> </a:t>
            </a:r>
            <a:r>
              <a:rPr lang="en-US" altLang="en-US" sz="3600" b="1" dirty="0" smtClean="0">
                <a:solidFill>
                  <a:srgbClr val="92D050"/>
                </a:solidFill>
              </a:rPr>
              <a:t>Image/Picture Masking</a:t>
            </a:r>
          </a:p>
          <a:p>
            <a:r>
              <a:rPr lang="en-US" altLang="en-US" sz="3600" b="1" dirty="0">
                <a:solidFill>
                  <a:srgbClr val="92D050"/>
                </a:solidFill>
              </a:rPr>
              <a:t> </a:t>
            </a:r>
            <a:r>
              <a:rPr lang="en-US" altLang="en-US" sz="3600" b="1" dirty="0" smtClean="0">
                <a:solidFill>
                  <a:srgbClr val="92D050"/>
                </a:solidFill>
              </a:rPr>
              <a:t>Document Manipulation</a:t>
            </a:r>
          </a:p>
          <a:p>
            <a:r>
              <a:rPr lang="en-US" altLang="en-US" sz="3600" b="1" dirty="0">
                <a:solidFill>
                  <a:srgbClr val="92D050"/>
                </a:solidFill>
              </a:rPr>
              <a:t> </a:t>
            </a:r>
            <a:r>
              <a:rPr lang="en-US" altLang="en-US" sz="3600" b="1" dirty="0" smtClean="0">
                <a:solidFill>
                  <a:srgbClr val="92D050"/>
                </a:solidFill>
              </a:rPr>
              <a:t>Network Reconnaissance </a:t>
            </a:r>
            <a:endParaRPr lang="en-US" altLang="en-US" sz="36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4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73" y="1670830"/>
            <a:ext cx="888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Name the first computer programmer?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19668" y="2895600"/>
            <a:ext cx="5791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4000" dirty="0" smtClean="0">
                <a:solidFill>
                  <a:srgbClr val="92D050"/>
                </a:solidFill>
              </a:rPr>
              <a:t>Mark Zuckerberg</a:t>
            </a:r>
          </a:p>
          <a:p>
            <a:pPr marL="514350" indent="-514350">
              <a:buAutoNum type="arabicPeriod"/>
            </a:pPr>
            <a:r>
              <a:rPr lang="en-US" sz="4000" dirty="0" smtClean="0">
                <a:solidFill>
                  <a:srgbClr val="92D050"/>
                </a:solidFill>
              </a:rPr>
              <a:t>Ada Lovelace</a:t>
            </a:r>
          </a:p>
          <a:p>
            <a:pPr marL="514350" indent="-514350">
              <a:buAutoNum type="arabicPeriod"/>
            </a:pPr>
            <a:r>
              <a:rPr lang="en-US" sz="4000" dirty="0" smtClean="0">
                <a:solidFill>
                  <a:srgbClr val="92D050"/>
                </a:solidFill>
              </a:rPr>
              <a:t>Bill Gates</a:t>
            </a:r>
          </a:p>
          <a:p>
            <a:pPr marL="514350" indent="-514350">
              <a:buAutoNum type="arabicPeriod"/>
            </a:pPr>
            <a:r>
              <a:rPr lang="en-US" sz="4000" dirty="0" smtClean="0">
                <a:solidFill>
                  <a:srgbClr val="92D050"/>
                </a:solidFill>
              </a:rPr>
              <a:t>Steve Jobs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Trivia (100)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5505" y="877854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785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86" y="1371599"/>
            <a:ext cx="86010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When you log into a computer, it is a good practice </a:t>
            </a:r>
          </a:p>
          <a:p>
            <a:r>
              <a:rPr lang="en-US" sz="2800" dirty="0" smtClean="0"/>
              <a:t>to do so as a regular user instead of an administrator. </a:t>
            </a:r>
            <a:endParaRPr lang="en-US" sz="2800" dirty="0"/>
          </a:p>
          <a:p>
            <a:r>
              <a:rPr lang="en-US" sz="2800" dirty="0" smtClean="0"/>
              <a:t>This practice protects the system from increased harm if there is a virus present. This practice belongs to which principle?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76400" y="4038600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Least privilege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Modularity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Resource encapsulation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rgbClr val="92D050"/>
                </a:solidFill>
              </a:rPr>
              <a:t>Information hiding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Trivia (200)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523911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92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86" y="1684356"/>
            <a:ext cx="8601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Which one has the complete text of 5 Shakespeare plays (Hamlet, Macbeth, Julius Caesar, Merchant of Venice, and King Lear) 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Steganography (100)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879" y="3733800"/>
            <a:ext cx="72199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24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6537" y="1976101"/>
            <a:ext cx="82702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Some weird looking message was received. 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ho owns the following: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16537" y="3415867"/>
            <a:ext cx="85274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</a:t>
            </a:r>
            <a:r>
              <a:rPr lang="en-US" sz="3200" dirty="0" smtClean="0">
                <a:solidFill>
                  <a:srgbClr val="92D050"/>
                </a:solidFill>
              </a:rPr>
              <a:t>ha’ </a:t>
            </a:r>
            <a:r>
              <a:rPr lang="en-US" sz="3200" dirty="0" err="1" smtClean="0">
                <a:solidFill>
                  <a:srgbClr val="92D050"/>
                </a:solidFill>
              </a:rPr>
              <a:t>pagh</a:t>
            </a: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dirty="0" err="1" smtClean="0">
                <a:solidFill>
                  <a:srgbClr val="92D050"/>
                </a:solidFill>
              </a:rPr>
              <a:t>vagh</a:t>
            </a:r>
            <a:r>
              <a:rPr lang="en-US" sz="3200" dirty="0" smtClean="0">
                <a:solidFill>
                  <a:srgbClr val="92D050"/>
                </a:solidFill>
              </a:rPr>
              <a:t>                   </a:t>
            </a:r>
            <a:r>
              <a:rPr lang="en-US" sz="3200" dirty="0" err="1" smtClean="0">
                <a:solidFill>
                  <a:srgbClr val="92D050"/>
                </a:solidFill>
              </a:rPr>
              <a:t>wa</a:t>
            </a:r>
            <a:r>
              <a:rPr lang="en-US" sz="3200" dirty="0" smtClean="0">
                <a:solidFill>
                  <a:srgbClr val="92D050"/>
                </a:solidFill>
              </a:rPr>
              <a:t>’ </a:t>
            </a:r>
            <a:r>
              <a:rPr lang="en-US" sz="3200" dirty="0" err="1" smtClean="0">
                <a:solidFill>
                  <a:srgbClr val="92D050"/>
                </a:solidFill>
              </a:rPr>
              <a:t>Soch</a:t>
            </a: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dirty="0" err="1" smtClean="0">
                <a:solidFill>
                  <a:srgbClr val="92D050"/>
                </a:solidFill>
              </a:rPr>
              <a:t>loS</a:t>
            </a:r>
            <a:r>
              <a:rPr lang="en-US" sz="3200" dirty="0" smtClean="0">
                <a:solidFill>
                  <a:srgbClr val="92D050"/>
                </a:solidFill>
              </a:rPr>
              <a:t>          </a:t>
            </a:r>
          </a:p>
          <a:p>
            <a:r>
              <a:rPr lang="en-US" sz="3200" dirty="0" err="1" smtClean="0">
                <a:solidFill>
                  <a:srgbClr val="92D050"/>
                </a:solidFill>
              </a:rPr>
              <a:t>loS</a:t>
            </a:r>
            <a:r>
              <a:rPr lang="en-US" sz="3200" dirty="0" smtClean="0">
                <a:solidFill>
                  <a:srgbClr val="92D050"/>
                </a:solidFill>
              </a:rPr>
              <a:t>  </a:t>
            </a:r>
            <a:r>
              <a:rPr lang="en-US" sz="3200" dirty="0" err="1" smtClean="0">
                <a:solidFill>
                  <a:srgbClr val="92D050"/>
                </a:solidFill>
              </a:rPr>
              <a:t>chorgh</a:t>
            </a:r>
            <a:r>
              <a:rPr lang="en-US" sz="3200" dirty="0" smtClean="0">
                <a:solidFill>
                  <a:srgbClr val="92D050"/>
                </a:solidFill>
              </a:rPr>
              <a:t>                         </a:t>
            </a:r>
            <a:r>
              <a:rPr lang="en-US" sz="3200" dirty="0" err="1" smtClean="0">
                <a:solidFill>
                  <a:srgbClr val="92D050"/>
                </a:solidFill>
              </a:rPr>
              <a:t>wa</a:t>
            </a:r>
            <a:r>
              <a:rPr lang="en-US" sz="3200" dirty="0" smtClean="0">
                <a:solidFill>
                  <a:srgbClr val="92D050"/>
                </a:solidFill>
              </a:rPr>
              <a:t>’ </a:t>
            </a:r>
            <a:r>
              <a:rPr lang="en-US" sz="3200" dirty="0" err="1" smtClean="0">
                <a:solidFill>
                  <a:srgbClr val="92D050"/>
                </a:solidFill>
              </a:rPr>
              <a:t>pagh</a:t>
            </a: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dirty="0" err="1" smtClean="0">
                <a:solidFill>
                  <a:srgbClr val="92D050"/>
                </a:solidFill>
              </a:rPr>
              <a:t>pagh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05400"/>
            <a:ext cx="8760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Please help in deciphering the message.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Looks like it belongs to a friendly place in the South!</a:t>
            </a:r>
          </a:p>
          <a:p>
            <a:r>
              <a:rPr lang="en-US" sz="2800" dirty="0" smtClean="0"/>
              <a:t>Whatismyipaddress.com</a:t>
            </a:r>
            <a:r>
              <a:rPr lang="en-US" sz="2800" dirty="0" smtClean="0">
                <a:solidFill>
                  <a:srgbClr val="00B0F0"/>
                </a:solidFill>
              </a:rPr>
              <a:t> may be able to help.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smtClean="0"/>
              <a:t>Encoded Message (300)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1264588"/>
            <a:ext cx="352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http://www.gosoapbox.com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623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merge">
  <a:themeElements>
    <a:clrScheme name="1_CT3_Theme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T3_Theme1">
      <a:majorFont>
        <a:latin typeface="Calibr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T3_Them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1220</Words>
  <Application>Microsoft Office PowerPoint</Application>
  <PresentationFormat>On-screen Show (4:3)</PresentationFormat>
  <Paragraphs>217</Paragraphs>
  <Slides>35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Emerge</vt:lpstr>
      <vt:lpstr>Perspective</vt:lpstr>
      <vt:lpstr>Image</vt:lpstr>
      <vt:lpstr>Slide 1</vt:lpstr>
      <vt:lpstr>Learning Objectives</vt:lpstr>
      <vt:lpstr>Topic Outline</vt:lpstr>
      <vt:lpstr>Basic Competition Rules</vt:lpstr>
      <vt:lpstr>Develop Training Modules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Network Command Cheat Sheet</vt:lpstr>
      <vt:lpstr>Creating Challenges and Solutions</vt:lpstr>
      <vt:lpstr>Challenge Categories </vt:lpstr>
      <vt:lpstr>Challenge Categories </vt:lpstr>
      <vt:lpstr>Scoring System </vt:lpstr>
      <vt:lpstr>Slide 21</vt:lpstr>
      <vt:lpstr>Scoring System </vt:lpstr>
      <vt:lpstr>Slide 23</vt:lpstr>
      <vt:lpstr>Virtualization</vt:lpstr>
      <vt:lpstr>Slide 25</vt:lpstr>
      <vt:lpstr>Main Virtualization Systems</vt:lpstr>
      <vt:lpstr>Slide 27</vt:lpstr>
      <vt:lpstr>Slide 28</vt:lpstr>
      <vt:lpstr>Slide 29</vt:lpstr>
      <vt:lpstr>Slide 30</vt:lpstr>
      <vt:lpstr>Slide 31</vt:lpstr>
      <vt:lpstr>Slide 32</vt:lpstr>
      <vt:lpstr>Finding Resources </vt:lpstr>
      <vt:lpstr>Finding Resources 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2013-04-10T14:08:06Z</dcterms:created>
  <dcterms:modified xsi:type="dcterms:W3CDTF">2017-07-09T02:56:16Z</dcterms:modified>
</cp:coreProperties>
</file>