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304" r:id="rId3"/>
    <p:sldId id="305" r:id="rId4"/>
    <p:sldId id="266" r:id="rId5"/>
    <p:sldId id="308" r:id="rId6"/>
    <p:sldId id="267" r:id="rId7"/>
    <p:sldId id="306" r:id="rId8"/>
    <p:sldId id="268" r:id="rId9"/>
    <p:sldId id="307" r:id="rId10"/>
    <p:sldId id="269" r:id="rId11"/>
    <p:sldId id="270" r:id="rId12"/>
    <p:sldId id="300" r:id="rId13"/>
    <p:sldId id="2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445CC1-B79C-4CFE-9FB2-559804E53F66}" type="datetimeFigureOut">
              <a:rPr lang="en-US" smtClean="0"/>
              <a:t>6/20/2017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5C78055-266A-4D4B-86A9-E668C63E194A}"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29305" y="71968"/>
            <a:ext cx="880105" cy="880105"/>
          </a:xfrm>
          <a:prstGeom prst="rect">
            <a:avLst/>
          </a:prstGeom>
        </p:spPr>
      </p:pic>
      <p:pic>
        <p:nvPicPr>
          <p:cNvPr id="8" name="Picture 7"/>
          <p:cNvPicPr>
            <a:picLocks noChangeAspect="1"/>
          </p:cNvPicPr>
          <p:nvPr userDrawn="1"/>
        </p:nvPicPr>
        <p:blipFill>
          <a:blip r:embed="rId3"/>
          <a:stretch>
            <a:fillRect/>
          </a:stretch>
        </p:blipFill>
        <p:spPr>
          <a:xfrm>
            <a:off x="7494434" y="71968"/>
            <a:ext cx="1489145" cy="880105"/>
          </a:xfrm>
          <a:prstGeom prst="rect">
            <a:avLst/>
          </a:prstGeom>
        </p:spPr>
      </p:pic>
      <p:pic>
        <p:nvPicPr>
          <p:cNvPr id="9" name="Picture 8"/>
          <p:cNvPicPr>
            <a:picLocks noChangeAspect="1"/>
          </p:cNvPicPr>
          <p:nvPr userDrawn="1"/>
        </p:nvPicPr>
        <p:blipFill>
          <a:blip r:embed="rId4"/>
          <a:stretch>
            <a:fillRect/>
          </a:stretch>
        </p:blipFill>
        <p:spPr>
          <a:xfrm>
            <a:off x="10155136" y="93111"/>
            <a:ext cx="899865" cy="858962"/>
          </a:xfrm>
          <a:prstGeom prst="rect">
            <a:avLst/>
          </a:prstGeom>
        </p:spPr>
      </p:pic>
    </p:spTree>
    <p:extLst>
      <p:ext uri="{BB962C8B-B14F-4D97-AF65-F5344CB8AC3E}">
        <p14:creationId xmlns:p14="http://schemas.microsoft.com/office/powerpoint/2010/main" val="39507888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445CC1-B79C-4CFE-9FB2-559804E53F66}"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78055-266A-4D4B-86A9-E668C63E194A}" type="slidenum">
              <a:rPr lang="en-US" smtClean="0"/>
              <a:t>‹#›</a:t>
            </a:fld>
            <a:endParaRPr lang="en-US"/>
          </a:p>
        </p:txBody>
      </p:sp>
    </p:spTree>
    <p:extLst>
      <p:ext uri="{BB962C8B-B14F-4D97-AF65-F5344CB8AC3E}">
        <p14:creationId xmlns:p14="http://schemas.microsoft.com/office/powerpoint/2010/main" val="307793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45CC1-B79C-4CFE-9FB2-559804E53F66}"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8055-266A-4D4B-86A9-E668C63E194A}" type="slidenum">
              <a:rPr lang="en-US" smtClean="0"/>
              <a:t>‹#›</a:t>
            </a:fld>
            <a:endParaRPr lang="en-US"/>
          </a:p>
        </p:txBody>
      </p:sp>
    </p:spTree>
    <p:extLst>
      <p:ext uri="{BB962C8B-B14F-4D97-AF65-F5344CB8AC3E}">
        <p14:creationId xmlns:p14="http://schemas.microsoft.com/office/powerpoint/2010/main" val="178443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45CC1-B79C-4CFE-9FB2-559804E53F66}"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8055-266A-4D4B-86A9-E668C63E194A}" type="slidenum">
              <a:rPr lang="en-US" smtClean="0"/>
              <a:t>‹#›</a:t>
            </a:fld>
            <a:endParaRPr lang="en-US"/>
          </a:p>
        </p:txBody>
      </p:sp>
    </p:spTree>
    <p:extLst>
      <p:ext uri="{BB962C8B-B14F-4D97-AF65-F5344CB8AC3E}">
        <p14:creationId xmlns:p14="http://schemas.microsoft.com/office/powerpoint/2010/main" val="770078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45CC1-B79C-4CFE-9FB2-559804E53F66}"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8055-266A-4D4B-86A9-E668C63E194A}" type="slidenum">
              <a:rPr lang="en-US" smtClean="0"/>
              <a:t>‹#›</a:t>
            </a:fld>
            <a:endParaRPr lang="en-US"/>
          </a:p>
        </p:txBody>
      </p:sp>
    </p:spTree>
    <p:extLst>
      <p:ext uri="{BB962C8B-B14F-4D97-AF65-F5344CB8AC3E}">
        <p14:creationId xmlns:p14="http://schemas.microsoft.com/office/powerpoint/2010/main" val="2464941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45CC1-B79C-4CFE-9FB2-559804E53F66}"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8055-266A-4D4B-86A9-E668C63E194A}" type="slidenum">
              <a:rPr lang="en-US" smtClean="0"/>
              <a:t>‹#›</a:t>
            </a:fld>
            <a:endParaRPr lang="en-US"/>
          </a:p>
        </p:txBody>
      </p:sp>
    </p:spTree>
    <p:extLst>
      <p:ext uri="{BB962C8B-B14F-4D97-AF65-F5344CB8AC3E}">
        <p14:creationId xmlns:p14="http://schemas.microsoft.com/office/powerpoint/2010/main" val="275964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45CC1-B79C-4CFE-9FB2-559804E53F66}"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8055-266A-4D4B-86A9-E668C63E194A}" type="slidenum">
              <a:rPr lang="en-US" smtClean="0"/>
              <a:t>‹#›</a:t>
            </a:fld>
            <a:endParaRPr lang="en-US"/>
          </a:p>
        </p:txBody>
      </p:sp>
    </p:spTree>
    <p:extLst>
      <p:ext uri="{BB962C8B-B14F-4D97-AF65-F5344CB8AC3E}">
        <p14:creationId xmlns:p14="http://schemas.microsoft.com/office/powerpoint/2010/main" val="4171795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445CC1-B79C-4CFE-9FB2-559804E53F66}"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8055-266A-4D4B-86A9-E668C63E194A}" type="slidenum">
              <a:rPr lang="en-US" smtClean="0"/>
              <a:t>‹#›</a:t>
            </a:fld>
            <a:endParaRPr lang="en-US"/>
          </a:p>
        </p:txBody>
      </p:sp>
    </p:spTree>
    <p:extLst>
      <p:ext uri="{BB962C8B-B14F-4D97-AF65-F5344CB8AC3E}">
        <p14:creationId xmlns:p14="http://schemas.microsoft.com/office/powerpoint/2010/main" val="2653240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445CC1-B79C-4CFE-9FB2-559804E53F66}"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8055-266A-4D4B-86A9-E668C63E194A}" type="slidenum">
              <a:rPr lang="en-US" smtClean="0"/>
              <a:t>‹#›</a:t>
            </a:fld>
            <a:endParaRPr lang="en-US"/>
          </a:p>
        </p:txBody>
      </p:sp>
    </p:spTree>
    <p:extLst>
      <p:ext uri="{BB962C8B-B14F-4D97-AF65-F5344CB8AC3E}">
        <p14:creationId xmlns:p14="http://schemas.microsoft.com/office/powerpoint/2010/main" val="359844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445CC1-B79C-4CFE-9FB2-559804E53F66}"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5C78055-266A-4D4B-86A9-E668C63E194A}"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29305" y="71968"/>
            <a:ext cx="880105" cy="880105"/>
          </a:xfrm>
          <a:prstGeom prst="rect">
            <a:avLst/>
          </a:prstGeom>
        </p:spPr>
      </p:pic>
      <p:pic>
        <p:nvPicPr>
          <p:cNvPr id="8" name="Picture 7"/>
          <p:cNvPicPr>
            <a:picLocks noChangeAspect="1"/>
          </p:cNvPicPr>
          <p:nvPr userDrawn="1"/>
        </p:nvPicPr>
        <p:blipFill>
          <a:blip r:embed="rId3"/>
          <a:stretch>
            <a:fillRect/>
          </a:stretch>
        </p:blipFill>
        <p:spPr>
          <a:xfrm>
            <a:off x="7494434" y="71968"/>
            <a:ext cx="1489145" cy="880105"/>
          </a:xfrm>
          <a:prstGeom prst="rect">
            <a:avLst/>
          </a:prstGeom>
        </p:spPr>
      </p:pic>
      <p:pic>
        <p:nvPicPr>
          <p:cNvPr id="9" name="Picture 8"/>
          <p:cNvPicPr>
            <a:picLocks noChangeAspect="1"/>
          </p:cNvPicPr>
          <p:nvPr userDrawn="1"/>
        </p:nvPicPr>
        <p:blipFill>
          <a:blip r:embed="rId4"/>
          <a:stretch>
            <a:fillRect/>
          </a:stretch>
        </p:blipFill>
        <p:spPr>
          <a:xfrm>
            <a:off x="10155136" y="93111"/>
            <a:ext cx="899865" cy="858962"/>
          </a:xfrm>
          <a:prstGeom prst="rect">
            <a:avLst/>
          </a:prstGeom>
        </p:spPr>
      </p:pic>
    </p:spTree>
    <p:extLst>
      <p:ext uri="{BB962C8B-B14F-4D97-AF65-F5344CB8AC3E}">
        <p14:creationId xmlns:p14="http://schemas.microsoft.com/office/powerpoint/2010/main" val="672392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45CC1-B79C-4CFE-9FB2-559804E53F66}"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8055-266A-4D4B-86A9-E668C63E194A}"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29305" y="71968"/>
            <a:ext cx="880105" cy="880105"/>
          </a:xfrm>
          <a:prstGeom prst="rect">
            <a:avLst/>
          </a:prstGeom>
        </p:spPr>
      </p:pic>
      <p:pic>
        <p:nvPicPr>
          <p:cNvPr id="8" name="Picture 7"/>
          <p:cNvPicPr>
            <a:picLocks noChangeAspect="1"/>
          </p:cNvPicPr>
          <p:nvPr userDrawn="1"/>
        </p:nvPicPr>
        <p:blipFill>
          <a:blip r:embed="rId3"/>
          <a:stretch>
            <a:fillRect/>
          </a:stretch>
        </p:blipFill>
        <p:spPr>
          <a:xfrm>
            <a:off x="7494434" y="71968"/>
            <a:ext cx="1489145" cy="880105"/>
          </a:xfrm>
          <a:prstGeom prst="rect">
            <a:avLst/>
          </a:prstGeom>
        </p:spPr>
      </p:pic>
      <p:pic>
        <p:nvPicPr>
          <p:cNvPr id="9" name="Picture 8"/>
          <p:cNvPicPr>
            <a:picLocks noChangeAspect="1"/>
          </p:cNvPicPr>
          <p:nvPr userDrawn="1"/>
        </p:nvPicPr>
        <p:blipFill>
          <a:blip r:embed="rId4"/>
          <a:stretch>
            <a:fillRect/>
          </a:stretch>
        </p:blipFill>
        <p:spPr>
          <a:xfrm>
            <a:off x="10155136" y="93111"/>
            <a:ext cx="899865" cy="858962"/>
          </a:xfrm>
          <a:prstGeom prst="rect">
            <a:avLst/>
          </a:prstGeom>
        </p:spPr>
      </p:pic>
    </p:spTree>
    <p:extLst>
      <p:ext uri="{BB962C8B-B14F-4D97-AF65-F5344CB8AC3E}">
        <p14:creationId xmlns:p14="http://schemas.microsoft.com/office/powerpoint/2010/main" val="23660392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445CC1-B79C-4CFE-9FB2-559804E53F66}"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78055-266A-4D4B-86A9-E668C63E194A}"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29305" y="71968"/>
            <a:ext cx="880105" cy="880105"/>
          </a:xfrm>
          <a:prstGeom prst="rect">
            <a:avLst/>
          </a:prstGeom>
        </p:spPr>
      </p:pic>
      <p:pic>
        <p:nvPicPr>
          <p:cNvPr id="9" name="Picture 8"/>
          <p:cNvPicPr>
            <a:picLocks noChangeAspect="1"/>
          </p:cNvPicPr>
          <p:nvPr userDrawn="1"/>
        </p:nvPicPr>
        <p:blipFill>
          <a:blip r:embed="rId3"/>
          <a:stretch>
            <a:fillRect/>
          </a:stretch>
        </p:blipFill>
        <p:spPr>
          <a:xfrm>
            <a:off x="7494434" y="71968"/>
            <a:ext cx="1489145" cy="880105"/>
          </a:xfrm>
          <a:prstGeom prst="rect">
            <a:avLst/>
          </a:prstGeom>
        </p:spPr>
      </p:pic>
      <p:pic>
        <p:nvPicPr>
          <p:cNvPr id="10" name="Picture 9"/>
          <p:cNvPicPr>
            <a:picLocks noChangeAspect="1"/>
          </p:cNvPicPr>
          <p:nvPr userDrawn="1"/>
        </p:nvPicPr>
        <p:blipFill>
          <a:blip r:embed="rId4"/>
          <a:stretch>
            <a:fillRect/>
          </a:stretch>
        </p:blipFill>
        <p:spPr>
          <a:xfrm>
            <a:off x="10155136" y="93111"/>
            <a:ext cx="899865" cy="858962"/>
          </a:xfrm>
          <a:prstGeom prst="rect">
            <a:avLst/>
          </a:prstGeom>
        </p:spPr>
      </p:pic>
    </p:spTree>
    <p:extLst>
      <p:ext uri="{BB962C8B-B14F-4D97-AF65-F5344CB8AC3E}">
        <p14:creationId xmlns:p14="http://schemas.microsoft.com/office/powerpoint/2010/main" val="4474534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445CC1-B79C-4CFE-9FB2-559804E53F66}" type="datetimeFigureOut">
              <a:rPr lang="en-US" smtClean="0"/>
              <a:t>6/20/2017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C78055-266A-4D4B-86A9-E668C63E194A}"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29305" y="71968"/>
            <a:ext cx="880105" cy="880105"/>
          </a:xfrm>
          <a:prstGeom prst="rect">
            <a:avLst/>
          </a:prstGeom>
        </p:spPr>
      </p:pic>
      <p:pic>
        <p:nvPicPr>
          <p:cNvPr id="11" name="Picture 10"/>
          <p:cNvPicPr>
            <a:picLocks noChangeAspect="1"/>
          </p:cNvPicPr>
          <p:nvPr userDrawn="1"/>
        </p:nvPicPr>
        <p:blipFill>
          <a:blip r:embed="rId3"/>
          <a:stretch>
            <a:fillRect/>
          </a:stretch>
        </p:blipFill>
        <p:spPr>
          <a:xfrm>
            <a:off x="7494434" y="71968"/>
            <a:ext cx="1489145" cy="880105"/>
          </a:xfrm>
          <a:prstGeom prst="rect">
            <a:avLst/>
          </a:prstGeom>
        </p:spPr>
      </p:pic>
      <p:pic>
        <p:nvPicPr>
          <p:cNvPr id="12" name="Picture 11"/>
          <p:cNvPicPr>
            <a:picLocks noChangeAspect="1"/>
          </p:cNvPicPr>
          <p:nvPr userDrawn="1"/>
        </p:nvPicPr>
        <p:blipFill>
          <a:blip r:embed="rId4"/>
          <a:stretch>
            <a:fillRect/>
          </a:stretch>
        </p:blipFill>
        <p:spPr>
          <a:xfrm>
            <a:off x="10155136" y="93111"/>
            <a:ext cx="899865" cy="858962"/>
          </a:xfrm>
          <a:prstGeom prst="rect">
            <a:avLst/>
          </a:prstGeom>
        </p:spPr>
      </p:pic>
    </p:spTree>
    <p:extLst>
      <p:ext uri="{BB962C8B-B14F-4D97-AF65-F5344CB8AC3E}">
        <p14:creationId xmlns:p14="http://schemas.microsoft.com/office/powerpoint/2010/main" val="1760392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445CC1-B79C-4CFE-9FB2-559804E53F66}" type="datetimeFigureOut">
              <a:rPr lang="en-US" smtClean="0"/>
              <a:t>6/20/2017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C78055-266A-4D4B-86A9-E668C63E194A}"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29305" y="71968"/>
            <a:ext cx="880105" cy="880105"/>
          </a:xfrm>
          <a:prstGeom prst="rect">
            <a:avLst/>
          </a:prstGeom>
        </p:spPr>
      </p:pic>
      <p:pic>
        <p:nvPicPr>
          <p:cNvPr id="7" name="Picture 6"/>
          <p:cNvPicPr>
            <a:picLocks noChangeAspect="1"/>
          </p:cNvPicPr>
          <p:nvPr userDrawn="1"/>
        </p:nvPicPr>
        <p:blipFill>
          <a:blip r:embed="rId3"/>
          <a:stretch>
            <a:fillRect/>
          </a:stretch>
        </p:blipFill>
        <p:spPr>
          <a:xfrm>
            <a:off x="7494434" y="71968"/>
            <a:ext cx="1489145" cy="880105"/>
          </a:xfrm>
          <a:prstGeom prst="rect">
            <a:avLst/>
          </a:prstGeom>
        </p:spPr>
      </p:pic>
      <p:pic>
        <p:nvPicPr>
          <p:cNvPr id="8" name="Picture 7"/>
          <p:cNvPicPr>
            <a:picLocks noChangeAspect="1"/>
          </p:cNvPicPr>
          <p:nvPr userDrawn="1"/>
        </p:nvPicPr>
        <p:blipFill>
          <a:blip r:embed="rId4"/>
          <a:stretch>
            <a:fillRect/>
          </a:stretch>
        </p:blipFill>
        <p:spPr>
          <a:xfrm>
            <a:off x="10155136" y="93111"/>
            <a:ext cx="899865" cy="858962"/>
          </a:xfrm>
          <a:prstGeom prst="rect">
            <a:avLst/>
          </a:prstGeom>
        </p:spPr>
      </p:pic>
    </p:spTree>
    <p:extLst>
      <p:ext uri="{BB962C8B-B14F-4D97-AF65-F5344CB8AC3E}">
        <p14:creationId xmlns:p14="http://schemas.microsoft.com/office/powerpoint/2010/main" val="34962266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45CC1-B79C-4CFE-9FB2-559804E53F66}" type="datetimeFigureOut">
              <a:rPr lang="en-US" smtClean="0"/>
              <a:t>6/20/2017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C78055-266A-4D4B-86A9-E668C63E194A}"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29305" y="71968"/>
            <a:ext cx="880105" cy="880105"/>
          </a:xfrm>
          <a:prstGeom prst="rect">
            <a:avLst/>
          </a:prstGeom>
        </p:spPr>
      </p:pic>
      <p:pic>
        <p:nvPicPr>
          <p:cNvPr id="6" name="Picture 5"/>
          <p:cNvPicPr>
            <a:picLocks noChangeAspect="1"/>
          </p:cNvPicPr>
          <p:nvPr userDrawn="1"/>
        </p:nvPicPr>
        <p:blipFill>
          <a:blip r:embed="rId3"/>
          <a:stretch>
            <a:fillRect/>
          </a:stretch>
        </p:blipFill>
        <p:spPr>
          <a:xfrm>
            <a:off x="7494434" y="71968"/>
            <a:ext cx="1489145" cy="880105"/>
          </a:xfrm>
          <a:prstGeom prst="rect">
            <a:avLst/>
          </a:prstGeom>
        </p:spPr>
      </p:pic>
      <p:pic>
        <p:nvPicPr>
          <p:cNvPr id="7" name="Picture 6"/>
          <p:cNvPicPr>
            <a:picLocks noChangeAspect="1"/>
          </p:cNvPicPr>
          <p:nvPr userDrawn="1"/>
        </p:nvPicPr>
        <p:blipFill>
          <a:blip r:embed="rId4"/>
          <a:stretch>
            <a:fillRect/>
          </a:stretch>
        </p:blipFill>
        <p:spPr>
          <a:xfrm>
            <a:off x="10155136" y="93111"/>
            <a:ext cx="899865" cy="858962"/>
          </a:xfrm>
          <a:prstGeom prst="rect">
            <a:avLst/>
          </a:prstGeom>
        </p:spPr>
      </p:pic>
    </p:spTree>
    <p:extLst>
      <p:ext uri="{BB962C8B-B14F-4D97-AF65-F5344CB8AC3E}">
        <p14:creationId xmlns:p14="http://schemas.microsoft.com/office/powerpoint/2010/main" val="33034591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445CC1-B79C-4CFE-9FB2-559804E53F66}"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78055-266A-4D4B-86A9-E668C63E194A}" type="slidenum">
              <a:rPr lang="en-US" smtClean="0"/>
              <a:t>‹#›</a:t>
            </a:fld>
            <a:endParaRPr lang="en-US"/>
          </a:p>
        </p:txBody>
      </p:sp>
    </p:spTree>
    <p:extLst>
      <p:ext uri="{BB962C8B-B14F-4D97-AF65-F5344CB8AC3E}">
        <p14:creationId xmlns:p14="http://schemas.microsoft.com/office/powerpoint/2010/main" val="40225907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445CC1-B79C-4CFE-9FB2-559804E53F66}"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C78055-266A-4D4B-86A9-E668C63E194A}" type="slidenum">
              <a:rPr lang="en-US" smtClean="0"/>
              <a:t>‹#›</a:t>
            </a:fld>
            <a:endParaRPr lang="en-US"/>
          </a:p>
        </p:txBody>
      </p:sp>
    </p:spTree>
    <p:extLst>
      <p:ext uri="{BB962C8B-B14F-4D97-AF65-F5344CB8AC3E}">
        <p14:creationId xmlns:p14="http://schemas.microsoft.com/office/powerpoint/2010/main" val="266237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45CC1-B79C-4CFE-9FB2-559804E53F66}" type="datetimeFigureOut">
              <a:rPr lang="en-US" smtClean="0"/>
              <a:t>6/20/2017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C78055-266A-4D4B-86A9-E668C63E194A}" type="slidenum">
              <a:rPr lang="en-US" smtClean="0"/>
              <a:t>‹#›</a:t>
            </a:fld>
            <a:endParaRPr lang="en-US"/>
          </a:p>
        </p:txBody>
      </p:sp>
    </p:spTree>
    <p:extLst>
      <p:ext uri="{BB962C8B-B14F-4D97-AF65-F5344CB8AC3E}">
        <p14:creationId xmlns:p14="http://schemas.microsoft.com/office/powerpoint/2010/main" val="30818963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kali.org/downloading/kali-linux-live-usb-instal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Kali and ICS Lab Overview</a:t>
            </a:r>
            <a:endParaRPr lang="en-US" dirty="0"/>
          </a:p>
        </p:txBody>
      </p:sp>
      <p:sp>
        <p:nvSpPr>
          <p:cNvPr id="3" name="Subtitle 2"/>
          <p:cNvSpPr>
            <a:spLocks noGrp="1"/>
          </p:cNvSpPr>
          <p:nvPr>
            <p:ph type="subTitle" idx="1"/>
          </p:nvPr>
        </p:nvSpPr>
        <p:spPr>
          <a:xfrm>
            <a:off x="3881887" y="3996267"/>
            <a:ext cx="7621135" cy="1388534"/>
          </a:xfrm>
        </p:spPr>
        <p:txBody>
          <a:bodyPr/>
          <a:lstStyle/>
          <a:p>
            <a:r>
              <a:rPr lang="en-US" dirty="0" smtClean="0"/>
              <a:t>Capacity Building for Control System Security Collaborative Project</a:t>
            </a:r>
            <a:endParaRPr lang="en-US" dirty="0"/>
          </a:p>
        </p:txBody>
      </p:sp>
    </p:spTree>
    <p:extLst>
      <p:ext uri="{BB962C8B-B14F-4D97-AF65-F5344CB8AC3E}">
        <p14:creationId xmlns:p14="http://schemas.microsoft.com/office/powerpoint/2010/main" val="2957679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ICS Lab Topology</a:t>
            </a:r>
            <a:endParaRPr lang="en-US" dirty="0"/>
          </a:p>
        </p:txBody>
      </p:sp>
      <p:pic>
        <p:nvPicPr>
          <p:cNvPr id="4" name="Content Placeholder 3"/>
          <p:cNvPicPr>
            <a:picLocks noGrp="1" noChangeAspect="1"/>
          </p:cNvPicPr>
          <p:nvPr>
            <p:ph idx="1"/>
          </p:nvPr>
        </p:nvPicPr>
        <p:blipFill>
          <a:blip r:embed="rId2"/>
          <a:stretch>
            <a:fillRect/>
          </a:stretch>
        </p:blipFill>
        <p:spPr>
          <a:xfrm>
            <a:off x="1695401" y="2587083"/>
            <a:ext cx="9387252" cy="2272197"/>
          </a:xfrm>
          <a:prstGeom prst="rect">
            <a:avLst/>
          </a:prstGeom>
        </p:spPr>
      </p:pic>
    </p:spTree>
    <p:extLst>
      <p:ext uri="{BB962C8B-B14F-4D97-AF65-F5344CB8AC3E}">
        <p14:creationId xmlns:p14="http://schemas.microsoft.com/office/powerpoint/2010/main" val="3279487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Metasploit</a:t>
            </a:r>
            <a:endParaRPr lang="en-US" dirty="0"/>
          </a:p>
        </p:txBody>
      </p:sp>
      <p:sp>
        <p:nvSpPr>
          <p:cNvPr id="3" name="Content Placeholder 2"/>
          <p:cNvSpPr>
            <a:spLocks noGrp="1"/>
          </p:cNvSpPr>
          <p:nvPr>
            <p:ph idx="1"/>
          </p:nvPr>
        </p:nvSpPr>
        <p:spPr>
          <a:xfrm>
            <a:off x="1484310" y="2165195"/>
            <a:ext cx="10018713" cy="3124201"/>
          </a:xfrm>
        </p:spPr>
        <p:txBody>
          <a:bodyPr/>
          <a:lstStyle/>
          <a:p>
            <a:r>
              <a:rPr lang="en-US" dirty="0"/>
              <a:t>The </a:t>
            </a:r>
            <a:r>
              <a:rPr lang="en-US" dirty="0" err="1"/>
              <a:t>Metasploit</a:t>
            </a:r>
            <a:r>
              <a:rPr lang="en-US" dirty="0"/>
              <a:t> Project is a computer security project that provides information about security vulnerabilities and aids in penetration testing and IDS signature development</a:t>
            </a:r>
            <a:r>
              <a:rPr lang="en-US" dirty="0" smtClean="0"/>
              <a:t>.</a:t>
            </a:r>
          </a:p>
          <a:p>
            <a:r>
              <a:rPr lang="en-US" dirty="0" smtClean="0"/>
              <a:t>The Project is contained in the Kali Linux OS and will be used in Day 2 of the Workshop</a:t>
            </a:r>
            <a:endParaRPr lang="en-US" dirty="0"/>
          </a:p>
        </p:txBody>
      </p:sp>
      <p:sp>
        <p:nvSpPr>
          <p:cNvPr id="5" name="TextBox 4"/>
          <p:cNvSpPr txBox="1"/>
          <p:nvPr/>
        </p:nvSpPr>
        <p:spPr>
          <a:xfrm>
            <a:off x="2943922" y="5843239"/>
            <a:ext cx="5512728" cy="369332"/>
          </a:xfrm>
          <a:prstGeom prst="rect">
            <a:avLst/>
          </a:prstGeom>
          <a:noFill/>
        </p:spPr>
        <p:txBody>
          <a:bodyPr wrap="none" rtlCol="0">
            <a:spAutoFit/>
          </a:bodyPr>
          <a:lstStyle/>
          <a:p>
            <a:r>
              <a:rPr lang="en-US" dirty="0" smtClean="0"/>
              <a:t>Source: https</a:t>
            </a:r>
            <a:r>
              <a:rPr lang="en-US" dirty="0"/>
              <a:t>://en.wikipedia.org/wiki/Metasploit_Project</a:t>
            </a:r>
          </a:p>
        </p:txBody>
      </p:sp>
    </p:spTree>
    <p:extLst>
      <p:ext uri="{BB962C8B-B14F-4D97-AF65-F5344CB8AC3E}">
        <p14:creationId xmlns:p14="http://schemas.microsoft.com/office/powerpoint/2010/main" val="1925058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3823"/>
          </a:xfrm>
        </p:spPr>
        <p:txBody>
          <a:bodyPr/>
          <a:lstStyle/>
          <a:p>
            <a:r>
              <a:rPr lang="en-US" dirty="0" smtClean="0"/>
              <a:t>Armitage</a:t>
            </a:r>
            <a:endParaRPr lang="en-US" dirty="0"/>
          </a:p>
        </p:txBody>
      </p:sp>
      <p:sp>
        <p:nvSpPr>
          <p:cNvPr id="3" name="Content Placeholder 2"/>
          <p:cNvSpPr>
            <a:spLocks noGrp="1"/>
          </p:cNvSpPr>
          <p:nvPr>
            <p:ph idx="1"/>
          </p:nvPr>
        </p:nvSpPr>
        <p:spPr>
          <a:xfrm>
            <a:off x="1484311" y="1597324"/>
            <a:ext cx="10018713" cy="3880450"/>
          </a:xfrm>
        </p:spPr>
        <p:txBody>
          <a:bodyPr>
            <a:normAutofit/>
          </a:bodyPr>
          <a:lstStyle/>
          <a:p>
            <a:r>
              <a:rPr lang="en-US" sz="2800" dirty="0"/>
              <a:t>Armitage is a scriptable red team collaboration tool for </a:t>
            </a:r>
            <a:r>
              <a:rPr lang="en-US" sz="2800" dirty="0" err="1"/>
              <a:t>Metasploit</a:t>
            </a:r>
            <a:r>
              <a:rPr lang="en-US" sz="2800" dirty="0"/>
              <a:t> that visualizes </a:t>
            </a:r>
            <a:r>
              <a:rPr lang="en-US" sz="2800" dirty="0" smtClean="0"/>
              <a:t>targets (GUI-Based), </a:t>
            </a:r>
            <a:r>
              <a:rPr lang="en-US" sz="2800" dirty="0"/>
              <a:t>recommends exploits, and exposes the advanced post-exploitation features in the framework. </a:t>
            </a:r>
            <a:endParaRPr lang="en-US" sz="2800" dirty="0" smtClean="0"/>
          </a:p>
          <a:p>
            <a:r>
              <a:rPr lang="en-US" sz="2800" dirty="0" smtClean="0"/>
              <a:t>Armitage will be used in Day 2 of the Workshop</a:t>
            </a:r>
            <a:endParaRPr lang="en-US" sz="2800" dirty="0"/>
          </a:p>
        </p:txBody>
      </p:sp>
      <p:sp>
        <p:nvSpPr>
          <p:cNvPr id="4" name="TextBox 3"/>
          <p:cNvSpPr txBox="1"/>
          <p:nvPr/>
        </p:nvSpPr>
        <p:spPr>
          <a:xfrm>
            <a:off x="2709746" y="6255834"/>
            <a:ext cx="5533887" cy="369332"/>
          </a:xfrm>
          <a:prstGeom prst="rect">
            <a:avLst/>
          </a:prstGeom>
          <a:noFill/>
        </p:spPr>
        <p:txBody>
          <a:bodyPr wrap="none" rtlCol="0">
            <a:spAutoFit/>
          </a:bodyPr>
          <a:lstStyle/>
          <a:p>
            <a:r>
              <a:rPr lang="en-US" dirty="0" smtClean="0"/>
              <a:t>Source: https</a:t>
            </a:r>
            <a:r>
              <a:rPr lang="en-US" dirty="0"/>
              <a:t>://tools.kali.org/exploitation-tools/armitage</a:t>
            </a:r>
          </a:p>
        </p:txBody>
      </p:sp>
    </p:spTree>
    <p:extLst>
      <p:ext uri="{BB962C8B-B14F-4D97-AF65-F5344CB8AC3E}">
        <p14:creationId xmlns:p14="http://schemas.microsoft.com/office/powerpoint/2010/main" val="3667116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914" y="2868283"/>
            <a:ext cx="10018713" cy="1752599"/>
          </a:xfrm>
        </p:spPr>
        <p:txBody>
          <a:bodyPr/>
          <a:lstStyle/>
          <a:p>
            <a:r>
              <a:rPr lang="en-US" dirty="0" smtClean="0"/>
              <a:t>Questions??</a:t>
            </a:r>
            <a:endParaRPr lang="en-US" dirty="0"/>
          </a:p>
        </p:txBody>
      </p:sp>
    </p:spTree>
    <p:extLst>
      <p:ext uri="{BB962C8B-B14F-4D97-AF65-F5344CB8AC3E}">
        <p14:creationId xmlns:p14="http://schemas.microsoft.com/office/powerpoint/2010/main" val="1378984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2414" y="1061223"/>
            <a:ext cx="8930747" cy="2110382"/>
          </a:xfrm>
        </p:spPr>
        <p:txBody>
          <a:bodyPr/>
          <a:lstStyle/>
          <a:p>
            <a:pPr algn="ctr"/>
            <a:r>
              <a:rPr lang="en-US" dirty="0" smtClean="0"/>
              <a:t>Greg Randall</a:t>
            </a:r>
            <a:endParaRPr lang="en-US" dirty="0"/>
          </a:p>
        </p:txBody>
      </p:sp>
      <p:sp>
        <p:nvSpPr>
          <p:cNvPr id="5" name="Text Placeholder 4"/>
          <p:cNvSpPr>
            <a:spLocks noGrp="1"/>
          </p:cNvSpPr>
          <p:nvPr>
            <p:ph type="body" idx="1"/>
          </p:nvPr>
        </p:nvSpPr>
        <p:spPr>
          <a:xfrm>
            <a:off x="1992413" y="3416932"/>
            <a:ext cx="8930748" cy="860400"/>
          </a:xfrm>
        </p:spPr>
        <p:txBody>
          <a:bodyPr/>
          <a:lstStyle/>
          <a:p>
            <a:pPr algn="ctr"/>
            <a:r>
              <a:rPr lang="en-US" dirty="0" smtClean="0"/>
              <a:t>Program Chair Computer Information Systems</a:t>
            </a:r>
          </a:p>
          <a:p>
            <a:pPr algn="ctr"/>
            <a:r>
              <a:rPr lang="en-US" dirty="0" smtClean="0"/>
              <a:t>Snead State Community College</a:t>
            </a:r>
            <a:endParaRPr lang="en-US" dirty="0"/>
          </a:p>
        </p:txBody>
      </p:sp>
    </p:spTree>
    <p:extLst>
      <p:ext uri="{BB962C8B-B14F-4D97-AF65-F5344CB8AC3E}">
        <p14:creationId xmlns:p14="http://schemas.microsoft.com/office/powerpoint/2010/main" val="1672214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idx="1"/>
          </p:nvPr>
        </p:nvSpPr>
        <p:spPr>
          <a:xfrm>
            <a:off x="1484310" y="1884557"/>
            <a:ext cx="10018713" cy="3906644"/>
          </a:xfrm>
        </p:spPr>
        <p:txBody>
          <a:bodyPr/>
          <a:lstStyle/>
          <a:p>
            <a:r>
              <a:rPr lang="en-US" dirty="0" smtClean="0"/>
              <a:t>Overview the Kali Linux OS</a:t>
            </a:r>
          </a:p>
          <a:p>
            <a:r>
              <a:rPr lang="en-US" dirty="0" smtClean="0"/>
              <a:t>ICS Labs</a:t>
            </a:r>
          </a:p>
          <a:p>
            <a:r>
              <a:rPr lang="en-US" dirty="0" smtClean="0"/>
              <a:t>Overview of </a:t>
            </a:r>
            <a:r>
              <a:rPr lang="en-US" dirty="0" err="1" smtClean="0"/>
              <a:t>Metasploit</a:t>
            </a:r>
            <a:endParaRPr lang="en-US" dirty="0" smtClean="0"/>
          </a:p>
          <a:p>
            <a:r>
              <a:rPr lang="en-US" dirty="0" smtClean="0"/>
              <a:t>Overview of Armitage</a:t>
            </a:r>
          </a:p>
          <a:p>
            <a:endParaRPr lang="en-US" dirty="0" smtClean="0"/>
          </a:p>
          <a:p>
            <a:endParaRPr lang="en-US" dirty="0"/>
          </a:p>
        </p:txBody>
      </p:sp>
    </p:spTree>
    <p:extLst>
      <p:ext uri="{BB962C8B-B14F-4D97-AF65-F5344CB8AC3E}">
        <p14:creationId xmlns:p14="http://schemas.microsoft.com/office/powerpoint/2010/main" val="2108951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035169"/>
            <a:ext cx="10018713" cy="793631"/>
          </a:xfrm>
        </p:spPr>
        <p:txBody>
          <a:bodyPr/>
          <a:lstStyle/>
          <a:p>
            <a:r>
              <a:rPr lang="en-US" dirty="0" smtClean="0"/>
              <a:t>Kali Linux</a:t>
            </a:r>
            <a:endParaRPr lang="en-US" dirty="0"/>
          </a:p>
        </p:txBody>
      </p:sp>
      <p:sp>
        <p:nvSpPr>
          <p:cNvPr id="3" name="Content Placeholder 2"/>
          <p:cNvSpPr>
            <a:spLocks noGrp="1"/>
          </p:cNvSpPr>
          <p:nvPr>
            <p:ph idx="1"/>
          </p:nvPr>
        </p:nvSpPr>
        <p:spPr>
          <a:xfrm>
            <a:off x="1484310" y="1742537"/>
            <a:ext cx="10018713" cy="4226942"/>
          </a:xfrm>
        </p:spPr>
        <p:txBody>
          <a:bodyPr>
            <a:normAutofit lnSpcReduction="10000"/>
          </a:bodyPr>
          <a:lstStyle/>
          <a:p>
            <a:r>
              <a:rPr lang="en-US" dirty="0"/>
              <a:t>Kali Linux is a </a:t>
            </a:r>
            <a:r>
              <a:rPr lang="en-US" dirty="0" err="1"/>
              <a:t>Debian</a:t>
            </a:r>
            <a:r>
              <a:rPr lang="en-US" dirty="0"/>
              <a:t>-based Linux distribution aimed at advanced Penetration Testing and Security Auditing. Kali contains several hundred tools which are geared towards various information security tasks, such as Penetration Testing, Security research, Computer Forensics and Reverse Engineering. </a:t>
            </a:r>
            <a:endParaRPr lang="en-US" dirty="0" smtClean="0"/>
          </a:p>
          <a:p>
            <a:r>
              <a:rPr lang="en-US" dirty="0" smtClean="0"/>
              <a:t>Kali </a:t>
            </a:r>
            <a:r>
              <a:rPr lang="en-US" dirty="0"/>
              <a:t>Linux is developed, funded and maintained by Offensive Security, a leading information security training company</a:t>
            </a:r>
            <a:r>
              <a:rPr lang="en-US" dirty="0" smtClean="0"/>
              <a:t>. Kali replaced Backtrack as the penetration testing of choice.</a:t>
            </a:r>
          </a:p>
          <a:p>
            <a:r>
              <a:rPr lang="en-US" dirty="0"/>
              <a:t>Kali Linux is specifically tailored to the needs of penetration testing professionals, and therefore </a:t>
            </a:r>
            <a:r>
              <a:rPr lang="en-US" dirty="0" smtClean="0"/>
              <a:t>prior </a:t>
            </a:r>
            <a:r>
              <a:rPr lang="en-US" dirty="0"/>
              <a:t>knowledge of, and familiarity with, the Linux operating system </a:t>
            </a:r>
            <a:r>
              <a:rPr lang="en-US" dirty="0" smtClean="0"/>
              <a:t>is assumed. </a:t>
            </a:r>
            <a:endParaRPr lang="en-US" dirty="0"/>
          </a:p>
        </p:txBody>
      </p:sp>
      <p:sp>
        <p:nvSpPr>
          <p:cNvPr id="4" name="TextBox 3"/>
          <p:cNvSpPr txBox="1"/>
          <p:nvPr/>
        </p:nvSpPr>
        <p:spPr>
          <a:xfrm>
            <a:off x="2408662" y="6144322"/>
            <a:ext cx="7136781" cy="369332"/>
          </a:xfrm>
          <a:prstGeom prst="rect">
            <a:avLst/>
          </a:prstGeom>
          <a:noFill/>
        </p:spPr>
        <p:txBody>
          <a:bodyPr wrap="square" rtlCol="0">
            <a:spAutoFit/>
          </a:bodyPr>
          <a:lstStyle/>
          <a:p>
            <a:r>
              <a:rPr lang="en-US" dirty="0"/>
              <a:t>Source: https://docs.kali.org/introduction/what-is-kali-linux</a:t>
            </a:r>
          </a:p>
        </p:txBody>
      </p:sp>
    </p:spTree>
    <p:extLst>
      <p:ext uri="{BB962C8B-B14F-4D97-AF65-F5344CB8AC3E}">
        <p14:creationId xmlns:p14="http://schemas.microsoft.com/office/powerpoint/2010/main" val="1231237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86883"/>
          </a:xfrm>
        </p:spPr>
        <p:txBody>
          <a:bodyPr/>
          <a:lstStyle/>
          <a:p>
            <a:r>
              <a:rPr lang="en-US" dirty="0" smtClean="0"/>
              <a:t>Kali Linux</a:t>
            </a:r>
            <a:endParaRPr lang="en-US" dirty="0"/>
          </a:p>
        </p:txBody>
      </p:sp>
      <p:pic>
        <p:nvPicPr>
          <p:cNvPr id="4" name="Content Placeholder 3"/>
          <p:cNvPicPr>
            <a:picLocks noGrp="1" noChangeAspect="1"/>
          </p:cNvPicPr>
          <p:nvPr>
            <p:ph idx="1"/>
          </p:nvPr>
        </p:nvPicPr>
        <p:blipFill>
          <a:blip r:embed="rId2"/>
          <a:stretch>
            <a:fillRect/>
          </a:stretch>
        </p:blipFill>
        <p:spPr>
          <a:xfrm>
            <a:off x="3332035" y="1839951"/>
            <a:ext cx="6323263" cy="4718127"/>
          </a:xfrm>
          <a:prstGeom prst="rect">
            <a:avLst/>
          </a:prstGeom>
        </p:spPr>
      </p:pic>
    </p:spTree>
    <p:extLst>
      <p:ext uri="{BB962C8B-B14F-4D97-AF65-F5344CB8AC3E}">
        <p14:creationId xmlns:p14="http://schemas.microsoft.com/office/powerpoint/2010/main" val="3621651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ICS Labs </a:t>
            </a:r>
            <a:endParaRPr lang="en-US" dirty="0"/>
          </a:p>
        </p:txBody>
      </p:sp>
      <p:sp>
        <p:nvSpPr>
          <p:cNvPr id="3" name="Content Placeholder 2"/>
          <p:cNvSpPr>
            <a:spLocks noGrp="1"/>
          </p:cNvSpPr>
          <p:nvPr>
            <p:ph idx="1"/>
          </p:nvPr>
        </p:nvSpPr>
        <p:spPr>
          <a:xfrm>
            <a:off x="1484310" y="1975449"/>
            <a:ext cx="10018713" cy="4261449"/>
          </a:xfrm>
        </p:spPr>
        <p:txBody>
          <a:bodyPr>
            <a:normAutofit/>
          </a:bodyPr>
          <a:lstStyle/>
          <a:p>
            <a:r>
              <a:rPr lang="en-US" dirty="0" smtClean="0"/>
              <a:t>The labs performed in the ICS portion of the workshop require Kali Linux (32bit) and a bootable USB drive</a:t>
            </a:r>
          </a:p>
          <a:p>
            <a:r>
              <a:rPr lang="en-US" dirty="0" smtClean="0"/>
              <a:t>Each lab will require booting to Kali Live Persistence in order to save files, payloads and scripts</a:t>
            </a:r>
          </a:p>
          <a:p>
            <a:r>
              <a:rPr lang="en-US" dirty="0" smtClean="0"/>
              <a:t>The BIOS of the device on which the Kali Live Persistence is booted must support  USB booting options</a:t>
            </a:r>
            <a:endParaRPr lang="en-US" dirty="0"/>
          </a:p>
          <a:p>
            <a:r>
              <a:rPr lang="en-US" dirty="0" smtClean="0"/>
              <a:t>No downloaded applications can be saved between reboots of the USB OS</a:t>
            </a:r>
          </a:p>
          <a:p>
            <a:r>
              <a:rPr lang="en-US" dirty="0" smtClean="0"/>
              <a:t>Complete instructions for making a Live Kali USB bootable device can </a:t>
            </a:r>
            <a:r>
              <a:rPr lang="en-US" dirty="0"/>
              <a:t>be found here: </a:t>
            </a:r>
            <a:r>
              <a:rPr lang="en-US" dirty="0">
                <a:hlinkClick r:id="rId2"/>
              </a:rPr>
              <a:t>https://</a:t>
            </a:r>
            <a:r>
              <a:rPr lang="en-US" dirty="0" smtClean="0">
                <a:hlinkClick r:id="rId2"/>
              </a:rPr>
              <a:t>docs.kali.org/downloading/kali-linux-live-usb-install</a:t>
            </a:r>
            <a:endParaRPr lang="en-US" dirty="0" smtClean="0"/>
          </a:p>
          <a:p>
            <a:pPr marL="0" indent="0">
              <a:buNone/>
            </a:pPr>
            <a:endParaRPr lang="en-US" dirty="0"/>
          </a:p>
        </p:txBody>
      </p:sp>
    </p:spTree>
    <p:extLst>
      <p:ext uri="{BB962C8B-B14F-4D97-AF65-F5344CB8AC3E}">
        <p14:creationId xmlns:p14="http://schemas.microsoft.com/office/powerpoint/2010/main" val="1945762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USB Persistence Option at Boot</a:t>
            </a:r>
            <a:endParaRPr lang="en-US" dirty="0"/>
          </a:p>
        </p:txBody>
      </p:sp>
      <p:pic>
        <p:nvPicPr>
          <p:cNvPr id="4" name="Content Placeholder 3"/>
          <p:cNvPicPr>
            <a:picLocks noGrp="1" noChangeAspect="1"/>
          </p:cNvPicPr>
          <p:nvPr>
            <p:ph idx="1"/>
          </p:nvPr>
        </p:nvPicPr>
        <p:blipFill>
          <a:blip r:embed="rId2"/>
          <a:stretch>
            <a:fillRect/>
          </a:stretch>
        </p:blipFill>
        <p:spPr>
          <a:xfrm>
            <a:off x="2520248" y="2286000"/>
            <a:ext cx="7719563" cy="4322955"/>
          </a:xfrm>
          <a:prstGeom prst="rect">
            <a:avLst/>
          </a:prstGeom>
        </p:spPr>
      </p:pic>
    </p:spTree>
    <p:extLst>
      <p:ext uri="{BB962C8B-B14F-4D97-AF65-F5344CB8AC3E}">
        <p14:creationId xmlns:p14="http://schemas.microsoft.com/office/powerpoint/2010/main" val="3573103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ICS Workshop Labs Overview</a:t>
            </a:r>
            <a:endParaRPr lang="en-US" dirty="0"/>
          </a:p>
        </p:txBody>
      </p:sp>
      <p:sp>
        <p:nvSpPr>
          <p:cNvPr id="3" name="Content Placeholder 2"/>
          <p:cNvSpPr>
            <a:spLocks noGrp="1"/>
          </p:cNvSpPr>
          <p:nvPr>
            <p:ph idx="1"/>
          </p:nvPr>
        </p:nvSpPr>
        <p:spPr>
          <a:xfrm>
            <a:off x="1484310" y="2109438"/>
            <a:ext cx="10018713" cy="3767255"/>
          </a:xfrm>
        </p:spPr>
        <p:txBody>
          <a:bodyPr/>
          <a:lstStyle/>
          <a:p>
            <a:r>
              <a:rPr lang="en-US" dirty="0" smtClean="0"/>
              <a:t>Labs for the ICS workshop will consist of 8 labs containing the following topics:</a:t>
            </a:r>
          </a:p>
          <a:p>
            <a:r>
              <a:rPr lang="en-US" dirty="0" smtClean="0"/>
              <a:t>Day 1 Workshop (Thursday)</a:t>
            </a:r>
          </a:p>
          <a:p>
            <a:pPr marL="914400" lvl="1" indent="-457200">
              <a:buFont typeface="+mj-lt"/>
              <a:buAutoNum type="arabicPeriod"/>
            </a:pPr>
            <a:r>
              <a:rPr lang="en-US" dirty="0" smtClean="0"/>
              <a:t>ICS Lab 1 Hacking a Wireless Network- Overview</a:t>
            </a:r>
          </a:p>
          <a:p>
            <a:pPr marL="914400" lvl="1" indent="-457200">
              <a:buFont typeface="+mj-lt"/>
              <a:buAutoNum type="arabicPeriod"/>
            </a:pPr>
            <a:r>
              <a:rPr lang="en-US" dirty="0" smtClean="0"/>
              <a:t>ICS Lab 2 Scanning and Enumerating-  Overview- How to boot into Kali Linux</a:t>
            </a:r>
          </a:p>
          <a:p>
            <a:pPr marL="914400" lvl="1" indent="-457200">
              <a:buFont typeface="+mj-lt"/>
              <a:buAutoNum type="arabicPeriod"/>
            </a:pPr>
            <a:r>
              <a:rPr lang="en-US" dirty="0" smtClean="0"/>
              <a:t>ICS Lab 3 Packet Capture and Analysis- </a:t>
            </a:r>
            <a:r>
              <a:rPr lang="en-US" dirty="0"/>
              <a:t>Overview- How to boot into Kali Linux</a:t>
            </a:r>
            <a:endParaRPr lang="en-US" dirty="0" smtClean="0"/>
          </a:p>
          <a:p>
            <a:pPr marL="914400" lvl="1" indent="-457200">
              <a:buFont typeface="+mj-lt"/>
              <a:buAutoNum type="arabicPeriod"/>
            </a:pPr>
            <a:r>
              <a:rPr lang="en-US" dirty="0" smtClean="0"/>
              <a:t>ICS Lab 4 Deep Packet Capture and Analysis</a:t>
            </a:r>
            <a:endParaRPr lang="en-US" dirty="0"/>
          </a:p>
        </p:txBody>
      </p:sp>
    </p:spTree>
    <p:extLst>
      <p:ext uri="{BB962C8B-B14F-4D97-AF65-F5344CB8AC3E}">
        <p14:creationId xmlns:p14="http://schemas.microsoft.com/office/powerpoint/2010/main" val="1861286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ICS Workshop Labs Overview</a:t>
            </a:r>
            <a:endParaRPr lang="en-US" dirty="0"/>
          </a:p>
        </p:txBody>
      </p:sp>
      <p:sp>
        <p:nvSpPr>
          <p:cNvPr id="3" name="Content Placeholder 2"/>
          <p:cNvSpPr>
            <a:spLocks noGrp="1"/>
          </p:cNvSpPr>
          <p:nvPr>
            <p:ph idx="1"/>
          </p:nvPr>
        </p:nvSpPr>
        <p:spPr>
          <a:xfrm>
            <a:off x="1484310" y="2109438"/>
            <a:ext cx="10018713" cy="3767255"/>
          </a:xfrm>
        </p:spPr>
        <p:txBody>
          <a:bodyPr/>
          <a:lstStyle/>
          <a:p>
            <a:r>
              <a:rPr lang="en-US" dirty="0" smtClean="0"/>
              <a:t>Labs for the ICS workshop will consist of the following topics:</a:t>
            </a:r>
          </a:p>
          <a:p>
            <a:r>
              <a:rPr lang="en-US" dirty="0" smtClean="0"/>
              <a:t>Day 2 Workshop (Friday)</a:t>
            </a:r>
          </a:p>
          <a:p>
            <a:pPr marL="914400" lvl="1" indent="-457200">
              <a:buFont typeface="+mj-lt"/>
              <a:buAutoNum type="arabicPeriod" startAt="5"/>
            </a:pPr>
            <a:r>
              <a:rPr lang="en-US" dirty="0" smtClean="0"/>
              <a:t>ICS Lab 5 Installing Veil-Evasion- Overview</a:t>
            </a:r>
          </a:p>
          <a:p>
            <a:pPr marL="914400" lvl="1" indent="-457200">
              <a:buFont typeface="+mj-lt"/>
              <a:buAutoNum type="arabicPeriod" startAt="5"/>
            </a:pPr>
            <a:r>
              <a:rPr lang="en-US" dirty="0" smtClean="0"/>
              <a:t>ICS Lab 6 Using Python </a:t>
            </a:r>
            <a:r>
              <a:rPr lang="en-US" dirty="0" err="1" smtClean="0"/>
              <a:t>SimpleHTTPServer</a:t>
            </a:r>
            <a:r>
              <a:rPr lang="en-US" dirty="0" smtClean="0"/>
              <a:t>-  Overview</a:t>
            </a:r>
          </a:p>
          <a:p>
            <a:pPr marL="914400" lvl="1" indent="-457200">
              <a:buFont typeface="+mj-lt"/>
              <a:buAutoNum type="arabicPeriod" startAt="5"/>
            </a:pPr>
            <a:r>
              <a:rPr lang="en-US" dirty="0" smtClean="0"/>
              <a:t>ICS Lab 7 Exploiting a PLC Using </a:t>
            </a:r>
            <a:r>
              <a:rPr lang="en-US" dirty="0" err="1" smtClean="0"/>
              <a:t>Metasploit</a:t>
            </a:r>
            <a:endParaRPr lang="en-US" dirty="0" smtClean="0"/>
          </a:p>
          <a:p>
            <a:pPr marL="914400" lvl="1" indent="-457200">
              <a:buFont typeface="+mj-lt"/>
              <a:buAutoNum type="arabicPeriod" startAt="5"/>
            </a:pPr>
            <a:r>
              <a:rPr lang="en-US" dirty="0" smtClean="0"/>
              <a:t>ICS Lab 8 Exploiting an HMI Device Using Armitage</a:t>
            </a:r>
            <a:endParaRPr lang="en-US" dirty="0"/>
          </a:p>
        </p:txBody>
      </p:sp>
    </p:spTree>
    <p:extLst>
      <p:ext uri="{BB962C8B-B14F-4D97-AF65-F5344CB8AC3E}">
        <p14:creationId xmlns:p14="http://schemas.microsoft.com/office/powerpoint/2010/main" val="39942928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1081</TotalTime>
  <Words>464</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Kali and ICS Lab Overview</vt:lpstr>
      <vt:lpstr>Greg Randall</vt:lpstr>
      <vt:lpstr>Outline</vt:lpstr>
      <vt:lpstr>Kali Linux</vt:lpstr>
      <vt:lpstr>Kali Linux</vt:lpstr>
      <vt:lpstr>ICS Labs </vt:lpstr>
      <vt:lpstr>Live USB Persistence Option at Boot</vt:lpstr>
      <vt:lpstr>ICS Workshop Labs Overview</vt:lpstr>
      <vt:lpstr>ICS Workshop Labs Overview</vt:lpstr>
      <vt:lpstr>ICS Lab Topology</vt:lpstr>
      <vt:lpstr>Metasploit</vt:lpstr>
      <vt:lpstr>Armitage</vt:lpstr>
      <vt:lpstr>Questions??</vt:lpstr>
    </vt:vector>
  </TitlesOfParts>
  <Company>Snead State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ModBus</dc:title>
  <dc:creator>Bowen, Steve</dc:creator>
  <cp:lastModifiedBy>Randall, Greg</cp:lastModifiedBy>
  <cp:revision>62</cp:revision>
  <dcterms:created xsi:type="dcterms:W3CDTF">2016-06-03T13:09:38Z</dcterms:created>
  <dcterms:modified xsi:type="dcterms:W3CDTF">2017-06-20T15:53:15Z</dcterms:modified>
</cp:coreProperties>
</file>