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notesMasterIdLst>
    <p:notesMasterId r:id="rId9"/>
  </p:notesMasterIdLst>
  <p:sldIdLst>
    <p:sldId id="292" r:id="rId2"/>
    <p:sldId id="317" r:id="rId3"/>
    <p:sldId id="341" r:id="rId4"/>
    <p:sldId id="342" r:id="rId5"/>
    <p:sldId id="343" r:id="rId6"/>
    <p:sldId id="318" r:id="rId7"/>
    <p:sldId id="34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A3B"/>
    <a:srgbClr val="00A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59" autoAdjust="0"/>
    <p:restoredTop sz="94660"/>
  </p:normalViewPr>
  <p:slideViewPr>
    <p:cSldViewPr>
      <p:cViewPr varScale="1">
        <p:scale>
          <a:sx n="113" d="100"/>
          <a:sy n="113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F168EE9-D36B-476C-AD5D-FE3FE057B5C4}" type="datetime1">
              <a:rPr lang="en-US"/>
              <a:pPr>
                <a:defRPr/>
              </a:pPr>
              <a:t>6/23/2017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7E8FE4-5E2A-4730-953B-F778A929D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0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212311-0308-4BC3-B844-84327E6F3F3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0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F85E2C-6027-406A-8EE5-6FCC307E458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00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596A9B-125D-4A27-BEC2-C1444876985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0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3F4D48-5055-4C02-BC47-2418568FA9C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45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49FCD5-48F6-48EB-B0D5-37528D4D6D3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9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6E9BB35-7FCE-40F1-8D78-73FEBB25D37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7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D9F54CE-9B3E-435E-819E-418D24182EB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5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0" y="5976938"/>
          <a:ext cx="91440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Image" r:id="rId3" imgW="13714286" imgH="1320635" progId="">
                  <p:embed/>
                </p:oleObj>
              </mc:Choice>
              <mc:Fallback>
                <p:oleObj name="Image" r:id="rId3" imgW="13714286" imgH="13206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976938"/>
                        <a:ext cx="91440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5"/>
          <p:cNvSpPr txBox="1">
            <a:spLocks/>
          </p:cNvSpPr>
          <p:nvPr userDrawn="1"/>
        </p:nvSpPr>
        <p:spPr bwMode="auto">
          <a:xfrm>
            <a:off x="457200" y="6019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en-US" sz="1400" b="1" dirty="0" smtClean="0">
                <a:solidFill>
                  <a:srgbClr val="65AA3B"/>
                </a:solidFill>
              </a:rPr>
              <a:t>Industrial Control Systems Security Workshop</a:t>
            </a:r>
            <a:r>
              <a:rPr lang="en-US" altLang="en-US" sz="1400" b="1" baseline="0" dirty="0" smtClean="0">
                <a:solidFill>
                  <a:srgbClr val="65AA3B"/>
                </a:solidFill>
              </a:rPr>
              <a:t> (Summer 2017)</a:t>
            </a:r>
            <a:endParaRPr lang="en-US" altLang="en-US" sz="1400" b="1" dirty="0" smtClean="0">
              <a:solidFill>
                <a:srgbClr val="65A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1971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3"/>
          <p:cNvGraphicFramePr>
            <a:graphicFrameLocks noChangeAspect="1"/>
          </p:cNvGraphicFramePr>
          <p:nvPr/>
        </p:nvGraphicFramePr>
        <p:xfrm>
          <a:off x="0" y="5976938"/>
          <a:ext cx="91440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4" imgW="13714286" imgH="1320635" progId="">
                  <p:embed/>
                </p:oleObj>
              </mc:Choice>
              <mc:Fallback>
                <p:oleObj name="Image" r:id="rId4" imgW="13714286" imgH="1320635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976938"/>
                        <a:ext cx="91440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sz="quarter" idx="4294967295"/>
          </p:nvPr>
        </p:nvSpPr>
        <p:spPr bwMode="auto">
          <a:xfrm>
            <a:off x="0" y="457200"/>
            <a:ext cx="9144000" cy="1295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indent="1588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6600" b="1" dirty="0" smtClean="0">
                <a:solidFill>
                  <a:srgbClr val="00AFD7"/>
                </a:solidFill>
                <a:latin typeface="+mj-lt"/>
                <a:ea typeface="+mj-ea"/>
                <a:cs typeface="+mj-cs"/>
              </a:rPr>
              <a:t>Firewall Configuration</a:t>
            </a:r>
            <a:endParaRPr lang="en-US" altLang="en-US" sz="6600" b="1" dirty="0">
              <a:solidFill>
                <a:srgbClr val="00AFD7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3886200"/>
          <a:ext cx="8174038" cy="1646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4928"/>
                <a:gridCol w="4669110"/>
              </a:tblGrid>
              <a:tr h="365831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In this presentation: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9" marB="4572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102">
                <a:tc>
                  <a:txBody>
                    <a:bodyPr/>
                    <a:lstStyle/>
                    <a:p>
                      <a:pPr marL="228600" indent="-174625" algn="l">
                        <a:buFont typeface="Arial" pitchFamily="34" charset="0"/>
                        <a:buChar char="•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174625" algn="l">
                        <a:buFont typeface="Arial" pitchFamily="34" charset="0"/>
                        <a:buChar char="•"/>
                      </a:pPr>
                      <a:endParaRPr lang="en-US" sz="1800" dirty="0" smtClean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102">
                <a:tc>
                  <a:txBody>
                    <a:bodyPr/>
                    <a:lstStyle/>
                    <a:p>
                      <a:pPr marL="228600" marR="0" indent="-1746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Lab Scenario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174625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102">
                <a:tc>
                  <a:txBody>
                    <a:bodyPr/>
                    <a:lstStyle/>
                    <a:p>
                      <a:pPr marL="228600" marR="0" indent="-1746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dk1"/>
                          </a:solidFill>
                        </a:rPr>
                        <a:t>Lab</a:t>
                      </a:r>
                      <a:r>
                        <a:rPr lang="en-US" sz="1800" b="0" baseline="0" dirty="0" smtClean="0">
                          <a:solidFill>
                            <a:schemeClr val="dk1"/>
                          </a:solidFill>
                        </a:rPr>
                        <a:t> Procedures (Outline)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174625" algn="l">
                        <a:buFont typeface="Arial" pitchFamily="34" charset="0"/>
                        <a:buChar char="•"/>
                      </a:pPr>
                      <a:endParaRPr lang="en-US" sz="1800" dirty="0" smtClean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102">
                <a:tc>
                  <a:txBody>
                    <a:bodyPr/>
                    <a:lstStyle/>
                    <a:p>
                      <a:pPr marL="228600" marR="0" indent="-1746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800" dirty="0" smtClean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1746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9" name="Text Placeholder 5"/>
          <p:cNvSpPr txBox="1">
            <a:spLocks/>
          </p:cNvSpPr>
          <p:nvPr/>
        </p:nvSpPr>
        <p:spPr bwMode="auto">
          <a:xfrm>
            <a:off x="457200" y="6400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400" b="1" dirty="0" smtClean="0">
                <a:solidFill>
                  <a:srgbClr val="65AA3B"/>
                </a:solidFill>
              </a:rPr>
              <a:t>Firewall Configuration</a:t>
            </a:r>
            <a:endParaRPr lang="en-US" altLang="en-US" sz="1400" b="1" dirty="0">
              <a:solidFill>
                <a:srgbClr val="65AA3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572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eaLnBrk="1" hangingPunct="1"/>
            <a:r>
              <a:rPr lang="en-US" altLang="en-US" sz="4000" smtClean="0"/>
              <a:t>Introduction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200" smtClean="0"/>
              <a:t>The purpose of a firewall is to moderate and control network traffic, for the purpose of logging network activity and/or blocking potentially harmful traffic.</a:t>
            </a:r>
          </a:p>
          <a:p>
            <a:pPr marL="0" indent="0">
              <a:buFontTx/>
              <a:buNone/>
            </a:pPr>
            <a:r>
              <a:rPr lang="en-US" altLang="en-US" sz="2200" smtClean="0"/>
              <a:t>Firewalls provide a layer of protection between private (trusted) networks and public (untrusted) networks.  This need has become increasingly important as more and more individuals and organizations are connected to the Internet.</a:t>
            </a:r>
          </a:p>
          <a:p>
            <a:pPr marL="0" indent="0">
              <a:buFontTx/>
              <a:buNone/>
            </a:pPr>
            <a:r>
              <a:rPr lang="en-US" altLang="en-US" sz="2200" smtClean="0"/>
              <a:t>An improperly configured firewall can provide a false sense of security, so it is important to be able to tailor a firewall configuration to the needs of an organization.</a:t>
            </a:r>
          </a:p>
        </p:txBody>
      </p:sp>
      <p:sp>
        <p:nvSpPr>
          <p:cNvPr id="6148" name="Text Placeholder 5"/>
          <p:cNvSpPr txBox="1">
            <a:spLocks/>
          </p:cNvSpPr>
          <p:nvPr/>
        </p:nvSpPr>
        <p:spPr bwMode="auto">
          <a:xfrm>
            <a:off x="457200" y="6400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400" b="1" dirty="0" smtClean="0">
                <a:solidFill>
                  <a:srgbClr val="65AA3B"/>
                </a:solidFill>
              </a:rPr>
              <a:t>Firewall Configuration  &gt;  </a:t>
            </a:r>
            <a:r>
              <a:rPr lang="en-US" altLang="en-US" sz="1400" b="1" dirty="0" smtClean="0">
                <a:solidFill>
                  <a:srgbClr val="65AA3B"/>
                </a:solidFill>
              </a:rPr>
              <a:t>Introduction</a:t>
            </a:r>
            <a:endParaRPr lang="en-US" altLang="en-US" sz="1400" b="1" dirty="0">
              <a:solidFill>
                <a:srgbClr val="65AA3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572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eaLnBrk="1" hangingPunct="1"/>
            <a:r>
              <a:rPr lang="en-US" altLang="en-US" sz="4000" smtClean="0"/>
              <a:t>Introduction (cont’d)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One common category of firewalls is a </a:t>
            </a:r>
            <a:r>
              <a:rPr lang="en-US" altLang="en-US" i="1" smtClean="0"/>
              <a:t>packet filtering router</a:t>
            </a:r>
            <a:r>
              <a:rPr lang="en-US" altLang="en-US" smtClean="0"/>
              <a:t>, a device which forwards packets between networks.</a:t>
            </a:r>
          </a:p>
          <a:p>
            <a:pPr marL="0" indent="0">
              <a:buFontTx/>
              <a:buNone/>
            </a:pPr>
            <a:r>
              <a:rPr lang="en-US" altLang="en-US" smtClean="0"/>
              <a:t>The router checks each network packet to determine whether it should be forwarded to its intended destination or rejected, based on its set of </a:t>
            </a:r>
            <a:r>
              <a:rPr lang="en-US" altLang="en-US" i="1" smtClean="0"/>
              <a:t>rules</a:t>
            </a:r>
            <a:r>
              <a:rPr lang="en-US" altLang="en-US" smtClean="0"/>
              <a:t>.  When a rule which matches the packet is found, the corresponding rule action is obeyed.</a:t>
            </a:r>
          </a:p>
          <a:p>
            <a:pPr marL="0" indent="0">
              <a:buFontTx/>
              <a:buNone/>
            </a:pPr>
            <a:r>
              <a:rPr lang="en-US" altLang="en-US" smtClean="0"/>
              <a:t>The rules are searched in order, so only the first match counts; for this reason, these rules are referred to as “</a:t>
            </a:r>
            <a:r>
              <a:rPr lang="en-US" altLang="en-US" i="1" smtClean="0"/>
              <a:t>rule chains</a:t>
            </a:r>
            <a:r>
              <a:rPr lang="en-US" altLang="en-US" smtClean="0"/>
              <a:t>.”</a:t>
            </a:r>
          </a:p>
        </p:txBody>
      </p:sp>
      <p:sp>
        <p:nvSpPr>
          <p:cNvPr id="8196" name="Text Placeholder 5"/>
          <p:cNvSpPr txBox="1">
            <a:spLocks/>
          </p:cNvSpPr>
          <p:nvPr/>
        </p:nvSpPr>
        <p:spPr bwMode="auto">
          <a:xfrm>
            <a:off x="457200" y="6400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400" b="1" dirty="0" smtClean="0">
                <a:solidFill>
                  <a:srgbClr val="65AA3B"/>
                </a:solidFill>
              </a:rPr>
              <a:t>Firewall Configuration  &gt;  </a:t>
            </a:r>
            <a:r>
              <a:rPr lang="en-US" altLang="en-US" sz="1400" b="1" dirty="0" smtClean="0">
                <a:solidFill>
                  <a:srgbClr val="65AA3B"/>
                </a:solidFill>
              </a:rPr>
              <a:t>Introduction</a:t>
            </a:r>
            <a:endParaRPr lang="en-US" altLang="en-US" sz="1400" b="1" dirty="0">
              <a:solidFill>
                <a:srgbClr val="65AA3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572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eaLnBrk="1" hangingPunct="1"/>
            <a:r>
              <a:rPr lang="en-US" altLang="en-US" sz="4000" smtClean="0"/>
              <a:t>Introduction (cont’d)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The router in your ICS lab kit is powered by DD-WRT (based on an embedded Linux kernel), so the firewall rules can be configured at the command line using IPTABLES.  The default rules provide a reasonable starting point.</a:t>
            </a:r>
          </a:p>
          <a:p>
            <a:pPr marL="0" indent="0">
              <a:buFontTx/>
              <a:buNone/>
            </a:pPr>
            <a:r>
              <a:rPr lang="en-US" altLang="en-US" smtClean="0"/>
              <a:t>Changes made to the configuration take effect immediately, but they are not be permanently saved, so the default configuration can be restored by rebooting the router.</a:t>
            </a:r>
          </a:p>
          <a:p>
            <a:pPr marL="0" indent="0">
              <a:buFontTx/>
              <a:buNone/>
            </a:pPr>
            <a:r>
              <a:rPr lang="en-US" altLang="en-US" smtClean="0"/>
              <a:t>This is an ideal way of testing a new configuration, which can be made permanent later by creating a </a:t>
            </a:r>
            <a:r>
              <a:rPr lang="en-US" altLang="en-US" i="1" smtClean="0"/>
              <a:t>script</a:t>
            </a:r>
            <a:r>
              <a:rPr lang="en-US" altLang="en-US" smtClean="0"/>
              <a:t>.</a:t>
            </a:r>
          </a:p>
        </p:txBody>
      </p:sp>
      <p:sp>
        <p:nvSpPr>
          <p:cNvPr id="10244" name="Text Placeholder 5"/>
          <p:cNvSpPr txBox="1">
            <a:spLocks/>
          </p:cNvSpPr>
          <p:nvPr/>
        </p:nvSpPr>
        <p:spPr bwMode="auto">
          <a:xfrm>
            <a:off x="457200" y="6400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400" b="1" dirty="0" smtClean="0">
                <a:solidFill>
                  <a:srgbClr val="65AA3B"/>
                </a:solidFill>
              </a:rPr>
              <a:t>Firewall Configuration  &gt;  </a:t>
            </a:r>
            <a:r>
              <a:rPr lang="en-US" altLang="en-US" sz="1400" b="1" dirty="0" smtClean="0">
                <a:solidFill>
                  <a:srgbClr val="65AA3B"/>
                </a:solidFill>
              </a:rPr>
              <a:t>Introduction</a:t>
            </a:r>
            <a:endParaRPr lang="en-US" altLang="en-US" sz="1400" b="1" dirty="0">
              <a:solidFill>
                <a:srgbClr val="65AA3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572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eaLnBrk="1" hangingPunct="1"/>
            <a:r>
              <a:rPr lang="en-US" altLang="en-US" sz="4000" smtClean="0"/>
              <a:t>Introduction (cont’d)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2200" dirty="0" smtClean="0"/>
              <a:t>The firewall rule chains are divided into </a:t>
            </a:r>
            <a:r>
              <a:rPr lang="en-US" altLang="en-US" sz="2200" i="1" dirty="0" smtClean="0"/>
              <a:t>tables</a:t>
            </a:r>
            <a:r>
              <a:rPr lang="en-US" altLang="en-US" sz="2200" dirty="0" smtClean="0"/>
              <a:t>; the default table is the </a:t>
            </a:r>
            <a:r>
              <a:rPr lang="en-US" altLang="en-US" sz="2200" i="1" dirty="0" smtClean="0"/>
              <a:t>filter</a:t>
            </a:r>
            <a:r>
              <a:rPr lang="en-US" altLang="en-US" sz="2200" dirty="0" smtClean="0"/>
              <a:t> table, which includes the following chains:</a:t>
            </a:r>
          </a:p>
          <a:p>
            <a:pPr>
              <a:defRPr/>
            </a:pPr>
            <a:r>
              <a:rPr lang="en-US" altLang="en-US" sz="2000" b="1" dirty="0" smtClean="0"/>
              <a:t>INPUT</a:t>
            </a:r>
            <a:r>
              <a:rPr lang="en-US" altLang="en-US" sz="2000" dirty="0" smtClean="0"/>
              <a:t> (for packets destined to or entering the router’s local sockets)</a:t>
            </a:r>
          </a:p>
          <a:p>
            <a:pPr>
              <a:defRPr/>
            </a:pPr>
            <a:r>
              <a:rPr lang="en-US" altLang="en-US" sz="2000" b="1" dirty="0" smtClean="0"/>
              <a:t>OUTPUT</a:t>
            </a:r>
            <a:r>
              <a:rPr lang="en-US" altLang="en-US" sz="2000" dirty="0" smtClean="0"/>
              <a:t> (for packets sourced from or leaving the router’s local sockets)</a:t>
            </a:r>
          </a:p>
          <a:p>
            <a:pPr>
              <a:defRPr/>
            </a:pPr>
            <a:r>
              <a:rPr lang="en-US" altLang="en-US" sz="2000" b="1" dirty="0" smtClean="0"/>
              <a:t>FORWARD</a:t>
            </a:r>
            <a:r>
              <a:rPr lang="en-US" altLang="en-US" sz="2000" dirty="0" smtClean="0"/>
              <a:t> (for packets being forwarded </a:t>
            </a:r>
            <a:r>
              <a:rPr lang="en-US" altLang="en-US" sz="2000" i="1" dirty="0" smtClean="0"/>
              <a:t>through</a:t>
            </a:r>
            <a:r>
              <a:rPr lang="en-US" altLang="en-US" sz="2000" dirty="0" smtClean="0"/>
              <a:t> the router)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/>
              <a:t>Your </a:t>
            </a:r>
            <a:r>
              <a:rPr lang="en-US" sz="2200" dirty="0"/>
              <a:t>router’s WAN port will be connected to the lab network, and </a:t>
            </a:r>
            <a:r>
              <a:rPr lang="en-US" sz="2200" dirty="0" smtClean="0"/>
              <a:t>your </a:t>
            </a:r>
            <a:r>
              <a:rPr lang="en-US" sz="2200" dirty="0"/>
              <a:t>workstation(s) </a:t>
            </a:r>
            <a:r>
              <a:rPr lang="en-US" sz="2200" dirty="0" smtClean="0"/>
              <a:t>to the </a:t>
            </a:r>
            <a:r>
              <a:rPr lang="en-US" sz="2200" dirty="0"/>
              <a:t>router’s </a:t>
            </a:r>
            <a:r>
              <a:rPr lang="en-US" sz="2200" dirty="0" smtClean="0"/>
              <a:t>internal network.  We will test a variety of firewall rules by simulating an attack on the internal network from “Internet hosts” (workstations on the lab network).</a:t>
            </a:r>
            <a:endParaRPr lang="en-US" altLang="en-US" sz="2200" dirty="0" smtClean="0"/>
          </a:p>
        </p:txBody>
      </p:sp>
      <p:sp>
        <p:nvSpPr>
          <p:cNvPr id="12292" name="Text Placeholder 5"/>
          <p:cNvSpPr txBox="1">
            <a:spLocks/>
          </p:cNvSpPr>
          <p:nvPr/>
        </p:nvSpPr>
        <p:spPr bwMode="auto">
          <a:xfrm>
            <a:off x="457200" y="6400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400" b="1" dirty="0" smtClean="0">
                <a:solidFill>
                  <a:srgbClr val="65AA3B"/>
                </a:solidFill>
              </a:rPr>
              <a:t>Firewall Configuration  &gt;  </a:t>
            </a:r>
            <a:r>
              <a:rPr lang="en-US" altLang="en-US" sz="1400" b="1" dirty="0" smtClean="0">
                <a:solidFill>
                  <a:srgbClr val="65AA3B"/>
                </a:solidFill>
              </a:rPr>
              <a:t>Introduction</a:t>
            </a:r>
            <a:endParaRPr lang="en-US" altLang="en-US" sz="1400" b="1" dirty="0">
              <a:solidFill>
                <a:srgbClr val="65AA3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572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eaLnBrk="1" hangingPunct="1"/>
            <a:r>
              <a:rPr lang="en-US" altLang="en-US" sz="4000" smtClean="0"/>
              <a:t>Lab Scenario</a:t>
            </a:r>
          </a:p>
        </p:txBody>
      </p:sp>
      <p:sp>
        <p:nvSpPr>
          <p:cNvPr id="14339" name="Text Placeholder 5"/>
          <p:cNvSpPr txBox="1">
            <a:spLocks/>
          </p:cNvSpPr>
          <p:nvPr/>
        </p:nvSpPr>
        <p:spPr bwMode="auto">
          <a:xfrm>
            <a:off x="457200" y="6400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400" b="1" dirty="0" smtClean="0">
                <a:solidFill>
                  <a:srgbClr val="65AA3B"/>
                </a:solidFill>
              </a:rPr>
              <a:t>Firewall Configuration  &gt;  </a:t>
            </a:r>
            <a:r>
              <a:rPr lang="en-US" altLang="en-US" sz="1400" b="1" dirty="0" smtClean="0">
                <a:solidFill>
                  <a:srgbClr val="65AA3B"/>
                </a:solidFill>
              </a:rPr>
              <a:t>Lab </a:t>
            </a:r>
            <a:r>
              <a:rPr lang="en-US" altLang="en-US" sz="1400" b="1" dirty="0">
                <a:solidFill>
                  <a:srgbClr val="65AA3B"/>
                </a:solidFill>
              </a:rPr>
              <a:t>Scenario</a:t>
            </a:r>
          </a:p>
        </p:txBody>
      </p:sp>
      <p:pic>
        <p:nvPicPr>
          <p:cNvPr id="143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417638"/>
            <a:ext cx="5578475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572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eaLnBrk="1" hangingPunct="1"/>
            <a:r>
              <a:rPr lang="en-US" altLang="en-US" sz="4000" smtClean="0"/>
              <a:t>Lab Procedures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200" dirty="0" smtClean="0"/>
              <a:t>This hands-on lab is intended to walk you through the following steps: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2000" dirty="0" smtClean="0"/>
              <a:t>Configure the PLC with simple firmware which uses Modbus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2000" dirty="0" smtClean="0"/>
              <a:t>Test connectivity with a simple HMI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2000" dirty="0" smtClean="0"/>
              <a:t>Configure the firewall to enable remote Modbus access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2000" dirty="0" smtClean="0"/>
              <a:t>Configure the firewall to deny Modbus access from a specific host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2000" dirty="0" smtClean="0"/>
              <a:t>Configure the firewall to deny and log </a:t>
            </a:r>
            <a:r>
              <a:rPr lang="en-US" altLang="en-US" sz="2000" i="1" dirty="0" smtClean="0"/>
              <a:t>all</a:t>
            </a:r>
            <a:r>
              <a:rPr lang="en-US" altLang="en-US" sz="2000" dirty="0" smtClean="0"/>
              <a:t> Modbus access attempts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sz="2200" dirty="0" smtClean="0"/>
              <a:t>An important principle which will guide our firewall configuration is </a:t>
            </a:r>
            <a:r>
              <a:rPr lang="en-US" sz="2200" i="1" dirty="0" smtClean="0"/>
              <a:t>layering</a:t>
            </a:r>
            <a:r>
              <a:rPr lang="en-US" sz="2200" dirty="0" smtClean="0"/>
              <a:t>, the idea that multiple policies (in the form of firewall rules) should be in place to protect important services; if one policy fails, the others will prevent exploitation.</a:t>
            </a:r>
            <a:endParaRPr lang="en-US" altLang="en-US" sz="2200" dirty="0" smtClean="0"/>
          </a:p>
        </p:txBody>
      </p:sp>
      <p:sp>
        <p:nvSpPr>
          <p:cNvPr id="16388" name="Text Placeholder 5"/>
          <p:cNvSpPr txBox="1">
            <a:spLocks/>
          </p:cNvSpPr>
          <p:nvPr/>
        </p:nvSpPr>
        <p:spPr bwMode="auto">
          <a:xfrm>
            <a:off x="457200" y="6400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400" b="1" dirty="0" smtClean="0">
                <a:solidFill>
                  <a:srgbClr val="65AA3B"/>
                </a:solidFill>
              </a:rPr>
              <a:t>Firewall Configuration  &gt;  </a:t>
            </a:r>
            <a:r>
              <a:rPr lang="en-US" altLang="en-US" sz="1400" b="1" dirty="0" smtClean="0">
                <a:solidFill>
                  <a:srgbClr val="65AA3B"/>
                </a:solidFill>
              </a:rPr>
              <a:t>Lab </a:t>
            </a:r>
            <a:r>
              <a:rPr lang="en-US" altLang="en-US" sz="1400" b="1" dirty="0">
                <a:solidFill>
                  <a:srgbClr val="65AA3B"/>
                </a:solidFill>
              </a:rPr>
              <a:t>Procedures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erge">
  <a:themeElements>
    <a:clrScheme name="1_CT3_Theme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T3_Theme1">
      <a:majorFont>
        <a:latin typeface="Calibri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CT3_Them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3_Theme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3_Theme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3_Theme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3_Theme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3_Theme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557</Words>
  <Application>Microsoft Office PowerPoint</Application>
  <PresentationFormat>On-screen Show (4:3)</PresentationFormat>
  <Paragraphs>46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ＭＳ Ｐゴシック</vt:lpstr>
      <vt:lpstr>Emerge</vt:lpstr>
      <vt:lpstr>Image</vt:lpstr>
      <vt:lpstr>PowerPoint Presentation</vt:lpstr>
      <vt:lpstr>Introduction</vt:lpstr>
      <vt:lpstr>Introduction (cont’d)</vt:lpstr>
      <vt:lpstr>Introduction (cont’d)</vt:lpstr>
      <vt:lpstr>Introduction (cont’d)</vt:lpstr>
      <vt:lpstr>Lab Scenario</vt:lpstr>
      <vt:lpstr>Lab Procedures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2013-04-10T14:08:06Z</dcterms:created>
  <dcterms:modified xsi:type="dcterms:W3CDTF">2017-06-23T13:20:24Z</dcterms:modified>
  <cp:contentStatus/>
</cp:coreProperties>
</file>