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2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808813-7BCC-445A-9B9D-504CA4319B2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D6211A-1DB6-423A-AABA-65BD6F19F26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IOC </a:t>
          </a:r>
        </a:p>
        <a:p>
          <a:r>
            <a:rPr lang="en-US" dirty="0" smtClean="0"/>
            <a:t>Creation</a:t>
          </a:r>
          <a:endParaRPr lang="en-US" dirty="0"/>
        </a:p>
      </dgm:t>
    </dgm:pt>
    <dgm:pt modelId="{2B728879-94B9-4D20-A885-3F3FE9E3860E}" type="parTrans" cxnId="{D61EAE1D-5A9E-4F91-943B-3A59E811AFE0}">
      <dgm:prSet/>
      <dgm:spPr/>
      <dgm:t>
        <a:bodyPr/>
        <a:lstStyle/>
        <a:p>
          <a:endParaRPr lang="en-US"/>
        </a:p>
      </dgm:t>
    </dgm:pt>
    <dgm:pt modelId="{9C66E2E3-6E98-473D-A39E-1655D27E72B4}" type="sibTrans" cxnId="{D61EAE1D-5A9E-4F91-943B-3A59E811AFE0}">
      <dgm:prSet/>
      <dgm:spPr/>
      <dgm:t>
        <a:bodyPr/>
        <a:lstStyle/>
        <a:p>
          <a:endParaRPr lang="en-US"/>
        </a:p>
      </dgm:t>
    </dgm:pt>
    <dgm:pt modelId="{AF0F53A7-FE9B-43CF-B225-AB3B38295683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IOC </a:t>
          </a:r>
        </a:p>
        <a:p>
          <a:r>
            <a:rPr lang="en-US" dirty="0" smtClean="0">
              <a:solidFill>
                <a:srgbClr val="FF0000"/>
              </a:solidFill>
            </a:rPr>
            <a:t>Deployment</a:t>
          </a:r>
          <a:endParaRPr lang="en-US" dirty="0">
            <a:solidFill>
              <a:srgbClr val="FF0000"/>
            </a:solidFill>
          </a:endParaRPr>
        </a:p>
      </dgm:t>
    </dgm:pt>
    <dgm:pt modelId="{3384FE2E-6AAE-49F2-931F-F758C1F7BE8B}" type="parTrans" cxnId="{B44CADEC-C753-4094-B06C-6615814543E2}">
      <dgm:prSet/>
      <dgm:spPr/>
      <dgm:t>
        <a:bodyPr/>
        <a:lstStyle/>
        <a:p>
          <a:endParaRPr lang="en-US"/>
        </a:p>
      </dgm:t>
    </dgm:pt>
    <dgm:pt modelId="{2BFF3659-D972-4DC6-9800-F69C4B3760C0}" type="sibTrans" cxnId="{B44CADEC-C753-4094-B06C-6615814543E2}">
      <dgm:prSet/>
      <dgm:spPr/>
      <dgm:t>
        <a:bodyPr/>
        <a:lstStyle/>
        <a:p>
          <a:endParaRPr lang="en-US"/>
        </a:p>
      </dgm:t>
    </dgm:pt>
    <dgm:pt modelId="{87C8480F-8B0C-4B73-BFB3-FEF83CD196BE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Identification</a:t>
          </a:r>
        </a:p>
        <a:p>
          <a:r>
            <a:rPr lang="en-US" dirty="0" smtClean="0"/>
            <a:t>Of Suspect Systems</a:t>
          </a:r>
          <a:endParaRPr lang="en-US" dirty="0"/>
        </a:p>
      </dgm:t>
    </dgm:pt>
    <dgm:pt modelId="{E5C5F3BE-0452-4023-B7B9-4061936E4D5B}" type="parTrans" cxnId="{CE9829F2-FD64-4006-942D-0831B2D64355}">
      <dgm:prSet/>
      <dgm:spPr/>
      <dgm:t>
        <a:bodyPr/>
        <a:lstStyle/>
        <a:p>
          <a:endParaRPr lang="en-US"/>
        </a:p>
      </dgm:t>
    </dgm:pt>
    <dgm:pt modelId="{228CBB2D-2B51-4649-8035-D3726B8AD8DB}" type="sibTrans" cxnId="{CE9829F2-FD64-4006-942D-0831B2D64355}">
      <dgm:prSet/>
      <dgm:spPr/>
      <dgm:t>
        <a:bodyPr/>
        <a:lstStyle/>
        <a:p>
          <a:endParaRPr lang="en-US"/>
        </a:p>
      </dgm:t>
    </dgm:pt>
    <dgm:pt modelId="{7F2B017C-1C4D-4ABA-AAAF-8BD81CC070D0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Preserve/Collect</a:t>
          </a:r>
        </a:p>
        <a:p>
          <a:r>
            <a:rPr lang="en-US" dirty="0" smtClean="0"/>
            <a:t>Evidence</a:t>
          </a:r>
          <a:endParaRPr lang="en-US" dirty="0"/>
        </a:p>
      </dgm:t>
    </dgm:pt>
    <dgm:pt modelId="{C7EA4D71-CD16-416F-B44C-8F4A42C9064E}" type="parTrans" cxnId="{1A1C66D1-96DD-4F21-97D7-B4CBCC523ACC}">
      <dgm:prSet/>
      <dgm:spPr/>
      <dgm:t>
        <a:bodyPr/>
        <a:lstStyle/>
        <a:p>
          <a:endParaRPr lang="en-US"/>
        </a:p>
      </dgm:t>
    </dgm:pt>
    <dgm:pt modelId="{D6266A50-53BD-4AEE-B607-B46A2D3C0FE9}" type="sibTrans" cxnId="{1A1C66D1-96DD-4F21-97D7-B4CBCC523ACC}">
      <dgm:prSet/>
      <dgm:spPr/>
      <dgm:t>
        <a:bodyPr/>
        <a:lstStyle/>
        <a:p>
          <a:endParaRPr lang="en-US"/>
        </a:p>
      </dgm:t>
    </dgm:pt>
    <dgm:pt modelId="{6C0C33EF-CA07-495F-8A13-648A24DD04C6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Data Analysis</a:t>
          </a:r>
          <a:endParaRPr lang="en-US" dirty="0"/>
        </a:p>
      </dgm:t>
    </dgm:pt>
    <dgm:pt modelId="{31065B80-A8BC-412A-8CB3-AA14860EA693}" type="parTrans" cxnId="{0DD28A49-B279-4646-96FC-BB0A37C52858}">
      <dgm:prSet/>
      <dgm:spPr/>
      <dgm:t>
        <a:bodyPr/>
        <a:lstStyle/>
        <a:p>
          <a:endParaRPr lang="en-US"/>
        </a:p>
      </dgm:t>
    </dgm:pt>
    <dgm:pt modelId="{E45B80ED-72D8-45AC-8EB2-DCF9339DC925}" type="sibTrans" cxnId="{0DD28A49-B279-4646-96FC-BB0A37C52858}">
      <dgm:prSet/>
      <dgm:spPr/>
      <dgm:t>
        <a:bodyPr/>
        <a:lstStyle/>
        <a:p>
          <a:endParaRPr lang="en-US"/>
        </a:p>
      </dgm:t>
    </dgm:pt>
    <dgm:pt modelId="{611BD974-F849-481D-93ED-9061E6292154}" type="pres">
      <dgm:prSet presAssocID="{E7808813-7BCC-445A-9B9D-504CA4319B2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A486FC-6701-4A29-B474-DC96FDD08583}" type="pres">
      <dgm:prSet presAssocID="{53D6211A-1DB6-423A-AABA-65BD6F19F26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50909-7FBB-4F89-A441-CA0520BA4C76}" type="pres">
      <dgm:prSet presAssocID="{9C66E2E3-6E98-473D-A39E-1655D27E72B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2EE7653D-5465-4223-84DD-343CCED5032B}" type="pres">
      <dgm:prSet presAssocID="{9C66E2E3-6E98-473D-A39E-1655D27E72B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5DA7054-E6D2-4EF7-A73A-00F87A7FE256}" type="pres">
      <dgm:prSet presAssocID="{AF0F53A7-FE9B-43CF-B225-AB3B3829568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92B9D-2170-4DC5-BC83-54E811E6911E}" type="pres">
      <dgm:prSet presAssocID="{2BFF3659-D972-4DC6-9800-F69C4B3760C0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420AEFB-4B4F-4277-9564-2314F0BD0584}" type="pres">
      <dgm:prSet presAssocID="{2BFF3659-D972-4DC6-9800-F69C4B3760C0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01FEE3FD-CC93-469E-8069-45C9891F9997}" type="pres">
      <dgm:prSet presAssocID="{87C8480F-8B0C-4B73-BFB3-FEF83CD196B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78BB2F-390C-4CC6-8190-E1576AABFE34}" type="pres">
      <dgm:prSet presAssocID="{228CBB2D-2B51-4649-8035-D3726B8AD8D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55EB3C3B-885D-4AEC-BF42-86840DA0545B}" type="pres">
      <dgm:prSet presAssocID="{228CBB2D-2B51-4649-8035-D3726B8AD8D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F953363E-CC51-4376-902A-620D2AE6E0FE}" type="pres">
      <dgm:prSet presAssocID="{7F2B017C-1C4D-4ABA-AAAF-8BD81CC070D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412728-CB7F-434D-A4B5-09806EC3A5B0}" type="pres">
      <dgm:prSet presAssocID="{D6266A50-53BD-4AEE-B607-B46A2D3C0FE9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2BBA960-041F-4249-85F9-CA93D0AC1AED}" type="pres">
      <dgm:prSet presAssocID="{D6266A50-53BD-4AEE-B607-B46A2D3C0FE9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1B54D3B-95B7-4CB1-B9E7-577331ECFC61}" type="pres">
      <dgm:prSet presAssocID="{6C0C33EF-CA07-495F-8A13-648A24DD04C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F34677-7AE4-46C3-9F12-AAD1238DDF8F}" type="pres">
      <dgm:prSet presAssocID="{E45B80ED-72D8-45AC-8EB2-DCF9339DC925}" presName="sibTrans" presStyleLbl="sibTrans2D1" presStyleIdx="4" presStyleCnt="5"/>
      <dgm:spPr/>
      <dgm:t>
        <a:bodyPr/>
        <a:lstStyle/>
        <a:p>
          <a:endParaRPr lang="en-US"/>
        </a:p>
      </dgm:t>
    </dgm:pt>
    <dgm:pt modelId="{07905409-C0BC-4454-A7ED-9A195C9D1C43}" type="pres">
      <dgm:prSet presAssocID="{E45B80ED-72D8-45AC-8EB2-DCF9339DC925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B44CADEC-C753-4094-B06C-6615814543E2}" srcId="{E7808813-7BCC-445A-9B9D-504CA4319B2F}" destId="{AF0F53A7-FE9B-43CF-B225-AB3B38295683}" srcOrd="1" destOrd="0" parTransId="{3384FE2E-6AAE-49F2-931F-F758C1F7BE8B}" sibTransId="{2BFF3659-D972-4DC6-9800-F69C4B3760C0}"/>
    <dgm:cxn modelId="{243CA963-59F0-4D72-9C0D-2A1965DE675D}" type="presOf" srcId="{D6266A50-53BD-4AEE-B607-B46A2D3C0FE9}" destId="{C9412728-CB7F-434D-A4B5-09806EC3A5B0}" srcOrd="0" destOrd="0" presId="urn:microsoft.com/office/officeart/2005/8/layout/cycle2"/>
    <dgm:cxn modelId="{3142568F-D874-439D-90CA-A445D631A642}" type="presOf" srcId="{6C0C33EF-CA07-495F-8A13-648A24DD04C6}" destId="{51B54D3B-95B7-4CB1-B9E7-577331ECFC61}" srcOrd="0" destOrd="0" presId="urn:microsoft.com/office/officeart/2005/8/layout/cycle2"/>
    <dgm:cxn modelId="{3C05A5CD-BBBD-4FA7-9C30-43E6CE334130}" type="presOf" srcId="{E7808813-7BCC-445A-9B9D-504CA4319B2F}" destId="{611BD974-F849-481D-93ED-9061E6292154}" srcOrd="0" destOrd="0" presId="urn:microsoft.com/office/officeart/2005/8/layout/cycle2"/>
    <dgm:cxn modelId="{0DD28A49-B279-4646-96FC-BB0A37C52858}" srcId="{E7808813-7BCC-445A-9B9D-504CA4319B2F}" destId="{6C0C33EF-CA07-495F-8A13-648A24DD04C6}" srcOrd="4" destOrd="0" parTransId="{31065B80-A8BC-412A-8CB3-AA14860EA693}" sibTransId="{E45B80ED-72D8-45AC-8EB2-DCF9339DC925}"/>
    <dgm:cxn modelId="{907BE91B-338E-4549-9F54-D72FF3F70F96}" type="presOf" srcId="{7F2B017C-1C4D-4ABA-AAAF-8BD81CC070D0}" destId="{F953363E-CC51-4376-902A-620D2AE6E0FE}" srcOrd="0" destOrd="0" presId="urn:microsoft.com/office/officeart/2005/8/layout/cycle2"/>
    <dgm:cxn modelId="{CE9829F2-FD64-4006-942D-0831B2D64355}" srcId="{E7808813-7BCC-445A-9B9D-504CA4319B2F}" destId="{87C8480F-8B0C-4B73-BFB3-FEF83CD196BE}" srcOrd="2" destOrd="0" parTransId="{E5C5F3BE-0452-4023-B7B9-4061936E4D5B}" sibTransId="{228CBB2D-2B51-4649-8035-D3726B8AD8DB}"/>
    <dgm:cxn modelId="{068D48FE-1865-4CEA-8C35-8DF93FD060AA}" type="presOf" srcId="{D6266A50-53BD-4AEE-B607-B46A2D3C0FE9}" destId="{E2BBA960-041F-4249-85F9-CA93D0AC1AED}" srcOrd="1" destOrd="0" presId="urn:microsoft.com/office/officeart/2005/8/layout/cycle2"/>
    <dgm:cxn modelId="{4CE8634A-68BD-4266-AC98-82A78811B800}" type="presOf" srcId="{53D6211A-1DB6-423A-AABA-65BD6F19F260}" destId="{79A486FC-6701-4A29-B474-DC96FDD08583}" srcOrd="0" destOrd="0" presId="urn:microsoft.com/office/officeart/2005/8/layout/cycle2"/>
    <dgm:cxn modelId="{D61EAE1D-5A9E-4F91-943B-3A59E811AFE0}" srcId="{E7808813-7BCC-445A-9B9D-504CA4319B2F}" destId="{53D6211A-1DB6-423A-AABA-65BD6F19F260}" srcOrd="0" destOrd="0" parTransId="{2B728879-94B9-4D20-A885-3F3FE9E3860E}" sibTransId="{9C66E2E3-6E98-473D-A39E-1655D27E72B4}"/>
    <dgm:cxn modelId="{9500C23C-82C0-4BED-A9CF-E0D3209F3029}" type="presOf" srcId="{228CBB2D-2B51-4649-8035-D3726B8AD8DB}" destId="{9078BB2F-390C-4CC6-8190-E1576AABFE34}" srcOrd="0" destOrd="0" presId="urn:microsoft.com/office/officeart/2005/8/layout/cycle2"/>
    <dgm:cxn modelId="{1DE03344-76C7-4E1B-A5F3-ABAF997380F4}" type="presOf" srcId="{2BFF3659-D972-4DC6-9800-F69C4B3760C0}" destId="{96F92B9D-2170-4DC5-BC83-54E811E6911E}" srcOrd="0" destOrd="0" presId="urn:microsoft.com/office/officeart/2005/8/layout/cycle2"/>
    <dgm:cxn modelId="{F97F2985-FA48-4A56-BCC9-534D58735088}" type="presOf" srcId="{87C8480F-8B0C-4B73-BFB3-FEF83CD196BE}" destId="{01FEE3FD-CC93-469E-8069-45C9891F9997}" srcOrd="0" destOrd="0" presId="urn:microsoft.com/office/officeart/2005/8/layout/cycle2"/>
    <dgm:cxn modelId="{33EE8259-1C61-4901-9109-BBE485CCE7D3}" type="presOf" srcId="{E45B80ED-72D8-45AC-8EB2-DCF9339DC925}" destId="{07905409-C0BC-4454-A7ED-9A195C9D1C43}" srcOrd="1" destOrd="0" presId="urn:microsoft.com/office/officeart/2005/8/layout/cycle2"/>
    <dgm:cxn modelId="{8589D6C9-1DEA-42B7-86D3-B04E8E0182D1}" type="presOf" srcId="{AF0F53A7-FE9B-43CF-B225-AB3B38295683}" destId="{65DA7054-E6D2-4EF7-A73A-00F87A7FE256}" srcOrd="0" destOrd="0" presId="urn:microsoft.com/office/officeart/2005/8/layout/cycle2"/>
    <dgm:cxn modelId="{5D0A5D17-40E5-4979-86F9-89B1F567BA71}" type="presOf" srcId="{228CBB2D-2B51-4649-8035-D3726B8AD8DB}" destId="{55EB3C3B-885D-4AEC-BF42-86840DA0545B}" srcOrd="1" destOrd="0" presId="urn:microsoft.com/office/officeart/2005/8/layout/cycle2"/>
    <dgm:cxn modelId="{9D89800B-8A4E-4725-A63F-A6A5AF49B014}" type="presOf" srcId="{9C66E2E3-6E98-473D-A39E-1655D27E72B4}" destId="{2EE7653D-5465-4223-84DD-343CCED5032B}" srcOrd="1" destOrd="0" presId="urn:microsoft.com/office/officeart/2005/8/layout/cycle2"/>
    <dgm:cxn modelId="{45624C2F-1CCC-482C-9655-759F6DBAFA4C}" type="presOf" srcId="{E45B80ED-72D8-45AC-8EB2-DCF9339DC925}" destId="{CBF34677-7AE4-46C3-9F12-AAD1238DDF8F}" srcOrd="0" destOrd="0" presId="urn:microsoft.com/office/officeart/2005/8/layout/cycle2"/>
    <dgm:cxn modelId="{1A1C66D1-96DD-4F21-97D7-B4CBCC523ACC}" srcId="{E7808813-7BCC-445A-9B9D-504CA4319B2F}" destId="{7F2B017C-1C4D-4ABA-AAAF-8BD81CC070D0}" srcOrd="3" destOrd="0" parTransId="{C7EA4D71-CD16-416F-B44C-8F4A42C9064E}" sibTransId="{D6266A50-53BD-4AEE-B607-B46A2D3C0FE9}"/>
    <dgm:cxn modelId="{A23ABB3C-9172-4798-91A6-A16256AC5EDA}" type="presOf" srcId="{2BFF3659-D972-4DC6-9800-F69C4B3760C0}" destId="{0420AEFB-4B4F-4277-9564-2314F0BD0584}" srcOrd="1" destOrd="0" presId="urn:microsoft.com/office/officeart/2005/8/layout/cycle2"/>
    <dgm:cxn modelId="{97B8901C-9449-406F-AC48-04FA418B0601}" type="presOf" srcId="{9C66E2E3-6E98-473D-A39E-1655D27E72B4}" destId="{66050909-7FBB-4F89-A441-CA0520BA4C76}" srcOrd="0" destOrd="0" presId="urn:microsoft.com/office/officeart/2005/8/layout/cycle2"/>
    <dgm:cxn modelId="{1F84D6A3-0732-40FE-BECD-B83920402CD9}" type="presParOf" srcId="{611BD974-F849-481D-93ED-9061E6292154}" destId="{79A486FC-6701-4A29-B474-DC96FDD08583}" srcOrd="0" destOrd="0" presId="urn:microsoft.com/office/officeart/2005/8/layout/cycle2"/>
    <dgm:cxn modelId="{29DF440A-FCAF-4FA4-B9A0-2B5B6DB4ECE8}" type="presParOf" srcId="{611BD974-F849-481D-93ED-9061E6292154}" destId="{66050909-7FBB-4F89-A441-CA0520BA4C76}" srcOrd="1" destOrd="0" presId="urn:microsoft.com/office/officeart/2005/8/layout/cycle2"/>
    <dgm:cxn modelId="{51330B91-F432-4CF0-828B-90466BA92353}" type="presParOf" srcId="{66050909-7FBB-4F89-A441-CA0520BA4C76}" destId="{2EE7653D-5465-4223-84DD-343CCED5032B}" srcOrd="0" destOrd="0" presId="urn:microsoft.com/office/officeart/2005/8/layout/cycle2"/>
    <dgm:cxn modelId="{C755DFDB-C7FD-4B7E-80E9-5EEE4546199A}" type="presParOf" srcId="{611BD974-F849-481D-93ED-9061E6292154}" destId="{65DA7054-E6D2-4EF7-A73A-00F87A7FE256}" srcOrd="2" destOrd="0" presId="urn:microsoft.com/office/officeart/2005/8/layout/cycle2"/>
    <dgm:cxn modelId="{1C9047B3-AB31-417C-9C8C-B0B0F9284413}" type="presParOf" srcId="{611BD974-F849-481D-93ED-9061E6292154}" destId="{96F92B9D-2170-4DC5-BC83-54E811E6911E}" srcOrd="3" destOrd="0" presId="urn:microsoft.com/office/officeart/2005/8/layout/cycle2"/>
    <dgm:cxn modelId="{06FFED7B-88A4-4CE7-93BD-937217155E96}" type="presParOf" srcId="{96F92B9D-2170-4DC5-BC83-54E811E6911E}" destId="{0420AEFB-4B4F-4277-9564-2314F0BD0584}" srcOrd="0" destOrd="0" presId="urn:microsoft.com/office/officeart/2005/8/layout/cycle2"/>
    <dgm:cxn modelId="{49A3DEF7-0986-4F55-AA08-3C98EAB33FA3}" type="presParOf" srcId="{611BD974-F849-481D-93ED-9061E6292154}" destId="{01FEE3FD-CC93-469E-8069-45C9891F9997}" srcOrd="4" destOrd="0" presId="urn:microsoft.com/office/officeart/2005/8/layout/cycle2"/>
    <dgm:cxn modelId="{5E0282A4-8F26-4D94-9A76-D65B822F3135}" type="presParOf" srcId="{611BD974-F849-481D-93ED-9061E6292154}" destId="{9078BB2F-390C-4CC6-8190-E1576AABFE34}" srcOrd="5" destOrd="0" presId="urn:microsoft.com/office/officeart/2005/8/layout/cycle2"/>
    <dgm:cxn modelId="{10CAACBE-2CC6-44A4-BF79-8E0A983EA338}" type="presParOf" srcId="{9078BB2F-390C-4CC6-8190-E1576AABFE34}" destId="{55EB3C3B-885D-4AEC-BF42-86840DA0545B}" srcOrd="0" destOrd="0" presId="urn:microsoft.com/office/officeart/2005/8/layout/cycle2"/>
    <dgm:cxn modelId="{1DD2676B-50EB-4F7C-90B9-F3C54A9CFE31}" type="presParOf" srcId="{611BD974-F849-481D-93ED-9061E6292154}" destId="{F953363E-CC51-4376-902A-620D2AE6E0FE}" srcOrd="6" destOrd="0" presId="urn:microsoft.com/office/officeart/2005/8/layout/cycle2"/>
    <dgm:cxn modelId="{2E433A04-2A6E-4061-964F-0E814D65D1F7}" type="presParOf" srcId="{611BD974-F849-481D-93ED-9061E6292154}" destId="{C9412728-CB7F-434D-A4B5-09806EC3A5B0}" srcOrd="7" destOrd="0" presId="urn:microsoft.com/office/officeart/2005/8/layout/cycle2"/>
    <dgm:cxn modelId="{20452762-0A72-4060-8402-221EC66D1C83}" type="presParOf" srcId="{C9412728-CB7F-434D-A4B5-09806EC3A5B0}" destId="{E2BBA960-041F-4249-85F9-CA93D0AC1AED}" srcOrd="0" destOrd="0" presId="urn:microsoft.com/office/officeart/2005/8/layout/cycle2"/>
    <dgm:cxn modelId="{C3F4C8A0-6708-4D06-84EB-3DE4D8674E89}" type="presParOf" srcId="{611BD974-F849-481D-93ED-9061E6292154}" destId="{51B54D3B-95B7-4CB1-B9E7-577331ECFC61}" srcOrd="8" destOrd="0" presId="urn:microsoft.com/office/officeart/2005/8/layout/cycle2"/>
    <dgm:cxn modelId="{E971F422-B6DD-4E3F-9C9B-E224E78429BB}" type="presParOf" srcId="{611BD974-F849-481D-93ED-9061E6292154}" destId="{CBF34677-7AE4-46C3-9F12-AAD1238DDF8F}" srcOrd="9" destOrd="0" presId="urn:microsoft.com/office/officeart/2005/8/layout/cycle2"/>
    <dgm:cxn modelId="{529FD444-696D-49A1-AF62-8FD951635532}" type="presParOf" srcId="{CBF34677-7AE4-46C3-9F12-AAD1238DDF8F}" destId="{07905409-C0BC-4454-A7ED-9A195C9D1C4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486FC-6701-4A29-B474-DC96FDD08583}">
      <dsp:nvSpPr>
        <dsp:cNvPr id="0" name=""/>
        <dsp:cNvSpPr/>
      </dsp:nvSpPr>
      <dsp:spPr>
        <a:xfrm>
          <a:off x="2434828" y="401"/>
          <a:ext cx="1226343" cy="1226343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IOC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Creation</a:t>
          </a:r>
          <a:endParaRPr lang="en-US" sz="800" kern="1200" dirty="0"/>
        </a:p>
      </dsp:txBody>
      <dsp:txXfrm>
        <a:off x="2614422" y="179995"/>
        <a:ext cx="867155" cy="867155"/>
      </dsp:txXfrm>
    </dsp:sp>
    <dsp:sp modelId="{66050909-7FBB-4F89-A441-CA0520BA4C76}">
      <dsp:nvSpPr>
        <dsp:cNvPr id="0" name=""/>
        <dsp:cNvSpPr/>
      </dsp:nvSpPr>
      <dsp:spPr>
        <a:xfrm rot="2160000">
          <a:off x="3622675" y="942976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632045" y="996915"/>
        <a:ext cx="228964" cy="248335"/>
      </dsp:txXfrm>
    </dsp:sp>
    <dsp:sp modelId="{65DA7054-E6D2-4EF7-A73A-00F87A7FE256}">
      <dsp:nvSpPr>
        <dsp:cNvPr id="0" name=""/>
        <dsp:cNvSpPr/>
      </dsp:nvSpPr>
      <dsp:spPr>
        <a:xfrm>
          <a:off x="3926250" y="1083982"/>
          <a:ext cx="1226343" cy="1226343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rgbClr val="FF0000"/>
              </a:solidFill>
            </a:rPr>
            <a:t>IOC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rgbClr val="FF0000"/>
              </a:solidFill>
            </a:rPr>
            <a:t>Deployment</a:t>
          </a:r>
          <a:endParaRPr lang="en-US" sz="800" kern="1200" dirty="0">
            <a:solidFill>
              <a:srgbClr val="FF0000"/>
            </a:solidFill>
          </a:endParaRPr>
        </a:p>
      </dsp:txBody>
      <dsp:txXfrm>
        <a:off x="4105844" y="1263576"/>
        <a:ext cx="867155" cy="867155"/>
      </dsp:txXfrm>
    </dsp:sp>
    <dsp:sp modelId="{96F92B9D-2170-4DC5-BC83-54E811E6911E}">
      <dsp:nvSpPr>
        <dsp:cNvPr id="0" name=""/>
        <dsp:cNvSpPr/>
      </dsp:nvSpPr>
      <dsp:spPr>
        <a:xfrm rot="6480000">
          <a:off x="4093900" y="235804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4158126" y="2394156"/>
        <a:ext cx="228964" cy="248335"/>
      </dsp:txXfrm>
    </dsp:sp>
    <dsp:sp modelId="{01FEE3FD-CC93-469E-8069-45C9891F9997}">
      <dsp:nvSpPr>
        <dsp:cNvPr id="0" name=""/>
        <dsp:cNvSpPr/>
      </dsp:nvSpPr>
      <dsp:spPr>
        <a:xfrm>
          <a:off x="3356577" y="2837255"/>
          <a:ext cx="1226343" cy="1226343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Identification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Of Suspect Systems</a:t>
          </a:r>
          <a:endParaRPr lang="en-US" sz="800" kern="1200" dirty="0"/>
        </a:p>
      </dsp:txBody>
      <dsp:txXfrm>
        <a:off x="3536171" y="3016849"/>
        <a:ext cx="867155" cy="867155"/>
      </dsp:txXfrm>
    </dsp:sp>
    <dsp:sp modelId="{9078BB2F-390C-4CC6-8190-E1576AABFE34}">
      <dsp:nvSpPr>
        <dsp:cNvPr id="0" name=""/>
        <dsp:cNvSpPr/>
      </dsp:nvSpPr>
      <dsp:spPr>
        <a:xfrm rot="10800000">
          <a:off x="2893711" y="324348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2991839" y="3326259"/>
        <a:ext cx="228964" cy="248335"/>
      </dsp:txXfrm>
    </dsp:sp>
    <dsp:sp modelId="{F953363E-CC51-4376-902A-620D2AE6E0FE}">
      <dsp:nvSpPr>
        <dsp:cNvPr id="0" name=""/>
        <dsp:cNvSpPr/>
      </dsp:nvSpPr>
      <dsp:spPr>
        <a:xfrm>
          <a:off x="1513078" y="2837255"/>
          <a:ext cx="1226343" cy="1226343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Preserve/Collect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Evidence</a:t>
          </a:r>
          <a:endParaRPr lang="en-US" sz="800" kern="1200" dirty="0"/>
        </a:p>
      </dsp:txBody>
      <dsp:txXfrm>
        <a:off x="1692672" y="3016849"/>
        <a:ext cx="867155" cy="867155"/>
      </dsp:txXfrm>
    </dsp:sp>
    <dsp:sp modelId="{C9412728-CB7F-434D-A4B5-09806EC3A5B0}">
      <dsp:nvSpPr>
        <dsp:cNvPr id="0" name=""/>
        <dsp:cNvSpPr/>
      </dsp:nvSpPr>
      <dsp:spPr>
        <a:xfrm rot="15120000">
          <a:off x="1680728" y="2375649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1744954" y="2505090"/>
        <a:ext cx="228964" cy="248335"/>
      </dsp:txXfrm>
    </dsp:sp>
    <dsp:sp modelId="{51B54D3B-95B7-4CB1-B9E7-577331ECFC61}">
      <dsp:nvSpPr>
        <dsp:cNvPr id="0" name=""/>
        <dsp:cNvSpPr/>
      </dsp:nvSpPr>
      <dsp:spPr>
        <a:xfrm>
          <a:off x="943405" y="1083982"/>
          <a:ext cx="1226343" cy="1226343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Data Analysis</a:t>
          </a:r>
          <a:endParaRPr lang="en-US" sz="800" kern="1200" dirty="0"/>
        </a:p>
      </dsp:txBody>
      <dsp:txXfrm>
        <a:off x="1122999" y="1263576"/>
        <a:ext cx="867155" cy="867155"/>
      </dsp:txXfrm>
    </dsp:sp>
    <dsp:sp modelId="{CBF34677-7AE4-46C3-9F12-AAD1238DDF8F}">
      <dsp:nvSpPr>
        <dsp:cNvPr id="0" name=""/>
        <dsp:cNvSpPr/>
      </dsp:nvSpPr>
      <dsp:spPr>
        <a:xfrm rot="19440000">
          <a:off x="2131253" y="953859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140623" y="1065476"/>
        <a:ext cx="228964" cy="248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90367-3660-4215-9BA9-12CD9ECE896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C4FCF-E723-422B-8BED-FB254DF5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68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IOC Creation: Network and Host IOCs</a:t>
            </a:r>
          </a:p>
          <a:p>
            <a:r>
              <a:rPr lang="en-US" dirty="0" smtClean="0"/>
              <a:t>Deployment: IDS/IPS/HIDS/HIPS/SIEM</a:t>
            </a:r>
          </a:p>
          <a:p>
            <a:r>
              <a:rPr lang="en-US" dirty="0" err="1" smtClean="0"/>
              <a:t>Identiication</a:t>
            </a:r>
            <a:r>
              <a:rPr lang="en-US" baseline="0" dirty="0" smtClean="0"/>
              <a:t> of Suspect Systems</a:t>
            </a:r>
          </a:p>
          <a:p>
            <a:r>
              <a:rPr lang="en-US" baseline="0" dirty="0" smtClean="0"/>
              <a:t>Preservation and Collection: Forensic image, Log data collection, Memory preservation</a:t>
            </a:r>
          </a:p>
          <a:p>
            <a:r>
              <a:rPr lang="en-US" baseline="0" dirty="0" smtClean="0"/>
              <a:t>Data Analysis: Log data review, forensic analysis, malware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C4FCF-E723-422B-8BED-FB254DF5E8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4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IOC identifies only attacker activity.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IOC is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inexpensive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evaluate – it is typically simple and evaluates information that is less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expensive to collect or calculate.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The IOC is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expensive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attacker to evade. In other words, to evade the IOC the attacker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to drastically change tactics, tools, or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C4FCF-E723-422B-8BED-FB254DF5E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9F42-59E3-40F5-B8A8-C9F1A15546B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0F38AD-056D-4160-8B9A-A733ECAD7F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9F42-59E3-40F5-B8A8-C9F1A15546B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38AD-056D-4160-8B9A-A733ECAD7F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9F42-59E3-40F5-B8A8-C9F1A15546B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38AD-056D-4160-8B9A-A733ECAD7F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9F42-59E3-40F5-B8A8-C9F1A15546B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38AD-056D-4160-8B9A-A733ECAD7F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9F42-59E3-40F5-B8A8-C9F1A15546B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38AD-056D-4160-8B9A-A733ECAD7F0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9F42-59E3-40F5-B8A8-C9F1A15546B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38AD-056D-4160-8B9A-A733ECAD7F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9F42-59E3-40F5-B8A8-C9F1A15546B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38AD-056D-4160-8B9A-A733ECAD7F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9F42-59E3-40F5-B8A8-C9F1A15546B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38AD-056D-4160-8B9A-A733ECAD7F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9F42-59E3-40F5-B8A8-C9F1A15546B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38AD-056D-4160-8B9A-A733ECAD7F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9F42-59E3-40F5-B8A8-C9F1A15546B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38AD-056D-4160-8B9A-A733ECAD7F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9F42-59E3-40F5-B8A8-C9F1A15546B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38AD-056D-4160-8B9A-A733ECAD7F0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6629F42-59E3-40F5-B8A8-C9F1A15546B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0F38AD-056D-4160-8B9A-A733ECAD7F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ioc.org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ioc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ireeye.com/services/freeware/ioc-edito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Industrial Control System Security Workshop</a:t>
            </a:r>
          </a:p>
          <a:p>
            <a:r>
              <a:rPr lang="en-US" dirty="0" smtClean="0"/>
              <a:t>June </a:t>
            </a:r>
            <a:r>
              <a:rPr lang="en-US" dirty="0" smtClean="0"/>
              <a:t>22-23, 2017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Indicators of Compromise</a:t>
            </a:r>
            <a:endParaRPr lang="en-US" dirty="0"/>
          </a:p>
        </p:txBody>
      </p:sp>
      <p:pic>
        <p:nvPicPr>
          <p:cNvPr id="1026" name="Picture 2" descr="K:\grants\GenCyber\JSU_Whit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5580998"/>
            <a:ext cx="1828800" cy="52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:\grants\GenCyber\nsf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508623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580998"/>
            <a:ext cx="7048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4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Indicators of Compromise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Artifacts or events observed on systems or networks that provide a high degree of confidence that an intrusion has occurred.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905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Forensic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value (MD5 Signature)</a:t>
            </a:r>
          </a:p>
          <a:p>
            <a:r>
              <a:rPr lang="en-US" dirty="0" smtClean="0"/>
              <a:t>Compile time</a:t>
            </a:r>
          </a:p>
          <a:p>
            <a:r>
              <a:rPr lang="en-US" dirty="0" smtClean="0"/>
              <a:t>File Size</a:t>
            </a:r>
          </a:p>
          <a:p>
            <a:r>
              <a:rPr lang="en-US" dirty="0" smtClean="0"/>
              <a:t>Path Locations</a:t>
            </a:r>
          </a:p>
          <a:p>
            <a:r>
              <a:rPr lang="en-US" dirty="0" smtClean="0"/>
              <a:t>Registry Keys</a:t>
            </a:r>
          </a:p>
          <a:p>
            <a:r>
              <a:rPr lang="en-US" dirty="0"/>
              <a:t>M</a:t>
            </a:r>
            <a:r>
              <a:rPr lang="en-US" dirty="0" smtClean="0"/>
              <a:t>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6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Indicators of Compromise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Unusual Outbound Traffic</a:t>
            </a:r>
          </a:p>
          <a:p>
            <a:r>
              <a:rPr lang="en-US" dirty="0" smtClean="0"/>
              <a:t>Behavior Anomaly on Privileged Account</a:t>
            </a:r>
          </a:p>
          <a:p>
            <a:r>
              <a:rPr lang="en-US" dirty="0" smtClean="0"/>
              <a:t>Unusual Geographical Connections</a:t>
            </a:r>
          </a:p>
          <a:p>
            <a:r>
              <a:rPr lang="en-US" dirty="0" smtClean="0"/>
              <a:t>High Volume of Database Transactions</a:t>
            </a:r>
          </a:p>
          <a:p>
            <a:r>
              <a:rPr lang="en-US" dirty="0" smtClean="0"/>
              <a:t>Spike on Web Traffic Activity </a:t>
            </a:r>
          </a:p>
          <a:p>
            <a:r>
              <a:rPr lang="en-US" dirty="0" smtClean="0"/>
              <a:t>Activity on Obscure Port</a:t>
            </a:r>
          </a:p>
          <a:p>
            <a:r>
              <a:rPr lang="en-US" dirty="0" smtClean="0"/>
              <a:t>Suspicious Registry Edits</a:t>
            </a:r>
          </a:p>
          <a:p>
            <a:r>
              <a:rPr lang="en-US" dirty="0" smtClean="0"/>
              <a:t>Unexpected System Patch</a:t>
            </a:r>
          </a:p>
          <a:p>
            <a:r>
              <a:rPr lang="en-US" dirty="0" smtClean="0"/>
              <a:t>Signs of DDoS Attacks </a:t>
            </a:r>
          </a:p>
          <a:p>
            <a:r>
              <a:rPr lang="en-US" dirty="0" smtClean="0"/>
              <a:t>Presence of unfamiliar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1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Methodology of creating an IOC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 not focus on specific pieces of forensic evidence</a:t>
            </a:r>
          </a:p>
          <a:p>
            <a:r>
              <a:rPr lang="en-US" sz="2800" dirty="0" smtClean="0"/>
              <a:t>Focus instead on the common thread of actions such as recurring tactics or tools used by adversaries</a:t>
            </a:r>
          </a:p>
          <a:p>
            <a:r>
              <a:rPr lang="en-US" sz="2800" dirty="0" smtClean="0"/>
              <a:t>Use an iterative and looped continuous improvement processes.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27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IOC Development Cycle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75877702"/>
              </p:ext>
            </p:extLst>
          </p:nvPr>
        </p:nvGraphicFramePr>
        <p:xfrm>
          <a:off x="15240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6248400"/>
            <a:ext cx="7924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Source: </a:t>
            </a:r>
            <a:r>
              <a:rPr lang="en-US" sz="900" dirty="0" smtClean="0">
                <a:hlinkClick r:id="rId8"/>
              </a:rPr>
              <a:t>www.openioc.org</a:t>
            </a:r>
            <a:r>
              <a:rPr lang="en-US" sz="900" dirty="0" smtClean="0"/>
              <a:t> White paper: “Sophisticated </a:t>
            </a:r>
            <a:r>
              <a:rPr lang="en-US" sz="900" dirty="0"/>
              <a:t>Indicators for </a:t>
            </a:r>
            <a:r>
              <a:rPr lang="en-US" sz="900" dirty="0" smtClean="0"/>
              <a:t>the Modern </a:t>
            </a:r>
            <a:r>
              <a:rPr lang="en-US" sz="900" dirty="0"/>
              <a:t>Threat </a:t>
            </a:r>
            <a:r>
              <a:rPr lang="en-US" sz="900" dirty="0" smtClean="0"/>
              <a:t>Landscape: An </a:t>
            </a:r>
            <a:r>
              <a:rPr lang="en-US" sz="900" dirty="0"/>
              <a:t>Introduction to </a:t>
            </a:r>
            <a:r>
              <a:rPr lang="en-US" sz="900" dirty="0" err="1" smtClean="0"/>
              <a:t>OpenIOC</a:t>
            </a:r>
            <a:r>
              <a:rPr lang="en-US" sz="900" dirty="0" smtClean="0"/>
              <a:t>.” 2013.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8970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 of the best IOCs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IOC identifies only attacker activity</a:t>
            </a:r>
          </a:p>
          <a:p>
            <a:r>
              <a:rPr lang="en-US" sz="3200" dirty="0" smtClean="0"/>
              <a:t>IOC is inexpensive to evaluate</a:t>
            </a:r>
          </a:p>
          <a:p>
            <a:r>
              <a:rPr lang="en-US" sz="3200" dirty="0" smtClean="0"/>
              <a:t>IOC is expensive for the attacker to evade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248400"/>
            <a:ext cx="7924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Source: </a:t>
            </a:r>
            <a:r>
              <a:rPr lang="en-US" sz="900" dirty="0" smtClean="0">
                <a:hlinkClick r:id="rId3"/>
              </a:rPr>
              <a:t>www.openioc.org</a:t>
            </a:r>
            <a:r>
              <a:rPr lang="en-US" sz="900" dirty="0" smtClean="0"/>
              <a:t> White paper: “Sophisticated </a:t>
            </a:r>
            <a:r>
              <a:rPr lang="en-US" sz="900" dirty="0"/>
              <a:t>Indicators for </a:t>
            </a:r>
            <a:r>
              <a:rPr lang="en-US" sz="900" dirty="0" smtClean="0"/>
              <a:t>the Modern </a:t>
            </a:r>
            <a:r>
              <a:rPr lang="en-US" sz="900" dirty="0"/>
              <a:t>Threat </a:t>
            </a:r>
            <a:r>
              <a:rPr lang="en-US" sz="900" dirty="0" smtClean="0"/>
              <a:t>Landscape: An </a:t>
            </a:r>
            <a:r>
              <a:rPr lang="en-US" sz="900" dirty="0"/>
              <a:t>Introduction to </a:t>
            </a:r>
            <a:r>
              <a:rPr lang="en-US" sz="900" dirty="0" err="1" smtClean="0"/>
              <a:t>OpenIOC</a:t>
            </a:r>
            <a:r>
              <a:rPr lang="en-US" sz="900" dirty="0" smtClean="0"/>
              <a:t>.” 2013.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478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Mandiant</a:t>
            </a:r>
            <a:r>
              <a:rPr lang="en-US" dirty="0" smtClean="0"/>
              <a:t> IOC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2133599"/>
          </a:xfrm>
        </p:spPr>
        <p:txBody>
          <a:bodyPr/>
          <a:lstStyle/>
          <a:p>
            <a:r>
              <a:rPr lang="en-US" dirty="0" smtClean="0"/>
              <a:t>Free Tool for creating IOCs with a graphical user interface</a:t>
            </a:r>
          </a:p>
          <a:p>
            <a:r>
              <a:rPr lang="en-US" dirty="0" smtClean="0"/>
              <a:t>Available at the FireEye® (</a:t>
            </a:r>
            <a:r>
              <a:rPr lang="en-US" dirty="0" err="1" smtClean="0"/>
              <a:t>Mandiant</a:t>
            </a:r>
            <a:r>
              <a:rPr lang="en-US" dirty="0" smtClean="0"/>
              <a:t>) </a:t>
            </a:r>
            <a:r>
              <a:rPr lang="en-US" dirty="0"/>
              <a:t>Web site: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www.fireeye.com/services/freeware/ioc-editor.html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505200"/>
            <a:ext cx="4378601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8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104</TotalTime>
  <Words>354</Words>
  <Application>Microsoft Office PowerPoint</Application>
  <PresentationFormat>On-screen Show (4:3)</PresentationFormat>
  <Paragraphs>58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Apothecary</vt:lpstr>
      <vt:lpstr>Indicators of Compromise</vt:lpstr>
      <vt:lpstr>Indicators of Compromise</vt:lpstr>
      <vt:lpstr>Traditional Forensic Artifacts</vt:lpstr>
      <vt:lpstr>TOP Indicators of Compromise</vt:lpstr>
      <vt:lpstr>Methodology of creating an IOC</vt:lpstr>
      <vt:lpstr>IOC Development Cycle</vt:lpstr>
      <vt:lpstr>Properties of the best IOCs</vt:lpstr>
      <vt:lpstr>Mandiant IOC Editor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Indicators of Compromise</dc:title>
  <dc:creator>gfrancia</dc:creator>
  <cp:lastModifiedBy>Anonymous</cp:lastModifiedBy>
  <cp:revision>10</cp:revision>
  <dcterms:created xsi:type="dcterms:W3CDTF">2016-06-21T20:46:25Z</dcterms:created>
  <dcterms:modified xsi:type="dcterms:W3CDTF">2017-06-21T17:36:12Z</dcterms:modified>
</cp:coreProperties>
</file>