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Default Extension="bin" ContentType="application/vnd.openxmlformats-officedocument.oleObject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vml" ContentType="application/vnd.openxmlformats-officedocument.vmlDrawing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1"/>
    <p:sldMasterId id="2147483886" r:id="rId2"/>
  </p:sldMasterIdLst>
  <p:notesMasterIdLst>
    <p:notesMasterId r:id="rId34"/>
  </p:notesMasterIdLst>
  <p:handoutMasterIdLst>
    <p:handoutMasterId r:id="rId35"/>
  </p:handoutMasterIdLst>
  <p:sldIdLst>
    <p:sldId id="292" r:id="rId3"/>
    <p:sldId id="294" r:id="rId4"/>
    <p:sldId id="295" r:id="rId5"/>
    <p:sldId id="297" r:id="rId6"/>
    <p:sldId id="298" r:id="rId7"/>
    <p:sldId id="299" r:id="rId8"/>
    <p:sldId id="300" r:id="rId9"/>
    <p:sldId id="301" r:id="rId10"/>
    <p:sldId id="310" r:id="rId11"/>
    <p:sldId id="316" r:id="rId12"/>
    <p:sldId id="311" r:id="rId13"/>
    <p:sldId id="302" r:id="rId14"/>
    <p:sldId id="303" r:id="rId15"/>
    <p:sldId id="321" r:id="rId16"/>
    <p:sldId id="323" r:id="rId17"/>
    <p:sldId id="322" r:id="rId18"/>
    <p:sldId id="304" r:id="rId19"/>
    <p:sldId id="315" r:id="rId20"/>
    <p:sldId id="312" r:id="rId21"/>
    <p:sldId id="313" r:id="rId22"/>
    <p:sldId id="318" r:id="rId23"/>
    <p:sldId id="320" r:id="rId24"/>
    <p:sldId id="319" r:id="rId25"/>
    <p:sldId id="307" r:id="rId26"/>
    <p:sldId id="306" r:id="rId27"/>
    <p:sldId id="308" r:id="rId28"/>
    <p:sldId id="309" r:id="rId29"/>
    <p:sldId id="324" r:id="rId30"/>
    <p:sldId id="317" r:id="rId31"/>
    <p:sldId id="305" r:id="rId32"/>
    <p:sldId id="325" r:id="rId3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5AA3B"/>
    <a:srgbClr val="00AFD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59" autoAdjust="0"/>
    <p:restoredTop sz="94660"/>
  </p:normalViewPr>
  <p:slideViewPr>
    <p:cSldViewPr>
      <p:cViewPr varScale="1">
        <p:scale>
          <a:sx n="66" d="100"/>
          <a:sy n="66" d="100"/>
        </p:scale>
        <p:origin x="-12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18" y="-96"/>
      </p:cViewPr>
      <p:guideLst>
        <p:guide orient="horz" pos="2880"/>
        <p:guide orient="horz" pos="3024"/>
        <p:guide pos="2160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0AA8152-0823-4B23-AF67-4BC96F7D9885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D4F95C1-1A12-4BEA-A0EA-614FB23A1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6465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DF6B3E5-AC81-4777-B192-0B795E5A5BF1}" type="datetime1">
              <a:rPr lang="en-US"/>
              <a:pPr>
                <a:defRPr/>
              </a:pPr>
              <a:t>7/8/2017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613B91D-D8B4-44E0-A88F-99746AFA94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580923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/>
              <a:cs typeface="ＭＳ Ｐゴシック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85372" indent="-302066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208265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91571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174878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5AA0A50F-FAB0-45A6-A043-216C5A4F0DCC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64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85372" indent="-302066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208265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91571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174878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8916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85372" indent="-302066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208265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91571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174878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0836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85372" indent="-302066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208265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91571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174878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6790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85372" indent="-302066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208265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91571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174878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8523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85372" indent="-302066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208265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91571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174878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4502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85372" indent="-302066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208265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91571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174878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8916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85372" indent="-302066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208265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91571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174878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7954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85372" indent="-302066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208265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91571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174878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8916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85372" indent="-302066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208265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91571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174878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1917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85372" indent="-302066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208265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91571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174878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9090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85372" indent="-302066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208265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91571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174878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71905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85372" indent="-302066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208265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91571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174878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5923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85372" indent="-302066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208265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91571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174878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6719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85372" indent="-302066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208265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91571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174878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29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8916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85372" indent="-302066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208265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91571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174878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7190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85372" indent="-302066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208265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91571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174878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7190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85372" indent="-302066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208265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91571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174878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7190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85372" indent="-302066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208265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91571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174878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7190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85372" indent="-302066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208265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91571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174878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7190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85372" indent="-302066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208265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91571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174878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7190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/>
              <a:cs typeface="ＭＳ Ｐゴシック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1pPr>
            <a:lvl2pPr marL="785372" indent="-302066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2pPr>
            <a:lvl3pPr marL="1208265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3pPr>
            <a:lvl4pPr marL="1691571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4pPr>
            <a:lvl5pPr marL="2174878" indent="-24165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>
              <a:spcBef>
                <a:spcPct val="0"/>
              </a:spcBef>
            </a:pPr>
            <a:fld id="{6FA15497-2D40-4977-B63F-11D563E2AB6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065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0" y="5976938"/>
          <a:ext cx="9144000" cy="881062"/>
        </p:xfrm>
        <a:graphic>
          <a:graphicData uri="http://schemas.openxmlformats.org/presentationml/2006/ole">
            <p:oleObj spid="_x0000_s33854" name="Image" r:id="rId3" imgW="13714286" imgH="1320635" progId="">
              <p:embed/>
            </p:oleObj>
          </a:graphicData>
        </a:graphic>
      </p:graphicFrame>
      <p:sp>
        <p:nvSpPr>
          <p:cNvPr id="3" name="Text Placeholder 5"/>
          <p:cNvSpPr txBox="1">
            <a:spLocks/>
          </p:cNvSpPr>
          <p:nvPr userDrawn="1"/>
        </p:nvSpPr>
        <p:spPr bwMode="auto">
          <a:xfrm>
            <a:off x="457200" y="60198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en-US" sz="1400" b="1" dirty="0">
                <a:solidFill>
                  <a:srgbClr val="65AA3B"/>
                </a:solidFill>
              </a:rPr>
              <a:t>Lecture Title (change this in the Slide Master)</a:t>
            </a:r>
          </a:p>
        </p:txBody>
      </p:sp>
    </p:spTree>
    <p:extLst>
      <p:ext uri="{BB962C8B-B14F-4D97-AF65-F5344CB8AC3E}">
        <p14:creationId xmlns="" xmlns:p14="http://schemas.microsoft.com/office/powerpoint/2010/main" val="318463719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7/8/2017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" name="Object 13"/>
          <p:cNvGraphicFramePr>
            <a:graphicFrameLocks noChangeAspect="1"/>
          </p:cNvGraphicFramePr>
          <p:nvPr/>
        </p:nvGraphicFramePr>
        <p:xfrm>
          <a:off x="0" y="5976938"/>
          <a:ext cx="9144000" cy="881062"/>
        </p:xfrm>
        <a:graphic>
          <a:graphicData uri="http://schemas.openxmlformats.org/presentationml/2006/ole">
            <p:oleObj spid="_x0000_s1106" name="Image" r:id="rId4" imgW="13714286" imgH="1320635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AFD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AFD7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AFD7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AFD7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AFD7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00AFD7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00AFD7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00AFD7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00AFD7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7/8/2017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hyperlink" Target="http://www.nist.gov/forensics/upload/6-Mahalik_OSMF.pdf" TargetMode="External"/><Relationship Id="rId2" Type="http://schemas.openxmlformats.org/officeDocument/2006/relationships/hyperlink" Target="http://www.gfi.com/blog/top-20-free-digital-forensic-investigation-tools-for-sysadmins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wnloads.nowsecure.com/viaForensics-iPhone-Forensics-with-FOSS.pdf" TargetMode="External"/><Relationship Id="rId5" Type="http://schemas.openxmlformats.org/officeDocument/2006/relationships/hyperlink" Target="http://tools.kali.org/forensics/iphone-backup-analyzer/" TargetMode="External"/><Relationship Id="rId4" Type="http://schemas.openxmlformats.org/officeDocument/2006/relationships/hyperlink" Target="http://www.gfi.com/blog/top-20-free-digital-forensic-investigation-tools-for-sysadmins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sz="quarter" idx="4294967295"/>
          </p:nvPr>
        </p:nvSpPr>
        <p:spPr bwMode="auto">
          <a:xfrm>
            <a:off x="0" y="762000"/>
            <a:ext cx="6705600" cy="17526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indent="1588" algn="ctr">
              <a:spcBef>
                <a:spcPct val="0"/>
              </a:spcBef>
              <a:buNone/>
              <a:defRPr/>
            </a:pPr>
            <a:r>
              <a:rPr lang="en-US" sz="4800" b="1" dirty="0">
                <a:solidFill>
                  <a:srgbClr val="FFFF00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Palatino Linotype"/>
                <a:ea typeface="+mj-ea"/>
                <a:cs typeface="+mj-cs"/>
              </a:rPr>
              <a:t>Digital Forensics and Steganography</a:t>
            </a:r>
            <a:endParaRPr lang="en-US" altLang="en-US" sz="4400" b="1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200" y="2438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AFD7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AFD7"/>
                </a:solidFill>
                <a:latin typeface="Calibri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AFD7"/>
                </a:solidFill>
                <a:latin typeface="Calibri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AFD7"/>
                </a:solidFill>
                <a:latin typeface="Calibri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AFD7"/>
                </a:solidFill>
                <a:latin typeface="Calibri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AFD7"/>
                </a:solidFill>
                <a:latin typeface="Calibri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AFD7"/>
                </a:solidFill>
                <a:latin typeface="Calibri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AFD7"/>
                </a:solidFill>
                <a:latin typeface="Calibri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AFD7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marL="344488" algn="ctr" eaLnBrk="1" hangingPunct="1">
              <a:defRPr/>
            </a:pPr>
            <a:r>
              <a:rPr lang="en-US" altLang="en-US" sz="4000" kern="0" dirty="0"/>
              <a:t>Module 2</a:t>
            </a:r>
          </a:p>
        </p:txBody>
      </p:sp>
      <p:pic>
        <p:nvPicPr>
          <p:cNvPr id="2" name="Picture 1" descr="whit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5373203"/>
            <a:ext cx="1739993" cy="502499"/>
          </a:xfrm>
          <a:prstGeom prst="rect">
            <a:avLst/>
          </a:prstGeom>
        </p:spPr>
      </p:pic>
      <p:pic>
        <p:nvPicPr>
          <p:cNvPr id="34820" name="Picture 4" descr="K:\grants\GenCyber\nsa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255433"/>
            <a:ext cx="704850" cy="704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1" name="Picture 5" descr="K:\grants\GenCyber\nsf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5255433"/>
            <a:ext cx="704850" cy="704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2" name="Picture 6" descr="K:\grants\GenCyber\gencyber-logo-sm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238974"/>
            <a:ext cx="1447800" cy="9661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533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 smtClean="0"/>
              <a:t>Check for Understanding Q1</a:t>
            </a:r>
            <a:endParaRPr lang="en-US" altLang="en-US" sz="4400" b="1" dirty="0"/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457200" y="2209800"/>
            <a:ext cx="8077200" cy="4495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r>
              <a:rPr lang="en-US" altLang="en-US" sz="3600" dirty="0"/>
              <a:t> </a:t>
            </a:r>
            <a:r>
              <a:rPr lang="en-US" altLang="en-US" sz="3600" dirty="0" smtClean="0"/>
              <a:t>The icon depicting the USB drive on the USB Image Tool (USBIT) Graphical User Interface (GUI) is an example of w</a:t>
            </a:r>
            <a:r>
              <a:rPr lang="en-US" altLang="en-US" sz="4000" dirty="0" smtClean="0"/>
              <a:t>hich cyber security principle? </a:t>
            </a:r>
            <a:endParaRPr lang="en-US" altLang="en-US" sz="3800" dirty="0"/>
          </a:p>
          <a:p>
            <a:pPr lvl="1"/>
            <a:r>
              <a:rPr lang="en-US" altLang="en-US" sz="3600" dirty="0" smtClean="0"/>
              <a:t> </a:t>
            </a:r>
            <a:r>
              <a:rPr lang="en-US" altLang="en-US" sz="3600" dirty="0" smtClean="0">
                <a:solidFill>
                  <a:srgbClr val="FFFF00"/>
                </a:solidFill>
              </a:rPr>
              <a:t>A. Modularity </a:t>
            </a:r>
          </a:p>
          <a:p>
            <a:pPr lvl="1"/>
            <a:r>
              <a:rPr lang="en-US" altLang="en-US" sz="3600" dirty="0">
                <a:solidFill>
                  <a:srgbClr val="FFFF00"/>
                </a:solidFill>
              </a:rPr>
              <a:t> </a:t>
            </a:r>
            <a:r>
              <a:rPr lang="en-US" altLang="en-US" sz="3600" dirty="0" smtClean="0">
                <a:solidFill>
                  <a:srgbClr val="FFFF00"/>
                </a:solidFill>
              </a:rPr>
              <a:t>B. Minimization</a:t>
            </a:r>
          </a:p>
          <a:p>
            <a:pPr lvl="1"/>
            <a:r>
              <a:rPr lang="en-US" altLang="en-US" sz="3600" dirty="0" smtClean="0">
                <a:solidFill>
                  <a:srgbClr val="FFFF00"/>
                </a:solidFill>
              </a:rPr>
              <a:t> C. Process isolation</a:t>
            </a:r>
          </a:p>
          <a:p>
            <a:pPr lvl="1"/>
            <a:r>
              <a:rPr lang="en-US" altLang="en-US" sz="3600" dirty="0" smtClean="0">
                <a:solidFill>
                  <a:srgbClr val="FFFF00"/>
                </a:solidFill>
              </a:rPr>
              <a:t> D. Abstraction</a:t>
            </a:r>
            <a:endParaRPr lang="en-US" altLang="en-US" sz="3800" dirty="0" smtClean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38400" y="1295400"/>
            <a:ext cx="3390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http://app.gosoapbox.com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Event code: </a:t>
            </a:r>
            <a:r>
              <a:rPr lang="en-US" sz="2000" dirty="0" smtClean="0"/>
              <a:t>288095730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415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806" y="533400"/>
            <a:ext cx="9144000" cy="15541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 smtClean="0"/>
              <a:t>File Checksum Integrity Verification (FCIV) Tool </a:t>
            </a:r>
            <a:endParaRPr lang="en-US" alt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66700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 calculate the hash value of the image file, </a:t>
            </a:r>
            <a:r>
              <a:rPr lang="en-US" sz="3200" b="1" i="1" dirty="0" err="1" smtClean="0">
                <a:solidFill>
                  <a:srgbClr val="FFFF00"/>
                </a:solidFill>
              </a:rPr>
              <a:t>sample.img</a:t>
            </a:r>
            <a:r>
              <a:rPr lang="en-US" sz="3200" dirty="0" smtClean="0"/>
              <a:t>, and save the MD5 signature (hash value) in a text file, </a:t>
            </a:r>
            <a:r>
              <a:rPr lang="en-US" sz="3200" b="1" i="1" dirty="0" smtClean="0">
                <a:solidFill>
                  <a:srgbClr val="FFFF00"/>
                </a:solidFill>
              </a:rPr>
              <a:t>MD5_out.txt</a:t>
            </a:r>
            <a:r>
              <a:rPr lang="en-US" sz="3200" dirty="0" smtClean="0"/>
              <a:t>, type on the Windows command prompt:</a:t>
            </a:r>
          </a:p>
          <a:p>
            <a:endParaRPr lang="en-US" sz="3200" dirty="0"/>
          </a:p>
          <a:p>
            <a:r>
              <a:rPr lang="en-US" sz="3200" dirty="0" smtClean="0"/>
              <a:t>     </a:t>
            </a:r>
            <a:r>
              <a:rPr lang="en-US" sz="3200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FCIV </a:t>
            </a:r>
            <a:r>
              <a:rPr lang="en-US" sz="3200" b="1" i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sample.img</a:t>
            </a:r>
            <a:r>
              <a:rPr lang="en-US" sz="3200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MD5_out.txt</a:t>
            </a:r>
            <a:endParaRPr lang="en-US" sz="3200" b="1" i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2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533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 smtClean="0"/>
              <a:t>Identification</a:t>
            </a:r>
            <a:endParaRPr lang="en-US" altLang="en-US" sz="4400" b="1" dirty="0"/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1600200"/>
            <a:ext cx="8229600" cy="472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3600" dirty="0"/>
              <a:t> </a:t>
            </a:r>
            <a:r>
              <a:rPr lang="en-US" altLang="en-US" sz="4100" dirty="0" smtClean="0"/>
              <a:t>Secure and label all evidence</a:t>
            </a:r>
            <a:endParaRPr lang="en-US" altLang="en-US" sz="4100" dirty="0"/>
          </a:p>
          <a:p>
            <a:r>
              <a:rPr lang="en-US" altLang="en-US" sz="4100" dirty="0" smtClean="0"/>
              <a:t> Document all system parameters</a:t>
            </a:r>
            <a:r>
              <a:rPr lang="en-US" altLang="en-US" sz="4100" dirty="0"/>
              <a:t> </a:t>
            </a:r>
            <a:r>
              <a:rPr lang="en-US" altLang="en-US" sz="4100" dirty="0" smtClean="0"/>
              <a:t>and hardware involved</a:t>
            </a:r>
          </a:p>
          <a:p>
            <a:r>
              <a:rPr lang="en-US" altLang="en-US" sz="4100" dirty="0"/>
              <a:t> </a:t>
            </a:r>
            <a:r>
              <a:rPr lang="en-US" altLang="en-US" sz="4100" dirty="0" smtClean="0"/>
              <a:t>Follow established chain of custody procedure</a:t>
            </a:r>
          </a:p>
        </p:txBody>
      </p:sp>
    </p:spTree>
    <p:extLst>
      <p:ext uri="{BB962C8B-B14F-4D97-AF65-F5344CB8AC3E}">
        <p14:creationId xmlns="" xmlns:p14="http://schemas.microsoft.com/office/powerpoint/2010/main" val="11689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533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 smtClean="0"/>
              <a:t>Evaluation</a:t>
            </a:r>
            <a:endParaRPr lang="en-US" altLang="en-US" sz="4400" b="1" dirty="0"/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1600200"/>
            <a:ext cx="8077200" cy="472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r>
              <a:rPr lang="en-US" altLang="en-US" sz="3600" dirty="0"/>
              <a:t> </a:t>
            </a:r>
            <a:r>
              <a:rPr lang="en-US" altLang="en-US" sz="3600" dirty="0" smtClean="0"/>
              <a:t>Recover and make a list of deleted files</a:t>
            </a:r>
          </a:p>
          <a:p>
            <a:r>
              <a:rPr lang="en-US" altLang="en-US" sz="3600" dirty="0"/>
              <a:t> </a:t>
            </a:r>
            <a:r>
              <a:rPr lang="en-US" altLang="en-US" sz="3600" dirty="0" smtClean="0"/>
              <a:t>Examine the recovered files</a:t>
            </a:r>
          </a:p>
          <a:p>
            <a:pPr lvl="1"/>
            <a:r>
              <a:rPr lang="en-US" altLang="en-US" sz="3400" dirty="0" smtClean="0"/>
              <a:t> Recent activity</a:t>
            </a:r>
          </a:p>
          <a:p>
            <a:pPr lvl="1"/>
            <a:r>
              <a:rPr lang="en-US" altLang="en-US" sz="3400" dirty="0" smtClean="0"/>
              <a:t> File type identification</a:t>
            </a:r>
          </a:p>
          <a:p>
            <a:pPr lvl="1"/>
            <a:r>
              <a:rPr lang="en-US" altLang="en-US" sz="3400" dirty="0"/>
              <a:t> </a:t>
            </a:r>
            <a:r>
              <a:rPr lang="en-US" altLang="en-US" sz="3400" dirty="0" smtClean="0"/>
              <a:t>Exchangeable Image Format (EXIF) information</a:t>
            </a:r>
          </a:p>
          <a:p>
            <a:pPr lvl="1"/>
            <a:r>
              <a:rPr lang="en-US" altLang="en-US" sz="3400" dirty="0"/>
              <a:t> </a:t>
            </a:r>
            <a:r>
              <a:rPr lang="en-US" altLang="en-US" sz="3400" dirty="0" smtClean="0"/>
              <a:t>Extension mismatch</a:t>
            </a:r>
          </a:p>
          <a:p>
            <a:pPr lvl="1"/>
            <a:r>
              <a:rPr lang="en-US" altLang="en-US" sz="3400" dirty="0"/>
              <a:t> </a:t>
            </a:r>
            <a:r>
              <a:rPr lang="en-US" altLang="en-US" sz="3400" dirty="0" smtClean="0"/>
              <a:t>Search for keyword(s)</a:t>
            </a:r>
          </a:p>
          <a:p>
            <a:r>
              <a:rPr lang="en-US" altLang="en-US" sz="3600" dirty="0"/>
              <a:t> </a:t>
            </a:r>
            <a:r>
              <a:rPr lang="en-US" altLang="en-US" sz="3600" dirty="0" smtClean="0"/>
              <a:t>Record all steps taken</a:t>
            </a:r>
            <a:endParaRPr lang="en-US" altLang="en-US" sz="3900" dirty="0"/>
          </a:p>
        </p:txBody>
      </p:sp>
    </p:spTree>
    <p:extLst>
      <p:ext uri="{BB962C8B-B14F-4D97-AF65-F5344CB8AC3E}">
        <p14:creationId xmlns="" xmlns:p14="http://schemas.microsoft.com/office/powerpoint/2010/main" val="194224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752600"/>
            <a:ext cx="695325" cy="714375"/>
          </a:xfrm>
          <a:prstGeom prst="rect">
            <a:avLst/>
          </a:prstGeom>
        </p:spPr>
      </p:pic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152400" y="684212"/>
            <a:ext cx="6705600" cy="715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4488" fontAlgn="auto">
              <a:spcAft>
                <a:spcPts val="0"/>
              </a:spcAft>
            </a:pPr>
            <a:r>
              <a:rPr lang="en-US" altLang="en-US" sz="4400" b="1" dirty="0" err="1" smtClean="0"/>
              <a:t>Recuva</a:t>
            </a:r>
            <a:r>
              <a:rPr lang="en-US" altLang="en-US" sz="4400" b="1" dirty="0" smtClean="0"/>
              <a:t> Recovery Tool</a:t>
            </a:r>
            <a:endParaRPr lang="en-US" altLang="en-US" sz="4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5600" y="1422713"/>
            <a:ext cx="5334000" cy="50240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405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152400" y="684212"/>
            <a:ext cx="6705600" cy="715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4488" fontAlgn="auto">
              <a:spcAft>
                <a:spcPts val="0"/>
              </a:spcAft>
            </a:pPr>
            <a:r>
              <a:rPr lang="en-US" altLang="en-US" sz="4400" b="1" dirty="0" err="1" smtClean="0"/>
              <a:t>Recuva</a:t>
            </a:r>
            <a:r>
              <a:rPr lang="en-US" altLang="en-US" sz="4400" b="1" dirty="0" smtClean="0"/>
              <a:t> Recovery Tool</a:t>
            </a:r>
            <a:endParaRPr lang="en-US" alt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600200"/>
            <a:ext cx="5410200" cy="50957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326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676400"/>
            <a:ext cx="8418391" cy="5000625"/>
          </a:xfrm>
          <a:prstGeom prst="rect">
            <a:avLst/>
          </a:prstGeom>
        </p:spPr>
      </p:pic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0" y="533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4488" fontAlgn="auto">
              <a:spcAft>
                <a:spcPts val="0"/>
              </a:spcAft>
            </a:pPr>
            <a:r>
              <a:rPr lang="en-US" altLang="en-US" sz="4400" b="1" dirty="0" err="1" smtClean="0"/>
              <a:t>Recuva</a:t>
            </a:r>
            <a:r>
              <a:rPr lang="en-US" altLang="en-US" sz="4400" b="1" dirty="0" smtClean="0"/>
              <a:t> Recovery Tool</a:t>
            </a:r>
            <a:endParaRPr lang="en-US" altLang="en-US" sz="4400" b="1" dirty="0"/>
          </a:p>
        </p:txBody>
      </p:sp>
    </p:spTree>
    <p:extLst>
      <p:ext uri="{BB962C8B-B14F-4D97-AF65-F5344CB8AC3E}">
        <p14:creationId xmlns="" xmlns:p14="http://schemas.microsoft.com/office/powerpoint/2010/main" val="148028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533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 smtClean="0"/>
              <a:t>Presentation</a:t>
            </a:r>
            <a:endParaRPr lang="en-US" altLang="en-US" sz="4400" b="1" dirty="0"/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1600200"/>
            <a:ext cx="8077200" cy="472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r>
              <a:rPr lang="en-US" altLang="en-US" sz="3600" dirty="0"/>
              <a:t> </a:t>
            </a:r>
            <a:r>
              <a:rPr lang="en-US" altLang="en-US" sz="3600" dirty="0" smtClean="0"/>
              <a:t>Write a comprehensive report which will include the following:</a:t>
            </a:r>
          </a:p>
          <a:p>
            <a:pPr lvl="1"/>
            <a:r>
              <a:rPr lang="en-US" altLang="en-US" sz="3400" dirty="0" smtClean="0"/>
              <a:t> data acquisition, </a:t>
            </a:r>
          </a:p>
          <a:p>
            <a:pPr lvl="1"/>
            <a:r>
              <a:rPr lang="en-US" altLang="en-US" sz="3400" dirty="0"/>
              <a:t> </a:t>
            </a:r>
            <a:r>
              <a:rPr lang="en-US" altLang="en-US" sz="3400" dirty="0" smtClean="0"/>
              <a:t>evidence preservation,</a:t>
            </a:r>
          </a:p>
          <a:p>
            <a:pPr lvl="1"/>
            <a:r>
              <a:rPr lang="en-US" altLang="en-US" sz="3400" dirty="0"/>
              <a:t> </a:t>
            </a:r>
            <a:r>
              <a:rPr lang="en-US" altLang="en-US" sz="3400" dirty="0" smtClean="0"/>
              <a:t>chain of custody,</a:t>
            </a:r>
          </a:p>
          <a:p>
            <a:pPr lvl="1"/>
            <a:r>
              <a:rPr lang="en-US" altLang="en-US" sz="3400" dirty="0"/>
              <a:t> </a:t>
            </a:r>
            <a:r>
              <a:rPr lang="en-US" altLang="en-US" sz="3400" dirty="0" smtClean="0"/>
              <a:t>evaluation process, </a:t>
            </a:r>
          </a:p>
          <a:p>
            <a:pPr lvl="1"/>
            <a:r>
              <a:rPr lang="en-US" altLang="en-US" sz="3400" dirty="0"/>
              <a:t> </a:t>
            </a:r>
            <a:r>
              <a:rPr lang="en-US" altLang="en-US" sz="3400" dirty="0" smtClean="0"/>
              <a:t>analysis</a:t>
            </a:r>
            <a:r>
              <a:rPr lang="en-US" altLang="en-US" sz="3400" dirty="0"/>
              <a:t> </a:t>
            </a:r>
            <a:r>
              <a:rPr lang="en-US" altLang="en-US" sz="3400" dirty="0" smtClean="0"/>
              <a:t>of results, and </a:t>
            </a:r>
          </a:p>
          <a:p>
            <a:pPr lvl="1"/>
            <a:r>
              <a:rPr lang="en-US" altLang="en-US" sz="3400" dirty="0"/>
              <a:t> </a:t>
            </a:r>
            <a:r>
              <a:rPr lang="en-US" altLang="en-US" sz="3400" dirty="0" smtClean="0"/>
              <a:t>tools used </a:t>
            </a:r>
          </a:p>
        </p:txBody>
      </p:sp>
    </p:spTree>
    <p:extLst>
      <p:ext uri="{BB962C8B-B14F-4D97-AF65-F5344CB8AC3E}">
        <p14:creationId xmlns="" xmlns:p14="http://schemas.microsoft.com/office/powerpoint/2010/main" val="4128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3048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 smtClean="0"/>
              <a:t>Check for Understanding Q2</a:t>
            </a:r>
            <a:endParaRPr lang="en-US" altLang="en-US" sz="4400" b="1" dirty="0"/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1820723"/>
            <a:ext cx="8382000" cy="50372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3600" dirty="0"/>
              <a:t> </a:t>
            </a:r>
            <a:r>
              <a:rPr lang="en-US" altLang="en-US" sz="3600" dirty="0" smtClean="0"/>
              <a:t>The best way to preserve the integrity of a digital evidence is by</a:t>
            </a:r>
            <a:r>
              <a:rPr lang="en-US" altLang="en-US" sz="4000" dirty="0" smtClean="0"/>
              <a:t> </a:t>
            </a:r>
            <a:endParaRPr lang="en-US" altLang="en-US" sz="3800" dirty="0"/>
          </a:p>
          <a:p>
            <a:pPr lvl="1"/>
            <a:r>
              <a:rPr lang="en-US" altLang="en-US" sz="3600" dirty="0" smtClean="0"/>
              <a:t> </a:t>
            </a:r>
            <a:r>
              <a:rPr lang="en-US" altLang="en-US" sz="3600" dirty="0" smtClean="0">
                <a:solidFill>
                  <a:srgbClr val="FFFF00"/>
                </a:solidFill>
              </a:rPr>
              <a:t>A. compressing and saving it. </a:t>
            </a:r>
          </a:p>
          <a:p>
            <a:pPr lvl="1"/>
            <a:r>
              <a:rPr lang="en-US" altLang="en-US" sz="3600" dirty="0">
                <a:solidFill>
                  <a:srgbClr val="FFFF00"/>
                </a:solidFill>
              </a:rPr>
              <a:t> </a:t>
            </a:r>
            <a:r>
              <a:rPr lang="en-US" altLang="en-US" sz="3600" dirty="0" smtClean="0">
                <a:solidFill>
                  <a:srgbClr val="FFFF00"/>
                </a:solidFill>
              </a:rPr>
              <a:t>B. encrypting and saving it.</a:t>
            </a:r>
          </a:p>
          <a:p>
            <a:pPr lvl="1"/>
            <a:r>
              <a:rPr lang="en-US" altLang="en-US" sz="3600" dirty="0" smtClean="0">
                <a:solidFill>
                  <a:srgbClr val="FFFF00"/>
                </a:solidFill>
              </a:rPr>
              <a:t> C. saving it on a USB drive.</a:t>
            </a:r>
          </a:p>
          <a:p>
            <a:pPr lvl="1"/>
            <a:r>
              <a:rPr lang="en-US" altLang="en-US" sz="3600" dirty="0" smtClean="0">
                <a:solidFill>
                  <a:srgbClr val="FFFF00"/>
                </a:solidFill>
              </a:rPr>
              <a:t> D. creating its image, obtaining its hash value (MD5), then saving the image and its hash value.</a:t>
            </a:r>
            <a:endParaRPr lang="en-US" altLang="en-US" sz="3800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8400" y="1066800"/>
            <a:ext cx="3390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http://app.gosoapbox.com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Event code: </a:t>
            </a:r>
            <a:r>
              <a:rPr lang="en-US" sz="2000" dirty="0" smtClean="0"/>
              <a:t>288095730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646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533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 smtClean="0"/>
              <a:t>Autopsy</a:t>
            </a:r>
            <a:endParaRPr lang="en-US" alt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531" y="1524000"/>
            <a:ext cx="7500938" cy="4724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120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533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/>
              <a:t>Learning Objectives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1600200"/>
            <a:ext cx="8077200" cy="3886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3600" dirty="0"/>
              <a:t> To understand basic digital forensic investigation, preservation, and analysis</a:t>
            </a:r>
          </a:p>
          <a:p>
            <a:r>
              <a:rPr lang="en-US" altLang="en-US" sz="3600" dirty="0"/>
              <a:t> To gain understanding of </a:t>
            </a:r>
            <a:r>
              <a:rPr lang="en-US" altLang="en-US" sz="3600" dirty="0" err="1"/>
              <a:t>steganographic</a:t>
            </a:r>
            <a:r>
              <a:rPr lang="en-US" altLang="en-US" sz="3600" dirty="0"/>
              <a:t> techniques, tools, and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752600"/>
            <a:ext cx="8672512" cy="46253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659" y="457200"/>
            <a:ext cx="9144793" cy="11827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6732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659" y="457200"/>
            <a:ext cx="9144793" cy="11827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89375" y="1257566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Carved files and File types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2590800"/>
            <a:ext cx="7645400" cy="385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2762774" y="2057400"/>
            <a:ext cx="380999" cy="14080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22" y="2790797"/>
            <a:ext cx="469900" cy="149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014517"/>
            <a:ext cx="469900" cy="149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840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659" y="457200"/>
            <a:ext cx="9144793" cy="1182727"/>
          </a:xfrm>
          <a:prstGeom prst="rect">
            <a:avLst/>
          </a:prstGeom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31" y="2209800"/>
            <a:ext cx="8686800" cy="434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200400" y="1981200"/>
            <a:ext cx="380999" cy="14080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383" y="1882153"/>
            <a:ext cx="469900" cy="149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244" y="1938317"/>
            <a:ext cx="469900" cy="149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4200"/>
            <a:ext cx="469900" cy="149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48000" y="1085929"/>
            <a:ext cx="463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Deleted Files, Timeline, and File Signatures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9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659" y="457200"/>
            <a:ext cx="9144793" cy="11827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72200" y="1154667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Keyword Search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1"/>
            <a:ext cx="8252250" cy="43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3276600" y="2353289"/>
            <a:ext cx="380999" cy="14080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39927"/>
            <a:ext cx="469900" cy="149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24800" y="1431347"/>
            <a:ext cx="428316" cy="68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763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533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 smtClean="0"/>
              <a:t>Check for Understanding Q3</a:t>
            </a:r>
            <a:endParaRPr lang="en-US" altLang="en-US" sz="4400" b="1" dirty="0"/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457200" y="2209800"/>
            <a:ext cx="8077200" cy="4495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3600" dirty="0"/>
              <a:t> </a:t>
            </a:r>
            <a:r>
              <a:rPr lang="en-US" altLang="en-US" sz="3600" dirty="0" smtClean="0"/>
              <a:t>Which activity is not part of digital forensic analysis?</a:t>
            </a:r>
            <a:r>
              <a:rPr lang="en-US" altLang="en-US" sz="4000" dirty="0" smtClean="0"/>
              <a:t> </a:t>
            </a:r>
            <a:endParaRPr lang="en-US" altLang="en-US" sz="3800" dirty="0"/>
          </a:p>
          <a:p>
            <a:pPr lvl="1"/>
            <a:r>
              <a:rPr lang="en-US" altLang="en-US" sz="3600" dirty="0" smtClean="0"/>
              <a:t> </a:t>
            </a:r>
            <a:r>
              <a:rPr lang="en-US" altLang="en-US" sz="3600" dirty="0" smtClean="0">
                <a:solidFill>
                  <a:srgbClr val="FFFF00"/>
                </a:solidFill>
              </a:rPr>
              <a:t>A. Establishing timeline of events </a:t>
            </a:r>
          </a:p>
          <a:p>
            <a:pPr lvl="1"/>
            <a:r>
              <a:rPr lang="en-US" altLang="en-US" sz="3600" dirty="0">
                <a:solidFill>
                  <a:srgbClr val="FFFF00"/>
                </a:solidFill>
              </a:rPr>
              <a:t> </a:t>
            </a:r>
            <a:r>
              <a:rPr lang="en-US" altLang="en-US" sz="3600" dirty="0" smtClean="0">
                <a:solidFill>
                  <a:srgbClr val="FFFF00"/>
                </a:solidFill>
              </a:rPr>
              <a:t>B. </a:t>
            </a:r>
            <a:r>
              <a:rPr lang="en-US" altLang="en-US" sz="3600" dirty="0">
                <a:solidFill>
                  <a:srgbClr val="FFFF00"/>
                </a:solidFill>
              </a:rPr>
              <a:t>Isolating the digital </a:t>
            </a:r>
            <a:r>
              <a:rPr lang="en-US" altLang="en-US" sz="3600" dirty="0" smtClean="0">
                <a:solidFill>
                  <a:srgbClr val="FFFF00"/>
                </a:solidFill>
              </a:rPr>
              <a:t>device</a:t>
            </a:r>
          </a:p>
          <a:p>
            <a:pPr lvl="1"/>
            <a:r>
              <a:rPr lang="en-US" altLang="en-US" sz="3600" dirty="0" smtClean="0">
                <a:solidFill>
                  <a:srgbClr val="FFFF00"/>
                </a:solidFill>
              </a:rPr>
              <a:t> C. </a:t>
            </a:r>
            <a:r>
              <a:rPr lang="en-US" altLang="en-US" sz="3600" dirty="0">
                <a:solidFill>
                  <a:srgbClr val="FFFF00"/>
                </a:solidFill>
              </a:rPr>
              <a:t>Examining EXIF </a:t>
            </a:r>
            <a:r>
              <a:rPr lang="en-US" altLang="en-US" sz="3600" dirty="0" smtClean="0">
                <a:solidFill>
                  <a:srgbClr val="FFFF00"/>
                </a:solidFill>
              </a:rPr>
              <a:t>information</a:t>
            </a:r>
          </a:p>
          <a:p>
            <a:pPr lvl="1"/>
            <a:r>
              <a:rPr lang="en-US" altLang="en-US" sz="3600" dirty="0" smtClean="0">
                <a:solidFill>
                  <a:srgbClr val="FFFF00"/>
                </a:solidFill>
              </a:rPr>
              <a:t> D. Searching for keywords</a:t>
            </a:r>
            <a:endParaRPr lang="en-US" altLang="en-US" sz="3800" dirty="0" smtClean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38400" y="1295400"/>
            <a:ext cx="3390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http://app.gosoapbox.com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Event code: </a:t>
            </a:r>
            <a:r>
              <a:rPr lang="en-US" sz="2000" dirty="0" smtClean="0"/>
              <a:t>288095730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4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533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 smtClean="0"/>
              <a:t>Steganography</a:t>
            </a:r>
            <a:endParaRPr lang="en-US" altLang="en-US" sz="4400" b="1" dirty="0"/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1600200"/>
            <a:ext cx="8077200" cy="3657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3600" dirty="0"/>
              <a:t> </a:t>
            </a:r>
            <a:r>
              <a:rPr lang="en-US" altLang="en-US" sz="4000" dirty="0" smtClean="0"/>
              <a:t>The process of hiding messages or labels (digital watermarking)</a:t>
            </a:r>
          </a:p>
          <a:p>
            <a:r>
              <a:rPr lang="en-US" altLang="en-US" sz="4000" dirty="0"/>
              <a:t> </a:t>
            </a:r>
            <a:r>
              <a:rPr lang="en-US" altLang="en-US" sz="4000" dirty="0" smtClean="0"/>
              <a:t>Ranges from the most simple to the most sophisticated and elaborate</a:t>
            </a:r>
            <a:endParaRPr lang="en-US" altLang="en-US" sz="3600" dirty="0" smtClean="0"/>
          </a:p>
        </p:txBody>
      </p:sp>
    </p:spTree>
    <p:extLst>
      <p:ext uri="{BB962C8B-B14F-4D97-AF65-F5344CB8AC3E}">
        <p14:creationId xmlns="" xmlns:p14="http://schemas.microsoft.com/office/powerpoint/2010/main" val="18628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533400"/>
            <a:ext cx="9144000" cy="715963"/>
          </a:xfrm>
          <a:prstGeom prst="rect">
            <a:avLst/>
          </a:prstGeom>
          <a:noFill/>
          <a:extLst/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 smtClean="0"/>
              <a:t>STools4</a:t>
            </a:r>
            <a:endParaRPr lang="en-US" altLang="en-US" sz="4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756" y="1371600"/>
            <a:ext cx="8472488" cy="512874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162800" y="6019800"/>
            <a:ext cx="1645444" cy="76200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2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533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 smtClean="0"/>
              <a:t>STools4</a:t>
            </a:r>
            <a:endParaRPr lang="en-US" altLang="en-US" sz="4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1456" y="1447800"/>
            <a:ext cx="8701088" cy="44236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9788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533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 smtClean="0"/>
              <a:t>STools4</a:t>
            </a:r>
            <a:endParaRPr lang="en-US" alt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656" y="1447800"/>
            <a:ext cx="8548688" cy="51748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0" y="3130151"/>
            <a:ext cx="522450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5AA3B"/>
                </a:solidFill>
              </a:rPr>
              <a:t>Right click</a:t>
            </a:r>
          </a:p>
          <a:p>
            <a:r>
              <a:rPr lang="en-US" dirty="0" smtClean="0">
                <a:solidFill>
                  <a:srgbClr val="65AA3B"/>
                </a:solidFill>
              </a:rPr>
              <a:t>Save as….</a:t>
            </a:r>
          </a:p>
          <a:p>
            <a:r>
              <a:rPr lang="en-US" dirty="0" smtClean="0">
                <a:solidFill>
                  <a:srgbClr val="65AA3B"/>
                </a:solidFill>
              </a:rPr>
              <a:t>Make sure that the filename has a bmp extension</a:t>
            </a:r>
            <a:endParaRPr lang="en-US" dirty="0">
              <a:solidFill>
                <a:srgbClr val="65AA3B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606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533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 smtClean="0"/>
              <a:t>Check for Understanding Q4</a:t>
            </a:r>
            <a:endParaRPr lang="en-US" altLang="en-US" sz="4400" b="1" dirty="0"/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457200" y="2209800"/>
            <a:ext cx="8077200" cy="4495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3600" dirty="0"/>
              <a:t> </a:t>
            </a:r>
            <a:r>
              <a:rPr lang="en-US" altLang="en-US" sz="3600" dirty="0" smtClean="0"/>
              <a:t>Steganography is an example of w</a:t>
            </a:r>
            <a:r>
              <a:rPr lang="en-US" altLang="en-US" sz="4000" dirty="0" smtClean="0"/>
              <a:t>hich cyber security principle? </a:t>
            </a:r>
            <a:endParaRPr lang="en-US" altLang="en-US" sz="3800" dirty="0"/>
          </a:p>
          <a:p>
            <a:pPr lvl="1"/>
            <a:r>
              <a:rPr lang="en-US" altLang="en-US" sz="3600" dirty="0" smtClean="0"/>
              <a:t> </a:t>
            </a:r>
            <a:r>
              <a:rPr lang="en-US" altLang="en-US" sz="3600" dirty="0" smtClean="0">
                <a:solidFill>
                  <a:srgbClr val="FFFF00"/>
                </a:solidFill>
              </a:rPr>
              <a:t>A. </a:t>
            </a:r>
            <a:r>
              <a:rPr lang="en-US" altLang="en-US" sz="3600" dirty="0">
                <a:solidFill>
                  <a:srgbClr val="FFFF00"/>
                </a:solidFill>
              </a:rPr>
              <a:t>Least privilege </a:t>
            </a:r>
            <a:endParaRPr lang="en-US" altLang="en-US" sz="3600" dirty="0" smtClean="0">
              <a:solidFill>
                <a:srgbClr val="FFFF00"/>
              </a:solidFill>
            </a:endParaRPr>
          </a:p>
          <a:p>
            <a:pPr lvl="1"/>
            <a:r>
              <a:rPr lang="en-US" altLang="en-US" sz="3600" dirty="0">
                <a:solidFill>
                  <a:srgbClr val="FFFF00"/>
                </a:solidFill>
              </a:rPr>
              <a:t> </a:t>
            </a:r>
            <a:r>
              <a:rPr lang="en-US" altLang="en-US" sz="3600" dirty="0" smtClean="0">
                <a:solidFill>
                  <a:srgbClr val="FFFF00"/>
                </a:solidFill>
              </a:rPr>
              <a:t>B. Minimization</a:t>
            </a:r>
          </a:p>
          <a:p>
            <a:pPr lvl="1"/>
            <a:r>
              <a:rPr lang="en-US" altLang="en-US" sz="3600" dirty="0" smtClean="0">
                <a:solidFill>
                  <a:srgbClr val="FFFF00"/>
                </a:solidFill>
              </a:rPr>
              <a:t> C. Information hiding</a:t>
            </a:r>
          </a:p>
          <a:p>
            <a:pPr lvl="1"/>
            <a:r>
              <a:rPr lang="en-US" altLang="en-US" sz="3600" dirty="0" smtClean="0">
                <a:solidFill>
                  <a:srgbClr val="FFFF00"/>
                </a:solidFill>
              </a:rPr>
              <a:t> D. Abstraction</a:t>
            </a:r>
            <a:endParaRPr lang="en-US" altLang="en-US" sz="3800" dirty="0" smtClean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38400" y="1295400"/>
            <a:ext cx="3390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http://app.gosoapbox.com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Event code: </a:t>
            </a:r>
            <a:r>
              <a:rPr lang="en-US" sz="2000" dirty="0" smtClean="0"/>
              <a:t>288095730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373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533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/>
              <a:t>Topic Outline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1600200"/>
            <a:ext cx="8382000" cy="4495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3600" dirty="0"/>
              <a:t> Digital forensic concepts, Techniques, and tools</a:t>
            </a:r>
          </a:p>
          <a:p>
            <a:r>
              <a:rPr lang="en-US" altLang="en-US" sz="3600" dirty="0"/>
              <a:t> Investigation, preservation, and analysis</a:t>
            </a:r>
          </a:p>
          <a:p>
            <a:r>
              <a:rPr lang="en-US" altLang="en-US" sz="3600" dirty="0"/>
              <a:t> Concepts and techniques of steganography</a:t>
            </a:r>
          </a:p>
          <a:p>
            <a:r>
              <a:rPr lang="en-US" altLang="en-US" sz="3600" dirty="0"/>
              <a:t> </a:t>
            </a:r>
            <a:r>
              <a:rPr lang="en-US" altLang="en-US" sz="3600" dirty="0" err="1"/>
              <a:t>Steganographic</a:t>
            </a:r>
            <a:r>
              <a:rPr lang="en-US" altLang="en-US" sz="3600" dirty="0"/>
              <a:t> analysis</a:t>
            </a:r>
          </a:p>
        </p:txBody>
      </p:sp>
    </p:spTree>
    <p:extLst>
      <p:ext uri="{BB962C8B-B14F-4D97-AF65-F5344CB8AC3E}">
        <p14:creationId xmlns="" xmlns:p14="http://schemas.microsoft.com/office/powerpoint/2010/main" val="19209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589" y="428912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00B050"/>
                </a:solidFill>
                <a:latin typeface="Berlin Sans FB Demi" panose="020E0802020502020306" pitchFamily="34" charset="0"/>
              </a:rPr>
              <a:t>Additional Resources </a:t>
            </a:r>
            <a:endParaRPr lang="en-US" sz="6600" b="1" dirty="0">
              <a:solidFill>
                <a:srgbClr val="00B05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518338"/>
            <a:ext cx="2971800" cy="19672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771" y="1752600"/>
            <a:ext cx="87511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hlinkClick r:id="rId4"/>
              </a:rPr>
              <a:t>Digital Forensic Tools:</a:t>
            </a:r>
          </a:p>
          <a:p>
            <a:r>
              <a:rPr lang="en-US" dirty="0" smtClean="0">
                <a:solidFill>
                  <a:srgbClr val="0070C0"/>
                </a:solidFill>
                <a:hlinkClick r:id="rId4"/>
              </a:rPr>
              <a:t>http://www.gfi.com/blog/top-20-free-digital-forensic-investigation-tools-for-sysadmins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Iphone</a:t>
            </a:r>
            <a:r>
              <a:rPr lang="en-US" dirty="0" smtClean="0">
                <a:solidFill>
                  <a:srgbClr val="0070C0"/>
                </a:solidFill>
              </a:rPr>
              <a:t> Forensic Analyzer: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hlinkClick r:id="rId5"/>
              </a:rPr>
              <a:t>http://tools.kali.org/forensics/iphone-backup-analyzer</a:t>
            </a:r>
            <a:r>
              <a:rPr lang="en-US" dirty="0" smtClean="0">
                <a:solidFill>
                  <a:srgbClr val="0070C0"/>
                </a:solidFill>
                <a:hlinkClick r:id="rId5"/>
              </a:rPr>
              <a:t>/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Iphone</a:t>
            </a:r>
            <a:r>
              <a:rPr lang="en-US" dirty="0" smtClean="0">
                <a:solidFill>
                  <a:srgbClr val="0070C0"/>
                </a:solidFill>
              </a:rPr>
              <a:t> Forensic Open Source Tools: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hlinkClick r:id="rId6"/>
              </a:rPr>
              <a:t>https://</a:t>
            </a:r>
            <a:r>
              <a:rPr lang="en-US" dirty="0" smtClean="0">
                <a:solidFill>
                  <a:srgbClr val="0070C0"/>
                </a:solidFill>
                <a:hlinkClick r:id="rId6"/>
              </a:rPr>
              <a:t>downloads.nowsecure.com/viaForensics-iPhone-Forensics-with-FOSS.pdf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Open Source Mobile Forensics: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hlinkClick r:id="rId7"/>
              </a:rPr>
              <a:t>http://</a:t>
            </a:r>
            <a:r>
              <a:rPr lang="en-US" dirty="0" smtClean="0">
                <a:solidFill>
                  <a:srgbClr val="0070C0"/>
                </a:solidFill>
                <a:hlinkClick r:id="rId7"/>
              </a:rPr>
              <a:t>www.nist.gov/forensics/upload/6-Mahalik_OSMF.pdf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19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90600"/>
            <a:ext cx="502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00B050"/>
                </a:solidFill>
                <a:latin typeface="Berlin Sans FB Demi" panose="020E0802020502020306" pitchFamily="34" charset="0"/>
              </a:rPr>
              <a:t>QUESTIONS</a:t>
            </a:r>
            <a:endParaRPr lang="en-US" sz="6600" b="1" dirty="0">
              <a:solidFill>
                <a:srgbClr val="00B05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438400"/>
            <a:ext cx="5435600" cy="3568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3068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533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/>
              <a:t>Digital Forensics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1600200"/>
            <a:ext cx="8458200" cy="3886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r>
              <a:rPr lang="en-US" altLang="en-US" sz="3600" dirty="0"/>
              <a:t> Identification, preservation, and analysis of information</a:t>
            </a:r>
          </a:p>
          <a:p>
            <a:pPr>
              <a:buFontTx/>
              <a:buNone/>
            </a:pPr>
            <a:endParaRPr lang="en-US" altLang="en-US" sz="3600" dirty="0"/>
          </a:p>
          <a:p>
            <a:r>
              <a:rPr lang="en-US" altLang="en-US" sz="3600" dirty="0"/>
              <a:t> Purpose is to establish the validity of the hypotheses used in an attempt to explain the cause of an activity under investigation</a:t>
            </a:r>
          </a:p>
        </p:txBody>
      </p:sp>
    </p:spTree>
    <p:extLst>
      <p:ext uri="{BB962C8B-B14F-4D97-AF65-F5344CB8AC3E}">
        <p14:creationId xmlns="" xmlns:p14="http://schemas.microsoft.com/office/powerpoint/2010/main" val="16088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533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/>
              <a:t>Four Major Stages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74925" y="2170113"/>
            <a:ext cx="4435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altLang="en-US">
              <a:solidFill>
                <a:srgbClr val="446EB2"/>
              </a:solidFill>
              <a:latin typeface="Arial" charset="0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362200" y="1676400"/>
            <a:ext cx="4419600" cy="990600"/>
          </a:xfrm>
          <a:prstGeom prst="rect">
            <a:avLst/>
          </a:prstGeom>
          <a:solidFill>
            <a:srgbClr val="9CC08E"/>
          </a:solidFill>
          <a:ln w="9525">
            <a:solidFill>
              <a:srgbClr val="446EB2"/>
            </a:solidFill>
            <a:miter lim="800000"/>
            <a:headEnd/>
            <a:tailEnd/>
          </a:ln>
          <a:effectLst>
            <a:outerShdw dist="107763" dir="18900000" algn="ctr" rotWithShape="0">
              <a:srgbClr val="33669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446EB2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6" name="WordArt 8"/>
          <p:cNvSpPr>
            <a:spLocks noChangeArrowheads="1" noChangeShapeType="1" noTextEdit="1"/>
          </p:cNvSpPr>
          <p:nvPr/>
        </p:nvSpPr>
        <p:spPr bwMode="auto">
          <a:xfrm>
            <a:off x="3048000" y="1828800"/>
            <a:ext cx="280987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hangingPunct="0"/>
            <a:r>
              <a:rPr lang="en-US" sz="3600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  <a:cs typeface="+mn-cs"/>
              </a:rPr>
              <a:t>Acquisition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438400" y="3048000"/>
            <a:ext cx="4419600" cy="990600"/>
          </a:xfrm>
          <a:prstGeom prst="rect">
            <a:avLst/>
          </a:prstGeom>
          <a:solidFill>
            <a:srgbClr val="9CC08E"/>
          </a:solidFill>
          <a:ln w="9525">
            <a:solidFill>
              <a:srgbClr val="446EB2"/>
            </a:solidFill>
            <a:miter lim="800000"/>
            <a:headEnd/>
            <a:tailEnd/>
          </a:ln>
          <a:effectLst>
            <a:outerShdw dist="107763" dir="18900000" algn="ctr" rotWithShape="0">
              <a:srgbClr val="33669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446EB2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8" name="WordArt 10"/>
          <p:cNvSpPr>
            <a:spLocks noChangeArrowheads="1" noChangeShapeType="1" noTextEdit="1"/>
          </p:cNvSpPr>
          <p:nvPr/>
        </p:nvSpPr>
        <p:spPr bwMode="auto">
          <a:xfrm>
            <a:off x="3124200" y="3200400"/>
            <a:ext cx="280987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hangingPunct="0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FF00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  <a:cs typeface="+mn-cs"/>
              </a:rPr>
              <a:t>Identification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438400" y="4343400"/>
            <a:ext cx="4419600" cy="990600"/>
          </a:xfrm>
          <a:prstGeom prst="rect">
            <a:avLst/>
          </a:prstGeom>
          <a:solidFill>
            <a:srgbClr val="9CC08E"/>
          </a:solidFill>
          <a:ln w="9525">
            <a:solidFill>
              <a:srgbClr val="446EB2"/>
            </a:solidFill>
            <a:miter lim="800000"/>
            <a:headEnd/>
            <a:tailEnd/>
          </a:ln>
          <a:effectLst>
            <a:outerShdw dist="107763" dir="18900000" algn="ctr" rotWithShape="0">
              <a:srgbClr val="33669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446EB2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10" name="WordArt 12"/>
          <p:cNvSpPr>
            <a:spLocks noChangeArrowheads="1" noChangeShapeType="1" noTextEdit="1"/>
          </p:cNvSpPr>
          <p:nvPr/>
        </p:nvSpPr>
        <p:spPr bwMode="auto">
          <a:xfrm>
            <a:off x="3124200" y="4495800"/>
            <a:ext cx="280987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hangingPunct="0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  <a:cs typeface="+mn-cs"/>
              </a:rPr>
              <a:t>Evaluation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438400" y="5562600"/>
            <a:ext cx="4419600" cy="990600"/>
          </a:xfrm>
          <a:prstGeom prst="rect">
            <a:avLst/>
          </a:prstGeom>
          <a:solidFill>
            <a:srgbClr val="9CC08E"/>
          </a:solidFill>
          <a:ln w="9525">
            <a:solidFill>
              <a:srgbClr val="446EB2"/>
            </a:solidFill>
            <a:miter lim="800000"/>
            <a:headEnd/>
            <a:tailEnd/>
          </a:ln>
          <a:effectLst>
            <a:outerShdw dist="107763" dir="18900000" algn="ctr" rotWithShape="0">
              <a:srgbClr val="33669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446EB2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12" name="WordArt 14"/>
          <p:cNvSpPr>
            <a:spLocks noChangeArrowheads="1" noChangeShapeType="1" noTextEdit="1"/>
          </p:cNvSpPr>
          <p:nvPr/>
        </p:nvSpPr>
        <p:spPr bwMode="auto">
          <a:xfrm>
            <a:off x="3124200" y="5715000"/>
            <a:ext cx="280987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hangingPunct="0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  <a:cs typeface="+mn-cs"/>
              </a:rPr>
              <a:t>Presentation</a:t>
            </a: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7010400" y="2057400"/>
            <a:ext cx="990600" cy="1524000"/>
          </a:xfrm>
          <a:prstGeom prst="curvedLeftArrow">
            <a:avLst>
              <a:gd name="adj1" fmla="val 30769"/>
              <a:gd name="adj2" fmla="val 61538"/>
              <a:gd name="adj3" fmla="val 33333"/>
            </a:avLst>
          </a:prstGeom>
          <a:solidFill>
            <a:srgbClr val="9CC08E"/>
          </a:solidFill>
          <a:ln w="9525">
            <a:solidFill>
              <a:srgbClr val="446E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446EB2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7086600" y="3657600"/>
            <a:ext cx="1143000" cy="1295400"/>
          </a:xfrm>
          <a:prstGeom prst="curvedLeftArrow">
            <a:avLst>
              <a:gd name="adj1" fmla="val 22667"/>
              <a:gd name="adj2" fmla="val 45333"/>
              <a:gd name="adj3" fmla="val 33333"/>
            </a:avLst>
          </a:prstGeom>
          <a:solidFill>
            <a:srgbClr val="9CC08E"/>
          </a:solidFill>
          <a:ln w="9525">
            <a:solidFill>
              <a:srgbClr val="446E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446EB2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7010400" y="5105400"/>
            <a:ext cx="1066800" cy="1371600"/>
          </a:xfrm>
          <a:prstGeom prst="curvedLeftArrow">
            <a:avLst>
              <a:gd name="adj1" fmla="val 25714"/>
              <a:gd name="adj2" fmla="val 51429"/>
              <a:gd name="adj3" fmla="val 33333"/>
            </a:avLst>
          </a:prstGeom>
          <a:solidFill>
            <a:srgbClr val="9CC08E"/>
          </a:solidFill>
          <a:ln w="9525">
            <a:solidFill>
              <a:srgbClr val="446E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446EB2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102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533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/>
              <a:t>Acquisition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1600200"/>
            <a:ext cx="8382000" cy="472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/>
          <a:p>
            <a:r>
              <a:rPr lang="en-US" altLang="en-US" sz="3600" dirty="0"/>
              <a:t> </a:t>
            </a:r>
            <a:r>
              <a:rPr lang="en-US" altLang="en-US" sz="4100" dirty="0"/>
              <a:t>Collecting evidence is a methodical, slow, careful, and deliberate process </a:t>
            </a:r>
          </a:p>
          <a:p>
            <a:r>
              <a:rPr lang="en-US" altLang="en-US" sz="4100" dirty="0"/>
              <a:t> Preserve data in its original form</a:t>
            </a:r>
          </a:p>
          <a:p>
            <a:r>
              <a:rPr lang="en-US" altLang="en-US" sz="4100" dirty="0"/>
              <a:t> Freeze the scene</a:t>
            </a:r>
          </a:p>
          <a:p>
            <a:r>
              <a:rPr lang="en-US" altLang="en-US" sz="4100" dirty="0"/>
              <a:t> Acquire as much volatile information as possible</a:t>
            </a:r>
          </a:p>
          <a:p>
            <a:r>
              <a:rPr lang="en-US" altLang="en-US" sz="4100" dirty="0"/>
              <a:t> Use a dedicated acquisition/analysis system</a:t>
            </a:r>
          </a:p>
          <a:p>
            <a:r>
              <a:rPr lang="en-US" altLang="en-US" sz="4100" dirty="0"/>
              <a:t> Document all your steps/activities</a:t>
            </a:r>
          </a:p>
        </p:txBody>
      </p:sp>
    </p:spTree>
    <p:extLst>
      <p:ext uri="{BB962C8B-B14F-4D97-AF65-F5344CB8AC3E}">
        <p14:creationId xmlns="" xmlns:p14="http://schemas.microsoft.com/office/powerpoint/2010/main" val="24823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533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/>
              <a:t>Acquisition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1600200"/>
            <a:ext cx="8077200" cy="472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/>
          <a:p>
            <a:r>
              <a:rPr lang="en-US" altLang="en-US" sz="3600" dirty="0"/>
              <a:t> </a:t>
            </a:r>
            <a:r>
              <a:rPr lang="en-US" altLang="en-US" sz="4100" dirty="0" smtClean="0"/>
              <a:t>Prevent contamination </a:t>
            </a:r>
          </a:p>
          <a:p>
            <a:pPr lvl="1"/>
            <a:r>
              <a:rPr lang="en-US" altLang="en-US" sz="3900" dirty="0" smtClean="0"/>
              <a:t> Mobile devices must be isolated (turn off, remove the battery, and use a Faraday bag)</a:t>
            </a:r>
          </a:p>
          <a:p>
            <a:pPr lvl="1"/>
            <a:endParaRPr lang="en-US" altLang="en-US" sz="3900" dirty="0" smtClean="0"/>
          </a:p>
          <a:p>
            <a:pPr lvl="1"/>
            <a:r>
              <a:rPr lang="en-US" altLang="en-US" sz="3900" dirty="0"/>
              <a:t> </a:t>
            </a:r>
            <a:r>
              <a:rPr lang="en-US" altLang="en-US" sz="3900" dirty="0" smtClean="0"/>
              <a:t>For computers, record any information on the screen and, if there is no apparent destructive software running, keep it on. Otherwise, immediately disconnect the power.</a:t>
            </a:r>
          </a:p>
          <a:p>
            <a:pPr lvl="1"/>
            <a:endParaRPr lang="en-US" altLang="en-US" sz="3900" dirty="0" smtClean="0"/>
          </a:p>
          <a:p>
            <a:pPr lvl="1"/>
            <a:r>
              <a:rPr lang="en-US" altLang="en-US" sz="3900" dirty="0"/>
              <a:t> </a:t>
            </a:r>
            <a:r>
              <a:rPr lang="en-US" altLang="en-US" sz="3900" dirty="0" smtClean="0"/>
              <a:t>Install write-blocking software</a:t>
            </a:r>
          </a:p>
          <a:p>
            <a:pPr lvl="1"/>
            <a:endParaRPr lang="en-US" altLang="en-US" sz="3900" dirty="0" smtClean="0"/>
          </a:p>
          <a:p>
            <a:pPr lvl="1"/>
            <a:r>
              <a:rPr lang="en-US" altLang="en-US" sz="3900" dirty="0" smtClean="0"/>
              <a:t>Select the extraction method</a:t>
            </a:r>
            <a:endParaRPr lang="en-US" altLang="en-US" sz="3900" dirty="0"/>
          </a:p>
          <a:p>
            <a:pPr marL="45720" indent="0">
              <a:buNone/>
            </a:pPr>
            <a:endParaRPr lang="en-US" altLang="en-US" sz="4100" dirty="0"/>
          </a:p>
        </p:txBody>
      </p:sp>
    </p:spTree>
    <p:extLst>
      <p:ext uri="{BB962C8B-B14F-4D97-AF65-F5344CB8AC3E}">
        <p14:creationId xmlns="" xmlns:p14="http://schemas.microsoft.com/office/powerpoint/2010/main" val="73259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533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/>
              <a:t>Acquisition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1600200"/>
            <a:ext cx="8077200" cy="472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3600" dirty="0"/>
              <a:t> </a:t>
            </a:r>
            <a:r>
              <a:rPr lang="en-US" altLang="en-US" sz="4100" dirty="0" smtClean="0"/>
              <a:t>Preserve the evidence</a:t>
            </a:r>
          </a:p>
          <a:p>
            <a:pPr lvl="1"/>
            <a:r>
              <a:rPr lang="en-US" altLang="en-US" sz="3900" dirty="0"/>
              <a:t> </a:t>
            </a:r>
            <a:r>
              <a:rPr lang="en-US" altLang="en-US" sz="3900" dirty="0" smtClean="0"/>
              <a:t>create an image using the USBIT tool</a:t>
            </a:r>
          </a:p>
          <a:p>
            <a:pPr lvl="1"/>
            <a:r>
              <a:rPr lang="en-US" altLang="en-US" sz="3900" dirty="0"/>
              <a:t> </a:t>
            </a:r>
            <a:r>
              <a:rPr lang="en-US" altLang="en-US" sz="3900" dirty="0" smtClean="0"/>
              <a:t>Calculate a hash signature of the image using the FCIV tool </a:t>
            </a:r>
          </a:p>
        </p:txBody>
      </p:sp>
    </p:spTree>
    <p:extLst>
      <p:ext uri="{BB962C8B-B14F-4D97-AF65-F5344CB8AC3E}">
        <p14:creationId xmlns="" xmlns:p14="http://schemas.microsoft.com/office/powerpoint/2010/main" val="25338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533400"/>
            <a:ext cx="9144000" cy="715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4488" eaLnBrk="1" hangingPunct="1"/>
            <a:r>
              <a:rPr lang="en-US" altLang="en-US" sz="4400" b="1" dirty="0" smtClean="0"/>
              <a:t>USB Image Tool</a:t>
            </a:r>
            <a:endParaRPr lang="en-US" alt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8716" y="1249363"/>
            <a:ext cx="7437084" cy="53805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336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merge">
  <a:themeElements>
    <a:clrScheme name="1_CT3_Theme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T3_Theme1">
      <a:majorFont>
        <a:latin typeface="Calibri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CT3_Them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T3_Theme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T3_Theme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T3_Theme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T3_Theme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T3_Theme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T3_Theme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T3_Theme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T3_Theme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T3_Theme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T3_Theme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T3_Theme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732</Words>
  <Application>Microsoft Office PowerPoint</Application>
  <PresentationFormat>On-screen Show (4:3)</PresentationFormat>
  <Paragraphs>148</Paragraphs>
  <Slides>31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Emerge</vt:lpstr>
      <vt:lpstr>Perspective</vt:lpstr>
      <vt:lpstr>Image</vt:lpstr>
      <vt:lpstr>Slide 1</vt:lpstr>
      <vt:lpstr>Learning Objectives</vt:lpstr>
      <vt:lpstr>Topic Outline</vt:lpstr>
      <vt:lpstr>Digital Forensics</vt:lpstr>
      <vt:lpstr>Four Major Stages</vt:lpstr>
      <vt:lpstr>Acquisition</vt:lpstr>
      <vt:lpstr>Acquisition</vt:lpstr>
      <vt:lpstr>Acquisition</vt:lpstr>
      <vt:lpstr>USB Image Tool</vt:lpstr>
      <vt:lpstr>Check for Understanding Q1</vt:lpstr>
      <vt:lpstr>File Checksum Integrity Verification (FCIV) Tool </vt:lpstr>
      <vt:lpstr>Identification</vt:lpstr>
      <vt:lpstr>Evaluation</vt:lpstr>
      <vt:lpstr>Slide 14</vt:lpstr>
      <vt:lpstr>Slide 15</vt:lpstr>
      <vt:lpstr>Slide 16</vt:lpstr>
      <vt:lpstr>Presentation</vt:lpstr>
      <vt:lpstr>Check for Understanding Q2</vt:lpstr>
      <vt:lpstr>Autopsy</vt:lpstr>
      <vt:lpstr>Slide 20</vt:lpstr>
      <vt:lpstr>Slide 21</vt:lpstr>
      <vt:lpstr>Slide 22</vt:lpstr>
      <vt:lpstr>Slide 23</vt:lpstr>
      <vt:lpstr>Check for Understanding Q3</vt:lpstr>
      <vt:lpstr>Steganography</vt:lpstr>
      <vt:lpstr>STools4</vt:lpstr>
      <vt:lpstr>STools4</vt:lpstr>
      <vt:lpstr>STools4</vt:lpstr>
      <vt:lpstr>Check for Understanding Q4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2013-04-10T14:08:06Z</dcterms:created>
  <dcterms:modified xsi:type="dcterms:W3CDTF">2017-07-09T00:23:18Z</dcterms:modified>
</cp:coreProperties>
</file>