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AAF72-ACDC-4334-957E-C725014414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E7B0B0-CCC7-4BEC-8FBB-870A5E95F68A}">
      <dgm:prSet/>
      <dgm:spPr/>
      <dgm:t>
        <a:bodyPr/>
        <a:lstStyle/>
        <a:p>
          <a:r>
            <a:rPr lang="en-US" b="0" i="0" dirty="0"/>
            <a:t>Anypoint Studio comes with Runtime, which lets you deploy the Mule application and test your app in your machine. It provides step-based debugging to check your application.</a:t>
          </a:r>
          <a:endParaRPr lang="en-US" dirty="0"/>
        </a:p>
      </dgm:t>
    </dgm:pt>
    <dgm:pt modelId="{73C6F2F8-738E-45B7-8E92-0817C614BC84}" type="parTrans" cxnId="{6DF1195B-4CB7-48E0-8A0B-A018A5D826FF}">
      <dgm:prSet/>
      <dgm:spPr/>
      <dgm:t>
        <a:bodyPr/>
        <a:lstStyle/>
        <a:p>
          <a:endParaRPr lang="en-US"/>
        </a:p>
      </dgm:t>
    </dgm:pt>
    <dgm:pt modelId="{4371CBB2-54B9-429B-BCB0-A31976EA5CDE}" type="sibTrans" cxnId="{6DF1195B-4CB7-48E0-8A0B-A018A5D826FF}">
      <dgm:prSet/>
      <dgm:spPr/>
      <dgm:t>
        <a:bodyPr/>
        <a:lstStyle/>
        <a:p>
          <a:endParaRPr lang="en-US"/>
        </a:p>
      </dgm:t>
    </dgm:pt>
    <dgm:pt modelId="{C20E13C1-ED22-4950-9984-06D24B0A8A19}">
      <dgm:prSet/>
      <dgm:spPr/>
      <dgm:t>
        <a:bodyPr/>
        <a:lstStyle/>
        <a:p>
          <a:r>
            <a:rPr lang="en-US" b="0" i="0" dirty="0"/>
            <a:t>Anypoint Studio comes with </a:t>
          </a:r>
          <a:r>
            <a:rPr lang="en-US" b="0" i="0" dirty="0" err="1"/>
            <a:t>StudioVisual</a:t>
          </a:r>
          <a:r>
            <a:rPr lang="en-US" b="0" i="0" dirty="0"/>
            <a:t> Debugger, which allows you to run the application in debug mode and stop its execution to check the contents of previous building blocks.</a:t>
          </a:r>
          <a:endParaRPr lang="en-US" dirty="0"/>
        </a:p>
      </dgm:t>
    </dgm:pt>
    <dgm:pt modelId="{5779657D-1922-440B-BC20-7DDC9A5CF33B}" type="parTrans" cxnId="{2A6CAA86-E58E-47A7-95CC-527D6AC51948}">
      <dgm:prSet/>
      <dgm:spPr/>
      <dgm:t>
        <a:bodyPr/>
        <a:lstStyle/>
        <a:p>
          <a:endParaRPr lang="en-US"/>
        </a:p>
      </dgm:t>
    </dgm:pt>
    <dgm:pt modelId="{7CD11991-6A0A-48B0-8558-B2EAEAF8A45A}" type="sibTrans" cxnId="{2A6CAA86-E58E-47A7-95CC-527D6AC51948}">
      <dgm:prSet/>
      <dgm:spPr/>
      <dgm:t>
        <a:bodyPr/>
        <a:lstStyle/>
        <a:p>
          <a:endParaRPr lang="en-US"/>
        </a:p>
      </dgm:t>
    </dgm:pt>
    <dgm:pt modelId="{CF110701-F222-4C89-B7ED-CD7EEA53F99E}">
      <dgm:prSet custT="1"/>
      <dgm:spPr/>
      <dgm:t>
        <a:bodyPr/>
        <a:lstStyle/>
        <a:p>
          <a:r>
            <a:rPr lang="en-US" sz="1400" b="1"/>
            <a:t>Steps to debug the api:</a:t>
          </a:r>
          <a:endParaRPr lang="en-US" sz="1400"/>
        </a:p>
      </dgm:t>
    </dgm:pt>
    <dgm:pt modelId="{1BC6C4B4-E772-422C-BA1B-901DB4AC6D5E}" type="parTrans" cxnId="{39756145-7844-4880-B18C-A91774783197}">
      <dgm:prSet/>
      <dgm:spPr/>
      <dgm:t>
        <a:bodyPr/>
        <a:lstStyle/>
        <a:p>
          <a:endParaRPr lang="en-US"/>
        </a:p>
      </dgm:t>
    </dgm:pt>
    <dgm:pt modelId="{319F14D4-7A25-4871-B15A-913E8A0FE495}" type="sibTrans" cxnId="{39756145-7844-4880-B18C-A91774783197}">
      <dgm:prSet/>
      <dgm:spPr/>
      <dgm:t>
        <a:bodyPr/>
        <a:lstStyle/>
        <a:p>
          <a:endParaRPr lang="en-US"/>
        </a:p>
      </dgm:t>
    </dgm:pt>
    <dgm:pt modelId="{3927C46C-AF7B-4951-AB7F-E949CE3CB311}">
      <dgm:prSet/>
      <dgm:spPr/>
      <dgm:t>
        <a:bodyPr/>
        <a:lstStyle/>
        <a:p>
          <a:r>
            <a:rPr lang="en-US" b="0" i="0"/>
            <a:t>For running the application in debug mode, first, you need to set up a breakpoint on the building block. When the application runs in debug mode, it stops immediately after executing the building block with the breakpoint.</a:t>
          </a:r>
          <a:endParaRPr lang="en-US"/>
        </a:p>
      </dgm:t>
    </dgm:pt>
    <dgm:pt modelId="{8CC0820C-81C3-4012-9479-3CB79B50BF9B}" type="parTrans" cxnId="{1B65C10B-61FB-45F7-984F-BD739E724ADC}">
      <dgm:prSet/>
      <dgm:spPr/>
      <dgm:t>
        <a:bodyPr/>
        <a:lstStyle/>
        <a:p>
          <a:endParaRPr lang="en-US"/>
        </a:p>
      </dgm:t>
    </dgm:pt>
    <dgm:pt modelId="{804AF61D-AE8C-403A-B258-E4482B152DCE}" type="sibTrans" cxnId="{1B65C10B-61FB-45F7-984F-BD739E724ADC}">
      <dgm:prSet/>
      <dgm:spPr/>
      <dgm:t>
        <a:bodyPr/>
        <a:lstStyle/>
        <a:p>
          <a:endParaRPr lang="en-US"/>
        </a:p>
      </dgm:t>
    </dgm:pt>
    <dgm:pt modelId="{A97BE452-F8EF-42FE-9DD3-32BC949D6670}">
      <dgm:prSet/>
      <dgm:spPr/>
      <dgm:t>
        <a:bodyPr/>
        <a:lstStyle/>
        <a:p>
          <a:r>
            <a:rPr lang="en-US" b="0" i="0"/>
            <a:t>When debugging an application on your local machine, Studio Visual Debugger listens for incoming connections on port 6666 and ensure that the firewall is not blocking the port. </a:t>
          </a:r>
          <a:endParaRPr lang="en-US"/>
        </a:p>
      </dgm:t>
    </dgm:pt>
    <dgm:pt modelId="{A1026FE1-EE05-453D-B3F8-17DE1DA73927}" type="parTrans" cxnId="{9B064AD8-3004-4972-B304-307448EAEFA8}">
      <dgm:prSet/>
      <dgm:spPr/>
      <dgm:t>
        <a:bodyPr/>
        <a:lstStyle/>
        <a:p>
          <a:endParaRPr lang="en-US"/>
        </a:p>
      </dgm:t>
    </dgm:pt>
    <dgm:pt modelId="{775FA050-374C-4125-BD85-016E2399AF33}" type="sibTrans" cxnId="{9B064AD8-3004-4972-B304-307448EAEFA8}">
      <dgm:prSet/>
      <dgm:spPr/>
      <dgm:t>
        <a:bodyPr/>
        <a:lstStyle/>
        <a:p>
          <a:endParaRPr lang="en-US"/>
        </a:p>
      </dgm:t>
    </dgm:pt>
    <dgm:pt modelId="{0D99EDBD-3C35-452D-9685-4E2D1696C039}" type="pres">
      <dgm:prSet presAssocID="{E44AAF72-ACDC-4334-957E-C72501441425}" presName="linear" presStyleCnt="0">
        <dgm:presLayoutVars>
          <dgm:animLvl val="lvl"/>
          <dgm:resizeHandles val="exact"/>
        </dgm:presLayoutVars>
      </dgm:prSet>
      <dgm:spPr/>
    </dgm:pt>
    <dgm:pt modelId="{E79882B0-A800-49C1-BC0E-3FDB1754D33F}" type="pres">
      <dgm:prSet presAssocID="{28E7B0B0-CCC7-4BEC-8FBB-870A5E95F6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55A37E-68CB-4284-97EE-AD07CE9DD2F5}" type="pres">
      <dgm:prSet presAssocID="{4371CBB2-54B9-429B-BCB0-A31976EA5CDE}" presName="spacer" presStyleCnt="0"/>
      <dgm:spPr/>
    </dgm:pt>
    <dgm:pt modelId="{A6D5AEF9-A2DA-42B7-817B-C4332AF0F8DB}" type="pres">
      <dgm:prSet presAssocID="{C20E13C1-ED22-4950-9984-06D24B0A8A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6D4DEE-3EB9-4EF7-8338-89A8B165D9C7}" type="pres">
      <dgm:prSet presAssocID="{7CD11991-6A0A-48B0-8558-B2EAEAF8A45A}" presName="spacer" presStyleCnt="0"/>
      <dgm:spPr/>
    </dgm:pt>
    <dgm:pt modelId="{09D7D589-6CDD-46A2-A1D5-BDC6413B2BD7}" type="pres">
      <dgm:prSet presAssocID="{CF110701-F222-4C89-B7ED-CD7EEA53F9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4F4A47-16D7-409C-AE1D-1F9A4DB81A7A}" type="pres">
      <dgm:prSet presAssocID="{319F14D4-7A25-4871-B15A-913E8A0FE495}" presName="spacer" presStyleCnt="0"/>
      <dgm:spPr/>
    </dgm:pt>
    <dgm:pt modelId="{592FAB08-73A5-4460-B755-82079F3AD3BE}" type="pres">
      <dgm:prSet presAssocID="{3927C46C-AF7B-4951-AB7F-E949CE3CB3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630F963-D223-43C9-AA0F-AB6981DD24BF}" type="pres">
      <dgm:prSet presAssocID="{804AF61D-AE8C-403A-B258-E4482B152DCE}" presName="spacer" presStyleCnt="0"/>
      <dgm:spPr/>
    </dgm:pt>
    <dgm:pt modelId="{F1D8FA34-A9F5-4F7B-A37C-11C6C401A2C2}" type="pres">
      <dgm:prSet presAssocID="{A97BE452-F8EF-42FE-9DD3-32BC949D66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65C10B-61FB-45F7-984F-BD739E724ADC}" srcId="{E44AAF72-ACDC-4334-957E-C72501441425}" destId="{3927C46C-AF7B-4951-AB7F-E949CE3CB311}" srcOrd="3" destOrd="0" parTransId="{8CC0820C-81C3-4012-9479-3CB79B50BF9B}" sibTransId="{804AF61D-AE8C-403A-B258-E4482B152DCE}"/>
    <dgm:cxn modelId="{6DF1195B-4CB7-48E0-8A0B-A018A5D826FF}" srcId="{E44AAF72-ACDC-4334-957E-C72501441425}" destId="{28E7B0B0-CCC7-4BEC-8FBB-870A5E95F68A}" srcOrd="0" destOrd="0" parTransId="{73C6F2F8-738E-45B7-8E92-0817C614BC84}" sibTransId="{4371CBB2-54B9-429B-BCB0-A31976EA5CDE}"/>
    <dgm:cxn modelId="{39756145-7844-4880-B18C-A91774783197}" srcId="{E44AAF72-ACDC-4334-957E-C72501441425}" destId="{CF110701-F222-4C89-B7ED-CD7EEA53F99E}" srcOrd="2" destOrd="0" parTransId="{1BC6C4B4-E772-422C-BA1B-901DB4AC6D5E}" sibTransId="{319F14D4-7A25-4871-B15A-913E8A0FE495}"/>
    <dgm:cxn modelId="{98E4A46C-D3A4-422A-9EDB-8723CCF6F670}" type="presOf" srcId="{28E7B0B0-CCC7-4BEC-8FBB-870A5E95F68A}" destId="{E79882B0-A800-49C1-BC0E-3FDB1754D33F}" srcOrd="0" destOrd="0" presId="urn:microsoft.com/office/officeart/2005/8/layout/vList2"/>
    <dgm:cxn modelId="{2A6CAA86-E58E-47A7-95CC-527D6AC51948}" srcId="{E44AAF72-ACDC-4334-957E-C72501441425}" destId="{C20E13C1-ED22-4950-9984-06D24B0A8A19}" srcOrd="1" destOrd="0" parTransId="{5779657D-1922-440B-BC20-7DDC9A5CF33B}" sibTransId="{7CD11991-6A0A-48B0-8558-B2EAEAF8A45A}"/>
    <dgm:cxn modelId="{68E059AA-2937-47AA-AE86-5BC32B0A738C}" type="presOf" srcId="{CF110701-F222-4C89-B7ED-CD7EEA53F99E}" destId="{09D7D589-6CDD-46A2-A1D5-BDC6413B2BD7}" srcOrd="0" destOrd="0" presId="urn:microsoft.com/office/officeart/2005/8/layout/vList2"/>
    <dgm:cxn modelId="{C15ED5AC-6FA2-453E-85FE-A7865BC8157F}" type="presOf" srcId="{E44AAF72-ACDC-4334-957E-C72501441425}" destId="{0D99EDBD-3C35-452D-9685-4E2D1696C039}" srcOrd="0" destOrd="0" presId="urn:microsoft.com/office/officeart/2005/8/layout/vList2"/>
    <dgm:cxn modelId="{F5ACA8D7-75A6-429A-880B-1F143FB4CDB7}" type="presOf" srcId="{A97BE452-F8EF-42FE-9DD3-32BC949D6670}" destId="{F1D8FA34-A9F5-4F7B-A37C-11C6C401A2C2}" srcOrd="0" destOrd="0" presId="urn:microsoft.com/office/officeart/2005/8/layout/vList2"/>
    <dgm:cxn modelId="{9B064AD8-3004-4972-B304-307448EAEFA8}" srcId="{E44AAF72-ACDC-4334-957E-C72501441425}" destId="{A97BE452-F8EF-42FE-9DD3-32BC949D6670}" srcOrd="4" destOrd="0" parTransId="{A1026FE1-EE05-453D-B3F8-17DE1DA73927}" sibTransId="{775FA050-374C-4125-BD85-016E2399AF33}"/>
    <dgm:cxn modelId="{3D1FD4DB-90A7-49AC-915B-6F3F79A922DC}" type="presOf" srcId="{C20E13C1-ED22-4950-9984-06D24B0A8A19}" destId="{A6D5AEF9-A2DA-42B7-817B-C4332AF0F8DB}" srcOrd="0" destOrd="0" presId="urn:microsoft.com/office/officeart/2005/8/layout/vList2"/>
    <dgm:cxn modelId="{AB8595F5-9697-47CF-AFFF-59AAC654AD32}" type="presOf" srcId="{3927C46C-AF7B-4951-AB7F-E949CE3CB311}" destId="{592FAB08-73A5-4460-B755-82079F3AD3BE}" srcOrd="0" destOrd="0" presId="urn:microsoft.com/office/officeart/2005/8/layout/vList2"/>
    <dgm:cxn modelId="{B842A9AF-0157-4D8C-A6AB-152AB5A09FDD}" type="presParOf" srcId="{0D99EDBD-3C35-452D-9685-4E2D1696C039}" destId="{E79882B0-A800-49C1-BC0E-3FDB1754D33F}" srcOrd="0" destOrd="0" presId="urn:microsoft.com/office/officeart/2005/8/layout/vList2"/>
    <dgm:cxn modelId="{BD0C67CF-CD52-4851-B28B-F5B71009DC63}" type="presParOf" srcId="{0D99EDBD-3C35-452D-9685-4E2D1696C039}" destId="{2555A37E-68CB-4284-97EE-AD07CE9DD2F5}" srcOrd="1" destOrd="0" presId="urn:microsoft.com/office/officeart/2005/8/layout/vList2"/>
    <dgm:cxn modelId="{6B26032E-E94A-49A7-97D7-10980376FE62}" type="presParOf" srcId="{0D99EDBD-3C35-452D-9685-4E2D1696C039}" destId="{A6D5AEF9-A2DA-42B7-817B-C4332AF0F8DB}" srcOrd="2" destOrd="0" presId="urn:microsoft.com/office/officeart/2005/8/layout/vList2"/>
    <dgm:cxn modelId="{0DDD60E0-CAE9-4148-8CA1-3465D79E1CC7}" type="presParOf" srcId="{0D99EDBD-3C35-452D-9685-4E2D1696C039}" destId="{FD6D4DEE-3EB9-4EF7-8338-89A8B165D9C7}" srcOrd="3" destOrd="0" presId="urn:microsoft.com/office/officeart/2005/8/layout/vList2"/>
    <dgm:cxn modelId="{7419F30F-C410-4042-A5FA-CDFF7DE45849}" type="presParOf" srcId="{0D99EDBD-3C35-452D-9685-4E2D1696C039}" destId="{09D7D589-6CDD-46A2-A1D5-BDC6413B2BD7}" srcOrd="4" destOrd="0" presId="urn:microsoft.com/office/officeart/2005/8/layout/vList2"/>
    <dgm:cxn modelId="{E3488F12-13D4-456D-AAD6-0A3AD291BB0A}" type="presParOf" srcId="{0D99EDBD-3C35-452D-9685-4E2D1696C039}" destId="{C04F4A47-16D7-409C-AE1D-1F9A4DB81A7A}" srcOrd="5" destOrd="0" presId="urn:microsoft.com/office/officeart/2005/8/layout/vList2"/>
    <dgm:cxn modelId="{E868F979-D516-41BD-90DB-1CB2639A5950}" type="presParOf" srcId="{0D99EDBD-3C35-452D-9685-4E2D1696C039}" destId="{592FAB08-73A5-4460-B755-82079F3AD3BE}" srcOrd="6" destOrd="0" presId="urn:microsoft.com/office/officeart/2005/8/layout/vList2"/>
    <dgm:cxn modelId="{EF6CCC7F-0186-4611-A0D6-07477123855A}" type="presParOf" srcId="{0D99EDBD-3C35-452D-9685-4E2D1696C039}" destId="{5630F963-D223-43C9-AA0F-AB6981DD24BF}" srcOrd="7" destOrd="0" presId="urn:microsoft.com/office/officeart/2005/8/layout/vList2"/>
    <dgm:cxn modelId="{AD2A7A0B-1A56-4544-82C0-D10CD8F4441C}" type="presParOf" srcId="{0D99EDBD-3C35-452D-9685-4E2D1696C039}" destId="{F1D8FA34-A9F5-4F7B-A37C-11C6C401A2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82B0-A800-49C1-BC0E-3FDB1754D33F}">
      <dsp:nvSpPr>
        <dsp:cNvPr id="0" name=""/>
        <dsp:cNvSpPr/>
      </dsp:nvSpPr>
      <dsp:spPr>
        <a:xfrm>
          <a:off x="0" y="86232"/>
          <a:ext cx="5314543" cy="615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Anypoint Studio comes with Runtime, which lets you deploy the Mule application and test your app in your machine. It provides step-based debugging to check your application.</a:t>
          </a:r>
          <a:endParaRPr lang="en-US" sz="1100" kern="1200" dirty="0"/>
        </a:p>
      </dsp:txBody>
      <dsp:txXfrm>
        <a:off x="30039" y="116271"/>
        <a:ext cx="5254465" cy="555268"/>
      </dsp:txXfrm>
    </dsp:sp>
    <dsp:sp modelId="{A6D5AEF9-A2DA-42B7-817B-C4332AF0F8DB}">
      <dsp:nvSpPr>
        <dsp:cNvPr id="0" name=""/>
        <dsp:cNvSpPr/>
      </dsp:nvSpPr>
      <dsp:spPr>
        <a:xfrm>
          <a:off x="0" y="733259"/>
          <a:ext cx="5314543" cy="615346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Anypoint Studio comes with StudioVisual Debugger, which allows you to run the application in debug mode and stop its execution to check the contents of previous building blocks.</a:t>
          </a:r>
          <a:endParaRPr lang="en-US" sz="1100" kern="1200"/>
        </a:p>
      </dsp:txBody>
      <dsp:txXfrm>
        <a:off x="30039" y="763298"/>
        <a:ext cx="5254465" cy="555268"/>
      </dsp:txXfrm>
    </dsp:sp>
    <dsp:sp modelId="{09D7D589-6CDD-46A2-A1D5-BDC6413B2BD7}">
      <dsp:nvSpPr>
        <dsp:cNvPr id="0" name=""/>
        <dsp:cNvSpPr/>
      </dsp:nvSpPr>
      <dsp:spPr>
        <a:xfrm>
          <a:off x="0" y="1380286"/>
          <a:ext cx="5314543" cy="61534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Steps to debug the api:</a:t>
          </a:r>
          <a:endParaRPr lang="en-US" sz="1400" kern="1200"/>
        </a:p>
      </dsp:txBody>
      <dsp:txXfrm>
        <a:off x="30039" y="1410325"/>
        <a:ext cx="5254465" cy="555268"/>
      </dsp:txXfrm>
    </dsp:sp>
    <dsp:sp modelId="{592FAB08-73A5-4460-B755-82079F3AD3BE}">
      <dsp:nvSpPr>
        <dsp:cNvPr id="0" name=""/>
        <dsp:cNvSpPr/>
      </dsp:nvSpPr>
      <dsp:spPr>
        <a:xfrm>
          <a:off x="0" y="2027313"/>
          <a:ext cx="5314543" cy="615346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running the application in debug mode, first, you need to set up a breakpoint on the building block. When the application runs in debug mode, it stops immediately after executing the building block with the breakpoint.</a:t>
          </a:r>
          <a:endParaRPr lang="en-US" sz="1100" kern="1200"/>
        </a:p>
      </dsp:txBody>
      <dsp:txXfrm>
        <a:off x="30039" y="2057352"/>
        <a:ext cx="5254465" cy="555268"/>
      </dsp:txXfrm>
    </dsp:sp>
    <dsp:sp modelId="{F1D8FA34-A9F5-4F7B-A37C-11C6C401A2C2}">
      <dsp:nvSpPr>
        <dsp:cNvPr id="0" name=""/>
        <dsp:cNvSpPr/>
      </dsp:nvSpPr>
      <dsp:spPr>
        <a:xfrm>
          <a:off x="0" y="2674340"/>
          <a:ext cx="5314543" cy="61534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When debugging an application on your local machine, Studio Visual Debugger listens for incoming connections on port 6666 and ensure that the firewall is not blocking the port. </a:t>
          </a:r>
          <a:endParaRPr lang="en-US" sz="1100" kern="1200"/>
        </a:p>
      </dsp:txBody>
      <dsp:txXfrm>
        <a:off x="30039" y="2704379"/>
        <a:ext cx="5254465" cy="55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1D94-5784-B4E6-4841-ED0C19CE4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4A9DC-A2D3-EB42-C811-A99382E2A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9F41-5E9E-197F-AC40-9D9CB8AE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25BD-DC54-1131-4BF5-E237CA77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C73E-9710-DEDB-512B-4658BDE1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FD50-43CB-E3B3-FB3B-239F7CEA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9DF2-EF2E-05D4-C9D3-A777CC1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3FFF-A37E-441B-133D-9965BA11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FC84-FA33-986B-41C5-6159D5CF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4A40-E0EA-9874-8C75-F559DF9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F5A26-A0A0-B3EA-4BBF-B19A1AA5F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82C0-65B5-8E0B-4AEB-4A920337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9F64-0116-014C-8A08-F4155BA9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7AB8-AF2A-B119-79B1-055E7E5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50C1-0FA9-8DF5-2AE7-E7CB3E0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D7E7-3242-B986-BF5E-C37A74BC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7B8F-63CA-D153-4650-8B438D59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D85B-56EC-F56D-A943-F14F700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E502-CE2F-205C-F7AA-78CAC8F6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73C9-DF9D-8CE9-B364-569097F4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7C96-A3B3-5D83-DCA1-061A982A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D98D-0D38-D840-AA84-FBB9EA19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03D2-C281-1BBB-289A-E555C6CB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5638-78F7-2C2A-35D6-03DF4E6A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7C27-8BAE-9333-6CEE-5EBC5C6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F24B-BDB6-D300-0F0C-E7739D2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5BCF-A6AF-736C-F0ED-1B6C8925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7589-63CB-0EFC-CFD8-F1FE01C2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BD3C-DFD9-178C-677D-58CA161A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4F43-2BAB-26D3-D416-F4AC4926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F9A00-25C4-21A4-6DE1-C090F2E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CAF4-3354-30EE-831A-C6BF2A53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489D-99CB-7E5D-760F-FB542A55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F803-F77E-233B-17EF-3ACF67991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D026-165C-8AD1-A61E-4B4A664BC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3EE87-7AB7-31F5-A841-A9A5C9530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27BB-F3BF-D937-5273-96BF63E1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C932C-4961-9D8F-C2F8-C07AB886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9928D-E594-E232-88C4-413633D4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16B1-AF04-F098-7CAC-57F2DE56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54EBE-CDFA-A8BA-12A3-5AC33550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674B4-D60B-1A2D-AA02-8057DEA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2725D-E1A0-9940-1112-94C06996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5C9DB-CB1E-E151-4CB7-2DE3CB3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6AFCD-31B0-FFB9-366C-34C4D191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022A-BC7F-C777-2C0C-034D3D03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8A8-A5E5-9EB9-B433-3BEA29F7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E122-2A7D-6B7B-D905-A54A7AAE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A4C1-1419-3567-9D99-3DBF0129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892B-3497-4082-E95D-303D786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FF87-BD35-C11D-1651-6CE75AB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9217-4001-8191-87DE-CBDEE15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0D6-4E6C-0164-BA6D-9F62E59D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8F4B8-EFC1-FF11-4B6B-C63BE008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4899C-E139-B161-1F37-7D55FA91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BA4AB-EA14-519E-F0F7-440B38D9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76A4-E538-0324-57E8-5DAD0AB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9A6DE-1CA7-FF8B-59F0-11E370E3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7C2CF-E2A6-84B2-FDB6-5BFABCFD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413B-9E01-B6AE-32CB-7FA13A67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30DD-277B-DE7D-B418-EE2AB6DB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C394-90AB-4514-9533-A1D8782AFC2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39D5-017F-2CDF-9654-B5F9FDE1F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5BBC-5DAC-133B-F1B8-F36EE4E0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E485-9126-4178-B222-9E85DFAD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F4D25-DA1A-A43B-5295-0096AE57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1473695"/>
            <a:ext cx="9679449" cy="252393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200" dirty="0">
                <a:solidFill>
                  <a:srgbClr val="FFFFFF"/>
                </a:solidFill>
              </a:rPr>
              <a:t>		MuleSoft-Online-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			Training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				By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C1DEE-AC49-57AF-870E-35EE701C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4492102"/>
            <a:ext cx="9679449" cy="135435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				</a:t>
            </a:r>
            <a:r>
              <a:rPr lang="en-US" sz="3200" dirty="0">
                <a:solidFill>
                  <a:srgbClr val="002060"/>
                </a:solidFill>
              </a:rPr>
              <a:t>Anil Mikkili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60014-D59D-9092-992A-48220A49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Mule Message Structure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CF991-01E7-1D94-1E15-D5B4FEC0D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7770" y="2481568"/>
            <a:ext cx="3952579" cy="18873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5C21-3036-3DD6-9EA3-CAF07E2E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0" i="0" dirty="0">
                <a:solidFill>
                  <a:schemeClr val="tx1">
                    <a:alpha val="80000"/>
                  </a:schemeClr>
                </a:solidFill>
                <a:effectLst/>
              </a:rPr>
              <a:t>A Mule message is the part of the Mule event that serves as a container for message content and metadata, typically from external sources, as processed within flows of a Mule app.</a:t>
            </a:r>
          </a:p>
          <a:p>
            <a:r>
              <a:rPr lang="en-US" sz="1900" b="0" i="0" dirty="0">
                <a:solidFill>
                  <a:schemeClr val="tx1">
                    <a:alpha val="80000"/>
                  </a:schemeClr>
                </a:solidFill>
                <a:effectLst/>
              </a:rPr>
              <a:t>Attributes contain the metadata associated with the body (or payload) of the message.</a:t>
            </a:r>
          </a:p>
          <a:p>
            <a:endParaRPr lang="en-US" sz="1900" b="0" i="0" dirty="0"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4C34DA-AA6C-9185-1088-D8B775ED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				Message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D4EA-DA59-7B65-60AC-3513A3A4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Once Mule receives a message from a message source, the work of message processor starts. The Mule uses one or more message processors to process the message through a flow. The main task of message processor is to transform, filter, enrich and process the message as it passes through the Mule flow.</a:t>
            </a:r>
          </a:p>
          <a:p>
            <a:r>
              <a:rPr lang="en-US" sz="1100" b="0" i="0">
                <a:solidFill>
                  <a:schemeClr val="tx2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Categorization of Mule Processor</a:t>
            </a:r>
          </a:p>
          <a:p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Following are the categories of Mule Processor, based on functions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Connectors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These message processors send and receive data. They also plug data into external data sources via standard protocols or third-party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Components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These message processors are flexible in nature and perform business logic implemented in various languages like Java, JavaScript, Groovy, Python or Ruby.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Filters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They filter the messages and allow only specific messages to continue to be processed in a flow, based on specific criteria.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Routers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This message processor is used to control the flow of message to route, resequencing or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Scopes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hey basically wrap snippets of code for the purpose of defining fine-grained behavior within a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Transformers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 role of transformers is to convert message payload type and data format to facilitate communication between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Business Events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They basically capture data associated with key performance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>
                <a:solidFill>
                  <a:schemeClr val="tx2"/>
                </a:solidFill>
                <a:effectLst/>
                <a:latin typeface="Nunito" pitchFamily="2" charset="0"/>
              </a:rPr>
              <a:t>Exception strategies</a:t>
            </a:r>
            <a:r>
              <a:rPr lang="en-US" sz="1100" b="0" i="0">
                <a:solidFill>
                  <a:schemeClr val="tx2"/>
                </a:solidFill>
                <a:effectLst/>
                <a:latin typeface="Nunito" pitchFamily="2" charset="0"/>
              </a:rPr>
              <a:t> − These message processors handle errors of any type that occur during message processing.</a:t>
            </a:r>
          </a:p>
          <a:p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3498-1D64-07E9-1F81-C39E2AC3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Types of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	flows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in Mule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F13A-7E8A-2323-A2D7-0441F9424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	There are three different types of flows in Mule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Flow : 	</a:t>
            </a:r>
            <a:r>
              <a:rPr lang="en-US" sz="1100" i="0" dirty="0">
                <a:solidFill>
                  <a:srgbClr val="FEFFFF"/>
                </a:solidFill>
                <a:effectLst/>
                <a:latin typeface="Raleway" panose="020B0604020202020204" pitchFamily="2" charset="0"/>
              </a:rPr>
              <a:t>A flow is a connected collection of Mule components.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	Each flow may have a </a:t>
            </a: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processing strategy 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as well as an </a:t>
            </a: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exception handling 	strategy 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 associated with it.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	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A flow may also reference another flow using a f</a:t>
            </a: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low reference component.</a:t>
            </a:r>
          </a:p>
          <a:p>
            <a:pPr marL="0" indent="0">
              <a:buNone/>
            </a:pPr>
            <a:endParaRPr lang="en-US" sz="1100" dirty="0">
              <a:solidFill>
                <a:srgbClr val="FEFFFF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Subflow:          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We use subflows to group common logic. </a:t>
            </a:r>
            <a:r>
              <a:rPr lang="en-US" sz="1100" i="0" dirty="0">
                <a:solidFill>
                  <a:srgbClr val="FEFFFF"/>
                </a:solidFill>
                <a:effectLst/>
                <a:latin typeface="Raleway" pitchFamily="2" charset="0"/>
              </a:rPr>
              <a:t>Subflows are processed 	synchronously;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 that is, execution of the calling 	flow halts until the 	subflow is complete.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	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 The subflow is called using a </a:t>
            </a:r>
            <a:r>
              <a:rPr lang="en-US" sz="1100" b="0" i="1" dirty="0">
                <a:solidFill>
                  <a:srgbClr val="FEFFFF"/>
                </a:solidFill>
                <a:effectLst/>
                <a:latin typeface="Raleway" pitchFamily="2" charset="0"/>
              </a:rPr>
              <a:t>flow reference component</a:t>
            </a:r>
            <a:endParaRPr lang="en-US" sz="1100" dirty="0">
              <a:solidFill>
                <a:srgbClr val="FEFFFF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	Additionally, </a:t>
            </a:r>
            <a:r>
              <a:rPr lang="en-US" sz="1100" i="0" dirty="0">
                <a:solidFill>
                  <a:srgbClr val="FEFFFF"/>
                </a:solidFill>
                <a:effectLst/>
                <a:latin typeface="Raleway" pitchFamily="2" charset="0"/>
              </a:rPr>
              <a:t>subflows inherit the processing strategies and exception 	handling strategies of the calling flow. 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EFFFF"/>
                </a:solidFill>
                <a:latin typeface="Raleway" pitchFamily="2" charset="0"/>
              </a:rPr>
              <a:t>	</a:t>
            </a:r>
            <a:r>
              <a:rPr lang="en-US" sz="1100" b="0" i="0" dirty="0">
                <a:solidFill>
                  <a:srgbClr val="FEFFFF"/>
                </a:solidFill>
                <a:effectLst/>
                <a:latin typeface="Raleway" pitchFamily="2" charset="0"/>
              </a:rPr>
              <a:t>We can call a subflow from multiple different flows. Should we not wish to 	inherit these strategies, we could call a 	synchronous flow.</a:t>
            </a:r>
            <a:endParaRPr lang="en-US" sz="1100" dirty="0">
              <a:solidFill>
                <a:srgbClr val="FEFFFF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FEFFFF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EFFFF"/>
                </a:solidFill>
                <a:latin typeface="Raleway" pitchFamily="2" charset="0"/>
              </a:rPr>
              <a:t>Private Flow:  its also like flow but does.t contains its source.</a:t>
            </a:r>
          </a:p>
          <a:p>
            <a:pPr marL="0" indent="0">
              <a:buNone/>
            </a:pPr>
            <a:endParaRPr lang="en-US" sz="11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6EAC-BE4A-5161-F2DE-E2B23954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/>
              <a:t>Debugging In Mule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50CF2-5BD8-662D-E569-4EC906DF3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1" r="22298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CA8AA-97A9-A5D5-DB52-8816DE5A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72676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63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A552-FAB9-BABA-581F-2EA372B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b="1" dirty="0"/>
              <a:t>Benefits of MEL:</a:t>
            </a:r>
            <a:br>
              <a:rPr lang="en-US" sz="1400" b="1" dirty="0"/>
            </a:br>
            <a:r>
              <a:rPr lang="en-US" sz="1400" b="1" dirty="0"/>
              <a:t>	</a:t>
            </a:r>
            <a:r>
              <a:rPr lang="en-US" sz="1400" b="0" i="0" dirty="0">
                <a:effectLst/>
                <a:latin typeface="+mn-lt"/>
              </a:rPr>
              <a:t>Using MEL makes your application more consistent and provides an efficient and standardized method for evaluating expressions in Mule applications.</a:t>
            </a:r>
            <a:br>
              <a:rPr lang="en-US" sz="1400" b="0" i="0" dirty="0">
                <a:effectLst/>
                <a:latin typeface="Open Sans" panose="020B0606030504020204" pitchFamily="34" charset="0"/>
              </a:rPr>
            </a:br>
            <a:br>
              <a:rPr lang="en-US" sz="1400" b="0" i="0" dirty="0">
                <a:effectLst/>
                <a:latin typeface="Open Sans" panose="020B0606030504020204" pitchFamily="34" charset="0"/>
              </a:rPr>
            </a:br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51EB-B45A-EBEF-61E4-7F461A5A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1300" b="0" i="0" dirty="0">
                <a:effectLst/>
                <a:latin typeface="Open Sans" panose="020B0606030504020204" pitchFamily="34" charset="0"/>
              </a:rPr>
              <a:t>MEL makes use of Mule-specific context objects, you can code it with the help of auto-complete</a:t>
            </a:r>
          </a:p>
          <a:p>
            <a:r>
              <a:rPr lang="en-US" sz="1300" b="0" i="0" dirty="0">
                <a:effectLst/>
                <a:latin typeface="Open Sans" panose="020B0606030504020204" pitchFamily="34" charset="0"/>
              </a:rPr>
              <a:t>Great tool for evaluating expressions in your flows</a:t>
            </a:r>
          </a:p>
          <a:p>
            <a:r>
              <a:rPr lang="en-US" sz="1300" b="0" i="0" dirty="0">
                <a:effectLst/>
                <a:latin typeface="Open Sans" panose="020B0606030504020204" pitchFamily="34" charset="0"/>
              </a:rPr>
              <a:t>Most importantly, MEL enforces consistency when accessing information in the Mule message: rather than using multiple expression evaluators, you can use MEL, the default expression evaluator, to consistently access and manipulate information.</a:t>
            </a:r>
          </a:p>
          <a:p>
            <a:r>
              <a:rPr lang="en-US" sz="1300" b="0" i="0" dirty="0">
                <a:effectLst/>
                <a:latin typeface="Open Sans" panose="020B0606030504020204" pitchFamily="34" charset="0"/>
              </a:rPr>
              <a:t>Based on information Mule extracts from the message or its environment at runtime, Mule evaluates expressions to complete three types of tasks:</a:t>
            </a:r>
          </a:p>
          <a:p>
            <a:pPr marL="0" indent="0">
              <a:buNone/>
            </a:pPr>
            <a:r>
              <a:rPr lang="en-US" sz="1300" b="1" dirty="0">
                <a:latin typeface="Open Sans" panose="020B0606030504020204" pitchFamily="34" charset="0"/>
              </a:rPr>
              <a:t>1.  </a:t>
            </a:r>
            <a:r>
              <a:rPr lang="en-US" sz="1300" b="1" i="0" dirty="0">
                <a:effectLst/>
                <a:latin typeface="Open Sans" panose="020B0606030504020204" pitchFamily="34" charset="0"/>
              </a:rPr>
              <a:t>Extract</a:t>
            </a:r>
            <a:r>
              <a:rPr lang="en-US" sz="1300" dirty="0">
                <a:latin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latin typeface="Open Sans" panose="020B0606030504020204" pitchFamily="34" charset="0"/>
              </a:rPr>
              <a:t>	#[payload]</a:t>
            </a:r>
          </a:p>
          <a:p>
            <a:pPr marL="0" indent="0">
              <a:buNone/>
            </a:pPr>
            <a:r>
              <a:rPr lang="en-US" sz="1300" dirty="0">
                <a:latin typeface="Open Sans" panose="020B0606030504020204" pitchFamily="34" charset="0"/>
              </a:rPr>
              <a:t>2. </a:t>
            </a:r>
            <a:r>
              <a:rPr lang="en-US" sz="1300" b="1" i="0" dirty="0">
                <a:effectLst/>
                <a:latin typeface="Open Sans" panose="020B0606030504020204" pitchFamily="34" charset="0"/>
              </a:rPr>
              <a:t>Evaluate conditions</a:t>
            </a:r>
            <a:r>
              <a:rPr lang="en-US" sz="1300" dirty="0">
                <a:latin typeface="Open Sans" panose="020B0606030504020204" pitchFamily="34" charset="0"/>
              </a:rPr>
              <a:t>:</a:t>
            </a:r>
            <a:endParaRPr lang="en-US" sz="1300" b="0" i="0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300" dirty="0">
                <a:latin typeface="Open Sans" panose="020B0606030504020204" pitchFamily="34" charset="0"/>
              </a:rPr>
              <a:t>	#[payload.age &gt; 10]</a:t>
            </a:r>
          </a:p>
          <a:p>
            <a:pPr marL="0" indent="0">
              <a:buNone/>
            </a:pPr>
            <a:r>
              <a:rPr lang="en-US" sz="1300" dirty="0">
                <a:latin typeface="Open Sans" panose="020B0606030504020204" pitchFamily="34" charset="0"/>
              </a:rPr>
              <a:t>3. </a:t>
            </a:r>
            <a:r>
              <a:rPr lang="en-US" sz="1300" b="1" i="0" dirty="0">
                <a:effectLst/>
                <a:latin typeface="Open Sans" panose="020B0606030504020204" pitchFamily="34" charset="0"/>
              </a:rPr>
              <a:t>Define a targe:</a:t>
            </a:r>
          </a:p>
          <a:p>
            <a:pPr marL="0" indent="0">
              <a:buNone/>
            </a:pPr>
            <a:r>
              <a:rPr lang="en-US" sz="1300" b="1" dirty="0">
                <a:latin typeface="Open Sans" panose="020B0606030504020204" pitchFamily="34" charset="0"/>
              </a:rPr>
              <a:t>	</a:t>
            </a:r>
            <a:r>
              <a:rPr lang="en-US" sz="1300" dirty="0">
                <a:latin typeface="Open Sans" panose="020B0606030504020204" pitchFamily="34" charset="0"/>
              </a:rPr>
              <a:t>#[vars.name]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4969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AAD7F4-9392-518B-4869-F5800958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700" b="1" dirty="0"/>
              <a:t>				API-Led 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7591-A5AD-DD6F-38DD-B45D865D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1" y="285750"/>
            <a:ext cx="7296150" cy="517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FF00">
                    <a:alpha val="80000"/>
                  </a:srgbClr>
                </a:solidFill>
              </a:rPr>
              <a:t>Few of the traditional approaches in digital transformation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>
                    <a:alpha val="80000"/>
                  </a:srgbClr>
                </a:solidFill>
              </a:rPr>
              <a:t>Peer to Peer(P2P) Approach: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	In the P2P approach, one business operation is connected to another operation by 	direct connection.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 In an organization where a lot of applications need to be integrated, it becomes a 	mess with the P2P approach.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>
                    <a:alpha val="80000"/>
                  </a:srgbClr>
                </a:solidFill>
                <a:latin typeface="Cambria" panose="02040503050406030204" pitchFamily="18" charset="0"/>
              </a:rPr>
              <a:t>E2E Approach: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	This approach focusses on centralizing information as much as possible.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In this approach, an integration platform is used (ESB), which serves as the base 	for collecting all the information and serving them to the final receiver.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the digital transformation of today's age, it is still not efficient enough, because 	"time to market" is still longer with this approach.</a:t>
            </a:r>
            <a:endParaRPr lang="en-US" sz="1400" dirty="0">
              <a:solidFill>
                <a:schemeClr val="tx1">
                  <a:alpha val="8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 b="1" i="0" dirty="0" err="1">
                <a:solidFill>
                  <a:srgbClr val="FF0000">
                    <a:alpha val="80000"/>
                  </a:srgbClr>
                </a:solidFill>
                <a:effectLst/>
                <a:latin typeface="Cambria" panose="02040503050406030204" pitchFamily="18" charset="0"/>
              </a:rPr>
              <a:t>Api</a:t>
            </a:r>
            <a:r>
              <a:rPr lang="en-US" sz="1400" b="1" i="0" dirty="0">
                <a:solidFill>
                  <a:srgbClr val="FF0000">
                    <a:alpha val="80000"/>
                  </a:srgbClr>
                </a:solidFill>
                <a:effectLst/>
                <a:latin typeface="Cambria" panose="02040503050406030204" pitchFamily="18" charset="0"/>
              </a:rPr>
              <a:t>-Led Connectivity</a:t>
            </a:r>
            <a:r>
              <a:rPr lang="en-US" sz="1400" b="1" dirty="0">
                <a:solidFill>
                  <a:srgbClr val="FF0000">
                    <a:alpha val="80000"/>
                  </a:srgbClr>
                </a:solidFill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	The main purpose of API-led connectivity is to enable the integration flows to be 	reused by many parties and to be reused inside the integration platform</a:t>
            </a:r>
            <a:r>
              <a:rPr lang="en-US" sz="1400" b="1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	The reduced development time reduces the integration costs by around 70% (as 	per the statistics).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In this approach, the APIs are based on three distinct layers: System, Process, and Experience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1.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Sysytem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Api</a:t>
            </a:r>
            <a:endParaRPr lang="en-US" sz="1400" dirty="0">
              <a:solidFill>
                <a:schemeClr val="tx1">
                  <a:alpha val="8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2. Process </a:t>
            </a:r>
            <a:r>
              <a:rPr lang="en-US" sz="14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Cambria" panose="02040503050406030204" pitchFamily="18" charset="0"/>
              </a:rPr>
              <a:t>Api</a:t>
            </a:r>
            <a:endParaRPr lang="en-US" sz="1400" b="0" i="0" dirty="0">
              <a:solidFill>
                <a:schemeClr val="tx1">
                  <a:alpha val="80000"/>
                </a:schemeClr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3. Experience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Api</a:t>
            </a:r>
            <a:endParaRPr lang="en-US" sz="1400" b="0" i="0" dirty="0">
              <a:solidFill>
                <a:schemeClr val="tx1">
                  <a:alpha val="80000"/>
                </a:schemeClr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5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2C7C-63CD-F786-C1D9-BD6BC08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	RAML (</a:t>
            </a:r>
            <a:r>
              <a:rPr lang="en-US" sz="4100" b="0" i="0">
                <a:effectLst/>
                <a:latin typeface="Cambria" panose="02040503050406030204" pitchFamily="18" charset="0"/>
              </a:rPr>
              <a:t>RESTful API Modeling Language </a:t>
            </a:r>
            <a:r>
              <a:rPr lang="en-US" sz="41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AFA3-AA27-223F-10D0-00E0B0C9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300" b="1" dirty="0"/>
              <a:t>What is </a:t>
            </a:r>
            <a:r>
              <a:rPr lang="en-US" sz="1300" b="1" dirty="0" err="1"/>
              <a:t>Raml</a:t>
            </a:r>
            <a:r>
              <a:rPr lang="en-US" sz="1300" b="1" dirty="0"/>
              <a:t>?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00" b="0" i="0" dirty="0">
                <a:effectLst/>
                <a:latin typeface="Cambria" panose="02040503050406030204" pitchFamily="18" charset="0"/>
              </a:rPr>
              <a:t>RAML was introduced in 2013 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00" b="0" i="0">
                <a:effectLst/>
                <a:latin typeface="Cambria" panose="02040503050406030204" pitchFamily="18" charset="0"/>
              </a:rPr>
              <a:t>RESTful API Modeling Language (RAML) is a YAML-based language for describing RESTful APIs.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00" b="0" i="0" dirty="0">
                <a:effectLst/>
                <a:latin typeface="Cambria" panose="02040503050406030204" pitchFamily="18" charset="0"/>
              </a:rPr>
              <a:t>It provides all the information necessary to describe RESTful APIs, providing a simpler way to design APIs.</a:t>
            </a:r>
          </a:p>
          <a:p>
            <a:pPr marL="0" indent="0">
              <a:buNone/>
            </a:pPr>
            <a:endParaRPr lang="en-US" sz="1300" b="0" i="0" dirty="0">
              <a:effectLst/>
              <a:latin typeface="Cambria" panose="02040503050406030204" pitchFamily="18" charset="0"/>
            </a:endParaRPr>
          </a:p>
          <a:p>
            <a:r>
              <a:rPr lang="en-US" sz="1300" b="1" i="0" dirty="0">
                <a:effectLst/>
                <a:latin typeface="Helvetica Neue"/>
              </a:rPr>
              <a:t>Where Should We Write/Design RAML for the API?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300" b="0" i="0" dirty="0">
                <a:effectLst/>
                <a:latin typeface="Cambria" panose="02040503050406030204" pitchFamily="18" charset="0"/>
              </a:rPr>
              <a:t>MuleSoft API designer provides a web-based graphical environment for designing, documenting, and testing APIs.</a:t>
            </a:r>
            <a:endParaRPr lang="en-US" sz="1300" b="1" i="0" dirty="0">
              <a:effectLst/>
              <a:latin typeface="Helvetica Neue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300" b="0" i="0" dirty="0">
                <a:effectLst/>
                <a:latin typeface="Cambria" panose="02040503050406030204" pitchFamily="18" charset="0"/>
              </a:rPr>
              <a:t>API designer makes it easy to engage API consumers at multiple stages in the design process. </a:t>
            </a:r>
            <a:endParaRPr lang="en-US" sz="1300" b="1" dirty="0">
              <a:latin typeface="Helvetica Neue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300" b="0" i="0" dirty="0">
                <a:effectLst/>
                <a:latin typeface="Cambria" panose="02040503050406030204" pitchFamily="18" charset="0"/>
              </a:rPr>
              <a:t>You can design your APIs and test it there itself using a mocking service within API designer.</a:t>
            </a:r>
          </a:p>
          <a:p>
            <a:pPr marL="0" indent="0">
              <a:buNone/>
            </a:pPr>
            <a:endParaRPr lang="en-US" sz="1300" b="0" i="0" dirty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300" b="1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5" name="Picture 4" descr="Angled photo of a man holding pencil over a colour catalogue">
            <a:extLst>
              <a:ext uri="{FF2B5EF4-FFF2-40B4-BE49-F238E27FC236}">
                <a16:creationId xmlns:a16="http://schemas.microsoft.com/office/drawing/2014/main" id="{B8F59ED2-5B6E-4934-0050-0106A019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9" r="250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34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7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5B612-8C4D-4287-1CBE-E8A0531E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877492"/>
            <a:ext cx="3457575" cy="25135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MUnit’s in MuleSoft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AF67-6185-8913-B2EB-44DF8C60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655672"/>
            <a:ext cx="5217173" cy="4754948"/>
          </a:xfrm>
        </p:spPr>
        <p:txBody>
          <a:bodyPr>
            <a:normAutofit lnSpcReduction="10000"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MUnit is a Mule Application Testing Framework that allows you to easily build automated tests for your Integration and APIs.</a:t>
            </a: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It provides a full suite of integration and unit test capabilities, and it is fully integrated with Maven.</a:t>
            </a: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MUnit is fully integrated with Anypoint Studio and allows you to create, design, and test your MUnit tests just like you would Mule Applications.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2E074"/>
                </a:solidFill>
                <a:latin typeface="Cambria" panose="02040503050406030204" pitchFamily="18" charset="0"/>
              </a:rPr>
              <a:t>Steps to create Munit :-</a:t>
            </a:r>
          </a:p>
          <a:p>
            <a:pPr marL="342900" indent="-342900"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Create a New project in Anypoint Studio.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Right-click on the flow created. Select MUnit -&gt; Create new MUnit.xml suite.</a:t>
            </a:r>
          </a:p>
          <a:p>
            <a:pPr marL="342900" indent="-342900"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This will create an MUnit test suite, which will be present 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src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/test/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munit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FF00"/>
                </a:solidFill>
                <a:latin typeface="Cambria" panose="02040503050406030204" pitchFamily="18" charset="0"/>
              </a:rPr>
              <a:t>After Creation </a:t>
            </a:r>
            <a:r>
              <a:rPr lang="en-US" sz="1400" b="1" i="0" dirty="0">
                <a:solidFill>
                  <a:srgbClr val="FFFF00"/>
                </a:solidFill>
                <a:effectLst/>
                <a:latin typeface="Helvetica Neue"/>
              </a:rPr>
              <a:t>Run the MUnit Test</a:t>
            </a:r>
          </a:p>
          <a:p>
            <a:pPr marL="342900" indent="-342900"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Right-click on flow or canvas of MUnit test flow.   Select </a:t>
            </a:r>
            <a:r>
              <a:rPr lang="en-US" sz="13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Run MUnit Suite.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After running MUnit suite, it will provide test result, errors, failures (if any) and other details on the console in Anypoint Studio.</a:t>
            </a:r>
          </a:p>
          <a:p>
            <a:pPr marL="0" indent="0">
              <a:buNone/>
            </a:pPr>
            <a:endParaRPr lang="en-US" sz="1100" b="0" i="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10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7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1294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Heebo</vt:lpstr>
      <vt:lpstr>Helvetica Neue</vt:lpstr>
      <vt:lpstr>Nunito</vt:lpstr>
      <vt:lpstr>Open Sans</vt:lpstr>
      <vt:lpstr>Raleway</vt:lpstr>
      <vt:lpstr>Office Theme</vt:lpstr>
      <vt:lpstr>  MuleSoft-Online-    Training     By </vt:lpstr>
      <vt:lpstr>Mule Message Structure</vt:lpstr>
      <vt:lpstr>    Message Processor</vt:lpstr>
      <vt:lpstr>     Types of   flows        in Mule</vt:lpstr>
      <vt:lpstr>Debugging In Mule</vt:lpstr>
      <vt:lpstr>Benefits of MEL:  Using MEL makes your application more consistent and provides an efficient and standardized method for evaluating expressions in Mule applications.  </vt:lpstr>
      <vt:lpstr>    API-Led  Connectivity</vt:lpstr>
      <vt:lpstr> RAML (RESTful API Modeling Language )</vt:lpstr>
      <vt:lpstr>MUnit’s in MuleSoft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Mule-Online-Training </dc:title>
  <dc:creator>Anil Mikkili</dc:creator>
  <cp:lastModifiedBy>Anil Mikkili</cp:lastModifiedBy>
  <cp:revision>74</cp:revision>
  <dcterms:created xsi:type="dcterms:W3CDTF">2022-07-21T16:28:03Z</dcterms:created>
  <dcterms:modified xsi:type="dcterms:W3CDTF">2022-08-02T11:43:14Z</dcterms:modified>
</cp:coreProperties>
</file>