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  <p:sldMasterId id="2147483663" r:id="rId4"/>
  </p:sldMasterIdLst>
  <p:notesMasterIdLst>
    <p:notesMasterId r:id="rId6"/>
  </p:notesMasterIdLst>
  <p:sldIdLst>
    <p:sldId id="4804" r:id="rId5"/>
    <p:sldId id="15329453" r:id="rId7"/>
    <p:sldId id="15329487" r:id="rId8"/>
    <p:sldId id="15329488" r:id="rId9"/>
    <p:sldId id="15329486" r:id="rId10"/>
    <p:sldId id="15329490" r:id="rId11"/>
    <p:sldId id="15329479" r:id="rId12"/>
    <p:sldId id="15329489" r:id="rId13"/>
    <p:sldId id="15329454" r:id="rId14"/>
    <p:sldId id="15329495" r:id="rId15"/>
    <p:sldId id="15329496" r:id="rId16"/>
    <p:sldId id="15329460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7D3836-203C-4A82-AC87-8C2AD75A1116}">
          <p14:sldIdLst>
            <p14:sldId id="4804"/>
            <p14:sldId id="15329453"/>
            <p14:sldId id="15329487"/>
            <p14:sldId id="15329488"/>
            <p14:sldId id="15329486"/>
            <p14:sldId id="15329454"/>
            <p14:sldId id="15329460"/>
            <p14:sldId id="15329489"/>
            <p14:sldId id="15329479"/>
            <p14:sldId id="15329496"/>
            <p14:sldId id="15329495"/>
            <p14:sldId id="1532949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t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6DE"/>
    <a:srgbClr val="FC3807"/>
    <a:srgbClr val="0C67C6"/>
    <a:srgbClr val="FC510A"/>
    <a:srgbClr val="FEE1DE"/>
    <a:srgbClr val="294E96"/>
    <a:srgbClr val="F2F2F2"/>
    <a:srgbClr val="05366E"/>
    <a:srgbClr val="8BA7DF"/>
    <a:srgbClr val="FEA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2" autoAdjust="0"/>
    <p:restoredTop sz="95785" autoAdjust="0"/>
  </p:normalViewPr>
  <p:slideViewPr>
    <p:cSldViewPr snapToGrid="0" snapToObjects="1">
      <p:cViewPr varScale="1">
        <p:scale>
          <a:sx n="144" d="100"/>
          <a:sy n="144" d="100"/>
        </p:scale>
        <p:origin x="468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33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C2AB-1CCA-B543-BD99-269889BF8D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7B37-7E46-474E-B8DB-36D215A8C9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696342" y="4498466"/>
            <a:ext cx="277260" cy="187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43543" y="1660849"/>
            <a:ext cx="6338596" cy="3981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20162" y="4415256"/>
            <a:ext cx="5512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84" y="4756046"/>
            <a:ext cx="1843405" cy="284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67" y="4722507"/>
            <a:ext cx="1945816" cy="300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20162" y="4415256"/>
            <a:ext cx="5512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5151"/>
            <a:ext cx="9144000" cy="559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77404" y="4473417"/>
            <a:ext cx="1581743" cy="459977"/>
            <a:chOff x="4623206" y="3658760"/>
            <a:chExt cx="4267517" cy="124101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00370" y="3658760"/>
              <a:ext cx="990353" cy="1241010"/>
            </a:xfrm>
            <a:prstGeom prst="rect">
              <a:avLst/>
            </a:prstGeom>
          </p:spPr>
        </p:pic>
        <p:pic>
          <p:nvPicPr>
            <p:cNvPr id="5" name="图片 4" descr="集团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623206" y="3954304"/>
              <a:ext cx="3130183" cy="727004"/>
            </a:xfrm>
            <a:prstGeom prst="rect">
              <a:avLst/>
            </a:prstGeom>
          </p:spPr>
        </p:pic>
        <p:sp>
          <p:nvSpPr>
            <p:cNvPr id="6" name="矩形 5"/>
            <p:cNvSpPr/>
            <p:nvPr userDrawn="1"/>
          </p:nvSpPr>
          <p:spPr>
            <a:xfrm>
              <a:off x="7746753" y="3749481"/>
              <a:ext cx="51206" cy="1150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95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 userDrawn="1"/>
        </p:nvGrpSpPr>
        <p:grpSpPr>
          <a:xfrm>
            <a:off x="2754631" y="1705641"/>
            <a:ext cx="5309506" cy="1571625"/>
            <a:chOff x="3060700" y="2159000"/>
            <a:chExt cx="6045199" cy="2095500"/>
          </a:xfrm>
        </p:grpSpPr>
        <p:sp>
          <p:nvSpPr>
            <p:cNvPr id="89" name="平行四边形 88"/>
            <p:cNvSpPr/>
            <p:nvPr/>
          </p:nvSpPr>
          <p:spPr>
            <a:xfrm>
              <a:off x="3225799" y="2438400"/>
              <a:ext cx="5880100" cy="1816100"/>
            </a:xfrm>
            <a:prstGeom prst="parallelogram">
              <a:avLst>
                <a:gd name="adj" fmla="val 210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90" name="平行四边形 89"/>
            <p:cNvSpPr/>
            <p:nvPr/>
          </p:nvSpPr>
          <p:spPr>
            <a:xfrm>
              <a:off x="3060700" y="2159000"/>
              <a:ext cx="5880100" cy="1816100"/>
            </a:xfrm>
            <a:prstGeom prst="parallelogram">
              <a:avLst>
                <a:gd name="adj" fmla="val 210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9547" y="1888955"/>
            <a:ext cx="4529979" cy="321469"/>
          </a:xfr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9547" y="2305999"/>
            <a:ext cx="4529979" cy="761717"/>
          </a:xfrm>
        </p:spPr>
        <p:txBody>
          <a:bodyPr anchor="t">
            <a:norm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 userDrawn="1"/>
        </p:nvSpPr>
        <p:spPr>
          <a:xfrm>
            <a:off x="2493714" y="249613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868593"/>
            <a:ext cx="8229600" cy="1070108"/>
          </a:xfrm>
        </p:spPr>
        <p:txBody>
          <a:bodyPr anchor="b"/>
          <a:lstStyle>
            <a:lvl1pPr>
              <a:defRPr sz="2550" b="1" cap="none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Enter Title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2106159"/>
            <a:ext cx="8229600" cy="28777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FontTx/>
              <a:buNone/>
              <a:defRPr sz="1200" cap="none">
                <a:solidFill>
                  <a:schemeClr val="tx2"/>
                </a:solidFill>
                <a:latin typeface="+mj-lt"/>
                <a:cs typeface="Times"/>
              </a:defRPr>
            </a:lvl1pPr>
          </a:lstStyle>
          <a:p>
            <a:r>
              <a:rPr lang="en-GB" dirty="0"/>
              <a:t>Click To Enter Sub-title If Required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43889"/>
            <a:ext cx="2948124" cy="263764"/>
          </a:xfrm>
        </p:spPr>
        <p:txBody>
          <a:bodyPr/>
          <a:lstStyle>
            <a:lvl1pPr algn="l">
              <a:buNone/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algn="r">
              <a:buNone/>
              <a:defRPr sz="900">
                <a:solidFill>
                  <a:schemeClr val="bg1"/>
                </a:solidFill>
              </a:defRPr>
            </a:lvl2pPr>
            <a:lvl3pPr algn="r">
              <a:buNone/>
              <a:defRPr sz="900">
                <a:solidFill>
                  <a:schemeClr val="bg1"/>
                </a:solidFill>
              </a:defRPr>
            </a:lvl3pPr>
            <a:lvl4pPr algn="r">
              <a:buNone/>
              <a:defRPr sz="900">
                <a:solidFill>
                  <a:schemeClr val="bg1"/>
                </a:solidFill>
              </a:defRPr>
            </a:lvl4pPr>
            <a:lvl5pPr algn="r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 txBox="1"/>
          <p:nvPr userDrawn="1"/>
        </p:nvSpPr>
        <p:spPr bwMode="auto">
          <a:xfrm>
            <a:off x="4394201" y="4798564"/>
            <a:ext cx="355600" cy="10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685800" rtl="0" eaLnBrk="1" fontAlgn="base" latinLnBrk="0" hangingPunct="1">
              <a:lnSpc>
                <a:spcPts val="67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82A681-4B47-2142-BE3B-540FB37443A1}" type="slidenum">
              <a:rPr kumimoji="0" lang="en-GB" sz="750" b="0" i="0" u="none" strike="noStrike" kern="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457200" y="4697730"/>
            <a:ext cx="8229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35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963" y="1004389"/>
            <a:ext cx="8229600" cy="3431609"/>
          </a:xfrm>
        </p:spPr>
        <p:txBody>
          <a:bodyPr/>
          <a:lstStyle>
            <a:lvl1pPr>
              <a:lnSpc>
                <a:spcPct val="110000"/>
              </a:lnSpc>
              <a:spcBef>
                <a:spcPts val="525"/>
              </a:spcBef>
              <a:defRPr>
                <a:latin typeface="Arial" panose="020B0604020202020204"/>
                <a:cs typeface="Arial" panose="020B0604020202020204"/>
              </a:defRPr>
            </a:lvl1pPr>
            <a:lvl2pPr>
              <a:lnSpc>
                <a:spcPct val="110000"/>
              </a:lnSpc>
              <a:spcBef>
                <a:spcPts val="525"/>
              </a:spcBef>
              <a:defRPr>
                <a:latin typeface="Arial" panose="020B0604020202020204"/>
                <a:cs typeface="Arial" panose="020B0604020202020204"/>
              </a:defRPr>
            </a:lvl2pPr>
            <a:lvl3pPr>
              <a:lnSpc>
                <a:spcPct val="110000"/>
              </a:lnSpc>
              <a:spcBef>
                <a:spcPts val="375"/>
              </a:spcBef>
              <a:defRPr sz="1200">
                <a:latin typeface="Arial" panose="020B0604020202020204"/>
                <a:cs typeface="Arial" panose="020B0604020202020204"/>
              </a:defRPr>
            </a:lvl3pPr>
            <a:lvl4pPr marL="591820" indent="-145415">
              <a:lnSpc>
                <a:spcPct val="110000"/>
              </a:lnSpc>
              <a:spcBef>
                <a:spcPts val="375"/>
              </a:spcBef>
              <a:buFont typeface="Lucida Grande"/>
              <a:buChar char="−"/>
              <a:defRPr sz="1050">
                <a:latin typeface="Arial" panose="020B0604020202020204"/>
                <a:cs typeface="Arial" panose="020B0604020202020204"/>
              </a:defRPr>
            </a:lvl4pPr>
            <a:lvl5pPr>
              <a:lnSpc>
                <a:spcPct val="110000"/>
              </a:lnSpc>
              <a:spcBef>
                <a:spcPts val="375"/>
              </a:spcBef>
              <a:defRPr sz="105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enter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8012" cy="32385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Enter Slide 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17"/>
            <a:ext cx="7886418" cy="326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0"/>
            <a:ext cx="2056836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0"/>
            <a:ext cx="3086382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2" y="274335"/>
            <a:ext cx="7886418" cy="99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2" y="1369417"/>
            <a:ext cx="7886418" cy="326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2" y="4767560"/>
            <a:ext cx="2056836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0" y="4767560"/>
            <a:ext cx="3086382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.xml"/><Relationship Id="rId3" Type="http://schemas.openxmlformats.org/officeDocument/2006/relationships/hyperlink" Target="https://www.babeljs.cn/setup.html#installation" TargetMode="External"/><Relationship Id="rId2" Type="http://schemas.openxmlformats.org/officeDocument/2006/relationships/image" Target="../media/image5.png"/><Relationship Id="rId1" Type="http://schemas.openxmlformats.org/officeDocument/2006/relationships/image" Target="file:///C:\Users\Administrator\AppData\Local\Temp\wps\INetCache\9d301751d6246e7438dd316c630057c3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5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33880" y="1176417"/>
            <a:ext cx="8777014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275" b="1" dirty="0">
                <a:latin typeface="Arial" panose="020B0604020202020204" pitchFamily="34" charset="0"/>
                <a:cs typeface="Arial" panose="020B0604020202020204" pitchFamily="34" charset="0"/>
              </a:rPr>
              <a:t>前端项目配置：</a:t>
            </a:r>
            <a:r>
              <a:rPr lang="en-US" altLang="zh-CN" sz="2275" b="1" dirty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en-US" altLang="zh-CN" sz="227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751" y="1701253"/>
            <a:ext cx="7906517" cy="204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5"/>
          </a:p>
        </p:txBody>
      </p:sp>
      <p:sp>
        <p:nvSpPr>
          <p:cNvPr id="3" name="矩形 2"/>
          <p:cNvSpPr/>
          <p:nvPr/>
        </p:nvSpPr>
        <p:spPr>
          <a:xfrm>
            <a:off x="6231016" y="2983959"/>
            <a:ext cx="145605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蔡海飞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468" y="213519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皖信控股集团 易服智享信息科技有限公司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YiFu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Intelligence Technology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834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9056" y="828206"/>
            <a:ext cx="821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899160"/>
            <a:ext cx="4197985" cy="361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899160"/>
            <a:ext cx="3926205" cy="3618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834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9056" y="828206"/>
            <a:ext cx="821634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entry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选项记得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在前面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import core-js/stable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regenerator-runtime/runtime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组件库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1134745"/>
            <a:ext cx="3829050" cy="3618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1134745"/>
            <a:ext cx="3918585" cy="3608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63826" y="887896"/>
            <a:ext cx="821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5025" y="2266122"/>
            <a:ext cx="3863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谢谢观赏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8780" y="294640"/>
            <a:ext cx="51669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前端项目配置：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Babel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4674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Babel 是什么</a:t>
            </a:r>
            <a:r>
              <a:rPr 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？</a:t>
            </a:r>
            <a:endParaRPr 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960120"/>
            <a:ext cx="83661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Babel 是一个 JavaScript 编译器</a:t>
            </a:r>
            <a:endParaRPr lang="zh-CN" altLang="en-US" b="1"/>
          </a:p>
          <a:p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/>
              <a:t>Babel 是一个工具链，主要用于将采用 ECMAScript 2015+ 语法编写的代码转换为向后兼容的 JavaScript 语法，以便能够运行在当前和旧版本的浏览器或其他环境中。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840" y="2128520"/>
            <a:ext cx="8267065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FF0000"/>
                </a:solidFill>
              </a:rPr>
              <a:t>语法转换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FF0000"/>
                </a:solidFill>
              </a:rPr>
              <a:t>通过 Polyfill 方式在目标环境中添加缺失的特性（通过第三方 polyfill 模块，例如 core-js，实现）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FF0000"/>
                </a:solidFill>
              </a:rPr>
              <a:t>源码转换 (codemods)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FF0000"/>
                </a:solidFill>
              </a:rPr>
              <a:t>转换 JSX 语法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FF0000"/>
                </a:solidFill>
              </a:rPr>
              <a:t>删除类型注释</a:t>
            </a:r>
            <a:r>
              <a:rPr lang="en-US" altLang="zh-CN" sz="1800" b="1">
                <a:solidFill>
                  <a:srgbClr val="FF0000"/>
                </a:solidFill>
              </a:rPr>
              <a:t>(Flow</a:t>
            </a:r>
            <a:r>
              <a:rPr lang="zh-CN" altLang="en-US" sz="1800" b="1">
                <a:solidFill>
                  <a:srgbClr val="FF0000"/>
                </a:solidFill>
              </a:rPr>
              <a:t>和TypeScript）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插件化</a:t>
            </a:r>
            <a:endParaRPr lang="zh-CN" altLang="en-US" sz="18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/>
              <a:t>可调试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722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175895"/>
            <a:ext cx="4674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link="rId1"/>
          <a:stretch>
            <a:fillRect/>
          </a:stretch>
        </p:blipFill>
        <p:spPr>
          <a:xfrm>
            <a:off x="5080000" y="1000125"/>
            <a:ext cx="3671570" cy="1786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314450"/>
            <a:ext cx="6686550" cy="3495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765" y="915670"/>
            <a:ext cx="69481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/>
              <a:t>选择使用场景</a:t>
            </a:r>
            <a:r>
              <a:rPr lang="en-US" altLang="zh-CN" sz="2000" b="1"/>
              <a:t>(</a:t>
            </a:r>
            <a:r>
              <a:rPr lang="en-US" altLang="zh-CN" sz="2000" b="1">
                <a:hlinkClick r:id="rId3" action="ppaction://hlinkfile"/>
              </a:rPr>
              <a:t>https://www.babeljs.cn/setup.html#installation</a:t>
            </a:r>
            <a:r>
              <a:rPr lang="en-US" altLang="zh-CN" sz="2000" b="1"/>
              <a:t>)</a:t>
            </a:r>
            <a:endParaRPr lang="en-US" altLang="zh-CN" sz="2000" b="1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722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" y="175895"/>
            <a:ext cx="4674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" y="979170"/>
            <a:ext cx="306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1. </a:t>
            </a: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安装</a:t>
            </a:r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babel</a:t>
            </a:r>
            <a:endParaRPr lang="en-US" altLang="zh-CN" sz="2000" b="1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574800"/>
            <a:ext cx="6267450" cy="628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540" y="2472055"/>
            <a:ext cx="74809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2. </a:t>
            </a:r>
            <a:r>
              <a:rPr sz="2000" b="1">
                <a:latin typeface="+mj-ea"/>
                <a:ea typeface="+mj-ea"/>
                <a:cs typeface="+mj-ea"/>
                <a:sym typeface="+mn-ea"/>
              </a:rPr>
              <a:t>创建配置文件 babel.config.json/babel.config.js/.babelrc</a:t>
            </a:r>
            <a:endParaRPr sz="2000" b="1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3203575"/>
            <a:ext cx="2771775" cy="1314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70" y="3203575"/>
            <a:ext cx="3790950" cy="1114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4674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780" y="969010"/>
            <a:ext cx="306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3. </a:t>
            </a: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创建一个</a:t>
            </a:r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js</a:t>
            </a: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文件</a:t>
            </a:r>
            <a:endParaRPr lang="zh-CN" altLang="en-US" sz="2000" b="1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050" y="1367790"/>
            <a:ext cx="4418330" cy="3884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467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buNone/>
            </a:pP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780" y="969010"/>
            <a:ext cx="306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3. </a:t>
            </a: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编译</a:t>
            </a:r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JS</a:t>
            </a:r>
            <a:endParaRPr lang="en-US" altLang="zh-CN" sz="2000" b="1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1367790"/>
            <a:ext cx="5534025" cy="3506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83515"/>
            <a:ext cx="467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780" y="969010"/>
            <a:ext cx="306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3. es6 API</a:t>
            </a: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编译</a:t>
            </a:r>
            <a:endParaRPr lang="zh-CN" altLang="en-US" sz="2000" b="1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780" y="1608455"/>
            <a:ext cx="8495030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@babel/runtime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是由 Babel 提供的 polyfill 套件，由 core-js 和 regenerator 组成，core-js 是用于 JavaScript 的组合式标准库，它包含各种版本的 polyfills 实现；而 regenerator 是來自 facebook 的一个函数库，主要用于实现 generator/yeild，async/await 等特性。</a:t>
            </a:r>
            <a:endParaRPr lang="zh-CN" alt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/>
              <a:t>@babel/polyfill</a:t>
            </a:r>
            <a:endParaRPr lang="zh-CN" altLang="en-US" sz="2000" b="1"/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/>
              <a:t>babel版本从v7.4.0开始就已经弃用</a:t>
            </a:r>
            <a:r>
              <a:rPr lang="zh-CN" altLang="en-US" sz="1600" b="1"/>
              <a:t>@babel/polyfill</a:t>
            </a:r>
            <a:r>
              <a:rPr lang="zh-CN" altLang="en-US" sz="1600"/>
              <a:t>,而使用</a:t>
            </a:r>
            <a:r>
              <a:rPr lang="zh-CN" altLang="en-US" sz="1600" b="1"/>
              <a:t>core-js</a:t>
            </a:r>
            <a:r>
              <a:rPr lang="zh-CN" altLang="en-US" sz="1600"/>
              <a:t> 和</a:t>
            </a:r>
            <a:r>
              <a:rPr lang="zh-CN" altLang="en-US" sz="1600" b="1"/>
              <a:t>regenerator-runtime/runtime</a:t>
            </a:r>
            <a:r>
              <a:rPr lang="zh-CN" altLang="en-US" sz="1600"/>
              <a:t>来替代它，事实上 </a:t>
            </a:r>
            <a:r>
              <a:rPr lang="zh-CN" altLang="en-US" sz="1600" b="1"/>
              <a:t>@babel/polyfill </a:t>
            </a:r>
            <a:r>
              <a:rPr lang="zh-CN" altLang="en-US" sz="1600"/>
              <a:t>本身就是由 stable 版本的</a:t>
            </a:r>
            <a:r>
              <a:rPr lang="zh-CN" altLang="en-US" sz="1600" b="1"/>
              <a:t> core-js </a:t>
            </a:r>
            <a:r>
              <a:rPr lang="zh-CN" altLang="en-US" sz="1600"/>
              <a:t>和 </a:t>
            </a:r>
            <a:r>
              <a:rPr lang="zh-CN" altLang="en-US" sz="1600" b="1"/>
              <a:t>regenerator-runtime</a:t>
            </a:r>
            <a:r>
              <a:rPr lang="zh-CN" altLang="en-US" sz="1600"/>
              <a:t> 组成。就效果而言，</a:t>
            </a:r>
            <a:r>
              <a:rPr lang="zh-CN" altLang="en-US" sz="1600" b="1">
                <a:sym typeface="+mn-ea"/>
              </a:rPr>
              <a:t>@babel/polyfill</a:t>
            </a:r>
            <a:r>
              <a:rPr lang="zh-CN" altLang="en-US" sz="1600">
                <a:sym typeface="+mn-ea"/>
              </a:rPr>
              <a:t>和</a:t>
            </a:r>
            <a:r>
              <a:rPr lang="zh-CN" altLang="en-US" sz="1600" b="1">
                <a:sym typeface="+mn-ea"/>
              </a:rPr>
              <a:t>@babel/runtime</a:t>
            </a:r>
            <a:r>
              <a:rPr lang="zh-CN" altLang="en-US" sz="1600">
                <a:sym typeface="+mn-ea"/>
              </a:rPr>
              <a:t>很相似，但</a:t>
            </a:r>
            <a:r>
              <a:rPr lang="zh-CN" altLang="en-US" sz="1600" b="1">
                <a:sym typeface="+mn-ea"/>
              </a:rPr>
              <a:t>@babel/polyfill</a:t>
            </a:r>
            <a:r>
              <a:rPr lang="zh-CN" altLang="en-US" sz="1600">
                <a:sym typeface="+mn-ea"/>
              </a:rPr>
              <a:t>多了一个</a:t>
            </a:r>
            <a:r>
              <a:rPr lang="zh-CN" altLang="en-US" sz="1600" b="1">
                <a:sym typeface="+mn-ea"/>
              </a:rPr>
              <a:t>useBuiltIns</a:t>
            </a:r>
            <a:r>
              <a:rPr lang="zh-CN" altLang="en-US" sz="1600">
                <a:sym typeface="+mn-ea"/>
              </a:rPr>
              <a:t>选项，可以变换编译模式，可选模式为</a:t>
            </a:r>
            <a:r>
              <a:rPr lang="zh-CN" altLang="en-US" sz="1600" b="1">
                <a:sym typeface="+mn-ea"/>
              </a:rPr>
              <a:t>false</a:t>
            </a:r>
            <a:r>
              <a:rPr lang="zh-CN" altLang="en-US" sz="1600">
                <a:sym typeface="+mn-ea"/>
              </a:rPr>
              <a:t>、</a:t>
            </a:r>
            <a:r>
              <a:rPr lang="zh-CN" altLang="en-US" sz="1600" b="1">
                <a:sym typeface="+mn-ea"/>
              </a:rPr>
              <a:t>usage</a:t>
            </a:r>
            <a:r>
              <a:rPr lang="zh-CN" altLang="en-US" sz="1600">
                <a:sym typeface="+mn-ea"/>
              </a:rPr>
              <a:t>、</a:t>
            </a:r>
            <a:r>
              <a:rPr lang="zh-CN" altLang="en-US" sz="1600" b="1">
                <a:sym typeface="+mn-ea"/>
              </a:rPr>
              <a:t>entry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4674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1073785"/>
            <a:ext cx="8321675" cy="3331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37" y="574728"/>
            <a:ext cx="8346527" cy="153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780" y="175895"/>
            <a:ext cx="834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使用 Babel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默认使用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cli)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9056" y="828206"/>
            <a:ext cx="821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828040"/>
            <a:ext cx="545401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/>
              <a:t>Babel 版本 &lt; v7.4.0：</a:t>
            </a:r>
            <a:endParaRPr lang="zh-CN" altLang="en-US" sz="1800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800" b="1"/>
              <a:t>Babel 版本 &gt;= v7.4.0：</a:t>
            </a:r>
            <a:endParaRPr lang="zh-CN" altLang="en-US"/>
          </a:p>
          <a:p>
            <a:pPr algn="l">
              <a:buClrTx/>
              <a:buSzTx/>
              <a:buFontTx/>
            </a:pPr>
            <a:endParaRPr lang="zh-CN" altLang="en-US"/>
          </a:p>
          <a:p>
            <a:pPr algn="l">
              <a:buClrTx/>
              <a:buSzTx/>
              <a:buFontTx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207770"/>
            <a:ext cx="5343525" cy="43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216785"/>
            <a:ext cx="7639050" cy="333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2849880"/>
            <a:ext cx="6224905" cy="18878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p="http://schemas.openxmlformats.org/presentationml/2006/main">
  <p:tag name="KSO_WM_UNIT_PLACING_PICTURE_USER_VIEWPORT" val="{&quot;height&quot;:10575,&quot;width&quot;:12030}"/>
</p:tagLst>
</file>

<file path=ppt/tags/tag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全屏显示(16:9)</PresentationFormat>
  <Paragraphs>82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Times</vt:lpstr>
      <vt:lpstr>Times New Roman</vt:lpstr>
      <vt:lpstr>Arial</vt:lpstr>
      <vt:lpstr>Lucida Grande</vt:lpstr>
      <vt:lpstr>Calibri</vt:lpstr>
      <vt:lpstr>微软雅黑</vt:lpstr>
      <vt:lpstr>Calibri</vt:lpstr>
      <vt:lpstr>Arial Narrow</vt:lpstr>
      <vt:lpstr>等线</vt:lpstr>
      <vt:lpstr>Arial Unicode MS</vt:lpstr>
      <vt:lpstr>等线 Light</vt:lpstr>
      <vt:lpstr>Calibri Light</vt:lpstr>
      <vt:lpstr>Office 主题​​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易服智享</Company>
  <LinksUpToDate>false</LinksUpToDate>
  <SharedDoc>false</SharedDoc>
  <HyperlinksChanged>false</HyperlinksChanged>
  <AppVersion>14.0000</AppVersion>
  <Manager>zy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张云</dc:creator>
  <cp:lastModifiedBy>amiko</cp:lastModifiedBy>
  <cp:revision>133</cp:revision>
  <dcterms:created xsi:type="dcterms:W3CDTF">2018-10-24T09:19:00Z</dcterms:created>
  <dcterms:modified xsi:type="dcterms:W3CDTF">2021-07-28T07:44:57Z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F88C4A304E634797A71BD8BC88D47EEF</vt:lpwstr>
  </property>
</Properties>
</file>