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EEE60E-651F-40CC-AD73-C00F10CE42B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6289" y="726039"/>
            <a:ext cx="9830155" cy="2387600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Basic Understanding of cloud solution</a:t>
            </a:r>
            <a:endParaRPr lang="en-US" sz="6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0289" y="3533422"/>
            <a:ext cx="9322154" cy="2980267"/>
          </a:xfrm>
        </p:spPr>
        <p:txBody>
          <a:bodyPr>
            <a:normAutofit/>
          </a:bodyPr>
          <a:lstStyle/>
          <a:p>
            <a:pPr algn="ctr"/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 by</a:t>
            </a:r>
          </a:p>
          <a:p>
            <a:pPr algn="ctr"/>
            <a:r>
              <a:rPr lang="en-US" sz="2800" dirty="0" smtClean="0"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Amiksha dixit</a:t>
            </a:r>
          </a:p>
          <a:p>
            <a:pPr algn="ctr"/>
            <a:r>
              <a:rPr lang="en-US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(2200680110020)</a:t>
            </a:r>
          </a:p>
          <a:p>
            <a:pPr algn="ctr"/>
            <a:r>
              <a:rPr lang="en-US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(B. Tech computer science &amp; information technology)</a:t>
            </a:r>
          </a:p>
          <a:p>
            <a:pPr algn="ctr"/>
            <a:r>
              <a:rPr lang="en-US" sz="1800" i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Meerut institute of engineering and technology</a:t>
            </a:r>
            <a:endParaRPr lang="en-US" sz="18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725" y="116644"/>
            <a:ext cx="1517435" cy="100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837" y="555879"/>
            <a:ext cx="10667410" cy="1478570"/>
          </a:xfrm>
        </p:spPr>
        <p:txBody>
          <a:bodyPr>
            <a:noAutofit/>
          </a:bodyPr>
          <a:lstStyle/>
          <a:p>
            <a:r>
              <a:rPr lang="en-US" sz="4800" b="1" u="sng" dirty="0" smtClean="0">
                <a:latin typeface="Arial Narrow" panose="020B0606020202030204" pitchFamily="34" charset="0"/>
              </a:rPr>
              <a:t>Introduction to cloud solutions</a:t>
            </a:r>
            <a:endParaRPr lang="en-US" sz="4800" b="1" u="sng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446" y="1982199"/>
            <a:ext cx="9905999" cy="3541714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Bahnschrift Light" panose="020B0502040204020203" pitchFamily="34" charset="0"/>
              </a:rPr>
              <a:t>Internet-based computing service</a:t>
            </a:r>
          </a:p>
          <a:p>
            <a:r>
              <a:rPr lang="en-US" sz="2800" b="1" dirty="0" smtClean="0">
                <a:latin typeface="Bahnschrift Light" panose="020B0502040204020203" pitchFamily="34" charset="0"/>
              </a:rPr>
              <a:t>Provide storage, servers, networking and software</a:t>
            </a:r>
          </a:p>
          <a:p>
            <a:r>
              <a:rPr lang="en-US" sz="2800" b="1" dirty="0" smtClean="0">
                <a:latin typeface="Bahnschrift Light" panose="020B0502040204020203" pitchFamily="34" charset="0"/>
              </a:rPr>
              <a:t>Pay-as-you-go model (makes it cost effective)</a:t>
            </a:r>
          </a:p>
          <a:p>
            <a:r>
              <a:rPr lang="en-US" sz="2800" b="1" dirty="0" smtClean="0">
                <a:latin typeface="Bahnschrift Light" panose="020B0502040204020203" pitchFamily="34" charset="0"/>
              </a:rPr>
              <a:t>Accessible anytime, from anywhere</a:t>
            </a:r>
            <a:endParaRPr lang="en-IN" sz="2800" b="1" dirty="0">
              <a:latin typeface="Bahnschrift Light" panose="020B05020402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436" y="4302034"/>
            <a:ext cx="3974702" cy="23054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53689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943" y="1907387"/>
            <a:ext cx="7247999" cy="147857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latin typeface="Arial Narrow" panose="020B0606020202030204" pitchFamily="34" charset="0"/>
              </a:rPr>
              <a:t>Types of cloud services</a:t>
            </a:r>
            <a:endParaRPr lang="en-US" sz="4800" b="1" u="sng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7238" y="3316286"/>
            <a:ext cx="10153605" cy="3541714"/>
          </a:xfrm>
        </p:spPr>
        <p:txBody>
          <a:bodyPr>
            <a:normAutofit/>
          </a:bodyPr>
          <a:lstStyle/>
          <a:p>
            <a:r>
              <a:rPr lang="en-US" sz="2800" b="1" u="sng" dirty="0" err="1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IaaS</a:t>
            </a:r>
            <a:r>
              <a:rPr lang="en-US" sz="2800" b="1" u="sng" dirty="0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(Infrastructure as a Service) </a:t>
            </a:r>
            <a:r>
              <a:rPr lang="en-US" sz="2800" b="1" dirty="0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Basically, virtual servers and storage</a:t>
            </a:r>
          </a:p>
          <a:p>
            <a:r>
              <a:rPr lang="en-US" sz="2800" b="1" u="sng" dirty="0" err="1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PaaS</a:t>
            </a:r>
            <a:r>
              <a:rPr lang="en-US" sz="2800" b="1" u="sng" dirty="0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(Platform as a Service)</a:t>
            </a:r>
            <a:r>
              <a:rPr lang="en-US" sz="2800" b="1" dirty="0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Tools for developers</a:t>
            </a:r>
          </a:p>
          <a:p>
            <a:r>
              <a:rPr lang="en-US" sz="2800" b="1" u="sng" dirty="0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SaaS (Software as a Service) </a:t>
            </a:r>
            <a:r>
              <a:rPr lang="en-US" sz="2800" b="1" dirty="0" smtClean="0">
                <a:latin typeface="Bahnschrift Ligh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Web-based applications (Example – Gmail, Zoom etc.)</a:t>
            </a:r>
            <a:endParaRPr lang="en-US" sz="2800" b="1" dirty="0">
              <a:latin typeface="Bahnschrift Ligh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99" y="176014"/>
            <a:ext cx="3979817" cy="19401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626" y="601101"/>
            <a:ext cx="8899570" cy="147857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Rockwell" panose="02060603020205020403" pitchFamily="18" charset="0"/>
              </a:rPr>
              <a:t> </a:t>
            </a:r>
            <a:r>
              <a:rPr lang="en-US" sz="4800" b="1" u="sng" dirty="0" smtClean="0">
                <a:latin typeface="Arial Narrow" panose="020B0606020202030204" pitchFamily="34" charset="0"/>
              </a:rPr>
              <a:t>Deployment models of cloud</a:t>
            </a:r>
            <a:endParaRPr lang="en-US" sz="4800" b="1" u="sng" dirty="0"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3600" y="3965075"/>
            <a:ext cx="9971314" cy="2418307"/>
          </a:xfrm>
        </p:spPr>
        <p:txBody>
          <a:bodyPr/>
          <a:lstStyle/>
          <a:p>
            <a:r>
              <a:rPr lang="en-US" sz="2800" b="1" u="sng" dirty="0" smtClean="0">
                <a:latin typeface="Bahnschrift Light" panose="020B0502040204020203" pitchFamily="34" charset="0"/>
              </a:rPr>
              <a:t>Public cloud </a:t>
            </a:r>
            <a:r>
              <a:rPr lang="en-US" b="1" dirty="0" smtClean="0">
                <a:latin typeface="Bahnschrift Light" panose="020B0502040204020203" pitchFamily="34" charset="0"/>
              </a:rPr>
              <a:t>: Shared resources and low cost (AWS, Azure)</a:t>
            </a:r>
          </a:p>
          <a:p>
            <a:r>
              <a:rPr lang="en-US" b="1" u="sng" dirty="0" smtClean="0">
                <a:latin typeface="Bahnschrift Light" panose="020B0502040204020203" pitchFamily="34" charset="0"/>
              </a:rPr>
              <a:t>Private cloud </a:t>
            </a:r>
            <a:r>
              <a:rPr lang="en-US" b="1" dirty="0" smtClean="0">
                <a:latin typeface="Bahnschrift Light" panose="020B0502040204020203" pitchFamily="34" charset="0"/>
              </a:rPr>
              <a:t>: Dedicated and secure (Banking, Government)</a:t>
            </a:r>
          </a:p>
          <a:p>
            <a:r>
              <a:rPr lang="en-US" b="1" u="sng" dirty="0" smtClean="0">
                <a:latin typeface="Bahnschrift Light" panose="020B0502040204020203" pitchFamily="34" charset="0"/>
              </a:rPr>
              <a:t>Hybrid cloud </a:t>
            </a:r>
            <a:r>
              <a:rPr lang="en-US" b="1" dirty="0" smtClean="0">
                <a:latin typeface="Bahnschrift Light" panose="020B0502040204020203" pitchFamily="34" charset="0"/>
              </a:rPr>
              <a:t>: Private + Public, generally flexible but more complex (Netflix, Healthcare)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642" y="1946593"/>
            <a:ext cx="4375230" cy="1771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302" y="352932"/>
            <a:ext cx="6905307" cy="147857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Key benefits of cloud</a:t>
            </a: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8828" y="6858000"/>
            <a:ext cx="2969036" cy="1872343"/>
          </a:xfrm>
        </p:spPr>
        <p:txBody>
          <a:bodyPr>
            <a:normAutofit/>
          </a:bodyPr>
          <a:lstStyle/>
          <a:p>
            <a:pPr lvl="1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B7B7B7B-7D76-4749-8BC0-1A579CBD0B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7332" y="6858000"/>
            <a:ext cx="2333104" cy="1436914"/>
          </a:xfrm>
        </p:spPr>
        <p:txBody>
          <a:bodyPr anchor="ctr">
            <a:normAutofit/>
          </a:bodyPr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Cloud 4"/>
          <p:cNvSpPr/>
          <p:nvPr/>
        </p:nvSpPr>
        <p:spPr>
          <a:xfrm>
            <a:off x="5185951" y="3500846"/>
            <a:ext cx="1820091" cy="1123406"/>
          </a:xfrm>
          <a:prstGeom prst="cloud">
            <a:avLst/>
          </a:prstGeom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468979" y="3800939"/>
            <a:ext cx="1375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77440" y="2085857"/>
            <a:ext cx="1724298" cy="102493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2377440" y="4952160"/>
            <a:ext cx="1724298" cy="102493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ounded Rectangle 8"/>
          <p:cNvSpPr/>
          <p:nvPr/>
        </p:nvSpPr>
        <p:spPr>
          <a:xfrm>
            <a:off x="8038004" y="4952159"/>
            <a:ext cx="1724298" cy="1024937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ounded Rectangle 9"/>
          <p:cNvSpPr/>
          <p:nvPr/>
        </p:nvSpPr>
        <p:spPr>
          <a:xfrm>
            <a:off x="8038003" y="2075314"/>
            <a:ext cx="1724299" cy="1016726"/>
          </a:xfrm>
          <a:prstGeom prst="round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2443046" y="2158407"/>
            <a:ext cx="16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Segoe UI Variable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Cost </a:t>
            </a:r>
            <a:r>
              <a:rPr lang="en-US" sz="1600" u="sng" dirty="0" smtClean="0">
                <a:latin typeface="Segoe UI Variable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efficiency: </a:t>
            </a:r>
            <a:r>
              <a:rPr lang="en-US" sz="1600" dirty="0">
                <a:latin typeface="Segoe UI Variable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Pay only for what you use </a:t>
            </a:r>
          </a:p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167692" y="2139671"/>
            <a:ext cx="14649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Segoe UI Variable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Scalability: </a:t>
            </a:r>
            <a:r>
              <a:rPr lang="en-US" sz="1600" dirty="0">
                <a:latin typeface="Segoe UI Variable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Easy to scale-up and down</a:t>
            </a:r>
          </a:p>
          <a:p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801189" y="372726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2421275" y="5049128"/>
            <a:ext cx="167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>
                <a:latin typeface="Segoe UI Variable Text Semiligh" pitchFamily="2" charset="0"/>
                <a:ea typeface="Tahoma" panose="020B0604030504040204" pitchFamily="34" charset="0"/>
                <a:cs typeface="Tahoma" panose="020B0604030504040204" pitchFamily="34" charset="0"/>
              </a:rPr>
              <a:t>Accessibility:</a:t>
            </a:r>
            <a:r>
              <a:rPr lang="en-US" sz="1600" b="1" dirty="0" smtClean="0">
                <a:latin typeface="Segoe UI Variable Text Semiligh" pitchFamily="2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b="1" dirty="0">
                <a:latin typeface="Segoe UI Variable Text Semiligh" pitchFamily="2" charset="0"/>
                <a:ea typeface="Tahoma" panose="020B0604030504040204" pitchFamily="34" charset="0"/>
                <a:cs typeface="Tahoma" panose="020B0604030504040204" pitchFamily="34" charset="0"/>
              </a:rPr>
              <a:t>Anytime and anywhere access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67692" y="5006250"/>
            <a:ext cx="16981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 smtClean="0">
                <a:latin typeface="Segoe UI Variable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Security: </a:t>
            </a:r>
            <a:r>
              <a:rPr lang="en-US" sz="1600" dirty="0">
                <a:latin typeface="Segoe UI Variable Text Semibold" pitchFamily="2" charset="0"/>
                <a:ea typeface="Tahoma" panose="020B0604030504040204" pitchFamily="34" charset="0"/>
                <a:cs typeface="Tahoma" panose="020B0604030504040204" pitchFamily="34" charset="0"/>
              </a:rPr>
              <a:t>Advanced data protection</a:t>
            </a:r>
          </a:p>
          <a:p>
            <a:endParaRPr lang="en-IN" dirty="0"/>
          </a:p>
        </p:txBody>
      </p:sp>
      <p:cxnSp>
        <p:nvCxnSpPr>
          <p:cNvPr id="20" name="Curved Connector 19"/>
          <p:cNvCxnSpPr/>
          <p:nvPr/>
        </p:nvCxnSpPr>
        <p:spPr>
          <a:xfrm flipV="1">
            <a:off x="6804156" y="2583677"/>
            <a:ext cx="1203658" cy="1067216"/>
          </a:xfrm>
          <a:prstGeom prst="curved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0800000">
            <a:off x="4121322" y="2513379"/>
            <a:ext cx="1341115" cy="1143592"/>
          </a:xfrm>
          <a:prstGeom prst="curved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6705238" y="4426465"/>
            <a:ext cx="1297567" cy="1245325"/>
          </a:xfrm>
          <a:prstGeom prst="curved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/>
          <p:cNvCxnSpPr>
            <a:endCxn id="17" idx="3"/>
          </p:cNvCxnSpPr>
          <p:nvPr/>
        </p:nvCxnSpPr>
        <p:spPr>
          <a:xfrm rot="10800000" flipV="1">
            <a:off x="4093320" y="4503257"/>
            <a:ext cx="1399565" cy="961369"/>
          </a:xfrm>
          <a:prstGeom prst="curvedConnector3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762" y="453055"/>
            <a:ext cx="9905998" cy="147857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Challenges in cloud adoption </a:t>
            </a: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1400" y="1722621"/>
            <a:ext cx="8133214" cy="2666500"/>
          </a:xfrm>
        </p:spPr>
        <p:txBody>
          <a:bodyPr>
            <a:normAutofit/>
          </a:bodyPr>
          <a:lstStyle/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Security </a:t>
            </a:r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Risks 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breaches, privacy concerns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Downtime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Service outages disrupt work 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 Management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Risk of overspending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Compliance Issues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Legal &amp; regulatory hurdles 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Vendor Lock-in 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Limited flexibility with one provider  </a:t>
            </a:r>
            <a:endParaRPr lang="en-US" sz="2400" dirty="0">
              <a:latin typeface="Bahnschrif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168" y="4554581"/>
            <a:ext cx="3749677" cy="185057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30" y="505306"/>
            <a:ext cx="8148162" cy="1478570"/>
          </a:xfrm>
        </p:spPr>
        <p:txBody>
          <a:bodyPr>
            <a:normAutofit/>
          </a:bodyPr>
          <a:lstStyle/>
          <a:p>
            <a:r>
              <a:rPr lang="en-US" sz="4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Future of cloud computing</a:t>
            </a: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2083522"/>
            <a:ext cx="9905999" cy="2949531"/>
          </a:xfrm>
        </p:spPr>
        <p:txBody>
          <a:bodyPr>
            <a:normAutofit/>
          </a:bodyPr>
          <a:lstStyle/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AI + Cloud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Smarter and automated services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Server-less computing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Focus on applications, not on servers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Edge computing 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Faster processing for users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Sustainable cloud 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Green, eco-friendly and energy efficient </a:t>
            </a:r>
          </a:p>
          <a:p>
            <a:pPr lvl="1"/>
            <a:r>
              <a:rPr lang="en-US" sz="2400" u="sng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Cloud-First world </a:t>
            </a:r>
            <a:r>
              <a:rPr lang="en-US" sz="2400" dirty="0" smtClean="0"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: Business shifting fully to cloud</a:t>
            </a:r>
            <a:endParaRPr lang="en-US" sz="2400" dirty="0">
              <a:latin typeface="Bahnschrift" panose="020B0502040204020203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48845" y="5305394"/>
            <a:ext cx="431945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Thank You !!</a:t>
            </a:r>
            <a:endParaRPr lang="en-IN" sz="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95" y="5033053"/>
            <a:ext cx="1384721" cy="13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0</TotalTime>
  <Words>270</Words>
  <Application>Microsoft Office PowerPoint</Application>
  <PresentationFormat>Widescreen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Agency FB</vt:lpstr>
      <vt:lpstr>Arial</vt:lpstr>
      <vt:lpstr>Arial Black</vt:lpstr>
      <vt:lpstr>Arial Narrow</vt:lpstr>
      <vt:lpstr>Bahnschrift</vt:lpstr>
      <vt:lpstr>Bahnschrift Light</vt:lpstr>
      <vt:lpstr>Calibri</vt:lpstr>
      <vt:lpstr>Rockwell</vt:lpstr>
      <vt:lpstr>Segoe UI Variable Text Semibold</vt:lpstr>
      <vt:lpstr>Segoe UI Variable Text Semiligh</vt:lpstr>
      <vt:lpstr>Tahoma</vt:lpstr>
      <vt:lpstr>Trebuchet MS</vt:lpstr>
      <vt:lpstr>Tw Cen MT</vt:lpstr>
      <vt:lpstr>Circuit</vt:lpstr>
      <vt:lpstr>Basic Understanding of cloud solution</vt:lpstr>
      <vt:lpstr>Introduction to cloud solutions</vt:lpstr>
      <vt:lpstr>Types of cloud services</vt:lpstr>
      <vt:lpstr> Deployment models of cloud</vt:lpstr>
      <vt:lpstr>Key benefits of cloud</vt:lpstr>
      <vt:lpstr>Challenges in cloud adoption </vt:lpstr>
      <vt:lpstr>Future of cloud computing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2025-09-03T18:31:53Z</dcterms:created>
  <dcterms:modified xsi:type="dcterms:W3CDTF">2025-09-05T10:49:00Z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