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89" r:id="rId5"/>
    <p:sldId id="292" r:id="rId6"/>
    <p:sldId id="268" r:id="rId7"/>
    <p:sldId id="28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D4AD"/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30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42F7A84F-E231-42BE-A9F8-B5131853C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CB813BC-9E49-4ABB-A3C3-CEE0885B02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BDBEE-1FDA-4F57-947F-5759FA6ABC55}" type="datetimeFigureOut">
              <a:rPr lang="en-US" smtClean="0"/>
              <a:t>9/6/2025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7ADFF29-9BE4-4CDF-A198-BBEE303F0E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0D4AFC6-5A97-4417-A16A-485E5801A6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8C659-3DDB-48CB-A056-6A658A161B7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67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t>9/6/2025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853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538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980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064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smtClean="0"/>
              <a:t>Click to edit Master subtitle style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noProof="0" smtClean="0"/>
              <a:t>9/6/2025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9/6/2025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B15EEB49-54F4-404C-9B31-AD488BFCB2E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2412" y="2219248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xmlns="" id="{6B2DD458-866A-421E-9AD0-B0D9E119572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005572" y="2196083"/>
            <a:ext cx="2414016" cy="2414016"/>
          </a:xfrm>
          <a:prstGeom prst="ellipse">
            <a:avLst/>
          </a:prstGeom>
          <a:noFill/>
          <a:ln w="387350">
            <a:noFill/>
          </a:ln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xmlns="" id="{57A4D097-9603-42DC-888D-8039CE6ADC9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587240" y="2019165"/>
            <a:ext cx="3017520" cy="3017520"/>
          </a:xfrm>
          <a:prstGeom prst="ellipse">
            <a:avLst/>
          </a:prstGeom>
          <a:noFill/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5" name="Text Placeholder 23">
            <a:extLst>
              <a:ext uri="{FF2B5EF4-FFF2-40B4-BE49-F238E27FC236}">
                <a16:creationId xmlns:a16="http://schemas.microsoft.com/office/drawing/2014/main" xmlns="" id="{B9B9E0BA-35AD-4D69-9A03-35F2509C2C2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12900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6" name="Text Placeholder 23">
            <a:extLst>
              <a:ext uri="{FF2B5EF4-FFF2-40B4-BE49-F238E27FC236}">
                <a16:creationId xmlns:a16="http://schemas.microsoft.com/office/drawing/2014/main" xmlns="" id="{B1CC61B3-695C-423D-8F0B-45674DC932B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45831" y="5236700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xmlns="" id="{B870F23E-35A1-4942-A685-641AA883066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878762" y="5033963"/>
            <a:ext cx="2700338" cy="73818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xmlns="" id="{863B8202-88BB-4ED4-B936-9D9C0B4C8D1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992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noProof="0" smtClean="0"/>
              <a:t>9/6/2025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noProof="0" smtClean="0"/>
              <a:t>9/6/2025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t>9/6/2025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noProof="0" smtClean="0"/>
              <a:t>9/6/2025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noProof="0" smtClean="0"/>
              <a:t>9/6/2025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noProof="0" smtClean="0"/>
              <a:t>9/6/2025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noProof="0" smtClean="0"/>
              <a:t>9/6/2025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noProof="0" smtClean="0"/>
              <a:t>9/6/2025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t>9/6/2025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xmlns="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1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ofessionals collaborating at a table over a laptop">
            <a:extLst>
              <a:ext uri="{FF2B5EF4-FFF2-40B4-BE49-F238E27FC236}">
                <a16:creationId xmlns:a16="http://schemas.microsoft.com/office/drawing/2014/main" xmlns="" id="{1E745F20-F130-4708-BD5A-1A4FF4BE4D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89460" cy="6858000"/>
          </a:xfrm>
          <a:prstGeom prst="rect">
            <a:avLst/>
          </a:prstGeom>
        </p:spPr>
      </p:pic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xmlns="" id="{0CA2E80D-F3EC-4A5F-8E65-56FEA206EE0F}"/>
              </a:ext>
            </a:extLst>
          </p:cNvPr>
          <p:cNvSpPr/>
          <p:nvPr/>
        </p:nvSpPr>
        <p:spPr bwMode="ltGray">
          <a:xfrm>
            <a:off x="254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 bwMode="ltGray">
          <a:xfrm>
            <a:off x="376272" y="293511"/>
            <a:ext cx="11436915" cy="3048000"/>
          </a:xfrm>
        </p:spPr>
        <p:txBody>
          <a:bodyPr>
            <a:normAutofit fontScale="90000"/>
          </a:bodyPr>
          <a:lstStyle/>
          <a:p>
            <a:pPr>
              <a:lnSpc>
                <a:spcPct val="125000"/>
              </a:lnSpc>
            </a:pPr>
            <a:r>
              <a:rPr lang="en-US" sz="5000" dirty="0" smtClean="0"/>
              <a:t>ROLE AND RESPONSIBILITY OF A TRAINER IN THE CORPORATE WORLD</a:t>
            </a:r>
            <a:r>
              <a:rPr lang="en-US" sz="5000" dirty="0">
                <a:solidFill>
                  <a:schemeClr val="bg1"/>
                </a:solidFill>
              </a:rPr>
              <a:t/>
            </a:r>
            <a:br>
              <a:rPr lang="en-US" sz="5000" dirty="0">
                <a:solidFill>
                  <a:schemeClr val="bg1"/>
                </a:solidFill>
              </a:rPr>
            </a:b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F8CF06A-B594-4BA2-8B1E-D649096D742F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Gray">
          <a:xfrm>
            <a:off x="4045269" y="3830988"/>
            <a:ext cx="4104000" cy="1024825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/>
          <a:p>
            <a:r>
              <a:rPr lang="en-US" dirty="0" smtClean="0"/>
              <a:t>AMIKSHA DIXIT</a:t>
            </a:r>
          </a:p>
          <a:p>
            <a:r>
              <a:rPr lang="en-US" sz="2500" b="1" i="1" spc="65" dirty="0" smtClean="0">
                <a:solidFill>
                  <a:schemeClr val="accent1"/>
                </a:solidFill>
                <a:cs typeface="Arial"/>
              </a:rPr>
              <a:t>(2200680110020)</a:t>
            </a:r>
            <a:endParaRPr lang="en-US" sz="2500" b="1" i="1" spc="65" dirty="0">
              <a:solidFill>
                <a:schemeClr val="accent1"/>
              </a:solidFill>
              <a:cs typeface="Arial"/>
            </a:endParaRP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xmlns="" id="{B36975AA-C62E-46BE-9382-E2CF56FDF817}"/>
              </a:ext>
            </a:extLst>
          </p:cNvPr>
          <p:cNvSpPr/>
          <p:nvPr/>
        </p:nvSpPr>
        <p:spPr bwMode="white">
          <a:xfrm>
            <a:off x="530579" y="2466325"/>
            <a:ext cx="11119554" cy="118831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127059" y="2905842"/>
            <a:ext cx="1940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Presented by</a:t>
            </a:r>
            <a:endParaRPr lang="en-IN" sz="2800" i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96790" y="5252715"/>
            <a:ext cx="8787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Bahnschrift" panose="020B0502040204020203" pitchFamily="34" charset="0"/>
              </a:rPr>
              <a:t>B. Tech – Computer Science &amp; Information Technology</a:t>
            </a:r>
            <a:endParaRPr lang="en-IN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33179" y="5863424"/>
            <a:ext cx="6728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solidFill>
                  <a:schemeClr val="bg1"/>
                </a:solidFill>
                <a:latin typeface="Bahnschrift Light" panose="020B0502040204020203" pitchFamily="34" charset="0"/>
              </a:rPr>
              <a:t>Meerut Institute of Engineering And Technology</a:t>
            </a:r>
            <a:endParaRPr lang="en-IN" sz="2400" i="1" dirty="0">
              <a:solidFill>
                <a:schemeClr val="bg1"/>
              </a:solidFill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Blue rectangle">
            <a:extLst>
              <a:ext uri="{FF2B5EF4-FFF2-40B4-BE49-F238E27FC236}">
                <a16:creationId xmlns:a16="http://schemas.microsoft.com/office/drawing/2014/main" xmlns="" id="{7D87B918-371C-4B31-9C7A-1D9A08C8A3B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8" name="object 3" descr="Blue rectangle">
            <a:extLst>
              <a:ext uri="{FF2B5EF4-FFF2-40B4-BE49-F238E27FC236}">
                <a16:creationId xmlns:a16="http://schemas.microsoft.com/office/drawing/2014/main" xmlns="" id="{A277388B-76FD-44C4-B506-F8A157E57C65}"/>
              </a:ext>
            </a:extLst>
          </p:cNvPr>
          <p:cNvSpPr/>
          <p:nvPr/>
        </p:nvSpPr>
        <p:spPr>
          <a:xfrm>
            <a:off x="24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D00B79-44BB-4D5F-B51D-2270A854D77A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838200" y="329956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  <a:endParaRPr 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object 5" descr="Beige rectangle">
            <a:extLst>
              <a:ext uri="{FF2B5EF4-FFF2-40B4-BE49-F238E27FC236}">
                <a16:creationId xmlns:a16="http://schemas.microsoft.com/office/drawing/2014/main" xmlns="" id="{B07BA1F9-2C19-4C07-B29B-18B9FBCC4755}"/>
              </a:ext>
            </a:extLst>
          </p:cNvPr>
          <p:cNvSpPr/>
          <p:nvPr/>
        </p:nvSpPr>
        <p:spPr bwMode="white">
          <a:xfrm flipV="1">
            <a:off x="947607" y="1278845"/>
            <a:ext cx="4765216" cy="45719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C81554E6-FFC7-4D10-8E15-D72915B89452}"/>
              </a:ext>
            </a:extLst>
          </p:cNvPr>
          <p:cNvSpPr/>
          <p:nvPr/>
        </p:nvSpPr>
        <p:spPr>
          <a:xfrm>
            <a:off x="8299269" y="4293326"/>
            <a:ext cx="3717015" cy="236051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1055"/>
              </a:spcBef>
            </a:pPr>
            <a:endParaRPr lang="en-US" sz="30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92777" y="1714333"/>
            <a:ext cx="94400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Acts as a bridge between employees and company goals.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 smtClean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Enhances skills, knowledge and professional growth.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 smtClean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Keeps workforce updated with the latest tools and industry trends.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 smtClean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Improves overall productivity and performance.</a:t>
            </a:r>
            <a:endParaRPr lang="en-IN" sz="28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032" y="4495465"/>
            <a:ext cx="3539487" cy="19562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653678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Placeholder 46" descr="People discuss something">
            <a:extLst>
              <a:ext uri="{FF2B5EF4-FFF2-40B4-BE49-F238E27FC236}">
                <a16:creationId xmlns:a16="http://schemas.microsoft.com/office/drawing/2014/main" xmlns="" id="{0FD54BB1-BA8F-46B1-AE35-C73B73A48218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50"/>
            <a:ext cx="12189599" cy="6856649"/>
          </a:xfrm>
        </p:spPr>
      </p:pic>
      <p:sp>
        <p:nvSpPr>
          <p:cNvPr id="35" name="object 3" descr="Blue rectangle">
            <a:extLst>
              <a:ext uri="{FF2B5EF4-FFF2-40B4-BE49-F238E27FC236}">
                <a16:creationId xmlns:a16="http://schemas.microsoft.com/office/drawing/2014/main" xmlns="" id="{9206F938-D64B-410D-BE2D-847D78F81E42}"/>
              </a:ext>
            </a:extLst>
          </p:cNvPr>
          <p:cNvSpPr/>
          <p:nvPr/>
        </p:nvSpPr>
        <p:spPr>
          <a:xfrm>
            <a:off x="-14744" y="1350"/>
            <a:ext cx="121884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48" name="Oval 47" descr="Beige oval">
            <a:extLst>
              <a:ext uri="{FF2B5EF4-FFF2-40B4-BE49-F238E27FC236}">
                <a16:creationId xmlns:a16="http://schemas.microsoft.com/office/drawing/2014/main" xmlns="" id="{7799BEE8-A94D-443E-9846-2D1F32C57944}"/>
              </a:ext>
            </a:extLst>
          </p:cNvPr>
          <p:cNvSpPr/>
          <p:nvPr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1CE755E-A3DE-48FA-953D-4B2CFF01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0558CBCC-46BE-4654-9B01-07B35CF17C32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821656" y="426084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ROLES OF A TRAINER</a:t>
            </a:r>
            <a:endParaRPr 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xmlns="" id="{D70BF709-D6E1-4AFF-A538-E9F7D1A452C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 bwMode="white">
          <a:xfrm>
            <a:off x="1658056" y="6852680"/>
            <a:ext cx="2700338" cy="738187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xmlns="" id="{8CE3A891-B3D6-4B07-A0B9-8F86A9EE58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white">
          <a:xfrm>
            <a:off x="4937742" y="6847361"/>
            <a:ext cx="2700338" cy="7381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 i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xmlns="" id="{C7D8CB18-31C2-421A-B086-BCC239E2F5A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 bwMode="white">
          <a:xfrm>
            <a:off x="8140293" y="6847360"/>
            <a:ext cx="2700338" cy="73818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 i="1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0" name="object 5" descr="Beige rectangle">
            <a:extLst>
              <a:ext uri="{FF2B5EF4-FFF2-40B4-BE49-F238E27FC236}">
                <a16:creationId xmlns:a16="http://schemas.microsoft.com/office/drawing/2014/main" xmlns="" id="{B07BA1F9-2C19-4C07-B29B-18B9FBCC4755}"/>
              </a:ext>
            </a:extLst>
          </p:cNvPr>
          <p:cNvSpPr/>
          <p:nvPr/>
        </p:nvSpPr>
        <p:spPr bwMode="white">
          <a:xfrm flipV="1">
            <a:off x="930188" y="1400764"/>
            <a:ext cx="7377787" cy="45719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658056" y="2001149"/>
            <a:ext cx="73239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Conduct training programs and workshops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 smtClean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Develop and deliver training materials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 smtClean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Assess employee’s learning needs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 smtClean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Motivate and encourage continuous learning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 smtClean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  <a:latin typeface="Bahnschrift Light SemiCondensed" panose="020B0502040204020203" pitchFamily="34" charset="0"/>
              </a:rPr>
              <a:t>Provide feedback and evaluate progress</a:t>
            </a:r>
            <a:endParaRPr lang="en-IN" sz="2800" dirty="0">
              <a:solidFill>
                <a:schemeClr val="bg1"/>
              </a:solidFill>
              <a:latin typeface="Bahnschrift Ligh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59040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3" descr="People's hands">
            <a:extLst>
              <a:ext uri="{FF2B5EF4-FFF2-40B4-BE49-F238E27FC236}">
                <a16:creationId xmlns:a16="http://schemas.microsoft.com/office/drawing/2014/main" xmlns="" id="{3473867A-FBFD-45C7-BD5B-FDE711A8E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" y="0"/>
            <a:ext cx="12192000" cy="6858000"/>
          </a:xfrm>
          <a:prstGeom prst="rect">
            <a:avLst/>
          </a:prstGeom>
        </p:spPr>
      </p:pic>
      <p:sp>
        <p:nvSpPr>
          <p:cNvPr id="5" name="object 3" descr="Blue rectangle">
            <a:extLst>
              <a:ext uri="{FF2B5EF4-FFF2-40B4-BE49-F238E27FC236}">
                <a16:creationId xmlns:a16="http://schemas.microsoft.com/office/drawing/2014/main" xmlns="" id="{33BB357B-B238-4C43-8242-F33D9E1D4905}"/>
              </a:ext>
            </a:extLst>
          </p:cNvPr>
          <p:cNvSpPr/>
          <p:nvPr/>
        </p:nvSpPr>
        <p:spPr>
          <a:xfrm>
            <a:off x="2400" y="0"/>
            <a:ext cx="1218960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xmlns="" id="{592443CF-1BB0-4648-AEBA-9AFB75D72A99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>
            <a:norm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RESPONSIBILITIES OF A TRAINER</a:t>
            </a:r>
            <a:endParaRPr lang="en-US" sz="4400" dirty="0"/>
          </a:p>
        </p:txBody>
      </p:sp>
      <p:sp>
        <p:nvSpPr>
          <p:cNvPr id="9" name="object 5" descr="Beige rectangle">
            <a:extLst>
              <a:ext uri="{FF2B5EF4-FFF2-40B4-BE49-F238E27FC236}">
                <a16:creationId xmlns:a16="http://schemas.microsoft.com/office/drawing/2014/main" xmlns="" id="{3C19A568-7E73-443A-A183-2C3EDA0087DF}"/>
              </a:ext>
            </a:extLst>
          </p:cNvPr>
          <p:cNvSpPr/>
          <p:nvPr/>
        </p:nvSpPr>
        <p:spPr bwMode="white">
          <a:xfrm>
            <a:off x="944410" y="1345846"/>
            <a:ext cx="9505876" cy="143319"/>
          </a:xfrm>
          <a:custGeom>
            <a:avLst/>
            <a:gdLst/>
            <a:ahLst/>
            <a:cxnLst/>
            <a:rect l="l" t="t" r="r" b="b"/>
            <a:pathLst>
              <a:path w="3931920">
                <a:moveTo>
                  <a:pt x="0" y="0"/>
                </a:moveTo>
                <a:lnTo>
                  <a:pt x="3931920" y="0"/>
                </a:lnTo>
              </a:path>
            </a:pathLst>
          </a:custGeom>
          <a:ln w="54864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73459" y="1734821"/>
            <a:ext cx="61482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Evaluate training effectiveness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Align training and company goals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Support career growth and teamwork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Build employee confidence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Light SemiCondensed" panose="020B0502040204020203" pitchFamily="34" charset="0"/>
              </a:rPr>
              <a:t>Encourage continuous improvement </a:t>
            </a:r>
            <a:endParaRPr lang="en-IN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Light SemiCondensed" panose="020B0502040204020203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C81554E6-FFC7-4D10-8E15-D72915B89452}"/>
              </a:ext>
            </a:extLst>
          </p:cNvPr>
          <p:cNvSpPr/>
          <p:nvPr/>
        </p:nvSpPr>
        <p:spPr>
          <a:xfrm>
            <a:off x="838200" y="2212566"/>
            <a:ext cx="3161211" cy="3944393"/>
          </a:xfrm>
          <a:prstGeom prst="rect">
            <a:avLst/>
          </a:prstGeom>
          <a:ln/>
          <a:effectLst>
            <a:softEdge rad="31750"/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anchor="ctr" anchorCtr="0">
            <a:noAutofit/>
          </a:bodyPr>
          <a:lstStyle/>
          <a:p>
            <a:pPr algn="ctr">
              <a:lnSpc>
                <a:spcPct val="100000"/>
              </a:lnSpc>
              <a:spcBef>
                <a:spcPts val="1055"/>
              </a:spcBef>
            </a:pPr>
            <a:endParaRPr lang="en-US" sz="3000" dirty="0">
              <a:solidFill>
                <a:schemeClr val="tx2"/>
              </a:solidFill>
              <a:latin typeface="+mj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650" y="2478273"/>
            <a:ext cx="2714310" cy="34129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2" name="Rounded Rectangle 21"/>
          <p:cNvSpPr/>
          <p:nvPr/>
        </p:nvSpPr>
        <p:spPr>
          <a:xfrm>
            <a:off x="8543925" y="5891251"/>
            <a:ext cx="3348605" cy="712499"/>
          </a:xfrm>
          <a:prstGeom prst="roundRect">
            <a:avLst/>
          </a:prstGeom>
          <a:solidFill>
            <a:schemeClr val="accent1">
              <a:satMod val="103000"/>
              <a:lumMod val="102000"/>
              <a:tint val="94000"/>
            </a:schemeClr>
          </a:solidFill>
          <a:ln>
            <a:solidFill>
              <a:srgbClr val="F3D4AD"/>
            </a:solidFill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  <a:softEdge rad="3175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/>
          <p:cNvSpPr txBox="1"/>
          <p:nvPr/>
        </p:nvSpPr>
        <p:spPr>
          <a:xfrm>
            <a:off x="8543925" y="5834309"/>
            <a:ext cx="34118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ill Sans MT" panose="020B0502020104020203" pitchFamily="34" charset="0"/>
              </a:rPr>
              <a:t>Thank You !!</a:t>
            </a:r>
            <a:endParaRPr lang="en-IN" sz="4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ill Sans MT" panose="020B0502020104020203" pitchFamily="34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7658098" y="6255329"/>
            <a:ext cx="10191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962900" y="6086475"/>
            <a:ext cx="752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467597" y="6457950"/>
            <a:ext cx="14001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8110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Custom 30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Custom 25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23188392_Professional services pitch deck_SL_V1.potx" id="{A16A60D7-542B-43C6-BB27-7BA8168B4019}" vid="{8C6CFC53-4DED-4518-8264-5814B6A371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DD087A-3273-4D74-8700-4C8E2BE507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1946EF-A3EA-4ECB-8D9A-56C36FFF407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2DAF9E5-DED4-4A50-A81B-4CC218A03F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Professional services pitch deck</Template>
  <TotalTime>0</TotalTime>
  <Words>128</Words>
  <Application>Microsoft Office PowerPoint</Application>
  <PresentationFormat>Widescreen</PresentationFormat>
  <Paragraphs>40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Arial </vt:lpstr>
      <vt:lpstr>Arial Narrow</vt:lpstr>
      <vt:lpstr>Bahnschrift</vt:lpstr>
      <vt:lpstr>Bahnschrift Light</vt:lpstr>
      <vt:lpstr>Bahnschrift Light SemiCondensed</vt:lpstr>
      <vt:lpstr>Calibri</vt:lpstr>
      <vt:lpstr>Gill Sans MT</vt:lpstr>
      <vt:lpstr>Wingdings</vt:lpstr>
      <vt:lpstr>Office Theme</vt:lpstr>
      <vt:lpstr>ROLE AND RESPONSIBILITY OF A TRAINER IN THE CORPORATE WORLD </vt:lpstr>
      <vt:lpstr>INTRODUCTION</vt:lpstr>
      <vt:lpstr>KEY ROLES OF A TRAINER</vt:lpstr>
      <vt:lpstr>RESPONSIBILITIES OF A TRAINER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2025-09-06T06:29:10Z</dcterms:created>
  <dcterms:modified xsi:type="dcterms:W3CDTF">2025-09-06T10:04:27Z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