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860550-9B39-8141-B5A6-29047FA5A76E}" type="datetimeFigureOut">
              <a:rPr lang="en-US" smtClean="0"/>
              <a:pPr/>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F6D45-AC72-9D48-BCDF-DEFCFB65CC7F}" type="slidenum">
              <a:rPr lang="en-US" smtClean="0"/>
              <a:pPr/>
              <a:t>‹#›</a:t>
            </a:fld>
            <a:endParaRPr lang="en-US"/>
          </a:p>
        </p:txBody>
      </p:sp>
    </p:spTree>
    <p:extLst>
      <p:ext uri="{BB962C8B-B14F-4D97-AF65-F5344CB8AC3E}">
        <p14:creationId xmlns:p14="http://schemas.microsoft.com/office/powerpoint/2010/main" xmlns="" val="1610164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60550-9B39-8141-B5A6-29047FA5A76E}" type="datetimeFigureOut">
              <a:rPr lang="en-US" smtClean="0"/>
              <a:pPr/>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F6D45-AC72-9D48-BCDF-DEFCFB65CC7F}" type="slidenum">
              <a:rPr lang="en-US" smtClean="0"/>
              <a:pPr/>
              <a:t>‹#›</a:t>
            </a:fld>
            <a:endParaRPr lang="en-US"/>
          </a:p>
        </p:txBody>
      </p:sp>
    </p:spTree>
    <p:extLst>
      <p:ext uri="{BB962C8B-B14F-4D97-AF65-F5344CB8AC3E}">
        <p14:creationId xmlns:p14="http://schemas.microsoft.com/office/powerpoint/2010/main" xmlns="" val="1303021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60550-9B39-8141-B5A6-29047FA5A76E}" type="datetimeFigureOut">
              <a:rPr lang="en-US" smtClean="0"/>
              <a:pPr/>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F6D45-AC72-9D48-BCDF-DEFCFB65CC7F}" type="slidenum">
              <a:rPr lang="en-US" smtClean="0"/>
              <a:pPr/>
              <a:t>‹#›</a:t>
            </a:fld>
            <a:endParaRPr lang="en-US"/>
          </a:p>
        </p:txBody>
      </p:sp>
    </p:spTree>
    <p:extLst>
      <p:ext uri="{BB962C8B-B14F-4D97-AF65-F5344CB8AC3E}">
        <p14:creationId xmlns:p14="http://schemas.microsoft.com/office/powerpoint/2010/main" xmlns="" val="2538145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60550-9B39-8141-B5A6-29047FA5A76E}" type="datetimeFigureOut">
              <a:rPr lang="en-US" smtClean="0"/>
              <a:pPr/>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F6D45-AC72-9D48-BCDF-DEFCFB65CC7F}" type="slidenum">
              <a:rPr lang="en-US" smtClean="0"/>
              <a:pPr/>
              <a:t>‹#›</a:t>
            </a:fld>
            <a:endParaRPr lang="en-US"/>
          </a:p>
        </p:txBody>
      </p:sp>
    </p:spTree>
    <p:extLst>
      <p:ext uri="{BB962C8B-B14F-4D97-AF65-F5344CB8AC3E}">
        <p14:creationId xmlns:p14="http://schemas.microsoft.com/office/powerpoint/2010/main" xmlns="" val="205362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860550-9B39-8141-B5A6-29047FA5A76E}" type="datetimeFigureOut">
              <a:rPr lang="en-US" smtClean="0"/>
              <a:pPr/>
              <a:t>3/19/2016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F6D45-AC72-9D48-BCDF-DEFCFB65CC7F}" type="slidenum">
              <a:rPr lang="en-US" smtClean="0"/>
              <a:pPr/>
              <a:t>‹#›</a:t>
            </a:fld>
            <a:endParaRPr lang="en-US"/>
          </a:p>
        </p:txBody>
      </p:sp>
    </p:spTree>
    <p:extLst>
      <p:ext uri="{BB962C8B-B14F-4D97-AF65-F5344CB8AC3E}">
        <p14:creationId xmlns:p14="http://schemas.microsoft.com/office/powerpoint/2010/main" xmlns="" val="300588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860550-9B39-8141-B5A6-29047FA5A76E}" type="datetimeFigureOut">
              <a:rPr lang="en-US" smtClean="0"/>
              <a:pPr/>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F6D45-AC72-9D48-BCDF-DEFCFB65CC7F}" type="slidenum">
              <a:rPr lang="en-US" smtClean="0"/>
              <a:pPr/>
              <a:t>‹#›</a:t>
            </a:fld>
            <a:endParaRPr lang="en-US"/>
          </a:p>
        </p:txBody>
      </p:sp>
    </p:spTree>
    <p:extLst>
      <p:ext uri="{BB962C8B-B14F-4D97-AF65-F5344CB8AC3E}">
        <p14:creationId xmlns:p14="http://schemas.microsoft.com/office/powerpoint/2010/main" xmlns="" val="26121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860550-9B39-8141-B5A6-29047FA5A76E}" type="datetimeFigureOut">
              <a:rPr lang="en-US" smtClean="0"/>
              <a:pPr/>
              <a:t>3/19/2016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3F6D45-AC72-9D48-BCDF-DEFCFB65CC7F}" type="slidenum">
              <a:rPr lang="en-US" smtClean="0"/>
              <a:pPr/>
              <a:t>‹#›</a:t>
            </a:fld>
            <a:endParaRPr lang="en-US"/>
          </a:p>
        </p:txBody>
      </p:sp>
    </p:spTree>
    <p:extLst>
      <p:ext uri="{BB962C8B-B14F-4D97-AF65-F5344CB8AC3E}">
        <p14:creationId xmlns:p14="http://schemas.microsoft.com/office/powerpoint/2010/main" xmlns="" val="2961676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860550-9B39-8141-B5A6-29047FA5A76E}" type="datetimeFigureOut">
              <a:rPr lang="en-US" smtClean="0"/>
              <a:pPr/>
              <a:t>3/19/2016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3F6D45-AC72-9D48-BCDF-DEFCFB65CC7F}" type="slidenum">
              <a:rPr lang="en-US" smtClean="0"/>
              <a:pPr/>
              <a:t>‹#›</a:t>
            </a:fld>
            <a:endParaRPr lang="en-US"/>
          </a:p>
        </p:txBody>
      </p:sp>
    </p:spTree>
    <p:extLst>
      <p:ext uri="{BB962C8B-B14F-4D97-AF65-F5344CB8AC3E}">
        <p14:creationId xmlns:p14="http://schemas.microsoft.com/office/powerpoint/2010/main" xmlns="" val="101959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60550-9B39-8141-B5A6-29047FA5A76E}" type="datetimeFigureOut">
              <a:rPr lang="en-US" smtClean="0"/>
              <a:pPr/>
              <a:t>3/19/2016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3F6D45-AC72-9D48-BCDF-DEFCFB65CC7F}" type="slidenum">
              <a:rPr lang="en-US" smtClean="0"/>
              <a:pPr/>
              <a:t>‹#›</a:t>
            </a:fld>
            <a:endParaRPr lang="en-US"/>
          </a:p>
        </p:txBody>
      </p:sp>
    </p:spTree>
    <p:extLst>
      <p:ext uri="{BB962C8B-B14F-4D97-AF65-F5344CB8AC3E}">
        <p14:creationId xmlns:p14="http://schemas.microsoft.com/office/powerpoint/2010/main" xmlns="" val="2213393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860550-9B39-8141-B5A6-29047FA5A76E}" type="datetimeFigureOut">
              <a:rPr lang="en-US" smtClean="0"/>
              <a:pPr/>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F6D45-AC72-9D48-BCDF-DEFCFB65CC7F}" type="slidenum">
              <a:rPr lang="en-US" smtClean="0"/>
              <a:pPr/>
              <a:t>‹#›</a:t>
            </a:fld>
            <a:endParaRPr lang="en-US"/>
          </a:p>
        </p:txBody>
      </p:sp>
    </p:spTree>
    <p:extLst>
      <p:ext uri="{BB962C8B-B14F-4D97-AF65-F5344CB8AC3E}">
        <p14:creationId xmlns:p14="http://schemas.microsoft.com/office/powerpoint/2010/main" xmlns="" val="218514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860550-9B39-8141-B5A6-29047FA5A76E}" type="datetimeFigureOut">
              <a:rPr lang="en-US" smtClean="0"/>
              <a:pPr/>
              <a:t>3/19/2016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F6D45-AC72-9D48-BCDF-DEFCFB65CC7F}" type="slidenum">
              <a:rPr lang="en-US" smtClean="0"/>
              <a:pPr/>
              <a:t>‹#›</a:t>
            </a:fld>
            <a:endParaRPr lang="en-US"/>
          </a:p>
        </p:txBody>
      </p:sp>
    </p:spTree>
    <p:extLst>
      <p:ext uri="{BB962C8B-B14F-4D97-AF65-F5344CB8AC3E}">
        <p14:creationId xmlns:p14="http://schemas.microsoft.com/office/powerpoint/2010/main" xmlns="" val="397242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60550-9B39-8141-B5A6-29047FA5A76E}" type="datetimeFigureOut">
              <a:rPr lang="en-US" smtClean="0"/>
              <a:pPr/>
              <a:t>3/19/2016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F6D45-AC72-9D48-BCDF-DEFCFB65CC7F}" type="slidenum">
              <a:rPr lang="en-US" smtClean="0"/>
              <a:pPr/>
              <a:t>‹#›</a:t>
            </a:fld>
            <a:endParaRPr lang="en-US"/>
          </a:p>
        </p:txBody>
      </p:sp>
    </p:spTree>
    <p:extLst>
      <p:ext uri="{BB962C8B-B14F-4D97-AF65-F5344CB8AC3E}">
        <p14:creationId xmlns:p14="http://schemas.microsoft.com/office/powerpoint/2010/main" xmlns="" val="3741409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Web Development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3342157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-&gt; HTML5</a:t>
            </a:r>
            <a:endParaRPr lang="en-US" dirty="0"/>
          </a:p>
        </p:txBody>
      </p:sp>
      <p:sp>
        <p:nvSpPr>
          <p:cNvPr id="3" name="Content Placeholder 2"/>
          <p:cNvSpPr>
            <a:spLocks noGrp="1"/>
          </p:cNvSpPr>
          <p:nvPr>
            <p:ph idx="1"/>
          </p:nvPr>
        </p:nvSpPr>
        <p:spPr/>
        <p:txBody>
          <a:bodyPr/>
          <a:lstStyle/>
          <a:p>
            <a:r>
              <a:rPr lang="en-US" dirty="0" smtClean="0"/>
              <a:t>HTML5 is a markup language used for structuring and presenting content on the World Wide Web. It was finalized, and published, on 28 October 2014 by the World Wide Web Consortium (W3C). This is the fifth revision of the HTML standard since the inception of the World Wide Web.</a:t>
            </a:r>
            <a:endParaRPr lang="en-US" dirty="0"/>
          </a:p>
        </p:txBody>
      </p:sp>
    </p:spTree>
    <p:extLst>
      <p:ext uri="{BB962C8B-B14F-4D97-AF65-F5344CB8AC3E}">
        <p14:creationId xmlns:p14="http://schemas.microsoft.com/office/powerpoint/2010/main" xmlns="" val="3149827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548"/>
            <a:ext cx="8229600" cy="5687616"/>
          </a:xfrm>
        </p:spPr>
        <p:txBody>
          <a:bodyPr>
            <a:normAutofit fontScale="70000" lnSpcReduction="20000"/>
          </a:bodyPr>
          <a:lstStyle/>
          <a:p>
            <a:r>
              <a:rPr lang="en-US" dirty="0" smtClean="0"/>
              <a:t>What is New in HTML5?</a:t>
            </a:r>
          </a:p>
          <a:p>
            <a:r>
              <a:rPr lang="en-US" dirty="0" smtClean="0"/>
              <a:t>The DOCTYPE declaration for HTML5 is very simple:</a:t>
            </a:r>
          </a:p>
          <a:p>
            <a:pPr lvl="1"/>
            <a:r>
              <a:rPr lang="en-US" dirty="0" smtClean="0"/>
              <a:t>&lt;!DOCTYPE html&gt;</a:t>
            </a:r>
          </a:p>
          <a:p>
            <a:r>
              <a:rPr lang="en-US" dirty="0" smtClean="0"/>
              <a:t>The character encoding (charset) declaration is also very simple:</a:t>
            </a:r>
          </a:p>
          <a:p>
            <a:pPr lvl="1"/>
            <a:r>
              <a:rPr lang="en-US" dirty="0" smtClean="0"/>
              <a:t>&lt;meta charset="UTF-8”&gt;(Unicode Transformation Format)</a:t>
            </a:r>
          </a:p>
          <a:p>
            <a:pPr marL="0" indent="0">
              <a:buNone/>
            </a:pPr>
            <a:r>
              <a:rPr lang="en-US" dirty="0" smtClean="0"/>
              <a:t>&lt;!DOCTYPE html&gt;</a:t>
            </a:r>
          </a:p>
          <a:p>
            <a:pPr marL="0" indent="0">
              <a:buNone/>
            </a:pPr>
            <a:r>
              <a:rPr lang="en-US" dirty="0" smtClean="0"/>
              <a:t>&lt;html&gt;</a:t>
            </a:r>
          </a:p>
          <a:p>
            <a:pPr marL="0" indent="0">
              <a:buNone/>
            </a:pPr>
            <a:r>
              <a:rPr lang="en-US" dirty="0" smtClean="0"/>
              <a:t>	&lt;head&gt;</a:t>
            </a:r>
          </a:p>
          <a:p>
            <a:pPr marL="457200" lvl="1" indent="0">
              <a:buNone/>
            </a:pPr>
            <a:r>
              <a:rPr lang="en-US" dirty="0" smtClean="0"/>
              <a:t>	&lt;meta charset="UTF-8"&gt;</a:t>
            </a:r>
          </a:p>
          <a:p>
            <a:pPr marL="0" indent="0">
              <a:buNone/>
            </a:pPr>
            <a:r>
              <a:rPr lang="en-US" dirty="0" smtClean="0"/>
              <a:t>		&lt;title&gt;Title of the document&lt;/title&gt;</a:t>
            </a:r>
          </a:p>
          <a:p>
            <a:pPr marL="0" indent="0">
              <a:buNone/>
            </a:pPr>
            <a:r>
              <a:rPr lang="en-US" dirty="0" smtClean="0"/>
              <a:t>	&lt;/head&gt;</a:t>
            </a:r>
          </a:p>
          <a:p>
            <a:endParaRPr lang="en-US" dirty="0" smtClean="0"/>
          </a:p>
          <a:p>
            <a:pPr marL="0" indent="0">
              <a:buNone/>
            </a:pPr>
            <a:r>
              <a:rPr lang="en-US" dirty="0" smtClean="0"/>
              <a:t>	&lt;body&gt;</a:t>
            </a:r>
          </a:p>
          <a:p>
            <a:pPr marL="0" indent="0">
              <a:buNone/>
            </a:pPr>
            <a:r>
              <a:rPr lang="en-US" dirty="0"/>
              <a:t>	</a:t>
            </a:r>
            <a:r>
              <a:rPr lang="en-US" dirty="0" smtClean="0"/>
              <a:t>	Content of the document......</a:t>
            </a:r>
          </a:p>
          <a:p>
            <a:pPr marL="0" indent="0">
              <a:buNone/>
            </a:pPr>
            <a:r>
              <a:rPr lang="en-US" dirty="0" smtClean="0"/>
              <a:t>	&lt;/body&gt;</a:t>
            </a:r>
          </a:p>
          <a:p>
            <a:endParaRPr lang="en-US" dirty="0" smtClean="0"/>
          </a:p>
          <a:p>
            <a:pPr marL="0" indent="0">
              <a:buNone/>
            </a:pPr>
            <a:r>
              <a:rPr lang="en-US" dirty="0" smtClean="0"/>
              <a:t>&lt;/html&gt;</a:t>
            </a:r>
            <a:endParaRPr lang="en-US" dirty="0"/>
          </a:p>
          <a:p>
            <a:pPr lvl="1"/>
            <a:endParaRPr lang="en-US" dirty="0" smtClean="0"/>
          </a:p>
        </p:txBody>
      </p:sp>
    </p:spTree>
    <p:extLst>
      <p:ext uri="{BB962C8B-B14F-4D97-AF65-F5344CB8AC3E}">
        <p14:creationId xmlns:p14="http://schemas.microsoft.com/office/powerpoint/2010/main" xmlns="" val="4113414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2638"/>
            <a:ext cx="8229600" cy="5413525"/>
          </a:xfrm>
        </p:spPr>
        <p:txBody>
          <a:bodyPr>
            <a:normAutofit fontScale="62500" lnSpcReduction="20000"/>
          </a:bodyPr>
          <a:lstStyle/>
          <a:p>
            <a:pPr marL="0" indent="0">
              <a:buNone/>
            </a:pPr>
            <a:r>
              <a:rPr lang="en-US" dirty="0" smtClean="0"/>
              <a:t>New HTML5 Elements ;</a:t>
            </a:r>
          </a:p>
          <a:p>
            <a:endParaRPr lang="en-US" dirty="0" smtClean="0"/>
          </a:p>
          <a:p>
            <a:endParaRPr lang="en-US" dirty="0"/>
          </a:p>
          <a:p>
            <a:r>
              <a:rPr lang="en-US" dirty="0" smtClean="0"/>
              <a:t>New semantic elements like &lt;header&gt;, &lt;footer&gt;, &lt;article&gt;, and &lt;section&gt;.</a:t>
            </a:r>
          </a:p>
          <a:p>
            <a:endParaRPr lang="en-US" dirty="0" smtClean="0"/>
          </a:p>
          <a:p>
            <a:r>
              <a:rPr lang="en-US" dirty="0" smtClean="0"/>
              <a:t>New form control attributes like number, date, time, calendar, and range.</a:t>
            </a:r>
          </a:p>
          <a:p>
            <a:endParaRPr lang="en-US" dirty="0" smtClean="0"/>
          </a:p>
          <a:p>
            <a:r>
              <a:rPr lang="en-US" dirty="0" smtClean="0"/>
              <a:t>New graphic elements: &lt;</a:t>
            </a:r>
            <a:r>
              <a:rPr lang="en-US" dirty="0" err="1" smtClean="0"/>
              <a:t>svg</a:t>
            </a:r>
            <a:r>
              <a:rPr lang="en-US" dirty="0" smtClean="0"/>
              <a:t>&gt; and &lt;canvas&gt;.</a:t>
            </a:r>
          </a:p>
          <a:p>
            <a:endParaRPr lang="en-US" dirty="0" smtClean="0"/>
          </a:p>
          <a:p>
            <a:r>
              <a:rPr lang="en-US" dirty="0" smtClean="0"/>
              <a:t>New multimedia elements: &lt;audio&gt; and &lt;video&gt;.</a:t>
            </a:r>
          </a:p>
          <a:p>
            <a:pPr marL="0" indent="0">
              <a:buNone/>
            </a:pPr>
            <a:endParaRPr lang="en-US" dirty="0" smtClean="0"/>
          </a:p>
          <a:p>
            <a:r>
              <a:rPr lang="en-US" dirty="0" smtClean="0"/>
              <a:t>Adding New Elements to HTML</a:t>
            </a:r>
          </a:p>
          <a:p>
            <a:r>
              <a:rPr lang="en-US" dirty="0" smtClean="0"/>
              <a:t>You can also add any new element to HTML with a browser trick.</a:t>
            </a:r>
          </a:p>
          <a:p>
            <a:endParaRPr lang="en-US" dirty="0" smtClean="0"/>
          </a:p>
          <a:p>
            <a:r>
              <a:rPr lang="en-US" dirty="0" smtClean="0"/>
              <a:t>This example adds a new element called &lt;</a:t>
            </a:r>
            <a:r>
              <a:rPr lang="en-US" dirty="0" err="1" smtClean="0"/>
              <a:t>myHero</a:t>
            </a:r>
            <a:r>
              <a:rPr lang="en-US" dirty="0" smtClean="0"/>
              <a:t>&gt; to HTML, and defines a display style for it:</a:t>
            </a:r>
          </a:p>
          <a:p>
            <a:endParaRPr lang="en-US" dirty="0"/>
          </a:p>
        </p:txBody>
      </p:sp>
    </p:spTree>
    <p:extLst>
      <p:ext uri="{BB962C8B-B14F-4D97-AF65-F5344CB8AC3E}">
        <p14:creationId xmlns:p14="http://schemas.microsoft.com/office/powerpoint/2010/main" xmlns="" val="1549250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CSS3</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Media Queries - enhancement of @media rules and "media" HTML markup element.</a:t>
            </a:r>
          </a:p>
          <a:p>
            <a:r>
              <a:rPr lang="en-US" dirty="0" smtClean="0"/>
              <a:t>Selectors Level 3 - describes the element selectors used in CSS</a:t>
            </a:r>
          </a:p>
          <a:p>
            <a:r>
              <a:rPr lang="en-US" dirty="0" smtClean="0"/>
              <a:t>Grid template layout - describes new way to position elements using constraints on their alignment to each other and on their flexibility.</a:t>
            </a:r>
          </a:p>
          <a:p>
            <a:r>
              <a:rPr lang="en-US" dirty="0" smtClean="0"/>
              <a:t>Aural Style sheets -</a:t>
            </a:r>
          </a:p>
          <a:p>
            <a:r>
              <a:rPr lang="en-US" dirty="0" smtClean="0"/>
              <a:t>Backgrounds and borders - describes background colors and images and the style of borders.</a:t>
            </a:r>
          </a:p>
          <a:p>
            <a:r>
              <a:rPr lang="en-US" dirty="0" smtClean="0"/>
              <a:t>Basic user interface - describes styling for web pages</a:t>
            </a:r>
          </a:p>
          <a:p>
            <a:r>
              <a:rPr lang="en-US" dirty="0" smtClean="0"/>
              <a:t>Basic Box model - describes the layout of block-level content in normal flow.</a:t>
            </a:r>
          </a:p>
          <a:p>
            <a:r>
              <a:rPr lang="en-US" dirty="0" smtClean="0"/>
              <a:t>Extended Box model - provides extra control over positioning of floats and the size of boxes.</a:t>
            </a:r>
          </a:p>
          <a:p>
            <a:r>
              <a:rPr lang="en-US" dirty="0" smtClean="0"/>
              <a:t>Marquee - describes the marquee effect.</a:t>
            </a:r>
          </a:p>
          <a:p>
            <a:r>
              <a:rPr lang="en-US" dirty="0" smtClean="0"/>
              <a:t>Cascading and inheritance - describes how values are assigned to properties.</a:t>
            </a:r>
          </a:p>
          <a:p>
            <a:r>
              <a:rPr lang="en-US" dirty="0" smtClean="0"/>
              <a:t>Color - describes color-relates aspects of CSS.</a:t>
            </a:r>
          </a:p>
          <a:p>
            <a:r>
              <a:rPr lang="en-US" dirty="0" smtClean="0"/>
              <a:t>Fonts - describes fonts and font adjustments.</a:t>
            </a:r>
          </a:p>
          <a:p>
            <a:r>
              <a:rPr lang="en-US" dirty="0" smtClean="0"/>
              <a:t>Generated Content for paged media</a:t>
            </a:r>
          </a:p>
          <a:p>
            <a:r>
              <a:rPr lang="en-US" dirty="0" smtClean="0"/>
              <a:t>Page floats - contains properties to float elements to the top, bottom or side of a page in paginated renderings.</a:t>
            </a:r>
            <a:endParaRPr lang="en-US" dirty="0"/>
          </a:p>
        </p:txBody>
      </p:sp>
    </p:spTree>
    <p:extLst>
      <p:ext uri="{BB962C8B-B14F-4D97-AF65-F5344CB8AC3E}">
        <p14:creationId xmlns:p14="http://schemas.microsoft.com/office/powerpoint/2010/main" xmlns="" val="2156134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idx="1"/>
          </p:nvPr>
        </p:nvSpPr>
        <p:spPr/>
        <p:txBody>
          <a:bodyPr/>
          <a:lstStyle/>
          <a:p>
            <a:r>
              <a:rPr lang="en-US" dirty="0" smtClean="0"/>
              <a:t>It’s a great time for JavaScript is  becoming a much more respected language</a:t>
            </a:r>
          </a:p>
          <a:p>
            <a:r>
              <a:rPr lang="en-US" dirty="0" smtClean="0"/>
              <a:t>As more browsers begin to implement the features of the </a:t>
            </a:r>
            <a:r>
              <a:rPr lang="en-US" dirty="0" err="1" smtClean="0"/>
              <a:t>ECMAScript</a:t>
            </a:r>
            <a:r>
              <a:rPr lang="en-US" dirty="0" smtClean="0"/>
              <a:t> 5th edition standard, JavaScript becomes an even more powerful platform for you to develop </a:t>
            </a:r>
            <a:endParaRPr lang="en-US" dirty="0"/>
          </a:p>
        </p:txBody>
      </p:sp>
    </p:spTree>
    <p:extLst>
      <p:ext uri="{BB962C8B-B14F-4D97-AF65-F5344CB8AC3E}">
        <p14:creationId xmlns:p14="http://schemas.microsoft.com/office/powerpoint/2010/main" xmlns="" val="1170760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err="1" smtClean="0"/>
              <a:t>ECMAScript</a:t>
            </a:r>
            <a:r>
              <a:rPr lang="en-US" dirty="0" smtClean="0"/>
              <a:t> 5?</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dirty="0" err="1" smtClean="0"/>
              <a:t>ECMAScript</a:t>
            </a:r>
            <a:r>
              <a:rPr lang="en-US" dirty="0" smtClean="0"/>
              <a:t> is the official name of what we all call JavaScript. That doesn't mean we're wrong; it's just that the name "JavaScript" is a trademark of Oracle; so </a:t>
            </a:r>
            <a:r>
              <a:rPr lang="en-US" dirty="0" err="1" smtClean="0"/>
              <a:t>Ecma</a:t>
            </a:r>
            <a:r>
              <a:rPr lang="en-US" dirty="0" smtClean="0"/>
              <a:t> International (originally the European Computer Manufacturers Association—hence ECMA) uses the term "</a:t>
            </a:r>
            <a:r>
              <a:rPr lang="en-US" dirty="0" err="1" smtClean="0"/>
              <a:t>ECMAScript</a:t>
            </a:r>
            <a:r>
              <a:rPr lang="en-US" dirty="0" smtClean="0"/>
              <a:t>" to refer to the standard of JavaScript. The latest version of this standard is the 5th edition, and it was approved just over a </a:t>
            </a:r>
            <a:r>
              <a:rPr lang="en-US" dirty="0" smtClean="0"/>
              <a:t>years </a:t>
            </a:r>
            <a:r>
              <a:rPr lang="en-US" dirty="0" smtClean="0"/>
              <a:t>ago (on December 3, 2009). It encompasses a huge range of great additions, and several of those are starting to show up in browsers. The implementations of </a:t>
            </a:r>
            <a:r>
              <a:rPr lang="en-US" dirty="0" err="1" smtClean="0"/>
              <a:t>ECMAScript</a:t>
            </a:r>
            <a:r>
              <a:rPr lang="en-US" dirty="0" smtClean="0"/>
              <a:t> 5 is called JavaScript 1.8.5.</a:t>
            </a:r>
          </a:p>
          <a:p>
            <a:endParaRPr lang="en-US" dirty="0" smtClean="0"/>
          </a:p>
          <a:p>
            <a:r>
              <a:rPr lang="en-US" dirty="0" smtClean="0"/>
              <a:t>In this tutorial, we're going to be looking at the JavaScript 1.8.5 functions that are available to us in the Firefox 4 betas. You'll be happy to discover that most of the latest versions of other browsers have these, too . . . except for one. This time, it's Opera, as IE9 has included many of these.</a:t>
            </a:r>
          </a:p>
          <a:p>
            <a:endParaRPr lang="en-US" dirty="0" smtClean="0"/>
          </a:p>
          <a:p>
            <a:endParaRPr lang="en-US" dirty="0"/>
          </a:p>
        </p:txBody>
      </p:sp>
    </p:spTree>
    <p:extLst>
      <p:ext uri="{BB962C8B-B14F-4D97-AF65-F5344CB8AC3E}">
        <p14:creationId xmlns:p14="http://schemas.microsoft.com/office/powerpoint/2010/main" xmlns="" val="151080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 Frameworks</a:t>
            </a:r>
            <a:endParaRPr lang="en-US" dirty="0"/>
          </a:p>
        </p:txBody>
      </p:sp>
      <p:sp>
        <p:nvSpPr>
          <p:cNvPr id="3" name="Content Placeholder 2"/>
          <p:cNvSpPr>
            <a:spLocks noGrp="1"/>
          </p:cNvSpPr>
          <p:nvPr>
            <p:ph idx="1"/>
          </p:nvPr>
        </p:nvSpPr>
        <p:spPr/>
        <p:txBody>
          <a:bodyPr>
            <a:normAutofit/>
          </a:bodyPr>
          <a:lstStyle/>
          <a:p>
            <a:r>
              <a:rPr lang="en-US" dirty="0" smtClean="0"/>
              <a:t>Angular JS - </a:t>
            </a:r>
            <a:r>
              <a:rPr lang="en-US" dirty="0" err="1" smtClean="0"/>
              <a:t>AngularJS</a:t>
            </a:r>
            <a:r>
              <a:rPr lang="en-US" dirty="0" smtClean="0"/>
              <a:t> was born in 2009</a:t>
            </a:r>
          </a:p>
          <a:p>
            <a:r>
              <a:rPr lang="en-US" dirty="0" err="1" smtClean="0"/>
              <a:t>Backbone.JS</a:t>
            </a:r>
            <a:r>
              <a:rPr lang="en-US" dirty="0" smtClean="0"/>
              <a:t> - </a:t>
            </a:r>
            <a:r>
              <a:rPr lang="en-US" dirty="0" err="1" smtClean="0"/>
              <a:t>Backbone.js</a:t>
            </a:r>
            <a:r>
              <a:rPr lang="en-US" dirty="0" smtClean="0"/>
              <a:t> is a lightweight MVC framework. Born in 2010</a:t>
            </a:r>
          </a:p>
          <a:p>
            <a:r>
              <a:rPr lang="en-US" dirty="0" smtClean="0"/>
              <a:t>Ember - </a:t>
            </a:r>
            <a:r>
              <a:rPr lang="en-US" dirty="0" err="1" smtClean="0"/>
              <a:t>Ember.js</a:t>
            </a:r>
            <a:r>
              <a:rPr lang="en-US" dirty="0" smtClean="0"/>
              <a:t> is an open-source client-side JavaScript web application framework predicated on the model-view-controller (MVC) software architectural pattern</a:t>
            </a:r>
          </a:p>
          <a:p>
            <a:r>
              <a:rPr lang="en-US" dirty="0" smtClean="0"/>
              <a:t>React - JavaScript most popular framework</a:t>
            </a:r>
            <a:endParaRPr lang="en-US" dirty="0"/>
          </a:p>
        </p:txBody>
      </p:sp>
    </p:spTree>
    <p:extLst>
      <p:ext uri="{BB962C8B-B14F-4D97-AF65-F5344CB8AC3E}">
        <p14:creationId xmlns:p14="http://schemas.microsoft.com/office/powerpoint/2010/main" xmlns="" val="3539201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erver </a:t>
            </a:r>
            <a:r>
              <a:rPr lang="en-US" dirty="0"/>
              <a:t>S</a:t>
            </a:r>
            <a:r>
              <a:rPr lang="en-US" dirty="0" smtClean="0"/>
              <a:t>ide JavaScript</a:t>
            </a:r>
            <a:endParaRPr lang="en-US" dirty="0"/>
          </a:p>
        </p:txBody>
      </p:sp>
      <p:sp>
        <p:nvSpPr>
          <p:cNvPr id="3" name="Content Placeholder 2"/>
          <p:cNvSpPr>
            <a:spLocks noGrp="1"/>
          </p:cNvSpPr>
          <p:nvPr>
            <p:ph idx="1"/>
          </p:nvPr>
        </p:nvSpPr>
        <p:spPr/>
        <p:txBody>
          <a:bodyPr>
            <a:normAutofit lnSpcReduction="10000"/>
          </a:bodyPr>
          <a:lstStyle/>
          <a:p>
            <a:r>
              <a:rPr lang="en-US" dirty="0" smtClean="0"/>
              <a:t>Client-side components usually consist of HTML, CSS, JavaScript, Ajax, JS libraries, images, and whatever other files that are to be downloaded to the browser. On the server, you need a listener to process requests, fetch resources or information, and manipulate them so that they can be sent back to the client.</a:t>
            </a:r>
          </a:p>
          <a:p>
            <a:r>
              <a:rPr lang="en-US" dirty="0" err="1" smtClean="0"/>
              <a:t>Node.js</a:t>
            </a:r>
            <a:endParaRPr lang="en-US" dirty="0"/>
          </a:p>
        </p:txBody>
      </p:sp>
    </p:spTree>
    <p:extLst>
      <p:ext uri="{BB962C8B-B14F-4D97-AF65-F5344CB8AC3E}">
        <p14:creationId xmlns:p14="http://schemas.microsoft.com/office/powerpoint/2010/main" xmlns="" val="1901496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Scripting </a:t>
            </a:r>
            <a:r>
              <a:rPr lang="en-US" dirty="0" err="1" smtClean="0"/>
              <a:t>Lng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Server-side scripting is a technique used in web development which involves employing scripts on a web server which produce a response customized for each user's (client's) request to the website</a:t>
            </a:r>
          </a:p>
          <a:p>
            <a:endParaRPr lang="en-US" dirty="0" smtClean="0"/>
          </a:p>
          <a:p>
            <a:r>
              <a:rPr lang="en-US" dirty="0" smtClean="0"/>
              <a:t>PHP (*.</a:t>
            </a:r>
            <a:r>
              <a:rPr lang="en-US" dirty="0" err="1" smtClean="0"/>
              <a:t>php</a:t>
            </a:r>
            <a:r>
              <a:rPr lang="en-US" dirty="0" smtClean="0"/>
              <a:t>, *.php3, *.php4, *.</a:t>
            </a:r>
            <a:r>
              <a:rPr lang="en-US" dirty="0" err="1" smtClean="0"/>
              <a:t>phtml</a:t>
            </a:r>
            <a:r>
              <a:rPr lang="en-US" dirty="0" smtClean="0"/>
              <a:t>)</a:t>
            </a:r>
          </a:p>
          <a:p>
            <a:r>
              <a:rPr lang="en-US" dirty="0" smtClean="0"/>
              <a:t>ASP.NET MVC (*.</a:t>
            </a:r>
            <a:r>
              <a:rPr lang="en-US" dirty="0" err="1" smtClean="0"/>
              <a:t>cshtml</a:t>
            </a:r>
            <a:r>
              <a:rPr lang="en-US" dirty="0" smtClean="0"/>
              <a:t>)</a:t>
            </a:r>
          </a:p>
          <a:p>
            <a:r>
              <a:rPr lang="en-US" dirty="0" smtClean="0"/>
              <a:t>Go (*.go)</a:t>
            </a:r>
          </a:p>
          <a:p>
            <a:r>
              <a:rPr lang="en-US" dirty="0" smtClean="0"/>
              <a:t>Python (*.</a:t>
            </a:r>
            <a:r>
              <a:rPr lang="en-US" dirty="0" err="1" smtClean="0"/>
              <a:t>py</a:t>
            </a:r>
            <a:r>
              <a:rPr lang="en-US" dirty="0" smtClean="0"/>
              <a:t>) (examples: Pyramid, Flask, </a:t>
            </a:r>
            <a:r>
              <a:rPr lang="en-US" dirty="0" err="1" smtClean="0"/>
              <a:t>Django</a:t>
            </a:r>
            <a:r>
              <a:rPr lang="en-US" dirty="0" smtClean="0"/>
              <a:t>)</a:t>
            </a:r>
          </a:p>
          <a:p>
            <a:r>
              <a:rPr lang="en-US" dirty="0" smtClean="0"/>
              <a:t>R (*.</a:t>
            </a:r>
            <a:r>
              <a:rPr lang="en-US" dirty="0" err="1" smtClean="0"/>
              <a:t>rhtml</a:t>
            </a:r>
            <a:r>
              <a:rPr lang="en-US" dirty="0" smtClean="0"/>
              <a:t>) - (example: </a:t>
            </a:r>
            <a:r>
              <a:rPr lang="en-US" dirty="0" err="1" smtClean="0"/>
              <a:t>rApache</a:t>
            </a:r>
            <a:r>
              <a:rPr lang="en-US" dirty="0" smtClean="0"/>
              <a:t>)</a:t>
            </a:r>
          </a:p>
          <a:p>
            <a:r>
              <a:rPr lang="en-US" dirty="0" smtClean="0"/>
              <a:t>Ruby (*.</a:t>
            </a:r>
            <a:r>
              <a:rPr lang="en-US" dirty="0" err="1" smtClean="0"/>
              <a:t>rb</a:t>
            </a:r>
            <a:r>
              <a:rPr lang="en-US" dirty="0" smtClean="0"/>
              <a:t>, *.</a:t>
            </a:r>
            <a:r>
              <a:rPr lang="en-US" dirty="0" err="1" smtClean="0"/>
              <a:t>rbw</a:t>
            </a:r>
            <a:r>
              <a:rPr lang="en-US" dirty="0" smtClean="0"/>
              <a:t>) (example: Ruby on Rails)</a:t>
            </a:r>
          </a:p>
          <a:p>
            <a:r>
              <a:rPr lang="en-US" dirty="0" smtClean="0"/>
              <a:t>SMX (*.</a:t>
            </a:r>
            <a:r>
              <a:rPr lang="en-US" dirty="0" err="1" smtClean="0"/>
              <a:t>smx</a:t>
            </a:r>
            <a:r>
              <a:rPr lang="en-US" dirty="0" smtClean="0"/>
              <a:t>)</a:t>
            </a:r>
          </a:p>
          <a:p>
            <a:r>
              <a:rPr lang="en-US" dirty="0" smtClean="0"/>
              <a:t>C (*.c, *.</a:t>
            </a:r>
            <a:r>
              <a:rPr lang="en-US" dirty="0" err="1" smtClean="0"/>
              <a:t>csp</a:t>
            </a:r>
            <a:r>
              <a:rPr lang="en-US" dirty="0" smtClean="0"/>
              <a:t>) via CGI</a:t>
            </a:r>
          </a:p>
          <a:p>
            <a:r>
              <a:rPr lang="en-US" dirty="0" smtClean="0"/>
              <a:t>ColdFusion Markup Language (*.</a:t>
            </a:r>
            <a:r>
              <a:rPr lang="en-US" dirty="0" err="1" smtClean="0"/>
              <a:t>cfm</a:t>
            </a:r>
            <a:r>
              <a:rPr lang="en-US" dirty="0" smtClean="0"/>
              <a:t>)</a:t>
            </a:r>
          </a:p>
          <a:p>
            <a:r>
              <a:rPr lang="en-US" dirty="0" smtClean="0"/>
              <a:t>Java (*.</a:t>
            </a:r>
            <a:r>
              <a:rPr lang="en-US" dirty="0" err="1" smtClean="0"/>
              <a:t>jsp</a:t>
            </a:r>
            <a:r>
              <a:rPr lang="en-US" dirty="0" smtClean="0"/>
              <a:t>) via </a:t>
            </a:r>
            <a:r>
              <a:rPr lang="en-US" dirty="0" err="1" smtClean="0"/>
              <a:t>JavaServer</a:t>
            </a:r>
            <a:r>
              <a:rPr lang="en-US" dirty="0" smtClean="0"/>
              <a:t> Pages</a:t>
            </a:r>
          </a:p>
          <a:p>
            <a:r>
              <a:rPr lang="en-US" dirty="0" smtClean="0"/>
              <a:t>JavaScript using Server-side JavaScript (*.</a:t>
            </a:r>
            <a:r>
              <a:rPr lang="en-US" dirty="0" err="1" smtClean="0"/>
              <a:t>ssjs</a:t>
            </a:r>
            <a:r>
              <a:rPr lang="en-US" dirty="0" smtClean="0"/>
              <a:t>, *.</a:t>
            </a:r>
            <a:r>
              <a:rPr lang="en-US" dirty="0" err="1" smtClean="0"/>
              <a:t>js</a:t>
            </a:r>
            <a:r>
              <a:rPr lang="en-US" dirty="0" smtClean="0"/>
              <a:t>) (example: </a:t>
            </a:r>
            <a:r>
              <a:rPr lang="en-US" dirty="0" err="1" smtClean="0"/>
              <a:t>Node.js</a:t>
            </a:r>
            <a:r>
              <a:rPr lang="en-US" dirty="0" smtClean="0"/>
              <a:t>)</a:t>
            </a:r>
            <a:endParaRPr lang="en-US" dirty="0"/>
          </a:p>
        </p:txBody>
      </p:sp>
    </p:spTree>
    <p:extLst>
      <p:ext uri="{BB962C8B-B14F-4D97-AF65-F5344CB8AC3E}">
        <p14:creationId xmlns:p14="http://schemas.microsoft.com/office/powerpoint/2010/main" xmlns="" val="37627916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communicate with Server</a:t>
            </a:r>
            <a:endParaRPr lang="en-US" dirty="0"/>
          </a:p>
        </p:txBody>
      </p:sp>
      <p:pic>
        <p:nvPicPr>
          <p:cNvPr id="6" name="Content Placeholder 5" descr="SymmetricCommunication.gif-500x366.png"/>
          <p:cNvPicPr>
            <a:picLocks noGrp="1" noChangeAspect="1"/>
          </p:cNvPicPr>
          <p:nvPr>
            <p:ph idx="1"/>
          </p:nvPr>
        </p:nvPicPr>
        <p:blipFill>
          <a:blip r:embed="rId2">
            <a:extLst>
              <a:ext uri="{28A0092B-C50C-407E-A947-70E740481C1C}">
                <a14:useLocalDpi xmlns:a14="http://schemas.microsoft.com/office/drawing/2010/main" xmlns="" val="0"/>
              </a:ext>
            </a:extLst>
          </a:blip>
          <a:srcRect l="-16683" r="-16683"/>
          <a:stretch>
            <a:fillRect/>
          </a:stretch>
        </p:blipFill>
        <p:spPr/>
      </p:pic>
    </p:spTree>
    <p:extLst>
      <p:ext uri="{BB962C8B-B14F-4D97-AF65-F5344CB8AC3E}">
        <p14:creationId xmlns:p14="http://schemas.microsoft.com/office/powerpoint/2010/main" xmlns="" val="3897063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a:t>
            </a:r>
            <a:endParaRPr lang="en-US" dirty="0"/>
          </a:p>
        </p:txBody>
      </p:sp>
      <p:sp>
        <p:nvSpPr>
          <p:cNvPr id="3" name="Content Placeholder 2"/>
          <p:cNvSpPr>
            <a:spLocks noGrp="1"/>
          </p:cNvSpPr>
          <p:nvPr>
            <p:ph idx="1"/>
          </p:nvPr>
        </p:nvSpPr>
        <p:spPr/>
        <p:txBody>
          <a:bodyPr/>
          <a:lstStyle/>
          <a:p>
            <a:r>
              <a:rPr lang="en-US" dirty="0" smtClean="0"/>
              <a:t>I am Piusha Kalyana</a:t>
            </a:r>
          </a:p>
          <a:p>
            <a:endParaRPr lang="en-US" dirty="0"/>
          </a:p>
          <a:p>
            <a:pPr marL="0" indent="0">
              <a:buNone/>
            </a:pPr>
            <a:endParaRPr lang="en-US" dirty="0" smtClean="0"/>
          </a:p>
          <a:p>
            <a:r>
              <a:rPr lang="en-US" dirty="0" smtClean="0"/>
              <a:t>Software Engineer </a:t>
            </a:r>
          </a:p>
          <a:p>
            <a:endParaRPr lang="en-US" dirty="0" smtClean="0"/>
          </a:p>
          <a:p>
            <a:endParaRPr lang="en-US" dirty="0" smtClean="0"/>
          </a:p>
          <a:p>
            <a:endParaRPr lang="en-US" dirty="0"/>
          </a:p>
        </p:txBody>
      </p:sp>
    </p:spTree>
    <p:extLst>
      <p:ext uri="{BB962C8B-B14F-4D97-AF65-F5344CB8AC3E}">
        <p14:creationId xmlns:p14="http://schemas.microsoft.com/office/powerpoint/2010/main" xmlns="" val="660654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a:t>
            </a:r>
            <a:endParaRPr lang="en-US" dirty="0"/>
          </a:p>
        </p:txBody>
      </p:sp>
      <p:sp>
        <p:nvSpPr>
          <p:cNvPr id="3" name="Content Placeholder 2"/>
          <p:cNvSpPr>
            <a:spLocks noGrp="1"/>
          </p:cNvSpPr>
          <p:nvPr>
            <p:ph idx="1"/>
          </p:nvPr>
        </p:nvSpPr>
        <p:spPr/>
        <p:txBody>
          <a:bodyPr/>
          <a:lstStyle/>
          <a:p>
            <a:r>
              <a:rPr lang="en-US" dirty="0" smtClean="0"/>
              <a:t>(Application Programming Interface) A language and message format used by an application program to communicate with the operating system or some other control program such as a database management system (DBMS) or communications protocol.</a:t>
            </a:r>
            <a:endParaRPr lang="en-US" dirty="0"/>
          </a:p>
        </p:txBody>
      </p:sp>
    </p:spTree>
    <p:extLst>
      <p:ext uri="{BB962C8B-B14F-4D97-AF65-F5344CB8AC3E}">
        <p14:creationId xmlns:p14="http://schemas.microsoft.com/office/powerpoint/2010/main" xmlns="" val="4104877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 Line</a:t>
            </a:r>
            <a:endParaRPr lang="en-US" dirty="0"/>
          </a:p>
        </p:txBody>
      </p:sp>
      <p:sp>
        <p:nvSpPr>
          <p:cNvPr id="3" name="Content Placeholder 2"/>
          <p:cNvSpPr>
            <a:spLocks noGrp="1"/>
          </p:cNvSpPr>
          <p:nvPr>
            <p:ph idx="1"/>
          </p:nvPr>
        </p:nvSpPr>
        <p:spPr>
          <a:xfrm>
            <a:off x="457200" y="1352186"/>
            <a:ext cx="8229600" cy="4970194"/>
          </a:xfrm>
        </p:spPr>
        <p:txBody>
          <a:bodyPr>
            <a:normAutofit fontScale="62500" lnSpcReduction="20000"/>
          </a:bodyPr>
          <a:lstStyle/>
          <a:p>
            <a:r>
              <a:rPr lang="en-US" dirty="0" smtClean="0"/>
              <a:t>M1 - Introduction to Advanced  Web Technologies.</a:t>
            </a:r>
          </a:p>
          <a:p>
            <a:r>
              <a:rPr lang="en-US" dirty="0" smtClean="0"/>
              <a:t>M2 – Understanding the Web Project Development Methodologies</a:t>
            </a:r>
          </a:p>
          <a:p>
            <a:r>
              <a:rPr lang="en-US" dirty="0" smtClean="0"/>
              <a:t>M3 – Cord Versioning and Branching with GIT</a:t>
            </a:r>
          </a:p>
          <a:p>
            <a:r>
              <a:rPr lang="en-US" dirty="0" smtClean="0"/>
              <a:t>M4 – Object Oriented Development and Design Pattern</a:t>
            </a:r>
          </a:p>
          <a:p>
            <a:r>
              <a:rPr lang="en-US" dirty="0" smtClean="0"/>
              <a:t>M5 – Working in Linux environment for PHP Developers</a:t>
            </a:r>
          </a:p>
          <a:p>
            <a:r>
              <a:rPr lang="en-US" dirty="0" smtClean="0"/>
              <a:t>M6 – </a:t>
            </a:r>
            <a:r>
              <a:rPr lang="en-US" dirty="0" err="1" smtClean="0"/>
              <a:t>Desining</a:t>
            </a:r>
            <a:r>
              <a:rPr lang="en-US" dirty="0" smtClean="0"/>
              <a:t> Advance Database Architecture in </a:t>
            </a:r>
            <a:r>
              <a:rPr lang="en-US" dirty="0" err="1" smtClean="0"/>
              <a:t>MySql</a:t>
            </a:r>
            <a:r>
              <a:rPr lang="en-US" dirty="0" smtClean="0"/>
              <a:t>/</a:t>
            </a:r>
            <a:r>
              <a:rPr lang="en-US" dirty="0" err="1" smtClean="0"/>
              <a:t>MsSql</a:t>
            </a:r>
            <a:endParaRPr lang="en-US" dirty="0" smtClean="0"/>
          </a:p>
          <a:p>
            <a:r>
              <a:rPr lang="en-US" dirty="0" smtClean="0"/>
              <a:t>M7 - Object Oriented Development and Design pattern in PHP</a:t>
            </a:r>
          </a:p>
          <a:p>
            <a:r>
              <a:rPr lang="en-US" dirty="0" smtClean="0"/>
              <a:t>M8 - Understanding REST API</a:t>
            </a:r>
          </a:p>
          <a:p>
            <a:r>
              <a:rPr lang="en-US" dirty="0" smtClean="0"/>
              <a:t>M9 - Introduction to Content Management System (CMS)</a:t>
            </a:r>
          </a:p>
          <a:p>
            <a:r>
              <a:rPr lang="en-US" dirty="0" smtClean="0"/>
              <a:t>M9 – Understanding JavaScript programming</a:t>
            </a:r>
          </a:p>
          <a:p>
            <a:r>
              <a:rPr lang="en-US" dirty="0" smtClean="0"/>
              <a:t>M10 – Practical</a:t>
            </a:r>
          </a:p>
          <a:p>
            <a:r>
              <a:rPr lang="en-US" dirty="0" smtClean="0"/>
              <a:t>There will be 5 Case Studies that student need to pick one and Implement course outcomes</a:t>
            </a:r>
          </a:p>
          <a:p>
            <a:r>
              <a:rPr lang="en-US" dirty="0" smtClean="0"/>
              <a:t>End of course Student will be able to deploy their application through GIT.</a:t>
            </a:r>
          </a:p>
          <a:p>
            <a:r>
              <a:rPr lang="en-US" dirty="0" smtClean="0"/>
              <a:t>Project Documentations</a:t>
            </a:r>
          </a:p>
          <a:p>
            <a:r>
              <a:rPr lang="en-US" dirty="0" smtClean="0"/>
              <a:t>Working Project Source code.</a:t>
            </a:r>
          </a:p>
          <a:p>
            <a:endParaRPr lang="en-US" dirty="0"/>
          </a:p>
        </p:txBody>
      </p:sp>
    </p:spTree>
    <p:extLst>
      <p:ext uri="{BB962C8B-B14F-4D97-AF65-F5344CB8AC3E}">
        <p14:creationId xmlns:p14="http://schemas.microsoft.com/office/powerpoint/2010/main" xmlns="" val="3979037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to Advanced  Web Technologies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How do web servers work?</a:t>
            </a:r>
            <a:r>
              <a:rPr lang="en-US" dirty="0" smtClean="0">
                <a:effectLst/>
              </a:rPr>
              <a:t> </a:t>
            </a:r>
          </a:p>
          <a:p>
            <a:r>
              <a:rPr lang="en-US" dirty="0"/>
              <a:t>What happens when you enter </a:t>
            </a:r>
            <a:r>
              <a:rPr lang="en-US" dirty="0" smtClean="0"/>
              <a:t>http://</a:t>
            </a:r>
            <a:r>
              <a:rPr lang="en-US" dirty="0" err="1" smtClean="0"/>
              <a:t>www.facebook.com</a:t>
            </a:r>
            <a:r>
              <a:rPr lang="en-US" dirty="0" smtClean="0"/>
              <a:t> in </a:t>
            </a:r>
            <a:r>
              <a:rPr lang="en-US" dirty="0" smtClean="0">
                <a:effectLst/>
              </a:rPr>
              <a:t> </a:t>
            </a:r>
            <a:r>
              <a:rPr lang="en-US" dirty="0"/>
              <a:t>address </a:t>
            </a:r>
            <a:r>
              <a:rPr lang="en-US" dirty="0" smtClean="0"/>
              <a:t>field?</a:t>
            </a:r>
          </a:p>
          <a:p>
            <a:pPr lvl="0"/>
            <a:r>
              <a:rPr lang="en-US" dirty="0"/>
              <a:t>http://: This part indicates that the document you want to access can be retrieved from web server, which understands the HTTP protocol. The HTTP protocol is a standardized language of communication between browsers and web servers.</a:t>
            </a:r>
          </a:p>
          <a:p>
            <a:pPr lvl="0"/>
            <a:r>
              <a:rPr lang="en-US" dirty="0"/>
              <a:t>www</a:t>
            </a:r>
            <a:r>
              <a:rPr lang="en-US" dirty="0" smtClean="0"/>
              <a:t>. </a:t>
            </a:r>
            <a:r>
              <a:rPr lang="en-US" dirty="0" err="1" smtClean="0"/>
              <a:t>facebook.com</a:t>
            </a:r>
            <a:r>
              <a:rPr lang="en-US" dirty="0"/>
              <a:t>: This is the host name of the computer from which the document can be downloaded.</a:t>
            </a:r>
          </a:p>
          <a:p>
            <a:pPr lvl="0"/>
            <a:r>
              <a:rPr lang="en-US" dirty="0"/>
              <a:t>/doc/</a:t>
            </a:r>
            <a:r>
              <a:rPr lang="en-US" dirty="0" err="1"/>
              <a:t>sample.html</a:t>
            </a:r>
            <a:r>
              <a:rPr lang="en-US" dirty="0"/>
              <a:t>: This is the virtual path of the document in the www</a:t>
            </a:r>
            <a:r>
              <a:rPr lang="en-US" dirty="0" smtClean="0"/>
              <a:t>. </a:t>
            </a:r>
            <a:r>
              <a:rPr lang="en-US" dirty="0" err="1" smtClean="0"/>
              <a:t>facebook.com's</a:t>
            </a:r>
            <a:r>
              <a:rPr lang="en-US" dirty="0" smtClean="0"/>
              <a:t> </a:t>
            </a:r>
            <a:r>
              <a:rPr lang="en-US" dirty="0"/>
              <a:t>web server.</a:t>
            </a:r>
          </a:p>
          <a:p>
            <a:endParaRPr lang="en-US" dirty="0"/>
          </a:p>
        </p:txBody>
      </p:sp>
    </p:spTree>
    <p:extLst>
      <p:ext uri="{BB962C8B-B14F-4D97-AF65-F5344CB8AC3E}">
        <p14:creationId xmlns:p14="http://schemas.microsoft.com/office/powerpoint/2010/main" xmlns="" val="4200023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DNS </a:t>
            </a:r>
          </a:p>
        </p:txBody>
      </p:sp>
      <p:sp>
        <p:nvSpPr>
          <p:cNvPr id="3" name="Content Placeholder 2"/>
          <p:cNvSpPr>
            <a:spLocks noGrp="1"/>
          </p:cNvSpPr>
          <p:nvPr>
            <p:ph idx="1"/>
          </p:nvPr>
        </p:nvSpPr>
        <p:spPr/>
        <p:txBody>
          <a:bodyPr/>
          <a:lstStyle/>
          <a:p>
            <a:r>
              <a:rPr lang="en-US" b="1" dirty="0"/>
              <a:t>How does DNS work?</a:t>
            </a:r>
            <a:endParaRPr lang="en-US" dirty="0"/>
          </a:p>
          <a:p>
            <a:endParaRPr lang="en-US" dirty="0"/>
          </a:p>
        </p:txBody>
      </p:sp>
      <p:pic>
        <p:nvPicPr>
          <p:cNvPr id="5" name="Picture 4"/>
          <p:cNvPicPr>
            <a:picLocks noChangeAspect="1"/>
          </p:cNvPicPr>
          <p:nvPr/>
        </p:nvPicPr>
        <p:blipFill>
          <a:blip r:embed="rId2"/>
          <a:stretch>
            <a:fillRect/>
          </a:stretch>
        </p:blipFill>
        <p:spPr>
          <a:xfrm>
            <a:off x="2470818" y="2107278"/>
            <a:ext cx="4190162" cy="4018885"/>
          </a:xfrm>
          <a:prstGeom prst="rect">
            <a:avLst/>
          </a:prstGeom>
        </p:spPr>
      </p:pic>
    </p:spTree>
    <p:extLst>
      <p:ext uri="{BB962C8B-B14F-4D97-AF65-F5344CB8AC3E}">
        <p14:creationId xmlns:p14="http://schemas.microsoft.com/office/powerpoint/2010/main" xmlns="" val="3411700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names </a:t>
            </a:r>
            <a:endParaRPr lang="en-US" dirty="0"/>
          </a:p>
        </p:txBody>
      </p:sp>
      <p:sp>
        <p:nvSpPr>
          <p:cNvPr id="3" name="Content Placeholder 2"/>
          <p:cNvSpPr>
            <a:spLocks noGrp="1"/>
          </p:cNvSpPr>
          <p:nvPr>
            <p:ph idx="1"/>
          </p:nvPr>
        </p:nvSpPr>
        <p:spPr/>
        <p:txBody>
          <a:bodyPr/>
          <a:lstStyle/>
          <a:p>
            <a:r>
              <a:rPr lang="en-US" dirty="0" smtClean="0"/>
              <a:t>Domain names are used to identify one or more IP addresses. For example, the domain name </a:t>
            </a:r>
            <a:r>
              <a:rPr lang="en-US" dirty="0" err="1" smtClean="0"/>
              <a:t>microsoft.com</a:t>
            </a:r>
            <a:r>
              <a:rPr lang="en-US" dirty="0" smtClean="0"/>
              <a:t> represents about a dozen IP addresses. </a:t>
            </a:r>
          </a:p>
          <a:p>
            <a:r>
              <a:rPr lang="en-US" dirty="0" smtClean="0"/>
              <a:t>Domain names are used in URLs to identify particular Web pages. For example, in the URL http://</a:t>
            </a:r>
            <a:r>
              <a:rPr lang="en-US" dirty="0" err="1" smtClean="0"/>
              <a:t>www.pcwebopedia.com</a:t>
            </a:r>
            <a:r>
              <a:rPr lang="en-US" dirty="0" smtClean="0"/>
              <a:t>/</a:t>
            </a:r>
            <a:r>
              <a:rPr lang="en-US" dirty="0" err="1" smtClean="0"/>
              <a:t>index.html</a:t>
            </a:r>
            <a:r>
              <a:rPr lang="en-US" dirty="0" smtClean="0"/>
              <a:t>, the domain name is </a:t>
            </a:r>
            <a:r>
              <a:rPr lang="en-US" dirty="0" err="1" smtClean="0"/>
              <a:t>pcwebopedia.com</a:t>
            </a:r>
            <a:r>
              <a:rPr lang="en-US" dirty="0" smtClean="0"/>
              <a:t>.</a:t>
            </a:r>
            <a:endParaRPr lang="en-US" dirty="0"/>
          </a:p>
        </p:txBody>
      </p:sp>
    </p:spTree>
    <p:extLst>
      <p:ext uri="{BB962C8B-B14F-4D97-AF65-F5344CB8AC3E}">
        <p14:creationId xmlns:p14="http://schemas.microsoft.com/office/powerpoint/2010/main" xmlns="" val="3864490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Register</a:t>
            </a:r>
            <a:endParaRPr lang="en-US" dirty="0"/>
          </a:p>
        </p:txBody>
      </p:sp>
      <p:pic>
        <p:nvPicPr>
          <p:cNvPr id="12" name="Content Placeholder 11"/>
          <p:cNvPicPr>
            <a:picLocks noGrp="1" noChangeAspect="1"/>
          </p:cNvPicPr>
          <p:nvPr>
            <p:ph idx="1"/>
          </p:nvPr>
        </p:nvPicPr>
        <p:blipFill>
          <a:blip r:embed="rId2"/>
          <a:srcRect l="3384" r="3384"/>
          <a:stretch>
            <a:fillRect/>
          </a:stretch>
        </p:blipFill>
        <p:spPr/>
      </p:pic>
    </p:spTree>
    <p:extLst>
      <p:ext uri="{BB962C8B-B14F-4D97-AF65-F5344CB8AC3E}">
        <p14:creationId xmlns:p14="http://schemas.microsoft.com/office/powerpoint/2010/main" xmlns="" val="800746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Hosting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VPS Hosting  (Virtual Private Server) AWS , Rackspace</a:t>
            </a:r>
          </a:p>
          <a:p>
            <a:r>
              <a:rPr lang="en-US" dirty="0" smtClean="0"/>
              <a:t>Shared Hosting ()</a:t>
            </a:r>
          </a:p>
          <a:p>
            <a:r>
              <a:rPr lang="en-US" dirty="0" smtClean="0"/>
              <a:t>The technology behind VPS hosting is similar to that of VMware or Virtual Box</a:t>
            </a:r>
          </a:p>
          <a:p>
            <a:pPr marL="0" indent="0">
              <a:buNone/>
            </a:pPr>
            <a:endParaRPr lang="en-US" dirty="0" smtClean="0"/>
          </a:p>
          <a:p>
            <a:r>
              <a:rPr lang="en-US" u="sng" dirty="0" smtClean="0"/>
              <a:t>Benefits of VPS </a:t>
            </a:r>
          </a:p>
          <a:p>
            <a:endParaRPr lang="en-US" dirty="0" smtClean="0"/>
          </a:p>
          <a:p>
            <a:pPr lvl="1"/>
            <a:r>
              <a:rPr lang="en-US" sz="2100" i="1" dirty="0" smtClean="0"/>
              <a:t>Privacy	As you don't share your OS with anyone else, there are no other websites on your server that potentially have access to your files.</a:t>
            </a:r>
          </a:p>
          <a:p>
            <a:pPr lvl="1"/>
            <a:r>
              <a:rPr lang="en-US" sz="2100" i="1" dirty="0" smtClean="0"/>
              <a:t>Customization	With a VPS Server, you have your own Operating System. This also means that you have your own instances of all server applications such as Apache, PHP, and MySQL. If you need to have any of these services customized, you can make changes to suit the server to your needs.</a:t>
            </a:r>
          </a:p>
          <a:p>
            <a:pPr lvl="1"/>
            <a:r>
              <a:rPr lang="en-US" sz="2100" i="1" dirty="0" smtClean="0"/>
              <a:t>Control	If you're installing server applications that require a system restart, you can do so at any time. Even though technically you share a server with other VPS servers, your VPS server can be restarted without affecting anyone else.</a:t>
            </a:r>
          </a:p>
          <a:p>
            <a:pPr lvl="1"/>
            <a:r>
              <a:rPr lang="en-US" sz="2100" i="1" dirty="0" smtClean="0"/>
              <a:t>Dedicated Resources	On a VPS Server, you have dedicated amounts of RAM available to you at any time. Unlike shared hosting, there is no one else on your server that can use utilize all the RAM when you need it most!</a:t>
            </a:r>
          </a:p>
          <a:p>
            <a:endParaRPr lang="en-US" dirty="0"/>
          </a:p>
        </p:txBody>
      </p:sp>
    </p:spTree>
    <p:extLst>
      <p:ext uri="{BB962C8B-B14F-4D97-AF65-F5344CB8AC3E}">
        <p14:creationId xmlns:p14="http://schemas.microsoft.com/office/powerpoint/2010/main" xmlns="" val="1806715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urrent </a:t>
            </a:r>
            <a:r>
              <a:rPr lang="en-US" dirty="0"/>
              <a:t>E</a:t>
            </a:r>
            <a:r>
              <a:rPr lang="en-US" dirty="0" smtClean="0"/>
              <a:t>volution in Internet</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http://</a:t>
            </a:r>
            <a:r>
              <a:rPr lang="en-US" dirty="0" err="1" smtClean="0"/>
              <a:t>www.evolutionoftheweb.com</a:t>
            </a:r>
            <a:r>
              <a:rPr lang="en-US" dirty="0" smtClean="0"/>
              <a:t>/</a:t>
            </a:r>
            <a:endParaRPr lang="en-US" dirty="0"/>
          </a:p>
        </p:txBody>
      </p:sp>
    </p:spTree>
    <p:extLst>
      <p:ext uri="{BB962C8B-B14F-4D97-AF65-F5344CB8AC3E}">
        <p14:creationId xmlns:p14="http://schemas.microsoft.com/office/powerpoint/2010/main" xmlns="" val="3110442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TotalTime>
  <Words>1179</Words>
  <Application>Microsoft Macintosh PowerPoint</Application>
  <PresentationFormat>On-screen Show (4:3)</PresentationFormat>
  <Paragraphs>132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Advanced  Web Development</vt:lpstr>
      <vt:lpstr>Hi</vt:lpstr>
      <vt:lpstr>Course Out Line</vt:lpstr>
      <vt:lpstr>Introduction to Advanced  Web Technologies</vt:lpstr>
      <vt:lpstr>DNS </vt:lpstr>
      <vt:lpstr>Domain names </vt:lpstr>
      <vt:lpstr>Domain Register</vt:lpstr>
      <vt:lpstr>Web Hosting</vt:lpstr>
      <vt:lpstr>Current Evolution in Internet</vt:lpstr>
      <vt:lpstr>HTML -&gt; HTML5</vt:lpstr>
      <vt:lpstr>Slide 11</vt:lpstr>
      <vt:lpstr>Slide 12</vt:lpstr>
      <vt:lpstr>CSS3</vt:lpstr>
      <vt:lpstr>JavaScript</vt:lpstr>
      <vt:lpstr>What is ECMAScript 5? </vt:lpstr>
      <vt:lpstr>JS Frameworks</vt:lpstr>
      <vt:lpstr>Server Side JavaScript</vt:lpstr>
      <vt:lpstr>Server Side Scripting Lng</vt:lpstr>
      <vt:lpstr>Mobile communicate with Server</vt:lpstr>
      <vt:lpstr>API</vt:lpstr>
    </vt:vector>
  </TitlesOfParts>
  <Company>Personal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Web Development</dc:title>
  <dc:creator>Piusha Kalyana</dc:creator>
  <cp:lastModifiedBy>Network User</cp:lastModifiedBy>
  <cp:revision>37</cp:revision>
  <dcterms:created xsi:type="dcterms:W3CDTF">2015-10-16T18:06:38Z</dcterms:created>
  <dcterms:modified xsi:type="dcterms:W3CDTF">2016-03-19T01:33:32Z</dcterms:modified>
</cp:coreProperties>
</file>