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sldIdLst>
    <p:sldId id="256" r:id="rId3"/>
    <p:sldId id="257" r:id="rId4"/>
    <p:sldId id="260" r:id="rId5"/>
    <p:sldId id="268" r:id="rId6"/>
    <p:sldId id="282" r:id="rId7"/>
    <p:sldId id="281" r:id="rId8"/>
    <p:sldId id="272" r:id="rId9"/>
    <p:sldId id="270" r:id="rId10"/>
    <p:sldId id="267" r:id="rId11"/>
    <p:sldId id="274" r:id="rId12"/>
    <p:sldId id="271" r:id="rId13"/>
    <p:sldId id="279" r:id="rId14"/>
    <p:sldId id="276" r:id="rId15"/>
    <p:sldId id="280" r:id="rId16"/>
    <p:sldId id="264" r:id="rId17"/>
    <p:sldId id="278" r:id="rId18"/>
    <p:sldId id="277" r:id="rId1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46A"/>
    <a:srgbClr val="02399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0" autoAdjust="0"/>
  </p:normalViewPr>
  <p:slideViewPr>
    <p:cSldViewPr>
      <p:cViewPr>
        <p:scale>
          <a:sx n="77" d="100"/>
          <a:sy n="77" d="100"/>
        </p:scale>
        <p:origin x="-11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3079" name="Picture 7" descr="SHIPPING TB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80" name="Rectangle 8"/>
          <p:cNvSpPr>
            <a:spLocks noChangeArrowheads="1"/>
          </p:cNvSpPr>
          <p:nvPr/>
        </p:nvSpPr>
        <p:spPr bwMode="auto">
          <a:xfrm>
            <a:off x="0" y="0"/>
            <a:ext cx="9144000" cy="5876925"/>
          </a:xfrm>
          <a:prstGeom prst="rect">
            <a:avLst/>
          </a:prstGeom>
          <a:gradFill rotWithShape="1">
            <a:gsLst>
              <a:gs pos="0">
                <a:srgbClr val="000066"/>
              </a:gs>
              <a:gs pos="100000">
                <a:srgbClr val="000066">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4" name="Rectangle 2"/>
          <p:cNvSpPr>
            <a:spLocks noGrp="1" noChangeArrowheads="1"/>
          </p:cNvSpPr>
          <p:nvPr>
            <p:ph type="ctrTitle"/>
          </p:nvPr>
        </p:nvSpPr>
        <p:spPr>
          <a:xfrm>
            <a:off x="395288" y="1268413"/>
            <a:ext cx="8353425" cy="1470025"/>
          </a:xfrm>
          <a:effectLst>
            <a:outerShdw dist="35921" dir="2700000" algn="ctr" rotWithShape="0">
              <a:srgbClr val="000066"/>
            </a:outerShdw>
          </a:effectLst>
        </p:spPr>
        <p:txBody>
          <a:bodyPr/>
          <a:lstStyle>
            <a:lvl1pPr algn="ctr">
              <a:defRPr sz="4400" b="1"/>
            </a:lvl1pPr>
          </a:lstStyle>
          <a:p>
            <a:pPr lvl="0"/>
            <a:r>
              <a:rPr lang="en-US" noProof="0" smtClean="0"/>
              <a:t>Click to edit Master title style</a:t>
            </a:r>
            <a:endParaRPr lang="en-GB" noProof="0" smtClean="0"/>
          </a:p>
        </p:txBody>
      </p:sp>
      <p:sp>
        <p:nvSpPr>
          <p:cNvPr id="3075" name="Rectangle 3"/>
          <p:cNvSpPr>
            <a:spLocks noGrp="1" noChangeArrowheads="1"/>
          </p:cNvSpPr>
          <p:nvPr>
            <p:ph type="subTitle" idx="1"/>
          </p:nvPr>
        </p:nvSpPr>
        <p:spPr>
          <a:xfrm>
            <a:off x="395288" y="3024188"/>
            <a:ext cx="8353425" cy="1196975"/>
          </a:xfrm>
          <a:effectLst>
            <a:outerShdw dist="35921" dir="2700000" algn="ctr" rotWithShape="0">
              <a:srgbClr val="000066"/>
            </a:outerShdw>
          </a:effectLst>
          <a:extLst>
            <a:ext uri="{909E8E84-426E-40DD-AFC4-6F175D3DCCD1}">
              <a14:hiddenFill xmlns:a14="http://schemas.microsoft.com/office/drawing/2010/main">
                <a:solidFill>
                  <a:schemeClr val="accent1"/>
                </a:solidFill>
              </a14:hiddenFill>
            </a:ext>
          </a:extLst>
        </p:spPr>
        <p:txBody>
          <a:bodyPr/>
          <a:lstStyle>
            <a:lvl1pPr marL="0" indent="0" algn="ctr">
              <a:buFontTx/>
              <a:buNone/>
              <a:defRPr sz="2800">
                <a:solidFill>
                  <a:schemeClr val="bg1"/>
                </a:solidFill>
              </a:defRPr>
            </a:lvl1pPr>
          </a:lstStyle>
          <a:p>
            <a:pPr lvl="0"/>
            <a:r>
              <a:rPr lang="en-US" noProof="0" smtClean="0"/>
              <a:t>Click to edit Master subtitle style</a:t>
            </a:r>
            <a:endParaRPr lang="en-GB" noProof="0" smtClean="0"/>
          </a:p>
        </p:txBody>
      </p:sp>
      <p:sp>
        <p:nvSpPr>
          <p:cNvPr id="3081" name="Rectangle 9"/>
          <p:cNvSpPr>
            <a:spLocks noGrp="1" noChangeArrowheads="1"/>
          </p:cNvSpPr>
          <p:nvPr>
            <p:ph type="dt" sz="half" idx="2"/>
          </p:nvPr>
        </p:nvSpPr>
        <p:spPr/>
        <p:txBody>
          <a:bodyPr/>
          <a:lstStyle>
            <a:lvl1pPr>
              <a:defRPr>
                <a:solidFill>
                  <a:schemeClr val="bg1"/>
                </a:solidFill>
              </a:defRPr>
            </a:lvl1pPr>
          </a:lstStyle>
          <a:p>
            <a:endParaRPr lang="en-GB"/>
          </a:p>
        </p:txBody>
      </p:sp>
      <p:sp>
        <p:nvSpPr>
          <p:cNvPr id="3082" name="Rectangle 10"/>
          <p:cNvSpPr>
            <a:spLocks noGrp="1" noChangeArrowheads="1"/>
          </p:cNvSpPr>
          <p:nvPr>
            <p:ph type="ftr" sz="quarter" idx="3"/>
          </p:nvPr>
        </p:nvSpPr>
        <p:spPr/>
        <p:txBody>
          <a:bodyPr/>
          <a:lstStyle>
            <a:lvl1pPr>
              <a:defRPr>
                <a:solidFill>
                  <a:schemeClr val="bg1"/>
                </a:solidFill>
              </a:defRPr>
            </a:lvl1pPr>
          </a:lstStyle>
          <a:p>
            <a:endParaRPr lang="en-GB"/>
          </a:p>
        </p:txBody>
      </p:sp>
      <p:sp>
        <p:nvSpPr>
          <p:cNvPr id="3083" name="Rectangle 11"/>
          <p:cNvSpPr>
            <a:spLocks noGrp="1" noChangeArrowheads="1"/>
          </p:cNvSpPr>
          <p:nvPr>
            <p:ph type="sldNum" sz="quarter" idx="4"/>
          </p:nvPr>
        </p:nvSpPr>
        <p:spPr/>
        <p:txBody>
          <a:bodyPr/>
          <a:lstStyle>
            <a:lvl1pPr>
              <a:defRPr>
                <a:solidFill>
                  <a:schemeClr val="bg1"/>
                </a:solidFill>
              </a:defRPr>
            </a:lvl1pPr>
          </a:lstStyle>
          <a:p>
            <a:fld id="{24FEFAA1-DA2A-4CC6-A2A0-C78C9B4C7EE7}" type="slidenum">
              <a:rPr lang="en-GB"/>
              <a:pPr/>
              <a:t>‹#›</a:t>
            </a:fld>
            <a:endParaRPr lang="en-GB"/>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fade">
                                      <p:cBhvr>
                                        <p:cTn id="12" dur="1000"/>
                                        <p:tgtEl>
                                          <p:spTgt spid="3075">
                                            <p:txEl>
                                              <p:pRg st="0" end="0"/>
                                            </p:txEl>
                                          </p:spTgt>
                                        </p:tgtEl>
                                      </p:cBhvr>
                                    </p:animEffect>
                                    <p:anim calcmode="lin" valueType="num">
                                      <p:cBhvr>
                                        <p:cTn id="13" dur="1000" fill="hold"/>
                                        <p:tgtEl>
                                          <p:spTgt spid="307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07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tmplLst>
          <p:tmpl lvl="1">
            <p:tnLst>
              <p:par>
                <p:cTn presetID="47"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1000"/>
                        <p:tgtEl>
                          <p:spTgt spid="3075"/>
                        </p:tgtEl>
                      </p:cBhvr>
                    </p:animEffect>
                    <p:anim calcmode="lin" valueType="num">
                      <p:cBhvr>
                        <p:cTn dur="1000" fill="hold"/>
                        <p:tgtEl>
                          <p:spTgt spid="3075"/>
                        </p:tgtEl>
                        <p:attrNameLst>
                          <p:attrName>ppt_x</p:attrName>
                        </p:attrNameLst>
                      </p:cBhvr>
                      <p:tavLst>
                        <p:tav tm="0">
                          <p:val>
                            <p:strVal val="#ppt_x"/>
                          </p:val>
                        </p:tav>
                        <p:tav tm="100000">
                          <p:val>
                            <p:strVal val="#ppt_x"/>
                          </p:val>
                        </p:tav>
                      </p:tavLst>
                    </p:anim>
                    <p:anim calcmode="lin" valueType="num">
                      <p:cBhvr>
                        <p:cTn dur="1000" fill="hold"/>
                        <p:tgtEl>
                          <p:spTgt spid="307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4BEB4BE-BAD9-4B9B-8191-DE429D846F71}" type="slidenum">
              <a:rPr lang="en-GB"/>
              <a:pPr/>
              <a:t>‹#›</a:t>
            </a:fld>
            <a:endParaRPr lang="en-GB"/>
          </a:p>
        </p:txBody>
      </p:sp>
    </p:spTree>
    <p:extLst>
      <p:ext uri="{BB962C8B-B14F-4D97-AF65-F5344CB8AC3E}">
        <p14:creationId xmlns:p14="http://schemas.microsoft.com/office/powerpoint/2010/main" val="37459402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5888"/>
            <a:ext cx="2262188" cy="6010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4925" y="115888"/>
            <a:ext cx="6638925" cy="6010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C59A566-1109-45AE-9368-E235C34F5533}" type="slidenum">
              <a:rPr lang="en-GB"/>
              <a:pPr/>
              <a:t>‹#›</a:t>
            </a:fld>
            <a:endParaRPr lang="en-GB"/>
          </a:p>
        </p:txBody>
      </p:sp>
    </p:spTree>
    <p:extLst>
      <p:ext uri="{BB962C8B-B14F-4D97-AF65-F5344CB8AC3E}">
        <p14:creationId xmlns:p14="http://schemas.microsoft.com/office/powerpoint/2010/main" val="307932501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839838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78006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736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15313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34211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855912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459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664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7009F6C-0A91-452F-B99D-2C35E63386D3}" type="slidenum">
              <a:rPr lang="en-GB"/>
              <a:pPr/>
              <a:t>‹#›</a:t>
            </a:fld>
            <a:endParaRPr lang="en-GB"/>
          </a:p>
        </p:txBody>
      </p:sp>
    </p:spTree>
    <p:extLst>
      <p:ext uri="{BB962C8B-B14F-4D97-AF65-F5344CB8AC3E}">
        <p14:creationId xmlns:p14="http://schemas.microsoft.com/office/powerpoint/2010/main" val="53863634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0668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55123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7783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ED02722-36C7-419C-A89B-6F937B210296}" type="slidenum">
              <a:rPr lang="en-GB"/>
              <a:pPr/>
              <a:t>‹#›</a:t>
            </a:fld>
            <a:endParaRPr lang="en-GB"/>
          </a:p>
        </p:txBody>
      </p:sp>
    </p:spTree>
    <p:extLst>
      <p:ext uri="{BB962C8B-B14F-4D97-AF65-F5344CB8AC3E}">
        <p14:creationId xmlns:p14="http://schemas.microsoft.com/office/powerpoint/2010/main" val="22480001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4925" y="1125538"/>
            <a:ext cx="4449763"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37088" y="1125538"/>
            <a:ext cx="445135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7296EDC-EFAA-4786-BD03-C84341934F5A}" type="slidenum">
              <a:rPr lang="en-GB"/>
              <a:pPr/>
              <a:t>‹#›</a:t>
            </a:fld>
            <a:endParaRPr lang="en-GB"/>
          </a:p>
        </p:txBody>
      </p:sp>
    </p:spTree>
    <p:extLst>
      <p:ext uri="{BB962C8B-B14F-4D97-AF65-F5344CB8AC3E}">
        <p14:creationId xmlns:p14="http://schemas.microsoft.com/office/powerpoint/2010/main" val="7403130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8C5ACA54-36F0-4D99-9BAD-58D7292EEA31}" type="slidenum">
              <a:rPr lang="en-GB"/>
              <a:pPr/>
              <a:t>‹#›</a:t>
            </a:fld>
            <a:endParaRPr lang="en-GB"/>
          </a:p>
        </p:txBody>
      </p:sp>
    </p:spTree>
    <p:extLst>
      <p:ext uri="{BB962C8B-B14F-4D97-AF65-F5344CB8AC3E}">
        <p14:creationId xmlns:p14="http://schemas.microsoft.com/office/powerpoint/2010/main" val="3324541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1A759CDA-9FB0-41B8-9101-852B8217D86B}" type="slidenum">
              <a:rPr lang="en-GB"/>
              <a:pPr/>
              <a:t>‹#›</a:t>
            </a:fld>
            <a:endParaRPr lang="en-GB"/>
          </a:p>
        </p:txBody>
      </p:sp>
    </p:spTree>
    <p:extLst>
      <p:ext uri="{BB962C8B-B14F-4D97-AF65-F5344CB8AC3E}">
        <p14:creationId xmlns:p14="http://schemas.microsoft.com/office/powerpoint/2010/main" val="17725906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FD646261-BB11-49D5-B3C0-BB6315304754}" type="slidenum">
              <a:rPr lang="en-GB"/>
              <a:pPr/>
              <a:t>‹#›</a:t>
            </a:fld>
            <a:endParaRPr lang="en-GB"/>
          </a:p>
        </p:txBody>
      </p:sp>
    </p:spTree>
    <p:extLst>
      <p:ext uri="{BB962C8B-B14F-4D97-AF65-F5344CB8AC3E}">
        <p14:creationId xmlns:p14="http://schemas.microsoft.com/office/powerpoint/2010/main" val="19961682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6C974B1F-E345-4777-BDB2-FDD67CDD3E4A}" type="slidenum">
              <a:rPr lang="en-GB"/>
              <a:pPr/>
              <a:t>‹#›</a:t>
            </a:fld>
            <a:endParaRPr lang="en-GB"/>
          </a:p>
        </p:txBody>
      </p:sp>
    </p:spTree>
    <p:extLst>
      <p:ext uri="{BB962C8B-B14F-4D97-AF65-F5344CB8AC3E}">
        <p14:creationId xmlns:p14="http://schemas.microsoft.com/office/powerpoint/2010/main" val="10435670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9E1C4B1-A4C9-429A-9EDE-D87CAAB44683}" type="slidenum">
              <a:rPr lang="en-GB"/>
              <a:pPr/>
              <a:t>‹#›</a:t>
            </a:fld>
            <a:endParaRPr lang="en-GB"/>
          </a:p>
        </p:txBody>
      </p:sp>
    </p:spTree>
    <p:extLst>
      <p:ext uri="{BB962C8B-B14F-4D97-AF65-F5344CB8AC3E}">
        <p14:creationId xmlns:p14="http://schemas.microsoft.com/office/powerpoint/2010/main" val="138815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m62.net/" TargetMode="External"/><Relationship Id="rId18" Type="http://schemas.openxmlformats.org/officeDocument/2006/relationships/image" Target="../media/image5.png"/><Relationship Id="rId3" Type="http://schemas.openxmlformats.org/officeDocument/2006/relationships/slideLayout" Target="../slideLayouts/slideLayout14.xml"/><Relationship Id="rId21" Type="http://schemas.openxmlformats.org/officeDocument/2006/relationships/image" Target="../media/image7.pn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www.m62.net/powerpoint-slides/" TargetMode="External"/><Relationship Id="rId2" Type="http://schemas.openxmlformats.org/officeDocument/2006/relationships/slideLayout" Target="../slideLayouts/slideLayout13.xml"/><Relationship Id="rId16" Type="http://schemas.openxmlformats.org/officeDocument/2006/relationships/image" Target="../media/image4.png"/><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m62.net/presentation-theory/bullet-points-dont-work/beyond-bullet-points/" TargetMode="External"/><Relationship Id="rId10" Type="http://schemas.openxmlformats.org/officeDocument/2006/relationships/slideLayout" Target="../slideLayouts/slideLayout21.xml"/><Relationship Id="rId19" Type="http://schemas.openxmlformats.org/officeDocument/2006/relationships/hyperlink" Target="http://www.m62.net/powerpoint-training/"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SHIPPING SLID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34925" y="115888"/>
            <a:ext cx="5832475" cy="576262"/>
          </a:xfrm>
          <a:prstGeom prst="rect">
            <a:avLst/>
          </a:prstGeom>
          <a:noFill/>
          <a:ln>
            <a:noFill/>
          </a:ln>
          <a:effectLst>
            <a:outerShdw dist="17961" dir="2700000" algn="ctr" rotWithShape="0">
              <a:srgbClr val="0000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34925" y="1125538"/>
            <a:ext cx="9053513" cy="5000625"/>
          </a:xfrm>
          <a:prstGeom prst="rect">
            <a:avLst/>
          </a:prstGeom>
          <a:noFill/>
          <a:ln>
            <a:noFill/>
          </a:ln>
          <a:effectLst/>
          <a:extLst>
            <a:ext uri="{909E8E84-426E-40DD-AFC4-6F175D3DCCD1}">
              <a14:hiddenFill xmlns:a14="http://schemas.microsoft.com/office/drawing/2010/main">
                <a:solidFill>
                  <a:srgbClr val="02399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8" name="Rectangle 4"/>
          <p:cNvSpPr>
            <a:spLocks noGrp="1" noChangeArrowheads="1"/>
          </p:cNvSpPr>
          <p:nvPr>
            <p:ph type="dt" sz="half" idx="2"/>
          </p:nvPr>
        </p:nvSpPr>
        <p:spPr bwMode="auto">
          <a:xfrm>
            <a:off x="142875" y="63373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1">
                <a:solidFill>
                  <a:srgbClr val="000066"/>
                </a:solidFill>
              </a:defRPr>
            </a:lvl1pPr>
          </a:lstStyle>
          <a:p>
            <a:endParaRPr lang="en-GB"/>
          </a:p>
        </p:txBody>
      </p:sp>
      <p:sp>
        <p:nvSpPr>
          <p:cNvPr id="1029" name="Rectangle 5"/>
          <p:cNvSpPr>
            <a:spLocks noGrp="1" noChangeArrowheads="1"/>
          </p:cNvSpPr>
          <p:nvPr>
            <p:ph type="ftr" sz="quarter" idx="3"/>
          </p:nvPr>
        </p:nvSpPr>
        <p:spPr bwMode="auto">
          <a:xfrm>
            <a:off x="2336800" y="6337300"/>
            <a:ext cx="44640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1">
                <a:solidFill>
                  <a:srgbClr val="000066"/>
                </a:solidFill>
              </a:defRPr>
            </a:lvl1pPr>
          </a:lstStyle>
          <a:p>
            <a:endParaRPr lang="en-GB"/>
          </a:p>
        </p:txBody>
      </p:sp>
      <p:sp>
        <p:nvSpPr>
          <p:cNvPr id="1030" name="Rectangle 6"/>
          <p:cNvSpPr>
            <a:spLocks noGrp="1" noChangeArrowheads="1"/>
          </p:cNvSpPr>
          <p:nvPr>
            <p:ph type="sldNum" sz="quarter" idx="4"/>
          </p:nvPr>
        </p:nvSpPr>
        <p:spPr bwMode="auto">
          <a:xfrm>
            <a:off x="6862763" y="63373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000066"/>
                </a:solidFill>
              </a:defRPr>
            </a:lvl1pPr>
          </a:lstStyle>
          <a:p>
            <a:fld id="{B1D6F077-91E4-4FFA-B09F-62110A61E3AB}"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defRPr>
      </a:lvl2pPr>
      <a:lvl3pPr algn="l" rtl="0" eaLnBrk="1" fontAlgn="base" hangingPunct="1">
        <a:spcBef>
          <a:spcPct val="0"/>
        </a:spcBef>
        <a:spcAft>
          <a:spcPct val="0"/>
        </a:spcAft>
        <a:defRPr sz="2400">
          <a:solidFill>
            <a:schemeClr val="bg1"/>
          </a:solidFill>
          <a:latin typeface="Arial" charset="0"/>
        </a:defRPr>
      </a:lvl3pPr>
      <a:lvl4pPr algn="l" rtl="0" eaLnBrk="1" fontAlgn="base" hangingPunct="1">
        <a:spcBef>
          <a:spcPct val="0"/>
        </a:spcBef>
        <a:spcAft>
          <a:spcPct val="0"/>
        </a:spcAft>
        <a:defRPr sz="2400">
          <a:solidFill>
            <a:schemeClr val="bg1"/>
          </a:solidFill>
          <a:latin typeface="Arial" charset="0"/>
        </a:defRPr>
      </a:lvl4pPr>
      <a:lvl5pPr algn="l" rtl="0" eaLnBrk="1" fontAlgn="base" hangingPunct="1">
        <a:spcBef>
          <a:spcPct val="0"/>
        </a:spcBef>
        <a:spcAft>
          <a:spcPct val="0"/>
        </a:spcAft>
        <a:defRPr sz="2400">
          <a:solidFill>
            <a:schemeClr val="bg1"/>
          </a:solidFill>
          <a:latin typeface="Arial" charset="0"/>
        </a:defRPr>
      </a:lvl5pPr>
      <a:lvl6pPr marL="457200" algn="l" rtl="0" eaLnBrk="1" fontAlgn="base" hangingPunct="1">
        <a:spcBef>
          <a:spcPct val="0"/>
        </a:spcBef>
        <a:spcAft>
          <a:spcPct val="0"/>
        </a:spcAft>
        <a:defRPr sz="2400">
          <a:solidFill>
            <a:schemeClr val="bg1"/>
          </a:solidFill>
          <a:latin typeface="Arial" charset="0"/>
        </a:defRPr>
      </a:lvl6pPr>
      <a:lvl7pPr marL="914400" algn="l" rtl="0" eaLnBrk="1" fontAlgn="base" hangingPunct="1">
        <a:spcBef>
          <a:spcPct val="0"/>
        </a:spcBef>
        <a:spcAft>
          <a:spcPct val="0"/>
        </a:spcAft>
        <a:defRPr sz="2400">
          <a:solidFill>
            <a:schemeClr val="bg1"/>
          </a:solidFill>
          <a:latin typeface="Arial" charset="0"/>
        </a:defRPr>
      </a:lvl7pPr>
      <a:lvl8pPr marL="1371600" algn="l" rtl="0" eaLnBrk="1" fontAlgn="base" hangingPunct="1">
        <a:spcBef>
          <a:spcPct val="0"/>
        </a:spcBef>
        <a:spcAft>
          <a:spcPct val="0"/>
        </a:spcAft>
        <a:defRPr sz="2400">
          <a:solidFill>
            <a:schemeClr val="bg1"/>
          </a:solidFill>
          <a:latin typeface="Arial" charset="0"/>
        </a:defRPr>
      </a:lvl8pPr>
      <a:lvl9pPr marL="1828800" algn="l" rtl="0" eaLnBrk="1" fontAlgn="base" hangingPunct="1">
        <a:spcBef>
          <a:spcPct val="0"/>
        </a:spcBef>
        <a:spcAft>
          <a:spcPct val="0"/>
        </a:spcAft>
        <a:defRPr sz="2400">
          <a:solidFill>
            <a:schemeClr val="bg1"/>
          </a:solidFill>
          <a:latin typeface="Arial" charset="0"/>
        </a:defRPr>
      </a:lvl9pPr>
    </p:titleStyle>
    <p:bodyStyle>
      <a:lvl1pPr marL="342900" indent="-342900" algn="l" rtl="0" eaLnBrk="1" fontAlgn="base" hangingPunct="1">
        <a:spcBef>
          <a:spcPct val="20000"/>
        </a:spcBef>
        <a:spcAft>
          <a:spcPct val="0"/>
        </a:spcAft>
        <a:buChar char="•"/>
        <a:defRPr sz="2400">
          <a:solidFill>
            <a:srgbClr val="00046A"/>
          </a:solidFill>
          <a:latin typeface="+mn-lt"/>
          <a:ea typeface="+mn-ea"/>
          <a:cs typeface="+mn-cs"/>
        </a:defRPr>
      </a:lvl1pPr>
      <a:lvl2pPr marL="742950" indent="-285750" algn="l" rtl="0" eaLnBrk="1" fontAlgn="base" hangingPunct="1">
        <a:spcBef>
          <a:spcPct val="20000"/>
        </a:spcBef>
        <a:spcAft>
          <a:spcPct val="0"/>
        </a:spcAft>
        <a:buChar char="–"/>
        <a:defRPr sz="2200">
          <a:solidFill>
            <a:srgbClr val="00046A"/>
          </a:solidFill>
          <a:latin typeface="+mn-lt"/>
        </a:defRPr>
      </a:lvl2pPr>
      <a:lvl3pPr marL="1143000" indent="-228600" algn="l" rtl="0" eaLnBrk="1" fontAlgn="base" hangingPunct="1">
        <a:spcBef>
          <a:spcPct val="20000"/>
        </a:spcBef>
        <a:spcAft>
          <a:spcPct val="0"/>
        </a:spcAft>
        <a:buChar char="•"/>
        <a:defRPr sz="2000">
          <a:solidFill>
            <a:srgbClr val="00046A"/>
          </a:solidFill>
          <a:latin typeface="+mn-lt"/>
        </a:defRPr>
      </a:lvl3pPr>
      <a:lvl4pPr marL="1600200" indent="-228600" algn="l" rtl="0" eaLnBrk="1" fontAlgn="base" hangingPunct="1">
        <a:spcBef>
          <a:spcPct val="20000"/>
        </a:spcBef>
        <a:spcAft>
          <a:spcPct val="0"/>
        </a:spcAft>
        <a:buChar char="–"/>
        <a:defRPr>
          <a:solidFill>
            <a:srgbClr val="00046A"/>
          </a:solidFill>
          <a:latin typeface="+mn-lt"/>
        </a:defRPr>
      </a:lvl4pPr>
      <a:lvl5pPr marL="2057400" indent="-228600" algn="l" rtl="0" eaLnBrk="1" fontAlgn="base" hangingPunct="1">
        <a:spcBef>
          <a:spcPct val="20000"/>
        </a:spcBef>
        <a:spcAft>
          <a:spcPct val="0"/>
        </a:spcAft>
        <a:buChar char="»"/>
        <a:defRPr sz="1600">
          <a:solidFill>
            <a:srgbClr val="00046A"/>
          </a:solidFill>
          <a:latin typeface="+mn-lt"/>
        </a:defRPr>
      </a:lvl5pPr>
      <a:lvl6pPr marL="2514600" indent="-228600" algn="l" rtl="0" eaLnBrk="1" fontAlgn="base" hangingPunct="1">
        <a:spcBef>
          <a:spcPct val="20000"/>
        </a:spcBef>
        <a:spcAft>
          <a:spcPct val="0"/>
        </a:spcAft>
        <a:buChar char="»"/>
        <a:defRPr sz="1600">
          <a:solidFill>
            <a:srgbClr val="00046A"/>
          </a:solidFill>
          <a:latin typeface="+mn-lt"/>
        </a:defRPr>
      </a:lvl6pPr>
      <a:lvl7pPr marL="2971800" indent="-228600" algn="l" rtl="0" eaLnBrk="1" fontAlgn="base" hangingPunct="1">
        <a:spcBef>
          <a:spcPct val="20000"/>
        </a:spcBef>
        <a:spcAft>
          <a:spcPct val="0"/>
        </a:spcAft>
        <a:buChar char="»"/>
        <a:defRPr sz="1600">
          <a:solidFill>
            <a:srgbClr val="00046A"/>
          </a:solidFill>
          <a:latin typeface="+mn-lt"/>
        </a:defRPr>
      </a:lvl7pPr>
      <a:lvl8pPr marL="3429000" indent="-228600" algn="l" rtl="0" eaLnBrk="1" fontAlgn="base" hangingPunct="1">
        <a:spcBef>
          <a:spcPct val="20000"/>
        </a:spcBef>
        <a:spcAft>
          <a:spcPct val="0"/>
        </a:spcAft>
        <a:buChar char="»"/>
        <a:defRPr sz="1600">
          <a:solidFill>
            <a:srgbClr val="00046A"/>
          </a:solidFill>
          <a:latin typeface="+mn-lt"/>
        </a:defRPr>
      </a:lvl8pPr>
      <a:lvl9pPr marL="3886200" indent="-228600" algn="l" rtl="0" eaLnBrk="1" fontAlgn="base" hangingPunct="1">
        <a:spcBef>
          <a:spcPct val="20000"/>
        </a:spcBef>
        <a:spcAft>
          <a:spcPct val="0"/>
        </a:spcAft>
        <a:buChar char="»"/>
        <a:defRPr sz="1600">
          <a:solidFill>
            <a:srgbClr val="00046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6858000"/>
          </a:xfrm>
          <a:prstGeom prst="rect">
            <a:avLst/>
          </a:prstGeom>
          <a:gradFill rotWithShape="1">
            <a:gsLst>
              <a:gs pos="0">
                <a:schemeClr val="bg1"/>
              </a:gs>
              <a:gs pos="100000">
                <a:srgbClr val="D9D9D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123" name="Rectangle 3"/>
          <p:cNvSpPr>
            <a:spLocks noChangeArrowheads="1"/>
          </p:cNvSpPr>
          <p:nvPr/>
        </p:nvSpPr>
        <p:spPr bwMode="auto">
          <a:xfrm>
            <a:off x="-93663" y="6453188"/>
            <a:ext cx="8532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r"/>
            <a:r>
              <a:rPr lang="en-GB" sz="1200">
                <a:solidFill>
                  <a:srgbClr val="4D4D4D"/>
                </a:solidFill>
                <a:latin typeface="Neo Sans" pitchFamily="34" charset="0"/>
              </a:rPr>
              <a:t>m62 visualcommunications is the global leader in presentation effectiveness, from offices in the UK, USA, and Singapore</a:t>
            </a:r>
          </a:p>
        </p:txBody>
      </p:sp>
      <p:pic>
        <p:nvPicPr>
          <p:cNvPr id="5124" name="Picture 4" descr="m62-logo">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02650" y="6484938"/>
            <a:ext cx="381000" cy="25717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1">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350" y="777875"/>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2">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338" y="2673350"/>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3">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7338" y="4568825"/>
            <a:ext cx="2000250" cy="1457325"/>
          </a:xfrm>
          <a:prstGeom prst="rect">
            <a:avLst/>
          </a:prstGeom>
          <a:noFill/>
          <a:extLst>
            <a:ext uri="{909E8E84-426E-40DD-AFC4-6F175D3DCCD1}">
              <a14:hiddenFill xmlns:a14="http://schemas.microsoft.com/office/drawing/2010/main">
                <a:solidFill>
                  <a:srgbClr val="FFFFFF"/>
                </a:solidFill>
              </a14:hiddenFill>
            </a:ext>
          </a:extLst>
        </p:spPr>
      </p:pic>
      <p:sp>
        <p:nvSpPr>
          <p:cNvPr id="5128" name="Text Box 8">
            <a:hlinkClick r:id="rId15"/>
          </p:cNvPr>
          <p:cNvSpPr txBox="1">
            <a:spLocks noChangeArrowheads="1"/>
          </p:cNvSpPr>
          <p:nvPr/>
        </p:nvSpPr>
        <p:spPr bwMode="auto">
          <a:xfrm>
            <a:off x="379413" y="2290763"/>
            <a:ext cx="16367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sz="1400">
                <a:solidFill>
                  <a:srgbClr val="135971"/>
                </a:solidFill>
                <a:latin typeface="Neo Sans" pitchFamily="34" charset="0"/>
              </a:rPr>
              <a:t>Beyond Bullet Points</a:t>
            </a:r>
          </a:p>
        </p:txBody>
      </p:sp>
      <p:sp>
        <p:nvSpPr>
          <p:cNvPr id="5129" name="Text Box 9">
            <a:hlinkClick r:id="rId17"/>
          </p:cNvPr>
          <p:cNvSpPr txBox="1">
            <a:spLocks noChangeArrowheads="1"/>
          </p:cNvSpPr>
          <p:nvPr/>
        </p:nvSpPr>
        <p:spPr bwMode="auto">
          <a:xfrm>
            <a:off x="379413" y="4189413"/>
            <a:ext cx="14176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sz="1400">
                <a:solidFill>
                  <a:srgbClr val="135971"/>
                </a:solidFill>
                <a:latin typeface="Neo Sans" pitchFamily="34" charset="0"/>
              </a:rPr>
              <a:t>PowerPoint Slides</a:t>
            </a:r>
          </a:p>
        </p:txBody>
      </p:sp>
      <p:sp>
        <p:nvSpPr>
          <p:cNvPr id="5130" name="Text Box 10">
            <a:hlinkClick r:id="rId19"/>
          </p:cNvPr>
          <p:cNvSpPr txBox="1">
            <a:spLocks noChangeArrowheads="1"/>
          </p:cNvSpPr>
          <p:nvPr/>
        </p:nvSpPr>
        <p:spPr bwMode="auto">
          <a:xfrm>
            <a:off x="379413" y="6084888"/>
            <a:ext cx="15986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sz="1400">
                <a:solidFill>
                  <a:srgbClr val="135971"/>
                </a:solidFill>
                <a:latin typeface="Neo Sans" pitchFamily="34" charset="0"/>
              </a:rPr>
              <a:t>PowerPoint Training</a:t>
            </a:r>
          </a:p>
        </p:txBody>
      </p:sp>
      <p:pic>
        <p:nvPicPr>
          <p:cNvPr id="5131" name="Picture 11" descr="b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20950" y="777875"/>
            <a:ext cx="6362700" cy="5248275"/>
          </a:xfrm>
          <a:prstGeom prst="rect">
            <a:avLst/>
          </a:prstGeom>
          <a:noFill/>
          <a:extLst>
            <a:ext uri="{909E8E84-426E-40DD-AFC4-6F175D3DCCD1}">
              <a14:hiddenFill xmlns:a14="http://schemas.microsoft.com/office/drawing/2010/main">
                <a:solidFill>
                  <a:srgbClr val="FFFFFF"/>
                </a:solidFill>
              </a14:hiddenFill>
            </a:ext>
          </a:extLst>
        </p:spPr>
      </p:pic>
      <p:sp>
        <p:nvSpPr>
          <p:cNvPr id="5132" name="Text Box 12"/>
          <p:cNvSpPr txBox="1">
            <a:spLocks noChangeArrowheads="1"/>
          </p:cNvSpPr>
          <p:nvPr/>
        </p:nvSpPr>
        <p:spPr bwMode="auto">
          <a:xfrm>
            <a:off x="28575" y="188913"/>
            <a:ext cx="9115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a:r>
              <a:rPr lang="en-GB" sz="2100">
                <a:solidFill>
                  <a:srgbClr val="333333"/>
                </a:solidFill>
                <a:latin typeface="Neo Sans" pitchFamily="34" charset="0"/>
              </a:rPr>
              <a:t>It’s not the </a:t>
            </a:r>
            <a:r>
              <a:rPr lang="en-GB" sz="2100" b="1">
                <a:solidFill>
                  <a:srgbClr val="333333"/>
                </a:solidFill>
                <a:latin typeface="Neo Sans" pitchFamily="34" charset="0"/>
              </a:rPr>
              <a:t>design</a:t>
            </a:r>
            <a:r>
              <a:rPr lang="en-GB" sz="2100">
                <a:solidFill>
                  <a:srgbClr val="333333"/>
                </a:solidFill>
                <a:latin typeface="Neo Sans" pitchFamily="34" charset="0"/>
              </a:rPr>
              <a:t> of your template, it’s what you </a:t>
            </a:r>
            <a:r>
              <a:rPr lang="en-GB" sz="2100" b="1">
                <a:solidFill>
                  <a:srgbClr val="333333"/>
                </a:solidFill>
                <a:latin typeface="Neo Sans" pitchFamily="34" charset="0"/>
              </a:rPr>
              <a:t>do with it</a:t>
            </a:r>
            <a:r>
              <a:rPr lang="en-GB" sz="2100">
                <a:solidFill>
                  <a:srgbClr val="333333"/>
                </a:solidFill>
                <a:latin typeface="Neo Sans" pitchFamily="34" charset="0"/>
              </a:rPr>
              <a:t> that counts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2000">
          <a:solidFill>
            <a:srgbClr val="333333"/>
          </a:solidFill>
          <a:latin typeface="+mj-lt"/>
          <a:ea typeface="+mj-ea"/>
          <a:cs typeface="+mj-cs"/>
        </a:defRPr>
      </a:lvl1pPr>
      <a:lvl2pPr algn="ctr" rtl="0" fontAlgn="base">
        <a:spcBef>
          <a:spcPct val="0"/>
        </a:spcBef>
        <a:spcAft>
          <a:spcPct val="0"/>
        </a:spcAft>
        <a:defRPr sz="2000">
          <a:solidFill>
            <a:srgbClr val="333333"/>
          </a:solidFill>
          <a:latin typeface="Neo Sans" pitchFamily="34" charset="0"/>
        </a:defRPr>
      </a:lvl2pPr>
      <a:lvl3pPr algn="ctr" rtl="0" fontAlgn="base">
        <a:spcBef>
          <a:spcPct val="0"/>
        </a:spcBef>
        <a:spcAft>
          <a:spcPct val="0"/>
        </a:spcAft>
        <a:defRPr sz="2000">
          <a:solidFill>
            <a:srgbClr val="333333"/>
          </a:solidFill>
          <a:latin typeface="Neo Sans" pitchFamily="34" charset="0"/>
        </a:defRPr>
      </a:lvl3pPr>
      <a:lvl4pPr algn="ctr" rtl="0" fontAlgn="base">
        <a:spcBef>
          <a:spcPct val="0"/>
        </a:spcBef>
        <a:spcAft>
          <a:spcPct val="0"/>
        </a:spcAft>
        <a:defRPr sz="2000">
          <a:solidFill>
            <a:srgbClr val="333333"/>
          </a:solidFill>
          <a:latin typeface="Neo Sans" pitchFamily="34" charset="0"/>
        </a:defRPr>
      </a:lvl4pPr>
      <a:lvl5pPr algn="ctr" rtl="0" fontAlgn="base">
        <a:spcBef>
          <a:spcPct val="0"/>
        </a:spcBef>
        <a:spcAft>
          <a:spcPct val="0"/>
        </a:spcAft>
        <a:defRPr sz="2000">
          <a:solidFill>
            <a:srgbClr val="333333"/>
          </a:solidFill>
          <a:latin typeface="Neo Sans" pitchFamily="34" charset="0"/>
        </a:defRPr>
      </a:lvl5pPr>
      <a:lvl6pPr marL="457200" algn="ctr" rtl="0" fontAlgn="base">
        <a:spcBef>
          <a:spcPct val="0"/>
        </a:spcBef>
        <a:spcAft>
          <a:spcPct val="0"/>
        </a:spcAft>
        <a:defRPr sz="2000">
          <a:solidFill>
            <a:srgbClr val="333333"/>
          </a:solidFill>
          <a:latin typeface="Neo Sans" pitchFamily="34" charset="0"/>
        </a:defRPr>
      </a:lvl6pPr>
      <a:lvl7pPr marL="914400" algn="ctr" rtl="0" fontAlgn="base">
        <a:spcBef>
          <a:spcPct val="0"/>
        </a:spcBef>
        <a:spcAft>
          <a:spcPct val="0"/>
        </a:spcAft>
        <a:defRPr sz="2000">
          <a:solidFill>
            <a:srgbClr val="333333"/>
          </a:solidFill>
          <a:latin typeface="Neo Sans" pitchFamily="34" charset="0"/>
        </a:defRPr>
      </a:lvl7pPr>
      <a:lvl8pPr marL="1371600" algn="ctr" rtl="0" fontAlgn="base">
        <a:spcBef>
          <a:spcPct val="0"/>
        </a:spcBef>
        <a:spcAft>
          <a:spcPct val="0"/>
        </a:spcAft>
        <a:defRPr sz="2000">
          <a:solidFill>
            <a:srgbClr val="333333"/>
          </a:solidFill>
          <a:latin typeface="Neo Sans" pitchFamily="34" charset="0"/>
        </a:defRPr>
      </a:lvl8pPr>
      <a:lvl9pPr marL="1828800" algn="ctr" rtl="0" fontAlgn="base">
        <a:spcBef>
          <a:spcPct val="0"/>
        </a:spcBef>
        <a:spcAft>
          <a:spcPct val="0"/>
        </a:spcAft>
        <a:defRPr sz="2000">
          <a:solidFill>
            <a:srgbClr val="333333"/>
          </a:solidFill>
          <a:latin typeface="Neo Sans"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Improved </a:t>
            </a:r>
            <a:r>
              <a:rPr lang="en-US" dirty="0" err="1" smtClean="0"/>
              <a:t>Arneson</a:t>
            </a:r>
            <a:r>
              <a:rPr lang="en-US" dirty="0" smtClean="0"/>
              <a:t> </a:t>
            </a:r>
            <a:r>
              <a:rPr lang="en-US" dirty="0"/>
              <a:t>Control </a:t>
            </a:r>
            <a:r>
              <a:rPr lang="en-US" dirty="0" smtClean="0"/>
              <a:t>System(ACS) for P444 series </a:t>
            </a:r>
            <a:r>
              <a:rPr lang="en-US" dirty="0"/>
              <a:t>Super </a:t>
            </a:r>
            <a:r>
              <a:rPr lang="en-US" dirty="0" err="1"/>
              <a:t>Dvora</a:t>
            </a:r>
            <a:r>
              <a:rPr lang="en-US" dirty="0"/>
              <a:t> Mk III</a:t>
            </a:r>
            <a:r>
              <a:rPr lang="en-GB" dirty="0"/>
              <a:t/>
            </a:r>
            <a:br>
              <a:rPr lang="en-GB" dirty="0"/>
            </a:br>
            <a:endParaRPr lang="en-US" dirty="0"/>
          </a:p>
        </p:txBody>
      </p:sp>
      <p:sp>
        <p:nvSpPr>
          <p:cNvPr id="2051" name="Rectangle 3"/>
          <p:cNvSpPr>
            <a:spLocks noGrp="1" noChangeArrowheads="1"/>
          </p:cNvSpPr>
          <p:nvPr>
            <p:ph type="subTitle" idx="1"/>
          </p:nvPr>
        </p:nvSpPr>
        <p:spPr/>
        <p:txBody>
          <a:bodyPr/>
          <a:lstStyle/>
          <a:p>
            <a:r>
              <a:rPr lang="en-US" dirty="0" smtClean="0"/>
              <a:t>By LT (IT) DSA AS </a:t>
            </a:r>
            <a:r>
              <a:rPr lang="en-US" dirty="0" err="1" smtClean="0"/>
              <a:t>Gunashinghe</a:t>
            </a:r>
            <a:r>
              <a:rPr lang="en-US" dirty="0" smtClean="0"/>
              <a:t> </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494856"/>
            <a:ext cx="5832475" cy="576262"/>
          </a:xfrm>
        </p:spPr>
        <p:txBody>
          <a:bodyPr/>
          <a:lstStyle/>
          <a:p>
            <a:r>
              <a:rPr lang="en-US" b="1" u="sng" dirty="0" smtClean="0">
                <a:solidFill>
                  <a:schemeClr val="bg1"/>
                </a:solidFill>
                <a:latin typeface="+mj-lt"/>
                <a:ea typeface="+mj-ea"/>
                <a:cs typeface="+mj-cs"/>
              </a:rPr>
              <a:t>System Interface: </a:t>
            </a: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88308"/>
            <a:ext cx="6400800" cy="503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06472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505984"/>
            <a:ext cx="5832475" cy="576262"/>
          </a:xfrm>
        </p:spPr>
        <p:txBody>
          <a:bodyPr/>
          <a:lstStyle/>
          <a:p>
            <a:r>
              <a:rPr lang="en-US" b="1" u="sng" dirty="0" smtClean="0"/>
              <a:t>Advantage of System Modification </a:t>
            </a:r>
            <a:r>
              <a:rPr lang="en-US" b="1" u="sng" dirty="0" smtClean="0">
                <a:solidFill>
                  <a:schemeClr val="bg1"/>
                </a:solidFill>
                <a:latin typeface="+mj-lt"/>
                <a:ea typeface="+mj-ea"/>
                <a:cs typeface="+mj-cs"/>
              </a:rPr>
              <a:t>: </a:t>
            </a: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endParaRPr lang="en-US" dirty="0"/>
          </a:p>
        </p:txBody>
      </p:sp>
      <p:sp>
        <p:nvSpPr>
          <p:cNvPr id="3" name="Content Placeholder 2"/>
          <p:cNvSpPr>
            <a:spLocks noGrp="1"/>
          </p:cNvSpPr>
          <p:nvPr>
            <p:ph idx="1"/>
          </p:nvPr>
        </p:nvSpPr>
        <p:spPr/>
        <p:txBody>
          <a:bodyPr/>
          <a:lstStyle/>
          <a:p>
            <a:r>
              <a:rPr lang="en-GB" dirty="0" smtClean="0"/>
              <a:t>Increase the system reliability.</a:t>
            </a:r>
          </a:p>
          <a:p>
            <a:r>
              <a:rPr lang="en-GB" dirty="0" smtClean="0"/>
              <a:t>Reduce maintenance  cost ( After warranty period ). </a:t>
            </a:r>
          </a:p>
          <a:p>
            <a:endParaRPr lang="en-GB" dirty="0"/>
          </a:p>
        </p:txBody>
      </p:sp>
    </p:spTree>
    <p:extLst>
      <p:ext uri="{BB962C8B-B14F-4D97-AF65-F5344CB8AC3E}">
        <p14:creationId xmlns:p14="http://schemas.microsoft.com/office/powerpoint/2010/main" val="281612051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505984"/>
            <a:ext cx="5832475" cy="576262"/>
          </a:xfrm>
        </p:spPr>
        <p:txBody>
          <a:bodyPr/>
          <a:lstStyle/>
          <a:p>
            <a:r>
              <a:rPr lang="en-US" b="1" u="sng" dirty="0" smtClean="0">
                <a:solidFill>
                  <a:schemeClr val="bg1"/>
                </a:solidFill>
                <a:latin typeface="+mj-lt"/>
                <a:ea typeface="+mj-ea"/>
                <a:cs typeface="+mj-cs"/>
              </a:rPr>
              <a:t>System modification : </a:t>
            </a: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endParaRPr lang="en-US" dirty="0"/>
          </a:p>
        </p:txBody>
      </p:sp>
      <p:sp>
        <p:nvSpPr>
          <p:cNvPr id="3" name="Content Placeholder 2"/>
          <p:cNvSpPr>
            <a:spLocks noGrp="1"/>
          </p:cNvSpPr>
          <p:nvPr>
            <p:ph idx="1"/>
          </p:nvPr>
        </p:nvSpPr>
        <p:spPr/>
        <p:txBody>
          <a:bodyPr/>
          <a:lstStyle/>
          <a:p>
            <a:r>
              <a:rPr lang="en-GB" dirty="0" smtClean="0"/>
              <a:t>This project  for replace conventional pc to single board computer . </a:t>
            </a:r>
            <a:endParaRPr lang="en-GB" dirty="0"/>
          </a:p>
        </p:txBody>
      </p:sp>
      <p:pic>
        <p:nvPicPr>
          <p:cNvPr id="5" name="Picture 2" descr="C:\Users\Amila\Pictures\Kontron-KTA55pI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805" y="2409825"/>
            <a:ext cx="3424688" cy="18150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09825"/>
            <a:ext cx="2400300" cy="16573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3276600" y="3317367"/>
            <a:ext cx="1371600" cy="56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5257800" y="2386054"/>
            <a:ext cx="1066800" cy="369332"/>
          </a:xfrm>
          <a:prstGeom prst="rect">
            <a:avLst/>
          </a:prstGeom>
          <a:noFill/>
        </p:spPr>
        <p:txBody>
          <a:bodyPr wrap="square" rtlCol="0">
            <a:spAutoFit/>
          </a:bodyPr>
          <a:lstStyle/>
          <a:p>
            <a:r>
              <a:rPr lang="en-GB" dirty="0" smtClean="0"/>
              <a:t>SBC</a:t>
            </a:r>
            <a:endParaRPr lang="en-GB" dirty="0"/>
          </a:p>
        </p:txBody>
      </p:sp>
    </p:spTree>
    <p:extLst>
      <p:ext uri="{BB962C8B-B14F-4D97-AF65-F5344CB8AC3E}">
        <p14:creationId xmlns:p14="http://schemas.microsoft.com/office/powerpoint/2010/main" val="204213618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505984"/>
            <a:ext cx="5832475" cy="576262"/>
          </a:xfrm>
        </p:spPr>
        <p:txBody>
          <a:bodyPr/>
          <a:lstStyle/>
          <a:p>
            <a:r>
              <a:rPr lang="en-US" b="1" u="sng" dirty="0" smtClean="0">
                <a:solidFill>
                  <a:schemeClr val="bg1"/>
                </a:solidFill>
                <a:latin typeface="+mj-lt"/>
                <a:ea typeface="+mj-ea"/>
                <a:cs typeface="+mj-cs"/>
              </a:rPr>
              <a:t>System modification Diagram: </a:t>
            </a: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57" y="1143000"/>
            <a:ext cx="8479336" cy="4776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C:\Users\Amila\Pictures\Kontron-KTA55pIT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237" y="1171832"/>
            <a:ext cx="2295525" cy="12166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67200" y="860854"/>
            <a:ext cx="899225" cy="369332"/>
          </a:xfrm>
          <a:prstGeom prst="rect">
            <a:avLst/>
          </a:prstGeom>
          <a:noFill/>
        </p:spPr>
        <p:txBody>
          <a:bodyPr wrap="square" rtlCol="0">
            <a:spAutoFit/>
          </a:bodyPr>
          <a:lstStyle/>
          <a:p>
            <a:r>
              <a:rPr lang="en-GB" dirty="0" smtClean="0"/>
              <a:t>SBC</a:t>
            </a:r>
            <a:endParaRPr lang="en-GB" dirty="0"/>
          </a:p>
        </p:txBody>
      </p:sp>
    </p:spTree>
    <p:extLst>
      <p:ext uri="{BB962C8B-B14F-4D97-AF65-F5344CB8AC3E}">
        <p14:creationId xmlns:p14="http://schemas.microsoft.com/office/powerpoint/2010/main" val="154374825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505984"/>
            <a:ext cx="7696200" cy="576262"/>
          </a:xfrm>
        </p:spPr>
        <p:txBody>
          <a:bodyPr/>
          <a:lstStyle/>
          <a:p>
            <a:r>
              <a:rPr lang="en-GB" b="1" u="sng" dirty="0"/>
              <a:t>Steps to be completed  in ACS </a:t>
            </a:r>
            <a:r>
              <a:rPr lang="en-GB" b="1" u="sng" dirty="0" smtClean="0"/>
              <a:t>System</a:t>
            </a:r>
            <a:r>
              <a:rPr lang="en-US" b="1" u="sng" dirty="0" smtClean="0">
                <a:solidFill>
                  <a:schemeClr val="bg1"/>
                </a:solidFill>
                <a:latin typeface="+mj-lt"/>
                <a:ea typeface="+mj-ea"/>
                <a:cs typeface="+mj-cs"/>
              </a:rPr>
              <a:t>: </a:t>
            </a: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endParaRPr lang="en-US" dirty="0"/>
          </a:p>
        </p:txBody>
      </p:sp>
      <p:sp>
        <p:nvSpPr>
          <p:cNvPr id="7" name="Content Placeholder 2"/>
          <p:cNvSpPr>
            <a:spLocks noGrp="1"/>
          </p:cNvSpPr>
          <p:nvPr>
            <p:ph idx="1"/>
          </p:nvPr>
        </p:nvSpPr>
        <p:spPr>
          <a:xfrm>
            <a:off x="34925" y="1125538"/>
            <a:ext cx="9053513" cy="5000625"/>
          </a:xfrm>
        </p:spPr>
        <p:txBody>
          <a:bodyPr/>
          <a:lstStyle/>
          <a:p>
            <a:r>
              <a:rPr lang="en-GB" dirty="0" smtClean="0"/>
              <a:t>Analysis CAN(Control Area Network) Signal. </a:t>
            </a:r>
          </a:p>
          <a:p>
            <a:r>
              <a:rPr lang="en-GB" dirty="0" smtClean="0"/>
              <a:t>Develop application to control CAN device via single board computer.</a:t>
            </a:r>
          </a:p>
          <a:p>
            <a:r>
              <a:rPr lang="en-GB" dirty="0" smtClean="0"/>
              <a:t>Design user interface and test the system. </a:t>
            </a:r>
            <a:endParaRPr lang="en-GB" dirty="0"/>
          </a:p>
        </p:txBody>
      </p:sp>
    </p:spTree>
    <p:extLst>
      <p:ext uri="{BB962C8B-B14F-4D97-AF65-F5344CB8AC3E}">
        <p14:creationId xmlns:p14="http://schemas.microsoft.com/office/powerpoint/2010/main" val="342351787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107504" y="620490"/>
            <a:ext cx="5832475" cy="576262"/>
          </a:xfrm>
        </p:spPr>
        <p:txBody>
          <a:bodyPr/>
          <a:lstStyle/>
          <a:p>
            <a:r>
              <a:rPr lang="en-US" b="1" u="sng" dirty="0" smtClean="0">
                <a:solidFill>
                  <a:schemeClr val="bg1"/>
                </a:solidFill>
                <a:latin typeface="+mj-lt"/>
                <a:ea typeface="+mj-ea"/>
                <a:cs typeface="+mj-cs"/>
              </a:rPr>
              <a:t>Item Requirement &amp; estimated cost</a:t>
            </a:r>
            <a:r>
              <a:rPr lang="en-GB" b="1" dirty="0">
                <a:solidFill>
                  <a:schemeClr val="bg1"/>
                </a:solidFill>
                <a:latin typeface="+mj-lt"/>
                <a:ea typeface="+mj-ea"/>
                <a:cs typeface="+mj-cs"/>
              </a:rPr>
              <a:t/>
            </a:r>
            <a:br>
              <a:rPr lang="en-GB" b="1" dirty="0">
                <a:solidFill>
                  <a:schemeClr val="bg1"/>
                </a:solidFill>
                <a:latin typeface="+mj-lt"/>
                <a:ea typeface="+mj-ea"/>
                <a:cs typeface="+mj-cs"/>
              </a:rPr>
            </a:br>
            <a:r>
              <a:rPr lang="en-GB" b="1" dirty="0">
                <a:solidFill>
                  <a:schemeClr val="bg1"/>
                </a:solidFill>
                <a:latin typeface="+mj-lt"/>
                <a:ea typeface="+mj-ea"/>
                <a:cs typeface="+mj-cs"/>
              </a:rPr>
              <a:t/>
            </a:r>
            <a:br>
              <a:rPr lang="en-GB" b="1" dirty="0">
                <a:solidFill>
                  <a:schemeClr val="bg1"/>
                </a:solidFill>
                <a:latin typeface="+mj-lt"/>
                <a:ea typeface="+mj-ea"/>
                <a:cs typeface="+mj-cs"/>
              </a:rPr>
            </a:br>
            <a:r>
              <a:rPr lang="en-GB" b="1" dirty="0">
                <a:solidFill>
                  <a:schemeClr val="bg1"/>
                </a:solidFill>
                <a:latin typeface="+mj-lt"/>
                <a:ea typeface="+mj-ea"/>
                <a:cs typeface="+mj-cs"/>
              </a:rPr>
              <a:t/>
            </a:r>
            <a:br>
              <a:rPr lang="en-GB" b="1" dirty="0">
                <a:solidFill>
                  <a:schemeClr val="bg1"/>
                </a:solidFill>
                <a:latin typeface="+mj-lt"/>
                <a:ea typeface="+mj-ea"/>
                <a:cs typeface="+mj-cs"/>
              </a:rPr>
            </a:b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238" y="1447800"/>
            <a:ext cx="8991600" cy="2982449"/>
          </a:xfrm>
          <a:prstGeom prst="rect">
            <a:avLst/>
          </a:prstGeom>
          <a:noFill/>
          <a:ln>
            <a:noFill/>
          </a:ln>
        </p:spPr>
      </p:pic>
    </p:spTree>
    <p:extLst>
      <p:ext uri="{BB962C8B-B14F-4D97-AF65-F5344CB8AC3E}">
        <p14:creationId xmlns:p14="http://schemas.microsoft.com/office/powerpoint/2010/main" val="204790590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24714" y="871538"/>
            <a:ext cx="5832475" cy="576262"/>
          </a:xfrm>
        </p:spPr>
        <p:txBody>
          <a:bodyPr/>
          <a:lstStyle/>
          <a:p>
            <a:r>
              <a:rPr lang="en-GB" b="1" dirty="0"/>
              <a:t> </a:t>
            </a:r>
            <a:r>
              <a:rPr lang="en-US" b="1" u="sng" dirty="0"/>
              <a:t>Time Schedule </a:t>
            </a:r>
            <a:r>
              <a:rPr lang="en-GB" b="1" dirty="0"/>
              <a:t/>
            </a:r>
            <a:br>
              <a:rPr lang="en-GB" b="1" dirty="0"/>
            </a:br>
            <a:r>
              <a:rPr lang="en-US" b="1" u="sng" dirty="0"/>
              <a:t> </a:t>
            </a:r>
            <a:r>
              <a:rPr lang="en-GB" b="1" dirty="0" smtClean="0"/>
              <a:t/>
            </a:r>
            <a:br>
              <a:rPr lang="en-GB" b="1" dirty="0" smtClean="0"/>
            </a:b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19933579"/>
              </p:ext>
            </p:extLst>
          </p:nvPr>
        </p:nvGraphicFramePr>
        <p:xfrm>
          <a:off x="533400" y="2133600"/>
          <a:ext cx="8229599" cy="2666999"/>
        </p:xfrm>
        <a:graphic>
          <a:graphicData uri="http://schemas.openxmlformats.org/drawingml/2006/table">
            <a:tbl>
              <a:tblPr firstRow="1" firstCol="1" bandRow="1"/>
              <a:tblGrid>
                <a:gridCol w="4024497"/>
                <a:gridCol w="245718"/>
                <a:gridCol w="244942"/>
                <a:gridCol w="244942"/>
                <a:gridCol w="244942"/>
                <a:gridCol w="244942"/>
                <a:gridCol w="244942"/>
                <a:gridCol w="244942"/>
                <a:gridCol w="244942"/>
                <a:gridCol w="244942"/>
                <a:gridCol w="333308"/>
                <a:gridCol w="333308"/>
                <a:gridCol w="333308"/>
                <a:gridCol w="333308"/>
                <a:gridCol w="333308"/>
                <a:gridCol w="333308"/>
              </a:tblGrid>
              <a:tr h="448066">
                <a:tc>
                  <a:txBody>
                    <a:bodyPr/>
                    <a:lstStyle/>
                    <a:p>
                      <a:pPr>
                        <a:lnSpc>
                          <a:spcPct val="115000"/>
                        </a:lnSpc>
                        <a:spcAft>
                          <a:spcPts val="0"/>
                        </a:spcAft>
                      </a:pPr>
                      <a:r>
                        <a:rPr lang="en-US" sz="1400" b="1" u="dbl">
                          <a:solidFill>
                            <a:srgbClr val="000000"/>
                          </a:solidFill>
                          <a:effectLst/>
                          <a:latin typeface="Times New Roman"/>
                          <a:ea typeface="Times New Roman"/>
                          <a:cs typeface="Iskoola Pota"/>
                        </a:rPr>
                        <a:t>Milestone</a:t>
                      </a:r>
                      <a:endParaRPr lang="en-GB" sz="1400">
                        <a:effectLst/>
                        <a:latin typeface="Calibri"/>
                        <a:ea typeface="Calibri"/>
                        <a:cs typeface="Iskoola Pot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5">
                  <a:txBody>
                    <a:bodyPr/>
                    <a:lstStyle/>
                    <a:p>
                      <a:pPr algn="ctr">
                        <a:lnSpc>
                          <a:spcPct val="115000"/>
                        </a:lnSpc>
                        <a:spcAft>
                          <a:spcPts val="0"/>
                        </a:spcAft>
                      </a:pPr>
                      <a:r>
                        <a:rPr lang="en-US" sz="1400" b="1" u="dbl">
                          <a:solidFill>
                            <a:srgbClr val="000000"/>
                          </a:solidFill>
                          <a:effectLst/>
                          <a:latin typeface="Times New Roman"/>
                          <a:ea typeface="Times New Roman"/>
                          <a:cs typeface="Iskoola Pota"/>
                        </a:rPr>
                        <a:t>Time In Months </a:t>
                      </a:r>
                      <a:endParaRPr lang="en-GB" sz="1400">
                        <a:effectLst/>
                        <a:latin typeface="Calibri"/>
                        <a:ea typeface="Calibri"/>
                        <a:cs typeface="Iskoola Pot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426669">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1</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2</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3</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4</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5</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6</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7</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8</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9</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10</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11</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12</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13</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14</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400">
                          <a:solidFill>
                            <a:srgbClr val="000000"/>
                          </a:solidFill>
                          <a:effectLst/>
                          <a:latin typeface="Times New Roman"/>
                          <a:ea typeface="Times New Roman"/>
                          <a:cs typeface="Iskoola Pota"/>
                        </a:rPr>
                        <a:t>15</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66">
                <a:tc>
                  <a:txBody>
                    <a:bodyPr/>
                    <a:lstStyle/>
                    <a:p>
                      <a:pPr>
                        <a:lnSpc>
                          <a:spcPct val="115000"/>
                        </a:lnSpc>
                        <a:spcAft>
                          <a:spcPts val="0"/>
                        </a:spcAft>
                      </a:pPr>
                      <a:r>
                        <a:rPr lang="en-US" sz="1400">
                          <a:solidFill>
                            <a:srgbClr val="000000"/>
                          </a:solidFill>
                          <a:effectLst/>
                          <a:latin typeface="Times New Roman"/>
                          <a:ea typeface="Times New Roman"/>
                          <a:cs typeface="Iskoola Pota"/>
                        </a:rPr>
                        <a:t>Study CAN Signal in current system  </a:t>
                      </a:r>
                      <a:endParaRPr lang="en-GB" sz="1400">
                        <a:effectLst/>
                        <a:latin typeface="Calibri"/>
                        <a:ea typeface="Calibri"/>
                        <a:cs typeface="Iskoola Pot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66">
                <a:tc>
                  <a:txBody>
                    <a:bodyPr/>
                    <a:lstStyle/>
                    <a:p>
                      <a:pPr>
                        <a:lnSpc>
                          <a:spcPct val="115000"/>
                        </a:lnSpc>
                        <a:spcAft>
                          <a:spcPts val="0"/>
                        </a:spcAft>
                      </a:pPr>
                      <a:r>
                        <a:rPr lang="en-US" sz="1400">
                          <a:solidFill>
                            <a:srgbClr val="000000"/>
                          </a:solidFill>
                          <a:effectLst/>
                          <a:latin typeface="Times New Roman"/>
                          <a:ea typeface="Times New Roman"/>
                          <a:cs typeface="Iskoola Pota"/>
                        </a:rPr>
                        <a:t>Process control signal  </a:t>
                      </a:r>
                      <a:endParaRPr lang="en-GB" sz="1400">
                        <a:effectLst/>
                        <a:latin typeface="Calibri"/>
                        <a:ea typeface="Calibri"/>
                        <a:cs typeface="Iskoola Pot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38DD5"/>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38DD5"/>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38DD5"/>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38DD5"/>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66">
                <a:tc>
                  <a:txBody>
                    <a:bodyPr/>
                    <a:lstStyle/>
                    <a:p>
                      <a:pPr>
                        <a:lnSpc>
                          <a:spcPct val="115000"/>
                        </a:lnSpc>
                        <a:spcAft>
                          <a:spcPts val="0"/>
                        </a:spcAft>
                      </a:pPr>
                      <a:r>
                        <a:rPr lang="en-US" sz="1400">
                          <a:solidFill>
                            <a:srgbClr val="000000"/>
                          </a:solidFill>
                          <a:effectLst/>
                          <a:latin typeface="Times New Roman"/>
                          <a:ea typeface="Times New Roman"/>
                          <a:cs typeface="Iskoola Pota"/>
                        </a:rPr>
                        <a:t>Design circuit and developing CAN controller  </a:t>
                      </a:r>
                      <a:endParaRPr lang="en-GB" sz="1400">
                        <a:effectLst/>
                        <a:latin typeface="Calibri"/>
                        <a:ea typeface="Calibri"/>
                        <a:cs typeface="Iskoola Pot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66">
                <a:tc>
                  <a:txBody>
                    <a:bodyPr/>
                    <a:lstStyle/>
                    <a:p>
                      <a:pPr>
                        <a:lnSpc>
                          <a:spcPct val="115000"/>
                        </a:lnSpc>
                        <a:spcAft>
                          <a:spcPts val="0"/>
                        </a:spcAft>
                      </a:pPr>
                      <a:r>
                        <a:rPr lang="en-US" sz="1400">
                          <a:solidFill>
                            <a:srgbClr val="000000"/>
                          </a:solidFill>
                          <a:effectLst/>
                          <a:latin typeface="Times New Roman"/>
                          <a:ea typeface="Times New Roman"/>
                          <a:cs typeface="Iskoola Pota"/>
                        </a:rPr>
                        <a:t>Design UI and testing system  </a:t>
                      </a:r>
                      <a:endParaRPr lang="en-GB" sz="1400">
                        <a:effectLst/>
                        <a:latin typeface="Calibri"/>
                        <a:ea typeface="Calibri"/>
                        <a:cs typeface="Iskoola Pot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15000"/>
                        </a:lnSpc>
                        <a:spcAft>
                          <a:spcPts val="0"/>
                        </a:spcAft>
                      </a:pPr>
                      <a:r>
                        <a:rPr lang="en-US" sz="1400">
                          <a:solidFill>
                            <a:srgbClr val="000000"/>
                          </a:solidFill>
                          <a:effectLst/>
                          <a:latin typeface="Times New Roman"/>
                          <a:ea typeface="Times New Roman"/>
                          <a:cs typeface="Iskoola Pota"/>
                        </a:rPr>
                        <a:t> </a:t>
                      </a:r>
                      <a:endParaRPr lang="en-GB" sz="140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15000"/>
                        </a:lnSpc>
                        <a:spcAft>
                          <a:spcPts val="0"/>
                        </a:spcAft>
                      </a:pPr>
                      <a:r>
                        <a:rPr lang="en-US" sz="1400" dirty="0">
                          <a:solidFill>
                            <a:srgbClr val="000000"/>
                          </a:solidFill>
                          <a:effectLst/>
                          <a:latin typeface="Times New Roman"/>
                          <a:ea typeface="Times New Roman"/>
                          <a:cs typeface="Iskoola Pota"/>
                        </a:rPr>
                        <a:t> </a:t>
                      </a:r>
                      <a:endParaRPr lang="en-GB" sz="1400" dirty="0">
                        <a:effectLst/>
                        <a:latin typeface="Calibri"/>
                        <a:ea typeface="Calibri"/>
                        <a:cs typeface="Iskoola Pot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r>
            </a:tbl>
          </a:graphicData>
        </a:graphic>
      </p:graphicFrame>
    </p:spTree>
    <p:extLst>
      <p:ext uri="{BB962C8B-B14F-4D97-AF65-F5344CB8AC3E}">
        <p14:creationId xmlns:p14="http://schemas.microsoft.com/office/powerpoint/2010/main" val="363795650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60648"/>
            <a:ext cx="6984776" cy="4648051"/>
          </a:xfrm>
          <a:prstGeom prst="rect">
            <a:avLst/>
          </a:prstGeom>
          <a:ln>
            <a:noFill/>
          </a:ln>
          <a:effectLst>
            <a:softEdge rad="112500"/>
          </a:effectLst>
        </p:spPr>
      </p:pic>
    </p:spTree>
    <p:extLst>
      <p:ext uri="{BB962C8B-B14F-4D97-AF65-F5344CB8AC3E}">
        <p14:creationId xmlns:p14="http://schemas.microsoft.com/office/powerpoint/2010/main" val="1732496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264319"/>
            <a:ext cx="5832475" cy="576262"/>
          </a:xfrm>
        </p:spPr>
        <p:txBody>
          <a:bodyPr/>
          <a:lstStyle/>
          <a:p>
            <a:r>
              <a:rPr lang="en-US" b="1" u="sng" dirty="0">
                <a:solidFill>
                  <a:schemeClr val="bg1"/>
                </a:solidFill>
                <a:latin typeface="+mj-lt"/>
                <a:ea typeface="+mj-ea"/>
                <a:cs typeface="+mj-cs"/>
              </a:rPr>
              <a:t>Introduction:</a:t>
            </a:r>
            <a:r>
              <a:rPr lang="en-GB" b="1" dirty="0">
                <a:solidFill>
                  <a:schemeClr val="bg1"/>
                </a:solidFill>
                <a:latin typeface="+mj-lt"/>
                <a:ea typeface="+mj-ea"/>
                <a:cs typeface="+mj-cs"/>
              </a:rPr>
              <a:t/>
            </a:r>
            <a:br>
              <a:rPr lang="en-GB" b="1" dirty="0">
                <a:solidFill>
                  <a:schemeClr val="bg1"/>
                </a:solidFill>
                <a:latin typeface="+mj-lt"/>
                <a:ea typeface="+mj-ea"/>
                <a:cs typeface="+mj-cs"/>
              </a:rPr>
            </a:br>
            <a:endParaRPr lang="en-US" dirty="0"/>
          </a:p>
        </p:txBody>
      </p:sp>
      <p:sp>
        <p:nvSpPr>
          <p:cNvPr id="4099" name="Rectangle 3"/>
          <p:cNvSpPr>
            <a:spLocks noGrp="1" noChangeArrowheads="1"/>
          </p:cNvSpPr>
          <p:nvPr>
            <p:ph type="body" idx="1"/>
          </p:nvPr>
        </p:nvSpPr>
        <p:spPr/>
        <p:txBody>
          <a:bodyPr/>
          <a:lstStyle/>
          <a:p>
            <a:r>
              <a:rPr lang="en-US" dirty="0"/>
              <a:t>The ACS is an innovative craft/ship digital steering and trim control system based on the well-known </a:t>
            </a:r>
            <a:r>
              <a:rPr lang="en-US" dirty="0" err="1"/>
              <a:t>Arneson</a:t>
            </a:r>
            <a:r>
              <a:rPr lang="en-US" dirty="0"/>
              <a:t> Surface Drive (ASD) system. The system uses state of the art hardware and software technology to implement PID (Proportional Integral Differential) control algorithm to drive and control the craft propellers</a:t>
            </a:r>
            <a:r>
              <a:rPr lang="en-US" dirty="0" smtClean="0"/>
              <a:t>. </a:t>
            </a:r>
          </a:p>
          <a:p>
            <a:endParaRPr lang="en-GB"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49827"/>
            <a:ext cx="4174314" cy="314608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494856"/>
            <a:ext cx="5832475" cy="576262"/>
          </a:xfrm>
        </p:spPr>
        <p:txBody>
          <a:bodyPr/>
          <a:lstStyle/>
          <a:p>
            <a:r>
              <a:rPr lang="en-US" b="1" u="sng" dirty="0">
                <a:solidFill>
                  <a:schemeClr val="bg1"/>
                </a:solidFill>
                <a:latin typeface="+mj-lt"/>
                <a:ea typeface="+mj-ea"/>
                <a:cs typeface="+mj-cs"/>
              </a:rPr>
              <a:t>Project </a:t>
            </a:r>
            <a:r>
              <a:rPr lang="en-US" b="1" u="sng" dirty="0" smtClean="0">
                <a:solidFill>
                  <a:schemeClr val="bg1"/>
                </a:solidFill>
                <a:latin typeface="+mj-lt"/>
                <a:ea typeface="+mj-ea"/>
                <a:cs typeface="+mj-cs"/>
              </a:rPr>
              <a:t>Aim: </a:t>
            </a:r>
            <a:r>
              <a:rPr lang="en-GB" b="1" dirty="0">
                <a:solidFill>
                  <a:schemeClr val="bg1"/>
                </a:solidFill>
                <a:latin typeface="+mj-lt"/>
                <a:ea typeface="+mj-ea"/>
                <a:cs typeface="+mj-cs"/>
              </a:rPr>
              <a:t/>
            </a:r>
            <a:br>
              <a:rPr lang="en-GB" b="1" dirty="0">
                <a:solidFill>
                  <a:schemeClr val="bg1"/>
                </a:solidFill>
                <a:latin typeface="+mj-lt"/>
                <a:ea typeface="+mj-ea"/>
                <a:cs typeface="+mj-cs"/>
              </a:rPr>
            </a:br>
            <a:r>
              <a:rPr lang="en-GB" b="1" dirty="0">
                <a:solidFill>
                  <a:schemeClr val="bg1"/>
                </a:solidFill>
                <a:latin typeface="+mj-lt"/>
                <a:ea typeface="+mj-ea"/>
                <a:cs typeface="+mj-cs"/>
              </a:rPr>
              <a:t/>
            </a:r>
            <a:br>
              <a:rPr lang="en-GB" b="1" dirty="0">
                <a:solidFill>
                  <a:schemeClr val="bg1"/>
                </a:solidFill>
                <a:latin typeface="+mj-lt"/>
                <a:ea typeface="+mj-ea"/>
                <a:cs typeface="+mj-cs"/>
              </a:rPr>
            </a:br>
            <a:endParaRPr lang="en-US" dirty="0"/>
          </a:p>
        </p:txBody>
      </p:sp>
      <p:sp>
        <p:nvSpPr>
          <p:cNvPr id="4099" name="Rectangle 3"/>
          <p:cNvSpPr>
            <a:spLocks noGrp="1" noChangeArrowheads="1"/>
          </p:cNvSpPr>
          <p:nvPr>
            <p:ph type="body" idx="1"/>
          </p:nvPr>
        </p:nvSpPr>
        <p:spPr>
          <a:xfrm>
            <a:off x="-108520" y="1104900"/>
            <a:ext cx="9053513" cy="5000625"/>
          </a:xfrm>
        </p:spPr>
        <p:txBody>
          <a:bodyPr/>
          <a:lstStyle/>
          <a:p>
            <a:r>
              <a:rPr lang="en-GB" dirty="0" smtClean="0"/>
              <a:t>Improve low cost and more reliable system to </a:t>
            </a:r>
            <a:r>
              <a:rPr lang="en-US" dirty="0"/>
              <a:t>control the craft </a:t>
            </a:r>
            <a:r>
              <a:rPr lang="en-US" dirty="0" smtClean="0"/>
              <a:t>propulsion system.</a:t>
            </a:r>
          </a:p>
          <a:p>
            <a:endParaRPr lang="en-GB" dirty="0"/>
          </a:p>
          <a:p>
            <a:endParaRPr lang="en-US" dirty="0"/>
          </a:p>
        </p:txBody>
      </p:sp>
    </p:spTree>
    <p:extLst>
      <p:ext uri="{BB962C8B-B14F-4D97-AF65-F5344CB8AC3E}">
        <p14:creationId xmlns:p14="http://schemas.microsoft.com/office/powerpoint/2010/main" val="14694457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494856"/>
            <a:ext cx="5832475" cy="576262"/>
          </a:xfrm>
        </p:spPr>
        <p:txBody>
          <a:bodyPr/>
          <a:lstStyle/>
          <a:p>
            <a:r>
              <a:rPr lang="en-US" b="1" u="sng" dirty="0" smtClean="0">
                <a:solidFill>
                  <a:schemeClr val="bg1"/>
                </a:solidFill>
                <a:latin typeface="+mj-lt"/>
                <a:ea typeface="+mj-ea"/>
                <a:cs typeface="+mj-cs"/>
              </a:rPr>
              <a:t>Why need this system: </a:t>
            </a:r>
            <a:r>
              <a:rPr lang="en-GB" b="1" dirty="0">
                <a:solidFill>
                  <a:schemeClr val="bg1"/>
                </a:solidFill>
                <a:latin typeface="+mj-lt"/>
                <a:ea typeface="+mj-ea"/>
                <a:cs typeface="+mj-cs"/>
              </a:rPr>
              <a:t/>
            </a:r>
            <a:br>
              <a:rPr lang="en-GB" b="1" dirty="0">
                <a:solidFill>
                  <a:schemeClr val="bg1"/>
                </a:solidFill>
                <a:latin typeface="+mj-lt"/>
                <a:ea typeface="+mj-ea"/>
                <a:cs typeface="+mj-cs"/>
              </a:rPr>
            </a:br>
            <a:r>
              <a:rPr lang="en-GB" b="1" dirty="0">
                <a:solidFill>
                  <a:schemeClr val="bg1"/>
                </a:solidFill>
                <a:latin typeface="+mj-lt"/>
                <a:ea typeface="+mj-ea"/>
                <a:cs typeface="+mj-cs"/>
              </a:rPr>
              <a:t/>
            </a:r>
            <a:br>
              <a:rPr lang="en-GB" b="1" dirty="0">
                <a:solidFill>
                  <a:schemeClr val="bg1"/>
                </a:solidFill>
                <a:latin typeface="+mj-lt"/>
                <a:ea typeface="+mj-ea"/>
                <a:cs typeface="+mj-cs"/>
              </a:rPr>
            </a:br>
            <a:endParaRPr lang="en-US" dirty="0"/>
          </a:p>
        </p:txBody>
      </p:sp>
      <p:sp>
        <p:nvSpPr>
          <p:cNvPr id="4099" name="Rectangle 3"/>
          <p:cNvSpPr>
            <a:spLocks noGrp="1" noChangeArrowheads="1"/>
          </p:cNvSpPr>
          <p:nvPr>
            <p:ph type="body" idx="1"/>
          </p:nvPr>
        </p:nvSpPr>
        <p:spPr>
          <a:xfrm>
            <a:off x="18535" y="1085335"/>
            <a:ext cx="7954393" cy="5000625"/>
          </a:xfrm>
        </p:spPr>
        <p:txBody>
          <a:bodyPr/>
          <a:lstStyle/>
          <a:p>
            <a:endParaRPr lang="en-GB" dirty="0"/>
          </a:p>
          <a:p>
            <a:r>
              <a:rPr lang="en-US" dirty="0"/>
              <a:t>By looking at previous defects and number of  occurrence ,PC is not suitable for such environment because of pitching and rolling, it will effect to PC hard disk directly though the mount on shock absorber. Also PC is general purpose machine and runs other process rather than </a:t>
            </a:r>
            <a:r>
              <a:rPr lang="en-US"/>
              <a:t>ACS </a:t>
            </a:r>
            <a:r>
              <a:rPr lang="en-US" smtClean="0"/>
              <a:t>application. </a:t>
            </a:r>
            <a:endParaRPr lang="en-US" dirty="0"/>
          </a:p>
        </p:txBody>
      </p:sp>
    </p:spTree>
    <p:extLst>
      <p:ext uri="{BB962C8B-B14F-4D97-AF65-F5344CB8AC3E}">
        <p14:creationId xmlns:p14="http://schemas.microsoft.com/office/powerpoint/2010/main" val="97428460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494856"/>
            <a:ext cx="5832475" cy="576262"/>
          </a:xfrm>
        </p:spPr>
        <p:txBody>
          <a:bodyPr/>
          <a:lstStyle/>
          <a:p>
            <a:r>
              <a:rPr lang="en-US" b="1" u="sng" dirty="0" smtClean="0">
                <a:solidFill>
                  <a:schemeClr val="bg1"/>
                </a:solidFill>
                <a:latin typeface="+mj-lt"/>
                <a:ea typeface="+mj-ea"/>
                <a:cs typeface="+mj-cs"/>
              </a:rPr>
              <a:t>Why need this </a:t>
            </a:r>
            <a:r>
              <a:rPr lang="en-US" b="1" u="sng" dirty="0" smtClean="0">
                <a:solidFill>
                  <a:schemeClr val="bg1"/>
                </a:solidFill>
                <a:latin typeface="+mj-lt"/>
                <a:ea typeface="+mj-ea"/>
                <a:cs typeface="+mj-cs"/>
              </a:rPr>
              <a:t>system cont..: </a:t>
            </a:r>
            <a:r>
              <a:rPr lang="en-GB" b="1" dirty="0">
                <a:solidFill>
                  <a:schemeClr val="bg1"/>
                </a:solidFill>
                <a:latin typeface="+mj-lt"/>
                <a:ea typeface="+mj-ea"/>
                <a:cs typeface="+mj-cs"/>
              </a:rPr>
              <a:t/>
            </a:r>
            <a:br>
              <a:rPr lang="en-GB" b="1" dirty="0">
                <a:solidFill>
                  <a:schemeClr val="bg1"/>
                </a:solidFill>
                <a:latin typeface="+mj-lt"/>
                <a:ea typeface="+mj-ea"/>
                <a:cs typeface="+mj-cs"/>
              </a:rPr>
            </a:br>
            <a:r>
              <a:rPr lang="en-GB" b="1" dirty="0">
                <a:solidFill>
                  <a:schemeClr val="bg1"/>
                </a:solidFill>
                <a:latin typeface="+mj-lt"/>
                <a:ea typeface="+mj-ea"/>
                <a:cs typeface="+mj-cs"/>
              </a:rPr>
              <a:t/>
            </a:r>
            <a:br>
              <a:rPr lang="en-GB" b="1" dirty="0">
                <a:solidFill>
                  <a:schemeClr val="bg1"/>
                </a:solidFill>
                <a:latin typeface="+mj-lt"/>
                <a:ea typeface="+mj-ea"/>
                <a:cs typeface="+mj-cs"/>
              </a:rPr>
            </a:br>
            <a:endParaRPr lang="en-US" dirty="0"/>
          </a:p>
        </p:txBody>
      </p:sp>
      <p:sp>
        <p:nvSpPr>
          <p:cNvPr id="4099" name="Rectangle 3"/>
          <p:cNvSpPr>
            <a:spLocks noGrp="1" noChangeArrowheads="1"/>
          </p:cNvSpPr>
          <p:nvPr>
            <p:ph type="body" idx="1"/>
          </p:nvPr>
        </p:nvSpPr>
        <p:spPr>
          <a:xfrm>
            <a:off x="18535" y="1085335"/>
            <a:ext cx="7954393" cy="5000625"/>
          </a:xfrm>
        </p:spPr>
        <p:txBody>
          <a:bodyPr/>
          <a:lstStyle/>
          <a:p>
            <a:endParaRPr lang="en-GB" dirty="0"/>
          </a:p>
          <a:p>
            <a:r>
              <a:rPr lang="en-GB" dirty="0" smtClean="0"/>
              <a:t>Supper </a:t>
            </a:r>
            <a:r>
              <a:rPr lang="en-GB" dirty="0" err="1"/>
              <a:t>Dovra</a:t>
            </a:r>
            <a:r>
              <a:rPr lang="en-GB" dirty="0"/>
              <a:t> MK III  , has encountered with one of defect in steering system  which non synchronizing of propeller movement with the wheel moment (Error message popped up as “System encountered an </a:t>
            </a:r>
            <a:r>
              <a:rPr lang="en-GB" dirty="0" err="1"/>
              <a:t>uncorrectable</a:t>
            </a:r>
            <a:r>
              <a:rPr lang="en-GB" dirty="0"/>
              <a:t> hardware error”) . due to instability of current system </a:t>
            </a:r>
          </a:p>
          <a:p>
            <a:r>
              <a:rPr lang="en-US" dirty="0"/>
              <a:t>The above error occurs periodically in P444 series craft. Ship builder attend to above error during the warranty period. But after warranty they won’t attend this issue free</a:t>
            </a:r>
            <a:endParaRPr lang="en-GB" dirty="0"/>
          </a:p>
        </p:txBody>
      </p:sp>
    </p:spTree>
    <p:extLst>
      <p:ext uri="{BB962C8B-B14F-4D97-AF65-F5344CB8AC3E}">
        <p14:creationId xmlns:p14="http://schemas.microsoft.com/office/powerpoint/2010/main" val="13923809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494856"/>
            <a:ext cx="5832475" cy="576262"/>
          </a:xfrm>
        </p:spPr>
        <p:txBody>
          <a:bodyPr/>
          <a:lstStyle/>
          <a:p>
            <a:r>
              <a:rPr lang="en-US" b="1" u="sng" dirty="0" smtClean="0">
                <a:solidFill>
                  <a:schemeClr val="bg1"/>
                </a:solidFill>
                <a:latin typeface="+mj-lt"/>
                <a:ea typeface="+mj-ea"/>
                <a:cs typeface="+mj-cs"/>
              </a:rPr>
              <a:t>Advantages: </a:t>
            </a:r>
            <a:r>
              <a:rPr lang="en-GB" b="1" dirty="0">
                <a:solidFill>
                  <a:schemeClr val="bg1"/>
                </a:solidFill>
                <a:latin typeface="+mj-lt"/>
                <a:ea typeface="+mj-ea"/>
                <a:cs typeface="+mj-cs"/>
              </a:rPr>
              <a:t/>
            </a:r>
            <a:br>
              <a:rPr lang="en-GB" b="1" dirty="0">
                <a:solidFill>
                  <a:schemeClr val="bg1"/>
                </a:solidFill>
                <a:latin typeface="+mj-lt"/>
                <a:ea typeface="+mj-ea"/>
                <a:cs typeface="+mj-cs"/>
              </a:rPr>
            </a:br>
            <a:r>
              <a:rPr lang="en-GB" b="1" dirty="0">
                <a:solidFill>
                  <a:schemeClr val="bg1"/>
                </a:solidFill>
                <a:latin typeface="+mj-lt"/>
                <a:ea typeface="+mj-ea"/>
                <a:cs typeface="+mj-cs"/>
              </a:rPr>
              <a:t/>
            </a:r>
            <a:br>
              <a:rPr lang="en-GB" b="1" dirty="0">
                <a:solidFill>
                  <a:schemeClr val="bg1"/>
                </a:solidFill>
                <a:latin typeface="+mj-lt"/>
                <a:ea typeface="+mj-ea"/>
                <a:cs typeface="+mj-cs"/>
              </a:rPr>
            </a:br>
            <a:endParaRPr lang="en-US" dirty="0"/>
          </a:p>
        </p:txBody>
      </p:sp>
      <p:sp>
        <p:nvSpPr>
          <p:cNvPr id="4099" name="Rectangle 3"/>
          <p:cNvSpPr>
            <a:spLocks noGrp="1" noChangeArrowheads="1"/>
          </p:cNvSpPr>
          <p:nvPr>
            <p:ph type="body" idx="1"/>
          </p:nvPr>
        </p:nvSpPr>
        <p:spPr>
          <a:xfrm>
            <a:off x="18535" y="1085335"/>
            <a:ext cx="7954393" cy="5000625"/>
          </a:xfrm>
        </p:spPr>
        <p:txBody>
          <a:bodyPr/>
          <a:lstStyle/>
          <a:p>
            <a:r>
              <a:rPr lang="en-GB" dirty="0" smtClean="0"/>
              <a:t>Improve </a:t>
            </a:r>
            <a:r>
              <a:rPr lang="en-GB" dirty="0"/>
              <a:t>system </a:t>
            </a:r>
            <a:r>
              <a:rPr lang="en-GB" dirty="0" smtClean="0"/>
              <a:t>reliability. </a:t>
            </a:r>
          </a:p>
          <a:p>
            <a:r>
              <a:rPr lang="en-GB" dirty="0"/>
              <a:t>Reduce maintenance </a:t>
            </a:r>
            <a:r>
              <a:rPr lang="en-GB" dirty="0" smtClean="0"/>
              <a:t> cost .</a:t>
            </a:r>
          </a:p>
          <a:p>
            <a:r>
              <a:rPr lang="en-US" dirty="0"/>
              <a:t>By looking at previous defects and </a:t>
            </a:r>
            <a:r>
              <a:rPr lang="en-US" dirty="0" smtClean="0"/>
              <a:t>number of  </a:t>
            </a:r>
            <a:r>
              <a:rPr lang="en-US" dirty="0"/>
              <a:t>occurrence </a:t>
            </a:r>
            <a:r>
              <a:rPr lang="en-US" dirty="0" smtClean="0"/>
              <a:t>,PC </a:t>
            </a:r>
            <a:r>
              <a:rPr lang="en-US" dirty="0"/>
              <a:t>is not suitable for such environment because of pitching and </a:t>
            </a:r>
            <a:r>
              <a:rPr lang="en-US" dirty="0" smtClean="0"/>
              <a:t>rolling, it </a:t>
            </a:r>
            <a:r>
              <a:rPr lang="en-US" dirty="0"/>
              <a:t>will effect to PC hard disk directly though </a:t>
            </a:r>
            <a:r>
              <a:rPr lang="en-US" dirty="0" smtClean="0"/>
              <a:t>the </a:t>
            </a:r>
            <a:r>
              <a:rPr lang="en-US" dirty="0"/>
              <a:t>mount on shock absorber. Also PC is general purpose machine </a:t>
            </a:r>
            <a:r>
              <a:rPr lang="en-US" dirty="0" smtClean="0"/>
              <a:t>and </a:t>
            </a:r>
            <a:r>
              <a:rPr lang="en-US" dirty="0"/>
              <a:t>runs other process rather than ACS application</a:t>
            </a:r>
          </a:p>
        </p:txBody>
      </p:sp>
    </p:spTree>
    <p:extLst>
      <p:ext uri="{BB962C8B-B14F-4D97-AF65-F5344CB8AC3E}">
        <p14:creationId xmlns:p14="http://schemas.microsoft.com/office/powerpoint/2010/main" val="377473340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lumMod val="75000"/>
                    <a:lumOff val="25000"/>
                  </a:schemeClr>
                </a:solidFill>
              </a:rPr>
              <a:t>Present system </a:t>
            </a:r>
            <a:endParaRPr lang="en-GB" dirty="0">
              <a:solidFill>
                <a:schemeClr val="tx1">
                  <a:lumMod val="75000"/>
                  <a:lumOff val="2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57" y="1143000"/>
            <a:ext cx="8479336" cy="477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9386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264319"/>
            <a:ext cx="7772400" cy="576262"/>
          </a:xfrm>
        </p:spPr>
        <p:txBody>
          <a:bodyPr/>
          <a:lstStyle/>
          <a:p>
            <a:r>
              <a:rPr lang="en-GB" b="1" u="sng" dirty="0" smtClean="0"/>
              <a:t>Main </a:t>
            </a:r>
            <a:r>
              <a:rPr lang="en-GB" b="1" u="sng" dirty="0"/>
              <a:t>parts of the ACS system </a:t>
            </a:r>
            <a:r>
              <a:rPr lang="en-US" b="1" u="sng" dirty="0" smtClean="0">
                <a:solidFill>
                  <a:schemeClr val="bg1"/>
                </a:solidFill>
                <a:latin typeface="+mj-lt"/>
                <a:ea typeface="+mj-ea"/>
                <a:cs typeface="+mj-cs"/>
              </a:rPr>
              <a:t>: </a:t>
            </a:r>
            <a:r>
              <a:rPr lang="en-GB" b="1" dirty="0">
                <a:solidFill>
                  <a:schemeClr val="bg1"/>
                </a:solidFill>
                <a:latin typeface="+mj-lt"/>
                <a:ea typeface="+mj-ea"/>
                <a:cs typeface="+mj-cs"/>
              </a:rPr>
              <a:t/>
            </a:r>
            <a:br>
              <a:rPr lang="en-GB" b="1" dirty="0">
                <a:solidFill>
                  <a:schemeClr val="bg1"/>
                </a:solidFill>
                <a:latin typeface="+mj-lt"/>
                <a:ea typeface="+mj-ea"/>
                <a:cs typeface="+mj-cs"/>
              </a:rPr>
            </a:br>
            <a:r>
              <a:rPr lang="en-GB" b="1" dirty="0">
                <a:solidFill>
                  <a:schemeClr val="bg1"/>
                </a:solidFill>
                <a:latin typeface="+mj-lt"/>
                <a:ea typeface="+mj-ea"/>
                <a:cs typeface="+mj-cs"/>
              </a:rPr>
              <a:t/>
            </a:r>
            <a:br>
              <a:rPr lang="en-GB" b="1" dirty="0">
                <a:solidFill>
                  <a:schemeClr val="bg1"/>
                </a:solidFill>
                <a:latin typeface="+mj-lt"/>
                <a:ea typeface="+mj-ea"/>
                <a:cs typeface="+mj-cs"/>
              </a:rPr>
            </a:br>
            <a:endParaRPr lang="en-US" dirty="0"/>
          </a:p>
        </p:txBody>
      </p:sp>
      <p:sp>
        <p:nvSpPr>
          <p:cNvPr id="4099" name="Rectangle 3"/>
          <p:cNvSpPr>
            <a:spLocks noGrp="1" noChangeArrowheads="1"/>
          </p:cNvSpPr>
          <p:nvPr>
            <p:ph type="body" idx="1"/>
          </p:nvPr>
        </p:nvSpPr>
        <p:spPr>
          <a:xfrm>
            <a:off x="990600" y="1104900"/>
            <a:ext cx="7954393" cy="5000625"/>
          </a:xfrm>
        </p:spPr>
        <p:txBody>
          <a:bodyPr/>
          <a:lstStyle/>
          <a:p>
            <a:pPr marL="0" indent="0">
              <a:buNone/>
            </a:pPr>
            <a:endParaRPr lang="en-GB" dirty="0"/>
          </a:p>
          <a:p>
            <a:r>
              <a:rPr lang="en-US" dirty="0"/>
              <a:t>The main parts of the ACS system are</a:t>
            </a:r>
            <a:r>
              <a:rPr lang="en-US" dirty="0" smtClean="0"/>
              <a:t>:</a:t>
            </a:r>
            <a:endParaRPr lang="en-GB" dirty="0"/>
          </a:p>
          <a:p>
            <a:pPr lvl="1"/>
            <a:r>
              <a:rPr lang="en-US" dirty="0"/>
              <a:t>Two control panels (which are also uses as displays)</a:t>
            </a:r>
            <a:endParaRPr lang="en-GB" dirty="0"/>
          </a:p>
          <a:p>
            <a:pPr lvl="1"/>
            <a:r>
              <a:rPr lang="en-US" dirty="0"/>
              <a:t>An industrial PC</a:t>
            </a:r>
            <a:endParaRPr lang="en-GB" dirty="0"/>
          </a:p>
          <a:p>
            <a:pPr lvl="1"/>
            <a:r>
              <a:rPr lang="en-US" dirty="0"/>
              <a:t>An Adaptors box</a:t>
            </a:r>
            <a:endParaRPr lang="en-GB" dirty="0"/>
          </a:p>
          <a:p>
            <a:pPr lvl="1"/>
            <a:r>
              <a:rPr lang="en-US" dirty="0"/>
              <a:t>An SCC (Solenoids Control Card) box</a:t>
            </a:r>
            <a:endParaRPr lang="en-GB" dirty="0"/>
          </a:p>
          <a:p>
            <a:pPr lvl="1"/>
            <a:r>
              <a:rPr lang="en-US" dirty="0"/>
              <a:t>Steering wheels</a:t>
            </a:r>
            <a:endParaRPr lang="en-GB" dirty="0"/>
          </a:p>
          <a:p>
            <a:pPr lvl="1"/>
            <a:r>
              <a:rPr lang="en-US" dirty="0"/>
              <a:t>Three dual proportional solenoids</a:t>
            </a:r>
            <a:endParaRPr lang="en-GB" dirty="0"/>
          </a:p>
          <a:p>
            <a:pPr lvl="1"/>
            <a:r>
              <a:rPr lang="en-US" dirty="0"/>
              <a:t>Four Electronic In Cylinder Transducer (EICT)</a:t>
            </a:r>
            <a:endParaRPr lang="en-GB" dirty="0"/>
          </a:p>
          <a:p>
            <a:endParaRPr lang="en-US" dirty="0"/>
          </a:p>
        </p:txBody>
      </p:sp>
    </p:spTree>
    <p:extLst>
      <p:ext uri="{BB962C8B-B14F-4D97-AF65-F5344CB8AC3E}">
        <p14:creationId xmlns:p14="http://schemas.microsoft.com/office/powerpoint/2010/main" val="248884591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00" name="Picture 4" descr="SHIPPING-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a:xfrm>
            <a:off x="0" y="494856"/>
            <a:ext cx="5832475" cy="576262"/>
          </a:xfrm>
        </p:spPr>
        <p:txBody>
          <a:bodyPr/>
          <a:lstStyle/>
          <a:p>
            <a:r>
              <a:rPr lang="en-US" b="1" u="sng" dirty="0" smtClean="0">
                <a:solidFill>
                  <a:schemeClr val="bg1"/>
                </a:solidFill>
                <a:latin typeface="+mj-lt"/>
                <a:ea typeface="+mj-ea"/>
                <a:cs typeface="+mj-cs"/>
              </a:rPr>
              <a:t>Block Diagram: </a:t>
            </a: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r>
              <a:rPr lang="en-GB" b="1" dirty="0" smtClean="0">
                <a:solidFill>
                  <a:schemeClr val="bg1"/>
                </a:solidFill>
                <a:latin typeface="+mj-lt"/>
                <a:ea typeface="+mj-ea"/>
                <a:cs typeface="+mj-cs"/>
              </a:rPr>
              <a:t/>
            </a:r>
            <a:br>
              <a:rPr lang="en-GB" b="1" dirty="0" smtClean="0">
                <a:solidFill>
                  <a:schemeClr val="bg1"/>
                </a:solidFill>
                <a:latin typeface="+mj-lt"/>
                <a:ea typeface="+mj-ea"/>
                <a:cs typeface="+mj-cs"/>
              </a:rPr>
            </a:br>
            <a:endParaRPr lang="en-US" dirty="0"/>
          </a:p>
        </p:txBody>
      </p:sp>
      <p:sp>
        <p:nvSpPr>
          <p:cNvPr id="4099" name="Rectangle 3"/>
          <p:cNvSpPr>
            <a:spLocks noGrp="1" noChangeArrowheads="1"/>
          </p:cNvSpPr>
          <p:nvPr>
            <p:ph type="body" idx="1"/>
          </p:nvPr>
        </p:nvSpPr>
        <p:spPr>
          <a:xfrm>
            <a:off x="-108520" y="1104900"/>
            <a:ext cx="9053513" cy="5000625"/>
          </a:xfrm>
        </p:spPr>
        <p:txBody>
          <a:bodyPr/>
          <a:lstStyle/>
          <a:p>
            <a:endParaRPr lang="en-GB" dirty="0"/>
          </a:p>
          <a:p>
            <a:endParaRPr lang="en-US" dirty="0"/>
          </a:p>
        </p:txBody>
      </p:sp>
      <p:sp>
        <p:nvSpPr>
          <p:cNvPr id="5" name="Rectangle 4"/>
          <p:cNvSpPr/>
          <p:nvPr/>
        </p:nvSpPr>
        <p:spPr>
          <a:xfrm>
            <a:off x="381000" y="1371600"/>
            <a:ext cx="16002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p:cNvSpPr/>
          <p:nvPr/>
        </p:nvSpPr>
        <p:spPr>
          <a:xfrm>
            <a:off x="7010400" y="1371600"/>
            <a:ext cx="16002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3886200"/>
            <a:ext cx="16002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00400" y="3810000"/>
            <a:ext cx="24384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 y="3962400"/>
            <a:ext cx="16002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38400" y="1295400"/>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15000" y="1295400"/>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p:cNvCxnSpPr>
            <a:endCxn id="10" idx="4"/>
          </p:cNvCxnSpPr>
          <p:nvPr/>
        </p:nvCxnSpPr>
        <p:spPr>
          <a:xfrm rot="16200000" flipV="1">
            <a:off x="2819400" y="2286000"/>
            <a:ext cx="1600200" cy="1447800"/>
          </a:xfrm>
          <a:prstGeom prst="bentConnector3">
            <a:avLst>
              <a:gd name="adj1" fmla="val 816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4533900" y="2171700"/>
            <a:ext cx="1676400" cy="1600200"/>
          </a:xfrm>
          <a:prstGeom prst="bentConnector3">
            <a:avLst>
              <a:gd name="adj1" fmla="val 8022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1000" y="1600200"/>
            <a:ext cx="1524000" cy="430887"/>
          </a:xfrm>
          <a:prstGeom prst="rect">
            <a:avLst/>
          </a:prstGeom>
          <a:noFill/>
        </p:spPr>
        <p:txBody>
          <a:bodyPr wrap="square" rtlCol="0">
            <a:spAutoFit/>
          </a:bodyPr>
          <a:lstStyle/>
          <a:p>
            <a:pPr algn="ctr"/>
            <a:r>
              <a:rPr lang="en-US" sz="1100" dirty="0" smtClean="0"/>
              <a:t>CONTROL STATION (OPEN)</a:t>
            </a:r>
          </a:p>
        </p:txBody>
      </p:sp>
      <p:sp>
        <p:nvSpPr>
          <p:cNvPr id="41" name="TextBox 40"/>
          <p:cNvSpPr txBox="1"/>
          <p:nvPr/>
        </p:nvSpPr>
        <p:spPr>
          <a:xfrm>
            <a:off x="7086600" y="1626513"/>
            <a:ext cx="1524000" cy="430887"/>
          </a:xfrm>
          <a:prstGeom prst="rect">
            <a:avLst/>
          </a:prstGeom>
          <a:noFill/>
        </p:spPr>
        <p:txBody>
          <a:bodyPr wrap="square" rtlCol="0">
            <a:spAutoFit/>
          </a:bodyPr>
          <a:lstStyle/>
          <a:p>
            <a:pPr algn="ctr"/>
            <a:r>
              <a:rPr lang="en-US" sz="1100" dirty="0" smtClean="0"/>
              <a:t>CONTROL STATION (CLOSE)</a:t>
            </a:r>
          </a:p>
        </p:txBody>
      </p:sp>
      <p:sp>
        <p:nvSpPr>
          <p:cNvPr id="42" name="TextBox 41"/>
          <p:cNvSpPr txBox="1"/>
          <p:nvPr/>
        </p:nvSpPr>
        <p:spPr>
          <a:xfrm>
            <a:off x="2590800" y="1524000"/>
            <a:ext cx="685800" cy="430887"/>
          </a:xfrm>
          <a:prstGeom prst="rect">
            <a:avLst/>
          </a:prstGeom>
          <a:noFill/>
        </p:spPr>
        <p:txBody>
          <a:bodyPr wrap="square" rtlCol="0">
            <a:spAutoFit/>
          </a:bodyPr>
          <a:lstStyle/>
          <a:p>
            <a:r>
              <a:rPr lang="en-US" sz="1100" dirty="0" smtClean="0"/>
              <a:t>WHEEL(OPEN)</a:t>
            </a:r>
            <a:endParaRPr lang="en-US" sz="1100" dirty="0"/>
          </a:p>
        </p:txBody>
      </p:sp>
      <p:sp>
        <p:nvSpPr>
          <p:cNvPr id="43" name="TextBox 42"/>
          <p:cNvSpPr txBox="1"/>
          <p:nvPr/>
        </p:nvSpPr>
        <p:spPr>
          <a:xfrm>
            <a:off x="5715000" y="1524000"/>
            <a:ext cx="838200" cy="430887"/>
          </a:xfrm>
          <a:prstGeom prst="rect">
            <a:avLst/>
          </a:prstGeom>
          <a:noFill/>
        </p:spPr>
        <p:txBody>
          <a:bodyPr wrap="square" rtlCol="0">
            <a:spAutoFit/>
          </a:bodyPr>
          <a:lstStyle/>
          <a:p>
            <a:pPr algn="ctr"/>
            <a:r>
              <a:rPr lang="en-US" sz="1100" dirty="0" smtClean="0"/>
              <a:t>WHEEL</a:t>
            </a:r>
          </a:p>
          <a:p>
            <a:pPr algn="ctr"/>
            <a:r>
              <a:rPr lang="en-US" sz="1100" dirty="0" smtClean="0"/>
              <a:t>(CLOSE)</a:t>
            </a:r>
            <a:endParaRPr lang="en-US" sz="1100" dirty="0"/>
          </a:p>
        </p:txBody>
      </p:sp>
      <p:sp>
        <p:nvSpPr>
          <p:cNvPr id="44" name="TextBox 43"/>
          <p:cNvSpPr txBox="1"/>
          <p:nvPr/>
        </p:nvSpPr>
        <p:spPr>
          <a:xfrm>
            <a:off x="2971800" y="2209800"/>
            <a:ext cx="1219200" cy="261610"/>
          </a:xfrm>
          <a:prstGeom prst="rect">
            <a:avLst/>
          </a:prstGeom>
          <a:noFill/>
        </p:spPr>
        <p:txBody>
          <a:bodyPr wrap="square" rtlCol="0">
            <a:spAutoFit/>
          </a:bodyPr>
          <a:lstStyle/>
          <a:p>
            <a:r>
              <a:rPr lang="en-US" sz="1100" dirty="0" smtClean="0"/>
              <a:t>WHEEL_OPEN</a:t>
            </a:r>
            <a:endParaRPr lang="en-US" sz="1100" dirty="0"/>
          </a:p>
        </p:txBody>
      </p:sp>
      <p:sp>
        <p:nvSpPr>
          <p:cNvPr id="45" name="TextBox 44"/>
          <p:cNvSpPr txBox="1"/>
          <p:nvPr/>
        </p:nvSpPr>
        <p:spPr>
          <a:xfrm>
            <a:off x="4572000" y="2209800"/>
            <a:ext cx="1371600" cy="261610"/>
          </a:xfrm>
          <a:prstGeom prst="rect">
            <a:avLst/>
          </a:prstGeom>
          <a:noFill/>
        </p:spPr>
        <p:txBody>
          <a:bodyPr wrap="square" rtlCol="0">
            <a:spAutoFit/>
          </a:bodyPr>
          <a:lstStyle/>
          <a:p>
            <a:r>
              <a:rPr lang="en-US" sz="1100" dirty="0" smtClean="0"/>
              <a:t>WHEEL_CLOSED</a:t>
            </a:r>
            <a:endParaRPr lang="en-US" sz="1100" dirty="0"/>
          </a:p>
        </p:txBody>
      </p:sp>
      <p:sp>
        <p:nvSpPr>
          <p:cNvPr id="46" name="TextBox 45"/>
          <p:cNvSpPr txBox="1"/>
          <p:nvPr/>
        </p:nvSpPr>
        <p:spPr>
          <a:xfrm>
            <a:off x="533400" y="4267200"/>
            <a:ext cx="1219200" cy="261610"/>
          </a:xfrm>
          <a:prstGeom prst="rect">
            <a:avLst/>
          </a:prstGeom>
          <a:noFill/>
        </p:spPr>
        <p:txBody>
          <a:bodyPr wrap="square" rtlCol="0">
            <a:spAutoFit/>
          </a:bodyPr>
          <a:lstStyle/>
          <a:p>
            <a:pPr algn="ctr"/>
            <a:r>
              <a:rPr lang="en-US" sz="1100" dirty="0" smtClean="0"/>
              <a:t>SCC BOX</a:t>
            </a:r>
            <a:endParaRPr lang="en-US" sz="1100" dirty="0"/>
          </a:p>
        </p:txBody>
      </p:sp>
      <p:sp>
        <p:nvSpPr>
          <p:cNvPr id="47" name="TextBox 46"/>
          <p:cNvSpPr txBox="1"/>
          <p:nvPr/>
        </p:nvSpPr>
        <p:spPr>
          <a:xfrm>
            <a:off x="3733800" y="4114800"/>
            <a:ext cx="1371600" cy="261610"/>
          </a:xfrm>
          <a:prstGeom prst="rect">
            <a:avLst/>
          </a:prstGeom>
          <a:noFill/>
        </p:spPr>
        <p:txBody>
          <a:bodyPr wrap="square" rtlCol="0">
            <a:spAutoFit/>
          </a:bodyPr>
          <a:lstStyle/>
          <a:p>
            <a:r>
              <a:rPr lang="en-US" sz="1100" dirty="0" smtClean="0"/>
              <a:t>ADAPTORS BOX</a:t>
            </a:r>
            <a:endParaRPr lang="en-US" sz="1100" dirty="0"/>
          </a:p>
        </p:txBody>
      </p:sp>
      <p:sp>
        <p:nvSpPr>
          <p:cNvPr id="49" name="TextBox 48"/>
          <p:cNvSpPr txBox="1"/>
          <p:nvPr/>
        </p:nvSpPr>
        <p:spPr>
          <a:xfrm>
            <a:off x="7391400" y="4191000"/>
            <a:ext cx="914400" cy="261610"/>
          </a:xfrm>
          <a:prstGeom prst="rect">
            <a:avLst/>
          </a:prstGeom>
          <a:noFill/>
        </p:spPr>
        <p:txBody>
          <a:bodyPr wrap="square" rtlCol="0">
            <a:spAutoFit/>
          </a:bodyPr>
          <a:lstStyle/>
          <a:p>
            <a:pPr algn="ctr"/>
            <a:r>
              <a:rPr lang="en-US" sz="1100" dirty="0" smtClean="0"/>
              <a:t>PC</a:t>
            </a:r>
            <a:endParaRPr lang="en-US" sz="1100" dirty="0"/>
          </a:p>
        </p:txBody>
      </p:sp>
      <p:cxnSp>
        <p:nvCxnSpPr>
          <p:cNvPr id="51" name="Straight Arrow Connector 50"/>
          <p:cNvCxnSpPr/>
          <p:nvPr/>
        </p:nvCxnSpPr>
        <p:spPr>
          <a:xfrm rot="5400000" flipH="1" flipV="1">
            <a:off x="7696200" y="30480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943600" y="4038600"/>
            <a:ext cx="762000" cy="261610"/>
          </a:xfrm>
          <a:prstGeom prst="rect">
            <a:avLst/>
          </a:prstGeom>
          <a:noFill/>
        </p:spPr>
        <p:txBody>
          <a:bodyPr wrap="square" rtlCol="0">
            <a:spAutoFit/>
          </a:bodyPr>
          <a:lstStyle/>
          <a:p>
            <a:r>
              <a:rPr lang="en-US" sz="1100" dirty="0" smtClean="0"/>
              <a:t>220 VAC</a:t>
            </a:r>
            <a:endParaRPr lang="en-US" sz="1100" dirty="0"/>
          </a:p>
        </p:txBody>
      </p:sp>
      <p:cxnSp>
        <p:nvCxnSpPr>
          <p:cNvPr id="101" name="Straight Arrow Connector 100"/>
          <p:cNvCxnSpPr>
            <a:stCxn id="8" idx="3"/>
          </p:cNvCxnSpPr>
          <p:nvPr/>
        </p:nvCxnSpPr>
        <p:spPr>
          <a:xfrm>
            <a:off x="5638800" y="43434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Elbow Connector 120"/>
          <p:cNvCxnSpPr/>
          <p:nvPr/>
        </p:nvCxnSpPr>
        <p:spPr>
          <a:xfrm rot="5400000" flipH="1" flipV="1">
            <a:off x="5314950" y="1314450"/>
            <a:ext cx="1600200" cy="3390900"/>
          </a:xfrm>
          <a:prstGeom prst="bentConnector3">
            <a:avLst>
              <a:gd name="adj1" fmla="val 368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Elbow Connector 121"/>
          <p:cNvCxnSpPr/>
          <p:nvPr/>
        </p:nvCxnSpPr>
        <p:spPr>
          <a:xfrm rot="5400000" flipH="1" flipV="1">
            <a:off x="5734050" y="1314450"/>
            <a:ext cx="1600200" cy="3390900"/>
          </a:xfrm>
          <a:prstGeom prst="bentConnector3">
            <a:avLst>
              <a:gd name="adj1" fmla="val 198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Elbow Connector 126"/>
          <p:cNvCxnSpPr/>
          <p:nvPr/>
        </p:nvCxnSpPr>
        <p:spPr>
          <a:xfrm rot="16200000" flipV="1">
            <a:off x="3429000" y="-304800"/>
            <a:ext cx="1676400" cy="6705600"/>
          </a:xfrm>
          <a:prstGeom prst="bentConnector3">
            <a:avLst>
              <a:gd name="adj1" fmla="val 6769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Elbow Connector 132"/>
          <p:cNvCxnSpPr/>
          <p:nvPr/>
        </p:nvCxnSpPr>
        <p:spPr>
          <a:xfrm rot="16200000" flipV="1">
            <a:off x="1581151" y="1390651"/>
            <a:ext cx="1600200" cy="3238500"/>
          </a:xfrm>
          <a:prstGeom prst="bentConnector3">
            <a:avLst>
              <a:gd name="adj1" fmla="val 4768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Elbow Connector 133"/>
          <p:cNvCxnSpPr/>
          <p:nvPr/>
        </p:nvCxnSpPr>
        <p:spPr>
          <a:xfrm rot="16200000" flipV="1">
            <a:off x="1352550" y="1390651"/>
            <a:ext cx="1600200" cy="3238500"/>
          </a:xfrm>
          <a:prstGeom prst="bentConnector3">
            <a:avLst>
              <a:gd name="adj1" fmla="val 353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flipV="1">
            <a:off x="2495549" y="2266950"/>
            <a:ext cx="152400" cy="3238500"/>
          </a:xfrm>
          <a:prstGeom prst="bentConnector3">
            <a:avLst>
              <a:gd name="adj1" fmla="val -932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Elbow Connector 138"/>
          <p:cNvCxnSpPr/>
          <p:nvPr/>
        </p:nvCxnSpPr>
        <p:spPr>
          <a:xfrm rot="16200000" flipH="1" flipV="1">
            <a:off x="2228850" y="2266950"/>
            <a:ext cx="152400" cy="3238500"/>
          </a:xfrm>
          <a:prstGeom prst="bentConnector3">
            <a:avLst>
              <a:gd name="adj1" fmla="val -2229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rot="5400000">
            <a:off x="6648450" y="3067050"/>
            <a:ext cx="152400" cy="3467100"/>
          </a:xfrm>
          <a:prstGeom prst="bentConnector3">
            <a:avLst>
              <a:gd name="adj1" fmla="val 2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Elbow Connector 144"/>
          <p:cNvCxnSpPr/>
          <p:nvPr/>
        </p:nvCxnSpPr>
        <p:spPr>
          <a:xfrm rot="5400000">
            <a:off x="6419850" y="3067050"/>
            <a:ext cx="152400" cy="3467100"/>
          </a:xfrm>
          <a:prstGeom prst="bentConnector3">
            <a:avLst>
              <a:gd name="adj1" fmla="val 444595"/>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6172200" y="4800600"/>
            <a:ext cx="1066800" cy="261610"/>
          </a:xfrm>
          <a:prstGeom prst="rect">
            <a:avLst/>
          </a:prstGeom>
          <a:noFill/>
        </p:spPr>
        <p:txBody>
          <a:bodyPr wrap="square" rtlCol="0">
            <a:spAutoFit/>
          </a:bodyPr>
          <a:lstStyle/>
          <a:p>
            <a:r>
              <a:rPr lang="en-US" sz="1100" dirty="0" smtClean="0"/>
              <a:t>USB_CAN</a:t>
            </a:r>
            <a:endParaRPr lang="en-US" sz="1100" dirty="0"/>
          </a:p>
        </p:txBody>
      </p:sp>
      <p:sp>
        <p:nvSpPr>
          <p:cNvPr id="149" name="TextBox 148"/>
          <p:cNvSpPr txBox="1"/>
          <p:nvPr/>
        </p:nvSpPr>
        <p:spPr>
          <a:xfrm>
            <a:off x="6096000" y="5181600"/>
            <a:ext cx="1066800" cy="261610"/>
          </a:xfrm>
          <a:prstGeom prst="rect">
            <a:avLst/>
          </a:prstGeom>
          <a:noFill/>
        </p:spPr>
        <p:txBody>
          <a:bodyPr wrap="square" rtlCol="0">
            <a:spAutoFit/>
          </a:bodyPr>
          <a:lstStyle/>
          <a:p>
            <a:r>
              <a:rPr lang="en-US" sz="1100" dirty="0" smtClean="0"/>
              <a:t>USB_NMEA</a:t>
            </a:r>
            <a:endParaRPr lang="en-US" sz="1100" dirty="0"/>
          </a:p>
        </p:txBody>
      </p:sp>
      <p:cxnSp>
        <p:nvCxnSpPr>
          <p:cNvPr id="151" name="Straight Arrow Connector 150"/>
          <p:cNvCxnSpPr/>
          <p:nvPr/>
        </p:nvCxnSpPr>
        <p:spPr>
          <a:xfrm rot="5400000" flipH="1" flipV="1">
            <a:off x="4114800" y="5334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267200" y="5562600"/>
            <a:ext cx="609600" cy="45720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4267200" y="5681990"/>
            <a:ext cx="533400" cy="261610"/>
          </a:xfrm>
          <a:prstGeom prst="rect">
            <a:avLst/>
          </a:prstGeom>
          <a:noFill/>
        </p:spPr>
        <p:txBody>
          <a:bodyPr wrap="square" rtlCol="0">
            <a:spAutoFit/>
          </a:bodyPr>
          <a:lstStyle/>
          <a:p>
            <a:pPr algn="ctr"/>
            <a:r>
              <a:rPr lang="en-US" sz="1100" dirty="0" smtClean="0"/>
              <a:t>GPS</a:t>
            </a:r>
            <a:endParaRPr lang="en-US" sz="1100" dirty="0"/>
          </a:p>
        </p:txBody>
      </p:sp>
      <p:cxnSp>
        <p:nvCxnSpPr>
          <p:cNvPr id="155" name="Straight Arrow Connector 154"/>
          <p:cNvCxnSpPr/>
          <p:nvPr/>
        </p:nvCxnSpPr>
        <p:spPr>
          <a:xfrm rot="5400000" flipH="1" flipV="1">
            <a:off x="3390900" y="5372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2895600" y="5715000"/>
            <a:ext cx="1066800" cy="600164"/>
          </a:xfrm>
          <a:prstGeom prst="rect">
            <a:avLst/>
          </a:prstGeom>
          <a:noFill/>
        </p:spPr>
        <p:txBody>
          <a:bodyPr wrap="square" rtlCol="0">
            <a:spAutoFit/>
          </a:bodyPr>
          <a:lstStyle/>
          <a:p>
            <a:pPr algn="ctr"/>
            <a:r>
              <a:rPr lang="en-US" sz="1100" dirty="0" smtClean="0"/>
              <a:t>DC POWER INPUT </a:t>
            </a:r>
          </a:p>
          <a:p>
            <a:pPr algn="ctr"/>
            <a:r>
              <a:rPr lang="en-US" sz="1100" dirty="0" smtClean="0"/>
              <a:t>10-36 VDC</a:t>
            </a:r>
            <a:endParaRPr lang="en-US" sz="1100" dirty="0"/>
          </a:p>
        </p:txBody>
      </p:sp>
      <p:grpSp>
        <p:nvGrpSpPr>
          <p:cNvPr id="160" name="Group 159"/>
          <p:cNvGrpSpPr/>
          <p:nvPr/>
        </p:nvGrpSpPr>
        <p:grpSpPr>
          <a:xfrm>
            <a:off x="152400" y="4800600"/>
            <a:ext cx="838200" cy="1218406"/>
            <a:chOff x="304800" y="4801394"/>
            <a:chExt cx="838200" cy="1218406"/>
          </a:xfrm>
        </p:grpSpPr>
        <p:cxnSp>
          <p:nvCxnSpPr>
            <p:cNvPr id="158" name="Straight Arrow Connector 157"/>
            <p:cNvCxnSpPr/>
            <p:nvPr/>
          </p:nvCxnSpPr>
          <p:spPr>
            <a:xfrm rot="5400000">
              <a:off x="304800" y="5181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304800" y="5562600"/>
              <a:ext cx="838200" cy="45720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1143000" y="4800600"/>
            <a:ext cx="457200" cy="1218406"/>
            <a:chOff x="685800" y="4801394"/>
            <a:chExt cx="457200" cy="1218406"/>
          </a:xfrm>
          <a:solidFill>
            <a:schemeClr val="bg1"/>
          </a:solidFill>
        </p:grpSpPr>
        <p:cxnSp>
          <p:nvCxnSpPr>
            <p:cNvPr id="163" name="Straight Arrow Connector 162"/>
            <p:cNvCxnSpPr/>
            <p:nvPr/>
          </p:nvCxnSpPr>
          <p:spPr>
            <a:xfrm rot="5400000">
              <a:off x="532606" y="5181600"/>
              <a:ext cx="762000" cy="1588"/>
            </a:xfrm>
            <a:prstGeom prst="straightConnector1">
              <a:avLst/>
            </a:prstGeom>
            <a:grpFill/>
            <a:ln>
              <a:prstDash val="sysDash"/>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685800" y="5562600"/>
              <a:ext cx="457200" cy="457200"/>
            </a:xfrm>
            <a:prstGeom prst="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1752600" y="4800600"/>
            <a:ext cx="838200" cy="1219200"/>
            <a:chOff x="533400" y="4801394"/>
            <a:chExt cx="838200" cy="1219200"/>
          </a:xfrm>
          <a:solidFill>
            <a:schemeClr val="bg1"/>
          </a:solidFill>
        </p:grpSpPr>
        <p:cxnSp>
          <p:nvCxnSpPr>
            <p:cNvPr id="166" name="Straight Arrow Connector 165"/>
            <p:cNvCxnSpPr/>
            <p:nvPr/>
          </p:nvCxnSpPr>
          <p:spPr>
            <a:xfrm rot="5400000">
              <a:off x="304800" y="5181600"/>
              <a:ext cx="762000" cy="1588"/>
            </a:xfrm>
            <a:prstGeom prst="straightConnector1">
              <a:avLst/>
            </a:prstGeom>
            <a:grpFill/>
            <a:ln>
              <a:prstDash val="sysDash"/>
              <a:tailEnd type="arrow"/>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33400" y="5563394"/>
              <a:ext cx="838200" cy="457200"/>
            </a:xfrm>
            <a:prstGeom prst="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8" name="TextBox 167"/>
          <p:cNvSpPr txBox="1"/>
          <p:nvPr/>
        </p:nvSpPr>
        <p:spPr>
          <a:xfrm>
            <a:off x="152400" y="5681990"/>
            <a:ext cx="838200" cy="253916"/>
          </a:xfrm>
          <a:prstGeom prst="rect">
            <a:avLst/>
          </a:prstGeom>
          <a:noFill/>
        </p:spPr>
        <p:txBody>
          <a:bodyPr wrap="square" rtlCol="0">
            <a:spAutoFit/>
          </a:bodyPr>
          <a:lstStyle/>
          <a:p>
            <a:r>
              <a:rPr lang="en-US" sz="1050" dirty="0" smtClean="0"/>
              <a:t>SENSORS</a:t>
            </a:r>
            <a:endParaRPr lang="en-US" sz="1050" dirty="0"/>
          </a:p>
        </p:txBody>
      </p:sp>
      <p:sp>
        <p:nvSpPr>
          <p:cNvPr id="169" name="TextBox 168"/>
          <p:cNvSpPr txBox="1"/>
          <p:nvPr/>
        </p:nvSpPr>
        <p:spPr>
          <a:xfrm>
            <a:off x="1143000" y="5689684"/>
            <a:ext cx="457200" cy="253916"/>
          </a:xfrm>
          <a:prstGeom prst="rect">
            <a:avLst/>
          </a:prstGeom>
          <a:noFill/>
        </p:spPr>
        <p:txBody>
          <a:bodyPr wrap="square" rtlCol="0">
            <a:spAutoFit/>
          </a:bodyPr>
          <a:lstStyle/>
          <a:p>
            <a:pPr algn="ctr"/>
            <a:r>
              <a:rPr lang="en-US" sz="1050" dirty="0" smtClean="0"/>
              <a:t>ICT</a:t>
            </a:r>
            <a:endParaRPr lang="en-US" sz="1050" dirty="0"/>
          </a:p>
        </p:txBody>
      </p:sp>
      <p:sp>
        <p:nvSpPr>
          <p:cNvPr id="170" name="TextBox 169"/>
          <p:cNvSpPr txBox="1"/>
          <p:nvPr/>
        </p:nvSpPr>
        <p:spPr>
          <a:xfrm>
            <a:off x="1676400" y="5689684"/>
            <a:ext cx="990600" cy="253916"/>
          </a:xfrm>
          <a:prstGeom prst="rect">
            <a:avLst/>
          </a:prstGeom>
          <a:noFill/>
        </p:spPr>
        <p:txBody>
          <a:bodyPr wrap="square" rtlCol="0">
            <a:spAutoFit/>
          </a:bodyPr>
          <a:lstStyle/>
          <a:p>
            <a:r>
              <a:rPr lang="en-US" sz="1050" dirty="0" smtClean="0"/>
              <a:t>SOLENOIDS</a:t>
            </a:r>
            <a:endParaRPr lang="en-US" sz="1050" dirty="0"/>
          </a:p>
        </p:txBody>
      </p:sp>
      <p:cxnSp>
        <p:nvCxnSpPr>
          <p:cNvPr id="172" name="Straight Connector 171"/>
          <p:cNvCxnSpPr/>
          <p:nvPr/>
        </p:nvCxnSpPr>
        <p:spPr>
          <a:xfrm rot="5400000" flipH="1" flipV="1">
            <a:off x="457200" y="51054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flipH="1" flipV="1">
            <a:off x="1295400" y="51054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flipH="1" flipV="1">
            <a:off x="1828800" y="5105400"/>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609600" y="5029200"/>
            <a:ext cx="228600" cy="253916"/>
          </a:xfrm>
          <a:prstGeom prst="rect">
            <a:avLst/>
          </a:prstGeom>
          <a:noFill/>
        </p:spPr>
        <p:txBody>
          <a:bodyPr wrap="square" rtlCol="0">
            <a:spAutoFit/>
          </a:bodyPr>
          <a:lstStyle/>
          <a:p>
            <a:r>
              <a:rPr lang="en-US" sz="1050" dirty="0" smtClean="0"/>
              <a:t>6</a:t>
            </a:r>
            <a:endParaRPr lang="en-US" sz="1050" dirty="0"/>
          </a:p>
        </p:txBody>
      </p:sp>
      <p:sp>
        <p:nvSpPr>
          <p:cNvPr id="177" name="TextBox 176"/>
          <p:cNvSpPr txBox="1"/>
          <p:nvPr/>
        </p:nvSpPr>
        <p:spPr>
          <a:xfrm>
            <a:off x="1447800" y="5029200"/>
            <a:ext cx="228600" cy="253916"/>
          </a:xfrm>
          <a:prstGeom prst="rect">
            <a:avLst/>
          </a:prstGeom>
          <a:noFill/>
        </p:spPr>
        <p:txBody>
          <a:bodyPr wrap="square" rtlCol="0">
            <a:spAutoFit/>
          </a:bodyPr>
          <a:lstStyle/>
          <a:p>
            <a:r>
              <a:rPr lang="en-US" sz="1050" dirty="0" smtClean="0"/>
              <a:t>4</a:t>
            </a:r>
            <a:endParaRPr lang="en-US" sz="1050" dirty="0"/>
          </a:p>
        </p:txBody>
      </p:sp>
      <p:sp>
        <p:nvSpPr>
          <p:cNvPr id="178" name="TextBox 177"/>
          <p:cNvSpPr txBox="1"/>
          <p:nvPr/>
        </p:nvSpPr>
        <p:spPr>
          <a:xfrm>
            <a:off x="1981200" y="5029200"/>
            <a:ext cx="228600" cy="253916"/>
          </a:xfrm>
          <a:prstGeom prst="rect">
            <a:avLst/>
          </a:prstGeom>
          <a:noFill/>
        </p:spPr>
        <p:txBody>
          <a:bodyPr wrap="square" rtlCol="0">
            <a:spAutoFit/>
          </a:bodyPr>
          <a:lstStyle/>
          <a:p>
            <a:r>
              <a:rPr lang="en-US" sz="1050" dirty="0" smtClean="0"/>
              <a:t>6</a:t>
            </a:r>
            <a:endParaRPr lang="en-US" sz="1050" dirty="0"/>
          </a:p>
        </p:txBody>
      </p:sp>
      <p:sp>
        <p:nvSpPr>
          <p:cNvPr id="179" name="TextBox 178"/>
          <p:cNvSpPr txBox="1"/>
          <p:nvPr/>
        </p:nvSpPr>
        <p:spPr>
          <a:xfrm>
            <a:off x="8305800" y="2895600"/>
            <a:ext cx="838200" cy="415498"/>
          </a:xfrm>
          <a:prstGeom prst="rect">
            <a:avLst/>
          </a:prstGeom>
          <a:noFill/>
        </p:spPr>
        <p:txBody>
          <a:bodyPr wrap="square" rtlCol="0">
            <a:spAutoFit/>
          </a:bodyPr>
          <a:lstStyle/>
          <a:p>
            <a:pPr algn="ctr"/>
            <a:r>
              <a:rPr lang="en-US" sz="1050" dirty="0" smtClean="0"/>
              <a:t>DVI</a:t>
            </a:r>
          </a:p>
          <a:p>
            <a:pPr algn="ctr"/>
            <a:r>
              <a:rPr lang="en-US" sz="1050" dirty="0" smtClean="0"/>
              <a:t>CLOSED</a:t>
            </a:r>
            <a:endParaRPr lang="en-US" sz="1050" dirty="0"/>
          </a:p>
        </p:txBody>
      </p:sp>
      <p:sp>
        <p:nvSpPr>
          <p:cNvPr id="180" name="TextBox 179"/>
          <p:cNvSpPr txBox="1"/>
          <p:nvPr/>
        </p:nvSpPr>
        <p:spPr>
          <a:xfrm>
            <a:off x="1219200" y="2514600"/>
            <a:ext cx="990600" cy="253916"/>
          </a:xfrm>
          <a:prstGeom prst="rect">
            <a:avLst/>
          </a:prstGeom>
          <a:noFill/>
        </p:spPr>
        <p:txBody>
          <a:bodyPr wrap="square" rtlCol="0">
            <a:spAutoFit/>
          </a:bodyPr>
          <a:lstStyle/>
          <a:p>
            <a:r>
              <a:rPr lang="en-US" sz="1050" dirty="0" smtClean="0"/>
              <a:t>DVI_OPEN</a:t>
            </a:r>
            <a:endParaRPr lang="en-US" sz="1050" dirty="0"/>
          </a:p>
        </p:txBody>
      </p:sp>
      <p:sp>
        <p:nvSpPr>
          <p:cNvPr id="181" name="TextBox 180"/>
          <p:cNvSpPr txBox="1"/>
          <p:nvPr/>
        </p:nvSpPr>
        <p:spPr>
          <a:xfrm>
            <a:off x="914400" y="3479884"/>
            <a:ext cx="2667000" cy="253916"/>
          </a:xfrm>
          <a:prstGeom prst="rect">
            <a:avLst/>
          </a:prstGeom>
          <a:noFill/>
        </p:spPr>
        <p:txBody>
          <a:bodyPr wrap="square" rtlCol="0">
            <a:spAutoFit/>
          </a:bodyPr>
          <a:lstStyle/>
          <a:p>
            <a:r>
              <a:rPr lang="en-US" sz="1050" dirty="0" smtClean="0"/>
              <a:t>CAN-2_SOLENOID + NFU + POWER</a:t>
            </a:r>
            <a:endParaRPr lang="en-US" sz="1050" dirty="0"/>
          </a:p>
        </p:txBody>
      </p:sp>
      <p:sp>
        <p:nvSpPr>
          <p:cNvPr id="182" name="TextBox 181"/>
          <p:cNvSpPr txBox="1"/>
          <p:nvPr/>
        </p:nvSpPr>
        <p:spPr>
          <a:xfrm>
            <a:off x="914400" y="3251284"/>
            <a:ext cx="2667000" cy="253916"/>
          </a:xfrm>
          <a:prstGeom prst="rect">
            <a:avLst/>
          </a:prstGeom>
          <a:noFill/>
        </p:spPr>
        <p:txBody>
          <a:bodyPr wrap="square" rtlCol="0">
            <a:spAutoFit/>
          </a:bodyPr>
          <a:lstStyle/>
          <a:p>
            <a:r>
              <a:rPr lang="en-US" sz="1050" dirty="0" smtClean="0"/>
              <a:t>CAN-1_SOLENOID + NFU + POWER</a:t>
            </a:r>
            <a:endParaRPr lang="en-US" sz="1050" dirty="0"/>
          </a:p>
        </p:txBody>
      </p:sp>
      <p:sp>
        <p:nvSpPr>
          <p:cNvPr id="183" name="TextBox 182"/>
          <p:cNvSpPr txBox="1"/>
          <p:nvPr/>
        </p:nvSpPr>
        <p:spPr>
          <a:xfrm>
            <a:off x="1066800" y="2819400"/>
            <a:ext cx="2667000" cy="253916"/>
          </a:xfrm>
          <a:prstGeom prst="rect">
            <a:avLst/>
          </a:prstGeom>
          <a:noFill/>
        </p:spPr>
        <p:txBody>
          <a:bodyPr wrap="square" rtlCol="0">
            <a:spAutoFit/>
          </a:bodyPr>
          <a:lstStyle/>
          <a:p>
            <a:r>
              <a:rPr lang="en-US" sz="1050" dirty="0" smtClean="0"/>
              <a:t>CAN-1_OPEN + NFU + POWER</a:t>
            </a:r>
            <a:endParaRPr lang="en-US" sz="1050" dirty="0"/>
          </a:p>
        </p:txBody>
      </p:sp>
      <p:sp>
        <p:nvSpPr>
          <p:cNvPr id="184" name="TextBox 183"/>
          <p:cNvSpPr txBox="1"/>
          <p:nvPr/>
        </p:nvSpPr>
        <p:spPr>
          <a:xfrm>
            <a:off x="1066800" y="3048000"/>
            <a:ext cx="2667000" cy="253916"/>
          </a:xfrm>
          <a:prstGeom prst="rect">
            <a:avLst/>
          </a:prstGeom>
          <a:noFill/>
        </p:spPr>
        <p:txBody>
          <a:bodyPr wrap="square" rtlCol="0">
            <a:spAutoFit/>
          </a:bodyPr>
          <a:lstStyle/>
          <a:p>
            <a:r>
              <a:rPr lang="en-US" sz="1050" dirty="0" smtClean="0"/>
              <a:t>CAN-2_OPEN + NFU + POWER</a:t>
            </a:r>
            <a:endParaRPr lang="en-US" sz="1050" dirty="0"/>
          </a:p>
        </p:txBody>
      </p:sp>
      <p:sp>
        <p:nvSpPr>
          <p:cNvPr id="189" name="TextBox 188"/>
          <p:cNvSpPr txBox="1"/>
          <p:nvPr/>
        </p:nvSpPr>
        <p:spPr>
          <a:xfrm>
            <a:off x="5181600" y="3022684"/>
            <a:ext cx="2667000" cy="253916"/>
          </a:xfrm>
          <a:prstGeom prst="rect">
            <a:avLst/>
          </a:prstGeom>
          <a:noFill/>
        </p:spPr>
        <p:txBody>
          <a:bodyPr wrap="square" rtlCol="0">
            <a:spAutoFit/>
          </a:bodyPr>
          <a:lstStyle/>
          <a:p>
            <a:r>
              <a:rPr lang="en-US" sz="1050" dirty="0" smtClean="0"/>
              <a:t>CAN-1_CLOSED + NFU + POWER</a:t>
            </a:r>
            <a:endParaRPr lang="en-US" sz="1050" dirty="0"/>
          </a:p>
        </p:txBody>
      </p:sp>
      <p:sp>
        <p:nvSpPr>
          <p:cNvPr id="190" name="TextBox 189"/>
          <p:cNvSpPr txBox="1"/>
          <p:nvPr/>
        </p:nvSpPr>
        <p:spPr>
          <a:xfrm>
            <a:off x="5181600" y="3251284"/>
            <a:ext cx="2667000" cy="253916"/>
          </a:xfrm>
          <a:prstGeom prst="rect">
            <a:avLst/>
          </a:prstGeom>
          <a:noFill/>
        </p:spPr>
        <p:txBody>
          <a:bodyPr wrap="square" rtlCol="0">
            <a:spAutoFit/>
          </a:bodyPr>
          <a:lstStyle/>
          <a:p>
            <a:r>
              <a:rPr lang="en-US" sz="1050" dirty="0" smtClean="0"/>
              <a:t>CAN-2_CLOSED + NFU + POWER</a:t>
            </a:r>
            <a:endParaRPr lang="en-US" sz="1050" dirty="0"/>
          </a:p>
        </p:txBody>
      </p:sp>
    </p:spTree>
    <p:extLst>
      <p:ext uri="{BB962C8B-B14F-4D97-AF65-F5344CB8AC3E}">
        <p14:creationId xmlns:p14="http://schemas.microsoft.com/office/powerpoint/2010/main" val="14694457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right)">
                                      <p:cBhvr>
                                        <p:cTn id="7" dur="500"/>
                                        <p:tgtEl>
                                          <p:spTgt spid="41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left)">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theme/theme1.xml><?xml version="1.0" encoding="utf-8"?>
<a:theme xmlns:a="http://schemas.openxmlformats.org/drawingml/2006/main" name="port-powerpoint-template">
  <a:themeElements>
    <a:clrScheme name="port-powerpoint-template 13">
      <a:dk1>
        <a:srgbClr val="000000"/>
      </a:dk1>
      <a:lt1>
        <a:srgbClr val="FFFFFF"/>
      </a:lt1>
      <a:dk2>
        <a:srgbClr val="FFFFFF"/>
      </a:dk2>
      <a:lt2>
        <a:srgbClr val="808080"/>
      </a:lt2>
      <a:accent1>
        <a:srgbClr val="011D86"/>
      </a:accent1>
      <a:accent2>
        <a:srgbClr val="90A2DF"/>
      </a:accent2>
      <a:accent3>
        <a:srgbClr val="FFFFFF"/>
      </a:accent3>
      <a:accent4>
        <a:srgbClr val="000000"/>
      </a:accent4>
      <a:accent5>
        <a:srgbClr val="AAABC3"/>
      </a:accent5>
      <a:accent6>
        <a:srgbClr val="8292CA"/>
      </a:accent6>
      <a:hlink>
        <a:srgbClr val="1059BC"/>
      </a:hlink>
      <a:folHlink>
        <a:srgbClr val="777777"/>
      </a:folHlink>
    </a:clrScheme>
    <a:fontScheme name="port-powerpoin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ort-powerpoint-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rt-powerpoint-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rt-powerpoint-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rt-powerpoint-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rt-powerpoint-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rt-powerpoint-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rt-powerpoint-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rt-powerpoint-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rt-powerpoint-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rt-powerpoint-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rt-powerpoint-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rt-powerpoint-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ort-powerpoint-template 13">
        <a:dk1>
          <a:srgbClr val="000000"/>
        </a:dk1>
        <a:lt1>
          <a:srgbClr val="FFFFFF"/>
        </a:lt1>
        <a:dk2>
          <a:srgbClr val="FFFFFF"/>
        </a:dk2>
        <a:lt2>
          <a:srgbClr val="808080"/>
        </a:lt2>
        <a:accent1>
          <a:srgbClr val="011D86"/>
        </a:accent1>
        <a:accent2>
          <a:srgbClr val="90A2DF"/>
        </a:accent2>
        <a:accent3>
          <a:srgbClr val="FFFFFF"/>
        </a:accent3>
        <a:accent4>
          <a:srgbClr val="000000"/>
        </a:accent4>
        <a:accent5>
          <a:srgbClr val="AAABC3"/>
        </a:accent5>
        <a:accent6>
          <a:srgbClr val="8292CA"/>
        </a:accent6>
        <a:hlink>
          <a:srgbClr val="1059BC"/>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t’s not the design of your template">
  <a:themeElements>
    <a:clrScheme name="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fontScheme name="It’s not the design of your template">
      <a:majorFont>
        <a:latin typeface="Neo San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t’s not the design of your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s not the design of your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s not the design of your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s not the design of your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s not the design of your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s not the design of your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s not the design of your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s not the design of your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s not the design of your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s not the design of your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s not the design of your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s not the design of your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port-powerpoint-template</Template>
  <TotalTime>501</TotalTime>
  <Words>547</Words>
  <Application>Microsoft Office PowerPoint</Application>
  <PresentationFormat>On-screen Show (4:3)</PresentationFormat>
  <Paragraphs>157</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port-powerpoint-template</vt:lpstr>
      <vt:lpstr>It’s not the design of your template</vt:lpstr>
      <vt:lpstr>Improved Arneson Control System(ACS) for P444 series Super Dvora Mk III </vt:lpstr>
      <vt:lpstr>Introduction: </vt:lpstr>
      <vt:lpstr>Project Aim:   </vt:lpstr>
      <vt:lpstr>Why need this system:   </vt:lpstr>
      <vt:lpstr>Why need this system cont..:   </vt:lpstr>
      <vt:lpstr>Advantages:   </vt:lpstr>
      <vt:lpstr>Present system </vt:lpstr>
      <vt:lpstr>Main parts of the ACS system :   </vt:lpstr>
      <vt:lpstr>Block Diagram:   </vt:lpstr>
      <vt:lpstr>System Interface:   </vt:lpstr>
      <vt:lpstr>Advantage of System Modification :   </vt:lpstr>
      <vt:lpstr>System modification :   </vt:lpstr>
      <vt:lpstr>System modification Diagram:   </vt:lpstr>
      <vt:lpstr>Steps to be completed  in ACS System:   </vt:lpstr>
      <vt:lpstr>Item Requirement &amp; estimated cost   </vt:lpstr>
      <vt:lpstr> Time Schedule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Amila</dc:creator>
  <cp:lastModifiedBy>Amila</cp:lastModifiedBy>
  <cp:revision>51</cp:revision>
  <dcterms:created xsi:type="dcterms:W3CDTF">2014-05-05T10:00:39Z</dcterms:created>
  <dcterms:modified xsi:type="dcterms:W3CDTF">2014-09-29T03:27:16Z</dcterms:modified>
</cp:coreProperties>
</file>