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57" r:id="rId4"/>
    <p:sldId id="260" r:id="rId5"/>
    <p:sldId id="272" r:id="rId6"/>
    <p:sldId id="267" r:id="rId7"/>
    <p:sldId id="268" r:id="rId8"/>
    <p:sldId id="279" r:id="rId9"/>
    <p:sldId id="276" r:id="rId10"/>
    <p:sldId id="271" r:id="rId11"/>
    <p:sldId id="280" r:id="rId12"/>
    <p:sldId id="264" r:id="rId13"/>
    <p:sldId id="278" r:id="rId14"/>
    <p:sldId id="277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46A"/>
    <a:srgbClr val="02399E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580" autoAdjust="0"/>
  </p:normalViewPr>
  <p:slideViewPr>
    <p:cSldViewPr>
      <p:cViewPr>
        <p:scale>
          <a:sx n="77" d="100"/>
          <a:sy n="77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SHIPPING TB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5876925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66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53425" cy="1470025"/>
          </a:xfrm>
          <a:effectLst>
            <a:outerShdw dist="35921" dir="2700000" algn="ctr" rotWithShape="0">
              <a:srgbClr val="000066"/>
            </a:outerShdw>
          </a:effectLst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024188"/>
            <a:ext cx="8353425" cy="1196975"/>
          </a:xfrm>
          <a:effectLst>
            <a:outerShdw dist="35921" dir="2700000" algn="ctr" rotWithShape="0">
              <a:srgbClr val="0000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FEFAA1-DA2A-4CC6-A2A0-C78C9B4C7EE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EB4BE-BAD9-4B9B-8191-DE429D846F7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4026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5888"/>
            <a:ext cx="2262188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" y="115888"/>
            <a:ext cx="6638925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A566-1109-45AE-9368-E235C34F553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250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838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06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736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11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912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598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64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9F6C-0A91-452F-B99D-2C35E63386D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3634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0668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23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3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02722-36C7-419C-A89B-6F937B21029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001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" y="1125538"/>
            <a:ext cx="4449763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1125538"/>
            <a:ext cx="445135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96EDC-EFAA-4786-BD03-C84341934F5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3130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ACA54-36F0-4D99-9BAD-58D7292EEA3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541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59CDA-9FB0-41B8-9101-852B8217D86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5906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46261-BB11-49D5-B3C0-BB63153047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16826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74B1F-E345-4777-BDB2-FDD67CDD3E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5670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1C4B1-A4C9-429A-9EDE-D87CAAB4468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5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m62.net/" TargetMode="Externa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hyperlink" Target="http://www.m62.net/powerpoint-slides/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://www.m62.net/presentation-theory/bullet-points-dont-work/beyond-bullet-points/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hyperlink" Target="http://www.m62.net/powerpoint-training/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SHIPPING SL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15888"/>
            <a:ext cx="5832475" cy="5762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" y="1125538"/>
            <a:ext cx="9053513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2399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875" y="63373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000066"/>
                </a:solidFill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6800" y="6337300"/>
            <a:ext cx="44640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000066"/>
                </a:solidFill>
              </a:defRPr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2763" y="63373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000066"/>
                </a:solidFill>
              </a:defRPr>
            </a:lvl1pPr>
          </a:lstStyle>
          <a:p>
            <a:fld id="{B1D6F077-91E4-4FFA-B09F-62110A61E3AB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46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00046A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46A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46A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46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-93663" y="6453188"/>
            <a:ext cx="8532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/>
            <a:r>
              <a:rPr lang="en-GB" sz="1200">
                <a:solidFill>
                  <a:srgbClr val="4D4D4D"/>
                </a:solidFill>
                <a:latin typeface="Neo Sans" pitchFamily="34" charset="0"/>
              </a:rPr>
              <a:t>m62 visualcommunications is the global leader in presentation effectiveness, from offices in the UK, USA, and Singapore</a:t>
            </a:r>
          </a:p>
        </p:txBody>
      </p:sp>
      <p:pic>
        <p:nvPicPr>
          <p:cNvPr id="5124" name="Picture 4" descr="m62-logo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6484938"/>
            <a:ext cx="3810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1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77787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2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673350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3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56882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8" name="Text Box 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379413" y="2290763"/>
            <a:ext cx="16367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>
                <a:solidFill>
                  <a:srgbClr val="135971"/>
                </a:solidFill>
                <a:latin typeface="Neo Sans" pitchFamily="34" charset="0"/>
              </a:rPr>
              <a:t>Beyond Bullet Points</a:t>
            </a:r>
          </a:p>
        </p:txBody>
      </p:sp>
      <p:sp>
        <p:nvSpPr>
          <p:cNvPr id="5129" name="Text Box 9">
            <a:hlinkClick r:id="rId17"/>
          </p:cNvPr>
          <p:cNvSpPr txBox="1">
            <a:spLocks noChangeArrowheads="1"/>
          </p:cNvSpPr>
          <p:nvPr/>
        </p:nvSpPr>
        <p:spPr bwMode="auto">
          <a:xfrm>
            <a:off x="379413" y="4189413"/>
            <a:ext cx="14176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>
                <a:solidFill>
                  <a:srgbClr val="135971"/>
                </a:solidFill>
                <a:latin typeface="Neo Sans" pitchFamily="34" charset="0"/>
              </a:rPr>
              <a:t>PowerPoint Slides</a:t>
            </a:r>
          </a:p>
        </p:txBody>
      </p:sp>
      <p:sp>
        <p:nvSpPr>
          <p:cNvPr id="5130" name="Text Box 10">
            <a:hlinkClick r:id="rId19"/>
          </p:cNvPr>
          <p:cNvSpPr txBox="1">
            <a:spLocks noChangeArrowheads="1"/>
          </p:cNvSpPr>
          <p:nvPr/>
        </p:nvSpPr>
        <p:spPr bwMode="auto">
          <a:xfrm>
            <a:off x="379413" y="6084888"/>
            <a:ext cx="15986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400">
                <a:solidFill>
                  <a:srgbClr val="135971"/>
                </a:solidFill>
                <a:latin typeface="Neo Sans" pitchFamily="34" charset="0"/>
              </a:rPr>
              <a:t>PowerPoint Training</a:t>
            </a:r>
          </a:p>
        </p:txBody>
      </p:sp>
      <p:pic>
        <p:nvPicPr>
          <p:cNvPr id="5131" name="Picture 11" descr="b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777875"/>
            <a:ext cx="63627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28575" y="188913"/>
            <a:ext cx="9115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2100">
                <a:solidFill>
                  <a:srgbClr val="333333"/>
                </a:solidFill>
                <a:latin typeface="Neo Sans" pitchFamily="34" charset="0"/>
              </a:rPr>
              <a:t>It’s not the </a:t>
            </a:r>
            <a:r>
              <a:rPr lang="en-GB" sz="2100" b="1">
                <a:solidFill>
                  <a:srgbClr val="333333"/>
                </a:solidFill>
                <a:latin typeface="Neo Sans" pitchFamily="34" charset="0"/>
              </a:rPr>
              <a:t>design</a:t>
            </a:r>
            <a:r>
              <a:rPr lang="en-GB" sz="2100">
                <a:solidFill>
                  <a:srgbClr val="333333"/>
                </a:solidFill>
                <a:latin typeface="Neo Sans" pitchFamily="34" charset="0"/>
              </a:rPr>
              <a:t> of your template, it’s what you </a:t>
            </a:r>
            <a:r>
              <a:rPr lang="en-GB" sz="2100" b="1">
                <a:solidFill>
                  <a:srgbClr val="333333"/>
                </a:solidFill>
                <a:latin typeface="Neo Sans" pitchFamily="34" charset="0"/>
              </a:rPr>
              <a:t>do with it</a:t>
            </a:r>
            <a:r>
              <a:rPr lang="en-GB" sz="2100">
                <a:solidFill>
                  <a:srgbClr val="333333"/>
                </a:solidFill>
                <a:latin typeface="Neo Sans" pitchFamily="34" charset="0"/>
              </a:rPr>
              <a:t> that counts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Improved </a:t>
            </a:r>
            <a:r>
              <a:rPr lang="en-US" dirty="0" err="1" smtClean="0"/>
              <a:t>Arneson</a:t>
            </a:r>
            <a:r>
              <a:rPr lang="en-US" dirty="0" smtClean="0"/>
              <a:t> </a:t>
            </a:r>
            <a:r>
              <a:rPr lang="en-US" dirty="0"/>
              <a:t>Control </a:t>
            </a:r>
            <a:r>
              <a:rPr lang="en-US" dirty="0" smtClean="0"/>
              <a:t>System(ACS) for P444 series </a:t>
            </a:r>
            <a:r>
              <a:rPr lang="en-US" dirty="0"/>
              <a:t>Super </a:t>
            </a:r>
            <a:r>
              <a:rPr lang="en-US" dirty="0" err="1"/>
              <a:t>Dvora</a:t>
            </a:r>
            <a:r>
              <a:rPr lang="en-US" dirty="0"/>
              <a:t> Mk III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LT (IT) DSA AS </a:t>
            </a:r>
            <a:r>
              <a:rPr lang="en-US" dirty="0" err="1" smtClean="0"/>
              <a:t>Gunashinghe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5984"/>
            <a:ext cx="7696200" cy="576262"/>
          </a:xfrm>
        </p:spPr>
        <p:txBody>
          <a:bodyPr/>
          <a:lstStyle/>
          <a:p>
            <a:r>
              <a:rPr lang="en-GB" b="1" u="sng" dirty="0" smtClean="0"/>
              <a:t>STEPS TO BE COMPLETED  </a:t>
            </a:r>
            <a:r>
              <a:rPr lang="en-US" b="1" u="sng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925" y="1125538"/>
            <a:ext cx="9053513" cy="5000625"/>
          </a:xfrm>
        </p:spPr>
        <p:txBody>
          <a:bodyPr/>
          <a:lstStyle/>
          <a:p>
            <a:r>
              <a:rPr lang="en-GB" dirty="0" smtClean="0"/>
              <a:t>Analysis CAN(Control Area Network) Signal. </a:t>
            </a:r>
          </a:p>
          <a:p>
            <a:r>
              <a:rPr lang="en-GB" dirty="0" smtClean="0"/>
              <a:t>Develop application to control CAN device via single board computer.</a:t>
            </a:r>
          </a:p>
          <a:p>
            <a:r>
              <a:rPr lang="en-GB" dirty="0" smtClean="0"/>
              <a:t>Design user interface and test the system.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517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620490"/>
            <a:ext cx="5832475" cy="57626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ITEM REQUIREMENT &amp; ESTIMATED COST</a:t>
            </a:r>
            <a: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" y="1447800"/>
            <a:ext cx="8991600" cy="2982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7905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4" y="871538"/>
            <a:ext cx="5832475" cy="576262"/>
          </a:xfrm>
        </p:spPr>
        <p:txBody>
          <a:bodyPr/>
          <a:lstStyle/>
          <a:p>
            <a:r>
              <a:rPr lang="en-GB" b="1" dirty="0"/>
              <a:t> </a:t>
            </a:r>
            <a:r>
              <a:rPr lang="en-US" b="1" u="sng" dirty="0"/>
              <a:t>Time Schedule </a:t>
            </a:r>
            <a:r>
              <a:rPr lang="en-GB" b="1" dirty="0"/>
              <a:t/>
            </a:r>
            <a:br>
              <a:rPr lang="en-GB" b="1" dirty="0"/>
            </a:br>
            <a:r>
              <a:rPr lang="en-US" b="1" u="sng" dirty="0"/>
              <a:t>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98536"/>
              </p:ext>
            </p:extLst>
          </p:nvPr>
        </p:nvGraphicFramePr>
        <p:xfrm>
          <a:off x="304800" y="1752600"/>
          <a:ext cx="8077197" cy="2819399"/>
        </p:xfrm>
        <a:graphic>
          <a:graphicData uri="http://schemas.openxmlformats.org/drawingml/2006/table">
            <a:tbl>
              <a:tblPr firstRow="1" firstCol="1" bandRow="1"/>
              <a:tblGrid>
                <a:gridCol w="4496283"/>
                <a:gridCol w="274523"/>
                <a:gridCol w="273656"/>
                <a:gridCol w="273656"/>
                <a:gridCol w="273656"/>
                <a:gridCol w="273656"/>
                <a:gridCol w="273656"/>
                <a:gridCol w="273656"/>
                <a:gridCol w="273656"/>
                <a:gridCol w="273656"/>
                <a:gridCol w="372381"/>
                <a:gridCol w="372381"/>
                <a:gridCol w="372381"/>
              </a:tblGrid>
              <a:tr h="466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dbl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Milestone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dbl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Time In Months 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439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1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2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3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4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5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6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7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9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10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11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12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Study CAN Signal in current system  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Process control signal  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 dirty="0" smtClean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Design circuit and developing CAN controller  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Design UI and testing system  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Iskoola Pota"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956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0648"/>
            <a:ext cx="6984776" cy="4648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249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4319"/>
            <a:ext cx="5832475" cy="57626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INTRODUCTION:</a:t>
            </a:r>
            <a: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ACS is an innovative craft/ship digital steering and trim control system </a:t>
            </a:r>
            <a:endParaRPr lang="en-US" dirty="0" smtClean="0"/>
          </a:p>
          <a:p>
            <a:r>
              <a:rPr lang="en-US" dirty="0" smtClean="0"/>
              <a:t>This system based </a:t>
            </a:r>
            <a:r>
              <a:rPr lang="en-US" dirty="0"/>
              <a:t>on the well-known </a:t>
            </a:r>
            <a:r>
              <a:rPr lang="en-US" dirty="0" err="1"/>
              <a:t>Arneson</a:t>
            </a:r>
            <a:r>
              <a:rPr lang="en-US" dirty="0"/>
              <a:t> Surface Drive (ASD) system. </a:t>
            </a:r>
            <a:endParaRPr lang="en-GB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16" y="2819400"/>
            <a:ext cx="4174314" cy="31460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94856"/>
            <a:ext cx="5832475" cy="57626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AIM: </a:t>
            </a:r>
            <a: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503" y="1104900"/>
            <a:ext cx="8182993" cy="5000625"/>
          </a:xfrm>
        </p:spPr>
        <p:txBody>
          <a:bodyPr/>
          <a:lstStyle/>
          <a:p>
            <a:r>
              <a:rPr lang="en-GB" dirty="0" smtClean="0"/>
              <a:t>Develop new </a:t>
            </a:r>
            <a:r>
              <a:rPr lang="en-US" dirty="0" smtClean="0"/>
              <a:t>digital </a:t>
            </a:r>
            <a:r>
              <a:rPr lang="en-US" dirty="0"/>
              <a:t>steering and trim control </a:t>
            </a:r>
            <a:r>
              <a:rPr lang="en-US" dirty="0" smtClean="0"/>
              <a:t>system. 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45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 SYSTEM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7" y="1143000"/>
            <a:ext cx="8479336" cy="477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93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94856"/>
            <a:ext cx="5832475" cy="57626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 DIAGRAM OF PRESENT SYSTEM: </a:t>
            </a:r>
            <a: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1104900"/>
            <a:ext cx="9053513" cy="5000625"/>
          </a:xfrm>
        </p:spPr>
        <p:txBody>
          <a:bodyPr/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371600"/>
            <a:ext cx="16002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10400" y="1371600"/>
            <a:ext cx="16002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86600" y="3886200"/>
            <a:ext cx="16002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3810000"/>
            <a:ext cx="24384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16002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38400" y="129540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15000" y="1295400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endCxn id="10" idx="4"/>
          </p:cNvCxnSpPr>
          <p:nvPr/>
        </p:nvCxnSpPr>
        <p:spPr>
          <a:xfrm rot="16200000" flipV="1">
            <a:off x="2819400" y="2286000"/>
            <a:ext cx="1600200" cy="1447800"/>
          </a:xfrm>
          <a:prstGeom prst="bentConnector3">
            <a:avLst>
              <a:gd name="adj1" fmla="val 81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 flipH="1" flipV="1">
            <a:off x="4533900" y="2171700"/>
            <a:ext cx="1676400" cy="1600200"/>
          </a:xfrm>
          <a:prstGeom prst="bentConnector3">
            <a:avLst>
              <a:gd name="adj1" fmla="val 802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1000" y="1600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CONTROL STATION (OPEN)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86600" y="1626513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CONTROL STATION (CLOSE)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90800" y="1524000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WHEEL(OPEN)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715000" y="152400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WHEEL</a:t>
            </a:r>
          </a:p>
          <a:p>
            <a:pPr algn="ctr"/>
            <a:r>
              <a:rPr lang="en-US" sz="1100" dirty="0" smtClean="0"/>
              <a:t>(CLOSE)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971800" y="220980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WHEEL_OPEN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0" y="22098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WHEEL_CLOSED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533400" y="426720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SCC BOX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3733800" y="411480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ADAPTORS BOX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7391400" y="41910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PC</a:t>
            </a:r>
            <a:endParaRPr lang="en-US" sz="1100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696200" y="30480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943600" y="40386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220 VAC</a:t>
            </a:r>
            <a:endParaRPr lang="en-US" sz="1100" dirty="0"/>
          </a:p>
        </p:txBody>
      </p:sp>
      <p:cxnSp>
        <p:nvCxnSpPr>
          <p:cNvPr id="101" name="Straight Arrow Connector 100"/>
          <p:cNvCxnSpPr>
            <a:stCxn id="8" idx="3"/>
          </p:cNvCxnSpPr>
          <p:nvPr/>
        </p:nvCxnSpPr>
        <p:spPr>
          <a:xfrm>
            <a:off x="5638800" y="43434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5400000" flipH="1" flipV="1">
            <a:off x="5314950" y="1314450"/>
            <a:ext cx="1600200" cy="3390900"/>
          </a:xfrm>
          <a:prstGeom prst="bentConnector3">
            <a:avLst>
              <a:gd name="adj1" fmla="val 368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5400000" flipH="1" flipV="1">
            <a:off x="5734050" y="1314450"/>
            <a:ext cx="1600200" cy="3390900"/>
          </a:xfrm>
          <a:prstGeom prst="bentConnector3">
            <a:avLst>
              <a:gd name="adj1" fmla="val 198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 rot="16200000" flipV="1">
            <a:off x="3429000" y="-304800"/>
            <a:ext cx="1676400" cy="6705600"/>
          </a:xfrm>
          <a:prstGeom prst="bentConnector3">
            <a:avLst>
              <a:gd name="adj1" fmla="val 676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rot="16200000" flipV="1">
            <a:off x="1581151" y="1390651"/>
            <a:ext cx="1600200" cy="3238500"/>
          </a:xfrm>
          <a:prstGeom prst="bentConnector3">
            <a:avLst>
              <a:gd name="adj1" fmla="val 476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rot="16200000" flipV="1">
            <a:off x="1352550" y="1390651"/>
            <a:ext cx="1600200" cy="3238500"/>
          </a:xfrm>
          <a:prstGeom prst="bentConnector3">
            <a:avLst>
              <a:gd name="adj1" fmla="val 353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H="1" flipV="1">
            <a:off x="2495549" y="2266950"/>
            <a:ext cx="152400" cy="3238500"/>
          </a:xfrm>
          <a:prstGeom prst="bentConnector3">
            <a:avLst>
              <a:gd name="adj1" fmla="val -932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 rot="16200000" flipH="1" flipV="1">
            <a:off x="2228850" y="2266950"/>
            <a:ext cx="152400" cy="3238500"/>
          </a:xfrm>
          <a:prstGeom prst="bentConnector3">
            <a:avLst>
              <a:gd name="adj1" fmla="val -2229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rot="5400000">
            <a:off x="6648450" y="3067050"/>
            <a:ext cx="152400" cy="3467100"/>
          </a:xfrm>
          <a:prstGeom prst="bentConnector3">
            <a:avLst>
              <a:gd name="adj1" fmla="val 2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5400000">
            <a:off x="6419850" y="3067050"/>
            <a:ext cx="152400" cy="3467100"/>
          </a:xfrm>
          <a:prstGeom prst="bentConnector3">
            <a:avLst>
              <a:gd name="adj1" fmla="val 4445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172200" y="48006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USB_CAN</a:t>
            </a:r>
            <a:endParaRPr 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000" y="51816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USB_NMEA</a:t>
            </a:r>
            <a:endParaRPr lang="en-US" sz="1100" dirty="0"/>
          </a:p>
        </p:txBody>
      </p:sp>
      <p:cxnSp>
        <p:nvCxnSpPr>
          <p:cNvPr id="151" name="Straight Arrow Connector 150"/>
          <p:cNvCxnSpPr/>
          <p:nvPr/>
        </p:nvCxnSpPr>
        <p:spPr>
          <a:xfrm rot="5400000" flipH="1" flipV="1">
            <a:off x="4114800" y="5334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4267200" y="5562600"/>
            <a:ext cx="609600" cy="4572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4267200" y="568199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GPS</a:t>
            </a:r>
            <a:endParaRPr lang="en-US" sz="1100" dirty="0"/>
          </a:p>
        </p:txBody>
      </p:sp>
      <p:cxnSp>
        <p:nvCxnSpPr>
          <p:cNvPr id="155" name="Straight Arrow Connector 154"/>
          <p:cNvCxnSpPr/>
          <p:nvPr/>
        </p:nvCxnSpPr>
        <p:spPr>
          <a:xfrm rot="5400000" flipH="1" flipV="1">
            <a:off x="3390900" y="53721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895600" y="5715000"/>
            <a:ext cx="1066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DC POWER INPUT </a:t>
            </a:r>
          </a:p>
          <a:p>
            <a:pPr algn="ctr"/>
            <a:r>
              <a:rPr lang="en-US" sz="1100" dirty="0" smtClean="0"/>
              <a:t>10-36 VDC</a:t>
            </a:r>
            <a:endParaRPr lang="en-US" sz="1100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152400" y="4800600"/>
            <a:ext cx="838200" cy="1218406"/>
            <a:chOff x="304800" y="4801394"/>
            <a:chExt cx="838200" cy="1218406"/>
          </a:xfrm>
        </p:grpSpPr>
        <p:cxnSp>
          <p:nvCxnSpPr>
            <p:cNvPr id="158" name="Straight Arrow Connector 157"/>
            <p:cNvCxnSpPr/>
            <p:nvPr/>
          </p:nvCxnSpPr>
          <p:spPr>
            <a:xfrm rot="5400000">
              <a:off x="304800" y="51816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304800" y="5562600"/>
              <a:ext cx="838200" cy="45720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143000" y="4800600"/>
            <a:ext cx="457200" cy="1218406"/>
            <a:chOff x="685800" y="4801394"/>
            <a:chExt cx="457200" cy="1218406"/>
          </a:xfrm>
          <a:solidFill>
            <a:schemeClr val="bg1"/>
          </a:solidFill>
        </p:grpSpPr>
        <p:cxnSp>
          <p:nvCxnSpPr>
            <p:cNvPr id="163" name="Straight Arrow Connector 162"/>
            <p:cNvCxnSpPr/>
            <p:nvPr/>
          </p:nvCxnSpPr>
          <p:spPr>
            <a:xfrm rot="5400000">
              <a:off x="532606" y="5181600"/>
              <a:ext cx="762000" cy="1588"/>
            </a:xfrm>
            <a:prstGeom prst="straightConnector1">
              <a:avLst/>
            </a:prstGeom>
            <a:grpFill/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/>
            <p:cNvSpPr/>
            <p:nvPr/>
          </p:nvSpPr>
          <p:spPr>
            <a:xfrm>
              <a:off x="685800" y="5562600"/>
              <a:ext cx="457200" cy="457200"/>
            </a:xfrm>
            <a:prstGeom prst="rect">
              <a:avLst/>
            </a:prstGeom>
            <a:grp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752600" y="4800600"/>
            <a:ext cx="838200" cy="1219200"/>
            <a:chOff x="533400" y="4801394"/>
            <a:chExt cx="838200" cy="1219200"/>
          </a:xfrm>
          <a:solidFill>
            <a:schemeClr val="bg1"/>
          </a:solidFill>
        </p:grpSpPr>
        <p:cxnSp>
          <p:nvCxnSpPr>
            <p:cNvPr id="166" name="Straight Arrow Connector 165"/>
            <p:cNvCxnSpPr/>
            <p:nvPr/>
          </p:nvCxnSpPr>
          <p:spPr>
            <a:xfrm rot="5400000">
              <a:off x="304800" y="5181600"/>
              <a:ext cx="762000" cy="1588"/>
            </a:xfrm>
            <a:prstGeom prst="straightConnector1">
              <a:avLst/>
            </a:prstGeom>
            <a:grpFill/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/>
            <p:cNvSpPr/>
            <p:nvPr/>
          </p:nvSpPr>
          <p:spPr>
            <a:xfrm>
              <a:off x="533400" y="5563394"/>
              <a:ext cx="838200" cy="457200"/>
            </a:xfrm>
            <a:prstGeom prst="rect">
              <a:avLst/>
            </a:prstGeom>
            <a:grp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152400" y="5681990"/>
            <a:ext cx="83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SENSORS</a:t>
            </a:r>
            <a:endParaRPr lang="en-US" sz="1050" dirty="0"/>
          </a:p>
        </p:txBody>
      </p:sp>
      <p:sp>
        <p:nvSpPr>
          <p:cNvPr id="169" name="TextBox 168"/>
          <p:cNvSpPr txBox="1"/>
          <p:nvPr/>
        </p:nvSpPr>
        <p:spPr>
          <a:xfrm>
            <a:off x="1143000" y="5689684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ICT</a:t>
            </a:r>
            <a:endParaRPr lang="en-US" sz="1050" dirty="0"/>
          </a:p>
        </p:txBody>
      </p:sp>
      <p:sp>
        <p:nvSpPr>
          <p:cNvPr id="170" name="TextBox 169"/>
          <p:cNvSpPr txBox="1"/>
          <p:nvPr/>
        </p:nvSpPr>
        <p:spPr>
          <a:xfrm>
            <a:off x="1676400" y="5689684"/>
            <a:ext cx="99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SOLENOIDS</a:t>
            </a:r>
            <a:endParaRPr lang="en-US" sz="1050" dirty="0"/>
          </a:p>
        </p:txBody>
      </p:sp>
      <p:cxnSp>
        <p:nvCxnSpPr>
          <p:cNvPr id="172" name="Straight Connector 171"/>
          <p:cNvCxnSpPr/>
          <p:nvPr/>
        </p:nvCxnSpPr>
        <p:spPr>
          <a:xfrm rot="5400000" flipH="1" flipV="1">
            <a:off x="457200" y="51054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5400000" flipH="1" flipV="1">
            <a:off x="1295400" y="51054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 flipH="1" flipV="1">
            <a:off x="1828800" y="51054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609600" y="5029200"/>
            <a:ext cx="228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6</a:t>
            </a:r>
            <a:endParaRPr lang="en-US" sz="1050" dirty="0"/>
          </a:p>
        </p:txBody>
      </p:sp>
      <p:sp>
        <p:nvSpPr>
          <p:cNvPr id="177" name="TextBox 176"/>
          <p:cNvSpPr txBox="1"/>
          <p:nvPr/>
        </p:nvSpPr>
        <p:spPr>
          <a:xfrm>
            <a:off x="1447800" y="5029200"/>
            <a:ext cx="228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4</a:t>
            </a:r>
            <a:endParaRPr lang="en-US" sz="1050" dirty="0"/>
          </a:p>
        </p:txBody>
      </p:sp>
      <p:sp>
        <p:nvSpPr>
          <p:cNvPr id="178" name="TextBox 177"/>
          <p:cNvSpPr txBox="1"/>
          <p:nvPr/>
        </p:nvSpPr>
        <p:spPr>
          <a:xfrm>
            <a:off x="1981200" y="5029200"/>
            <a:ext cx="228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6</a:t>
            </a:r>
            <a:endParaRPr lang="en-US" sz="1050" dirty="0"/>
          </a:p>
        </p:txBody>
      </p:sp>
      <p:sp>
        <p:nvSpPr>
          <p:cNvPr id="179" name="TextBox 178"/>
          <p:cNvSpPr txBox="1"/>
          <p:nvPr/>
        </p:nvSpPr>
        <p:spPr>
          <a:xfrm>
            <a:off x="8305800" y="2895600"/>
            <a:ext cx="8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DVI</a:t>
            </a:r>
          </a:p>
          <a:p>
            <a:pPr algn="ctr"/>
            <a:r>
              <a:rPr lang="en-US" sz="1050" dirty="0" smtClean="0"/>
              <a:t>CLOSED</a:t>
            </a:r>
            <a:endParaRPr lang="en-US" sz="1050" dirty="0"/>
          </a:p>
        </p:txBody>
      </p:sp>
      <p:sp>
        <p:nvSpPr>
          <p:cNvPr id="180" name="TextBox 179"/>
          <p:cNvSpPr txBox="1"/>
          <p:nvPr/>
        </p:nvSpPr>
        <p:spPr>
          <a:xfrm>
            <a:off x="1219200" y="2514600"/>
            <a:ext cx="99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DVI_OPEN</a:t>
            </a:r>
            <a:endParaRPr lang="en-US" sz="1050" dirty="0"/>
          </a:p>
        </p:txBody>
      </p:sp>
      <p:sp>
        <p:nvSpPr>
          <p:cNvPr id="181" name="TextBox 180"/>
          <p:cNvSpPr txBox="1"/>
          <p:nvPr/>
        </p:nvSpPr>
        <p:spPr>
          <a:xfrm>
            <a:off x="914400" y="3479884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CAN-2_SOLENOID + NFU + POWER</a:t>
            </a:r>
            <a:endParaRPr lang="en-US" sz="1050" dirty="0"/>
          </a:p>
        </p:txBody>
      </p:sp>
      <p:sp>
        <p:nvSpPr>
          <p:cNvPr id="182" name="TextBox 181"/>
          <p:cNvSpPr txBox="1"/>
          <p:nvPr/>
        </p:nvSpPr>
        <p:spPr>
          <a:xfrm>
            <a:off x="914400" y="3251284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CAN-1_SOLENOID + NFU + POWER</a:t>
            </a:r>
            <a:endParaRPr lang="en-US" sz="1050" dirty="0"/>
          </a:p>
        </p:txBody>
      </p:sp>
      <p:sp>
        <p:nvSpPr>
          <p:cNvPr id="183" name="TextBox 182"/>
          <p:cNvSpPr txBox="1"/>
          <p:nvPr/>
        </p:nvSpPr>
        <p:spPr>
          <a:xfrm>
            <a:off x="1066800" y="2819400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CAN-1_OPEN + NFU + POWER</a:t>
            </a:r>
            <a:endParaRPr lang="en-US" sz="1050" dirty="0"/>
          </a:p>
        </p:txBody>
      </p:sp>
      <p:sp>
        <p:nvSpPr>
          <p:cNvPr id="184" name="TextBox 183"/>
          <p:cNvSpPr txBox="1"/>
          <p:nvPr/>
        </p:nvSpPr>
        <p:spPr>
          <a:xfrm>
            <a:off x="1066800" y="3048000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CAN-2_OPEN + NFU + POWER</a:t>
            </a:r>
            <a:endParaRPr lang="en-US" sz="1050" dirty="0"/>
          </a:p>
        </p:txBody>
      </p:sp>
      <p:sp>
        <p:nvSpPr>
          <p:cNvPr id="189" name="TextBox 188"/>
          <p:cNvSpPr txBox="1"/>
          <p:nvPr/>
        </p:nvSpPr>
        <p:spPr>
          <a:xfrm>
            <a:off x="5181600" y="3022684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CAN-1_CLOSED + NFU + POWER</a:t>
            </a:r>
            <a:endParaRPr lang="en-US" sz="1050" dirty="0"/>
          </a:p>
        </p:txBody>
      </p:sp>
      <p:sp>
        <p:nvSpPr>
          <p:cNvPr id="190" name="TextBox 189"/>
          <p:cNvSpPr txBox="1"/>
          <p:nvPr/>
        </p:nvSpPr>
        <p:spPr>
          <a:xfrm>
            <a:off x="5181600" y="3251284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CAN-2_CLOSED + NFU + POWER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69445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5832475" cy="57626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DISADVANTAGE OF PRESENT SYSTEM: </a:t>
            </a:r>
            <a: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35" y="1085335"/>
            <a:ext cx="7954393" cy="5000625"/>
          </a:xfrm>
        </p:spPr>
        <p:txBody>
          <a:bodyPr/>
          <a:lstStyle/>
          <a:p>
            <a:endParaRPr lang="en-GB" dirty="0"/>
          </a:p>
          <a:p>
            <a:r>
              <a:rPr lang="en-GB" dirty="0" smtClean="0"/>
              <a:t>Recurrent system defect </a:t>
            </a:r>
          </a:p>
          <a:p>
            <a:r>
              <a:rPr lang="en-US" dirty="0" smtClean="0"/>
              <a:t>PC is general purpose it’s </a:t>
            </a:r>
            <a:r>
              <a:rPr lang="en-US" dirty="0"/>
              <a:t>not </a:t>
            </a:r>
            <a:r>
              <a:rPr lang="en-US" dirty="0" smtClean="0"/>
              <a:t>seaworthy.</a:t>
            </a:r>
          </a:p>
          <a:p>
            <a:r>
              <a:rPr lang="en-US" dirty="0"/>
              <a:t>Ship builder attend to above error during the warranty period. But after warranty they won’t attend this issue </a:t>
            </a:r>
            <a:r>
              <a:rPr lang="en-US" dirty="0" smtClean="0"/>
              <a:t>free.</a:t>
            </a:r>
          </a:p>
          <a:p>
            <a:r>
              <a:rPr lang="en-US" dirty="0" smtClean="0"/>
              <a:t>High </a:t>
            </a:r>
            <a:r>
              <a:rPr lang="en-GB" dirty="0"/>
              <a:t>maintenance  </a:t>
            </a:r>
            <a:r>
              <a:rPr lang="en-GB" dirty="0" smtClean="0"/>
              <a:t>cost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84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5984"/>
            <a:ext cx="5832475" cy="57626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MODIFICATION : </a:t>
            </a:r>
            <a: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Replace conventional pc to single board computer and develop </a:t>
            </a:r>
            <a:r>
              <a:rPr lang="en-GB" dirty="0" err="1" smtClean="0"/>
              <a:t>linux</a:t>
            </a:r>
            <a:r>
              <a:rPr lang="en-GB" dirty="0" smtClean="0"/>
              <a:t> base application </a:t>
            </a:r>
            <a:r>
              <a:rPr lang="en-GB" dirty="0" smtClean="0"/>
              <a:t>. </a:t>
            </a:r>
            <a:endParaRPr lang="en-GB" dirty="0"/>
          </a:p>
        </p:txBody>
      </p:sp>
      <p:pic>
        <p:nvPicPr>
          <p:cNvPr id="5" name="Picture 2" descr="C:\Users\Amila\Pictures\Kontron-KTA55pIT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05" y="2409825"/>
            <a:ext cx="3424688" cy="18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09825"/>
            <a:ext cx="2400300" cy="1657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276600" y="3317367"/>
            <a:ext cx="1371600" cy="568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257800" y="238605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SBC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136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5984"/>
            <a:ext cx="5832475" cy="576262"/>
          </a:xfrm>
        </p:spPr>
        <p:txBody>
          <a:bodyPr/>
          <a:lstStyle/>
          <a:p>
            <a:r>
              <a:rPr lang="en-US" b="1" u="sng" dirty="0" smtClean="0"/>
              <a:t>Modified system design</a:t>
            </a:r>
            <a:r>
              <a:rPr lang="en-US" b="1" u="sng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7" y="1143000"/>
            <a:ext cx="8479336" cy="47767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:\Users\Amila\Pictures\Kontron-KTA55pIT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7" y="1171832"/>
            <a:ext cx="2295525" cy="12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860854"/>
            <a:ext cx="89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SBC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748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HIPPING-T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5984"/>
            <a:ext cx="5832475" cy="576262"/>
          </a:xfrm>
        </p:spPr>
        <p:txBody>
          <a:bodyPr/>
          <a:lstStyle/>
          <a:p>
            <a:r>
              <a:rPr lang="en-US" b="1" u="sng" dirty="0" smtClean="0"/>
              <a:t>ADVANTAGES </a:t>
            </a:r>
            <a:r>
              <a:rPr lang="en-US" b="1" u="sng" dirty="0" smtClean="0"/>
              <a:t>AFTER MODIFICATION</a:t>
            </a:r>
            <a:r>
              <a:rPr lang="en-US" b="1" u="sng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Increase the system reliability.</a:t>
            </a:r>
          </a:p>
          <a:p>
            <a:r>
              <a:rPr lang="en-GB" dirty="0" smtClean="0"/>
              <a:t>Reduce maintenance  cost.</a:t>
            </a:r>
          </a:p>
          <a:p>
            <a:r>
              <a:rPr lang="en-GB" dirty="0"/>
              <a:t>This is an </a:t>
            </a:r>
            <a:r>
              <a:rPr lang="en-GB" dirty="0" smtClean="0"/>
              <a:t>indigene system further which can upgrade as per requirement.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120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theme/theme1.xml><?xml version="1.0" encoding="utf-8"?>
<a:theme xmlns:a="http://schemas.openxmlformats.org/drawingml/2006/main" name="port-powerpoint-template">
  <a:themeElements>
    <a:clrScheme name="port-powerpoint-template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11D86"/>
      </a:accent1>
      <a:accent2>
        <a:srgbClr val="90A2DF"/>
      </a:accent2>
      <a:accent3>
        <a:srgbClr val="FFFFFF"/>
      </a:accent3>
      <a:accent4>
        <a:srgbClr val="000000"/>
      </a:accent4>
      <a:accent5>
        <a:srgbClr val="AAABC3"/>
      </a:accent5>
      <a:accent6>
        <a:srgbClr val="8292CA"/>
      </a:accent6>
      <a:hlink>
        <a:srgbClr val="1059BC"/>
      </a:hlink>
      <a:folHlink>
        <a:srgbClr val="777777"/>
      </a:folHlink>
    </a:clrScheme>
    <a:fontScheme name="port-powerpoint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rt-powerpoint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-powerpoint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rt-powerpoint-template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11D86"/>
        </a:accent1>
        <a:accent2>
          <a:srgbClr val="90A2DF"/>
        </a:accent2>
        <a:accent3>
          <a:srgbClr val="FFFFFF"/>
        </a:accent3>
        <a:accent4>
          <a:srgbClr val="000000"/>
        </a:accent4>
        <a:accent5>
          <a:srgbClr val="AAABC3"/>
        </a:accent5>
        <a:accent6>
          <a:srgbClr val="8292CA"/>
        </a:accent6>
        <a:hlink>
          <a:srgbClr val="1059BC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t’s not the design of your template">
  <a:themeElements>
    <a:clrScheme name="It’s not the design of your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135971"/>
      </a:hlink>
      <a:folHlink>
        <a:srgbClr val="99CC00"/>
      </a:folHlink>
    </a:clrScheme>
    <a:fontScheme name="It’s not the design of your template">
      <a:majorFont>
        <a:latin typeface="Neo San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t’s not the design of you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’s not the design of you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’s not the design of your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13597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port-powerpoint-template</Template>
  <TotalTime>778</TotalTime>
  <Words>304</Words>
  <Application>Microsoft Office PowerPoint</Application>
  <PresentationFormat>On-screen Show (4:3)</PresentationFormat>
  <Paragraphs>128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port-powerpoint-template</vt:lpstr>
      <vt:lpstr>It’s not the design of your template</vt:lpstr>
      <vt:lpstr>Improved Arneson Control System(ACS) for P444 series Super Dvora Mk III </vt:lpstr>
      <vt:lpstr>INTRODUCTION: </vt:lpstr>
      <vt:lpstr>PROJECT AIM:   </vt:lpstr>
      <vt:lpstr>PRESENT SYSTEM </vt:lpstr>
      <vt:lpstr>BLOCK DIAGRAM OF PRESENT SYSTEM:   </vt:lpstr>
      <vt:lpstr>DISADVANTAGE OF PRESENT SYSTEM:   </vt:lpstr>
      <vt:lpstr>SYSTEM MODIFICATION :   </vt:lpstr>
      <vt:lpstr>Modified system design:   </vt:lpstr>
      <vt:lpstr>ADVANTAGES AFTER MODIFICATION:   </vt:lpstr>
      <vt:lpstr>STEPS TO BE COMPLETED  :   </vt:lpstr>
      <vt:lpstr>ITEM REQUIREMENT &amp; ESTIMATED COST   </vt:lpstr>
      <vt:lpstr> Time Schedule     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Amila</dc:creator>
  <cp:lastModifiedBy>Amila</cp:lastModifiedBy>
  <cp:revision>68</cp:revision>
  <dcterms:created xsi:type="dcterms:W3CDTF">2014-05-05T10:00:39Z</dcterms:created>
  <dcterms:modified xsi:type="dcterms:W3CDTF">2014-10-01T09:01:22Z</dcterms:modified>
</cp:coreProperties>
</file>