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71" r:id="rId9"/>
    <p:sldId id="261" r:id="rId10"/>
    <p:sldId id="262" r:id="rId11"/>
    <p:sldId id="263" r:id="rId12"/>
    <p:sldId id="264" r:id="rId13"/>
    <p:sldId id="265" r:id="rId14"/>
    <p:sldId id="274" r:id="rId15"/>
    <p:sldId id="275" r:id="rId16"/>
    <p:sldId id="267" r:id="rId17"/>
    <p:sldId id="268" r:id="rId18"/>
    <p:sldId id="270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361" autoAdjust="0"/>
  </p:normalViewPr>
  <p:slideViewPr>
    <p:cSldViewPr>
      <p:cViewPr varScale="1">
        <p:scale>
          <a:sx n="74" d="100"/>
          <a:sy n="74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43706-4EAE-4D60-8C26-EAEF6045C9F3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2E009-9064-4275-BD5B-F2112E3E2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7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project is design a system to transmit analogue data using wireless technique. So I designed a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Wireless transmitter and a receiver for that under the</a:t>
            </a:r>
            <a:r>
              <a:rPr lang="en-US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supervision of </a:t>
            </a:r>
            <a:r>
              <a:rPr lang="en-US" dirty="0"/>
              <a:t>:- Prof. D.U.J. </a:t>
            </a:r>
            <a:r>
              <a:rPr lang="en-US" dirty="0" err="1"/>
              <a:t>Sonnadara</a:t>
            </a:r>
            <a:r>
              <a:rPr lang="en-US" dirty="0"/>
              <a:t> and Mr. G. D. </a:t>
            </a:r>
            <a:r>
              <a:rPr lang="en-US" dirty="0" err="1"/>
              <a:t>Illeperuma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2E009-9064-4275-BD5B-F2112E3E2B1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40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This the performance of the FVC. You can see the curve fitting line in red</a:t>
            </a:r>
            <a:r>
              <a:rPr lang="en-US" baseline="0" dirty="0"/>
              <a:t> also here. </a:t>
            </a:r>
          </a:p>
          <a:p>
            <a:pPr marL="228600" indent="-228600">
              <a:buAutoNum type="arabicPeriod"/>
            </a:pPr>
            <a:r>
              <a:rPr lang="en-US" dirty="0"/>
              <a:t> This was</a:t>
            </a:r>
            <a:r>
              <a:rPr lang="en-US" baseline="0" dirty="0"/>
              <a:t> also saw a great linearity. These are the evidence for that.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2E009-9064-4275-BD5B-F2112E3E2B1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4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This the performance of the FVC. You can see the curve fitting line in red</a:t>
            </a:r>
            <a:r>
              <a:rPr lang="en-US" baseline="0" dirty="0"/>
              <a:t> also here. </a:t>
            </a:r>
          </a:p>
          <a:p>
            <a:pPr marL="228600" indent="-228600">
              <a:buAutoNum type="arabicPeriod"/>
            </a:pPr>
            <a:r>
              <a:rPr lang="en-US" dirty="0"/>
              <a:t> This was</a:t>
            </a:r>
            <a:r>
              <a:rPr lang="en-US" baseline="0" dirty="0"/>
              <a:t> also saw a great linearity. These are the evidence for that.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2E009-9064-4275-BD5B-F2112E3E2B1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4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This the performance of the FVC. You can see the curve fitting line in red</a:t>
            </a:r>
            <a:r>
              <a:rPr lang="en-US" baseline="0" dirty="0"/>
              <a:t> also here. </a:t>
            </a:r>
          </a:p>
          <a:p>
            <a:pPr marL="228600" indent="-228600">
              <a:buAutoNum type="arabicPeriod"/>
            </a:pPr>
            <a:r>
              <a:rPr lang="en-US" dirty="0"/>
              <a:t> This was</a:t>
            </a:r>
            <a:r>
              <a:rPr lang="en-US" baseline="0" dirty="0"/>
              <a:t> also saw a great linearity. These are the evidence for that.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2E009-9064-4275-BD5B-F2112E3E2B1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30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2E009-9064-4275-BD5B-F2112E3E2B1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82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2E009-9064-4275-BD5B-F2112E3E2B1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7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If</a:t>
            </a:r>
            <a:r>
              <a:rPr lang="en-US" baseline="0" dirty="0"/>
              <a:t> we consider the data transmission techniques, we have two basic types. </a:t>
            </a:r>
          </a:p>
          <a:p>
            <a:r>
              <a:rPr lang="en-US" baseline="0" dirty="0"/>
              <a:t>2. One of them is wired communication and other one is wireless communication.</a:t>
            </a:r>
          </a:p>
          <a:p>
            <a:r>
              <a:rPr lang="en-US" baseline="0" dirty="0"/>
              <a:t>3. When it is required to transmit data over the long distance, the wired communication is not suitable for that. </a:t>
            </a:r>
          </a:p>
          <a:p>
            <a:r>
              <a:rPr lang="en-US" baseline="0" dirty="0"/>
              <a:t>4. The solution is wireless communication. </a:t>
            </a:r>
          </a:p>
          <a:p>
            <a:r>
              <a:rPr lang="en-US" baseline="0" dirty="0"/>
              <a:t>5. Modern day we can see various type of  wireless techniques. Specially wireless Digital transmission techniques like RS 232 protocol. </a:t>
            </a:r>
          </a:p>
          <a:p>
            <a:r>
              <a:rPr lang="en-US" baseline="0" dirty="0"/>
              <a:t>6. But if we talk about analogue data transmission, the radio and TV broadcasting come into our mind directly. </a:t>
            </a:r>
          </a:p>
          <a:p>
            <a:r>
              <a:rPr lang="en-US" baseline="0" dirty="0"/>
              <a:t>7. Frequency modulation is the major technique which is used for all of these applications.</a:t>
            </a:r>
          </a:p>
          <a:p>
            <a:r>
              <a:rPr lang="en-US" baseline="0" dirty="0"/>
              <a:t>8. So I selected this FM as my wireless transmission technique.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2E009-9064-4275-BD5B-F2112E3E2B1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7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Today many applications use ADC and DAC, although they are</a:t>
            </a:r>
            <a:r>
              <a:rPr lang="en-US" baseline="0" dirty="0"/>
              <a:t> operated with analogue data. </a:t>
            </a:r>
          </a:p>
          <a:p>
            <a:pPr marL="228600" indent="-228600">
              <a:buAutoNum type="arabicPeriod"/>
            </a:pPr>
            <a:r>
              <a:rPr lang="en-US" baseline="0" dirty="0"/>
              <a:t>The main objective is this project, design a system to transmit the analogue data without using of ADC and DAC. </a:t>
            </a:r>
          </a:p>
          <a:p>
            <a:pPr marL="228600" indent="-228600">
              <a:buAutoNum type="arabicPeriod"/>
            </a:pPr>
            <a:r>
              <a:rPr lang="en-US" baseline="0" dirty="0"/>
              <a:t>Theoretically this techniques has high resolution.</a:t>
            </a:r>
          </a:p>
          <a:p>
            <a:pPr marL="228600" indent="-228600">
              <a:buAutoNum type="arabicPeriod"/>
            </a:pPr>
            <a:r>
              <a:rPr lang="en-US" baseline="0" dirty="0"/>
              <a:t> </a:t>
            </a:r>
            <a:r>
              <a:rPr lang="en-US" dirty="0"/>
              <a:t>It is expected</a:t>
            </a:r>
            <a:r>
              <a:rPr lang="en-US" baseline="0" dirty="0"/>
              <a:t> high accuracy of the transmitted data.</a:t>
            </a:r>
          </a:p>
          <a:p>
            <a:pPr marL="228600" indent="-228600">
              <a:buAutoNum type="arabicPeriod"/>
            </a:pPr>
            <a:r>
              <a:rPr lang="en-US" baseline="0" dirty="0"/>
              <a:t>Respond time is a crucial thing in this type of system. But this system was designed for slow varying data transmission.</a:t>
            </a:r>
          </a:p>
          <a:p>
            <a:pPr marL="228600" indent="-228600">
              <a:buAutoNum type="arabicPeriod"/>
            </a:pPr>
            <a:r>
              <a:rPr lang="en-US" baseline="0" dirty="0"/>
              <a:t>Finally It was expected to complete the project with law budget.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2E009-9064-4275-BD5B-F2112E3E2B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5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see</a:t>
            </a:r>
            <a:r>
              <a:rPr lang="en-US" baseline="0" dirty="0"/>
              <a:t> the overall design of the system. </a:t>
            </a:r>
          </a:p>
          <a:p>
            <a:pPr marL="228600" indent="-228600">
              <a:buAutoNum type="arabicPeriod"/>
            </a:pPr>
            <a:r>
              <a:rPr lang="en-US" baseline="0" dirty="0"/>
              <a:t>Earlier I designed the system with main four circuit. you can see them in the top of the list here. Additionally another sub circuit was constructed with the unexpected issue.    </a:t>
            </a:r>
          </a:p>
          <a:p>
            <a:pPr marL="228600" indent="-228600">
              <a:buAutoNum type="arabicPeriod"/>
            </a:pPr>
            <a:r>
              <a:rPr lang="en-US" baseline="0" dirty="0"/>
              <a:t>You can have a clear idea about my project with this block diagram.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2E009-9064-4275-BD5B-F2112E3E2B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87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 told you, the transmission</a:t>
            </a:r>
            <a:r>
              <a:rPr lang="en-US" baseline="0" dirty="0"/>
              <a:t> unit has two sub systems. First one is VFC. It convert the given voltage into the frequency of output signal. The output wave form is rectangular one.</a:t>
            </a:r>
          </a:p>
          <a:p>
            <a:pPr marL="228600" indent="-228600">
              <a:buAutoNum type="arabicPeriod"/>
            </a:pPr>
            <a:r>
              <a:rPr lang="en-US" baseline="0" dirty="0"/>
              <a:t>Newly </a:t>
            </a:r>
            <a:r>
              <a:rPr lang="en-US" dirty="0"/>
              <a:t> I have introduced a small modification</a:t>
            </a:r>
            <a:r>
              <a:rPr lang="en-US" baseline="0" dirty="0"/>
              <a:t> to improve the input voltage range. It was success and now the VFC can operate over the range of 0 – 10.4 V with having a great linearity. </a:t>
            </a:r>
          </a:p>
          <a:p>
            <a:pPr marL="228600" indent="-228600">
              <a:buAutoNum type="arabicPeriod"/>
            </a:pPr>
            <a:r>
              <a:rPr lang="en-US" dirty="0"/>
              <a:t>FM transmitter</a:t>
            </a:r>
            <a:r>
              <a:rPr lang="en-US" baseline="0" dirty="0"/>
              <a:t> is used to modulate the signal and transmit this modulated signal in the radio frequency range of 88-108MHz.</a:t>
            </a:r>
          </a:p>
          <a:p>
            <a:pPr marL="228600" indent="-228600">
              <a:buAutoNum type="arabicPeriod"/>
            </a:pPr>
            <a:r>
              <a:rPr lang="en-US" baseline="0" dirty="0"/>
              <a:t>This photo shows how I assembled the circuit into the transmitted unit.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2E009-9064-4275-BD5B-F2112E3E2B1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3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it is ON, it generates a unique signal by modulating the information in the signal with the carrier signal corresponding to the amplitude of the signal and then transmits the modulated signal.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the ON and OFF state of the transmitter is equal to the frequency of the input square wave.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2E009-9064-4275-BD5B-F2112E3E2B1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29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Next I will move to receiver unit. There</a:t>
            </a:r>
            <a:r>
              <a:rPr lang="en-US" baseline="0" dirty="0"/>
              <a:t> are three circuit in this unit. </a:t>
            </a:r>
          </a:p>
          <a:p>
            <a:pPr marL="228600" indent="-228600">
              <a:buAutoNum type="arabicPeriod"/>
            </a:pPr>
            <a:r>
              <a:rPr lang="en-US" baseline="0" dirty="0"/>
              <a:t>The modulated signal is received by the FM radio. The VFC generates rectangular waveform. </a:t>
            </a:r>
          </a:p>
          <a:p>
            <a:pPr marL="228600" indent="-228600">
              <a:buAutoNum type="arabicPeriod"/>
            </a:pPr>
            <a:r>
              <a:rPr lang="en-US" baseline="0" dirty="0"/>
              <a:t>You can see here the original information signal pattern which is generated by the VFC. </a:t>
            </a:r>
          </a:p>
          <a:p>
            <a:pPr marL="228600" indent="-228600">
              <a:buAutoNum type="arabicPeriod"/>
            </a:pPr>
            <a:r>
              <a:rPr lang="en-US" baseline="0" dirty="0"/>
              <a:t>The FVC only responded to the square waves but you can see here the out put wave form of the FM receiver. It wasn’t a square wave so I had to construct an additional circuit called Sin to square wave convertor.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2E009-9064-4275-BD5B-F2112E3E2B1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US" baseline="0" dirty="0"/>
              <a:t> Here you can see how the circuits were placed in the receiver unit.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2E009-9064-4275-BD5B-F2112E3E2B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32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Curve fitting line in red.</a:t>
            </a:r>
          </a:p>
          <a:p>
            <a:pPr marL="228600" indent="-228600">
              <a:buAutoNum type="arabicPeriod" startAt="2"/>
            </a:pPr>
            <a:r>
              <a:rPr lang="en-US" dirty="0"/>
              <a:t>These</a:t>
            </a:r>
            <a:r>
              <a:rPr lang="en-US" baseline="0" dirty="0"/>
              <a:t> are the evidences about the </a:t>
            </a:r>
            <a:r>
              <a:rPr lang="en-US" dirty="0"/>
              <a:t>Strong</a:t>
            </a:r>
            <a:r>
              <a:rPr lang="en-US" baseline="0" dirty="0"/>
              <a:t> linearity of the VFC.</a:t>
            </a:r>
          </a:p>
          <a:p>
            <a:pPr marL="228600" indent="-228600">
              <a:buAutoNum type="arabicPeriod" startAt="2"/>
            </a:pPr>
            <a:r>
              <a:rPr lang="en-US" baseline="0" dirty="0"/>
              <a:t>How much fit the data to the fitted line.</a:t>
            </a:r>
          </a:p>
          <a:p>
            <a:pPr marL="228600" indent="-228600">
              <a:buAutoNum type="arabicPeriod" startAt="2"/>
            </a:pPr>
            <a:r>
              <a:rPr lang="en-US" baseline="0" dirty="0"/>
              <a:t>How much strong the relationship between Vin and </a:t>
            </a:r>
            <a:r>
              <a:rPr lang="en-US" baseline="0" dirty="0" err="1"/>
              <a:t>Fout</a:t>
            </a:r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2E009-9064-4275-BD5B-F2112E3E2B1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8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7597-5A2B-4EAE-B699-B87C52ED0DEB}" type="datetime1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F6535E1-3CE9-4660-A5A8-C0CADC23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6B1-C885-4B1D-A412-1D8C2AFC43C2}" type="datetime1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F6535E1-3CE9-4660-A5A8-C0CADC23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727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6B1-C885-4B1D-A412-1D8C2AFC43C2}" type="datetime1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F6535E1-3CE9-4660-A5A8-C0CADC2311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59246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6B1-C885-4B1D-A412-1D8C2AFC43C2}" type="datetime1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F6535E1-3CE9-4660-A5A8-C0CADC23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6114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6B1-C885-4B1D-A412-1D8C2AFC43C2}" type="datetime1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F6535E1-3CE9-4660-A5A8-C0CADC2311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9697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6B1-C885-4B1D-A412-1D8C2AFC43C2}" type="datetime1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F6535E1-3CE9-4660-A5A8-C0CADC23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6340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256C-3370-4901-91EC-D49E0FFE9985}" type="datetime1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81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9424-A576-4925-83C2-63C43C17090F}" type="datetime1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0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9CE-603B-4A6B-B541-8024AF7D15D0}" type="datetime1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7C8-9585-4ADF-8AB1-471962CAC096}" type="datetime1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F6535E1-3CE9-4660-A5A8-C0CADC23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5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85B4-E3AF-479A-A03C-4FE1308AD60B}" type="datetime1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F6535E1-3CE9-4660-A5A8-C0CADC23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E2A2-5102-49F0-9A31-61B38AD0BB07}" type="datetime1">
              <a:rPr lang="en-US" smtClean="0"/>
              <a:pPr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F6535E1-3CE9-4660-A5A8-C0CADC23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0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7965-18E0-4B25-94AC-96253A7895A0}" type="datetime1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8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F732-BBBF-4081-B5FC-E86B0B28918B}" type="datetime1">
              <a:rPr lang="en-US" smtClean="0"/>
              <a:pPr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1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1023-8EAA-49A6-AC47-82B7A34D9C1C}" type="datetime1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0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FAE7-31FF-4702-B74D-7BB2ADBFCB13}" type="datetime1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F6535E1-3CE9-4660-A5A8-C0CADC23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06B1-C885-4B1D-A412-1D8C2AFC43C2}" type="datetime1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6535E1-3CE9-4660-A5A8-C0CADC231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5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48" r:id="rId2"/>
    <p:sldLayoutId id="2147484649" r:id="rId3"/>
    <p:sldLayoutId id="2147484650" r:id="rId4"/>
    <p:sldLayoutId id="2147484651" r:id="rId5"/>
    <p:sldLayoutId id="2147484652" r:id="rId6"/>
    <p:sldLayoutId id="2147484653" r:id="rId7"/>
    <p:sldLayoutId id="2147484654" r:id="rId8"/>
    <p:sldLayoutId id="2147484655" r:id="rId9"/>
    <p:sldLayoutId id="2147484656" r:id="rId10"/>
    <p:sldLayoutId id="2147484657" r:id="rId11"/>
    <p:sldLayoutId id="2147484658" r:id="rId12"/>
    <p:sldLayoutId id="2147484659" r:id="rId13"/>
    <p:sldLayoutId id="2147484660" r:id="rId14"/>
    <p:sldLayoutId id="2147484661" r:id="rId15"/>
    <p:sldLayoutId id="214748466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851648" cy="21336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Designing a wireless transmitter and receiver to transmit analogue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19600"/>
            <a:ext cx="7778496" cy="1704536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sz="2900" b="1" dirty="0" err="1"/>
              <a:t>Munasinghe</a:t>
            </a:r>
            <a:r>
              <a:rPr lang="en-US" sz="2900" b="1" dirty="0"/>
              <a:t> S A D L (AE133)</a:t>
            </a:r>
          </a:p>
          <a:p>
            <a:pPr algn="r"/>
            <a:r>
              <a:rPr lang="en-US" sz="2900" b="1" dirty="0"/>
              <a:t>Supervisor :- Prof. D.U.J. </a:t>
            </a:r>
            <a:r>
              <a:rPr lang="en-US" sz="2900" b="1" dirty="0" err="1"/>
              <a:t>Sonnadara</a:t>
            </a:r>
            <a:r>
              <a:rPr lang="en-US" sz="2900" b="1" dirty="0"/>
              <a:t> </a:t>
            </a:r>
          </a:p>
          <a:p>
            <a:pPr algn="r"/>
            <a:r>
              <a:rPr lang="en-US" sz="2900" b="1" dirty="0"/>
              <a:t>Mr. G. D. </a:t>
            </a:r>
            <a:r>
              <a:rPr lang="en-US" sz="2900" b="1" dirty="0" err="1"/>
              <a:t>Illeperuma</a:t>
            </a:r>
            <a:r>
              <a:rPr lang="en-US" sz="2900" b="1" dirty="0"/>
              <a:t> </a:t>
            </a:r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8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200" y="650122"/>
            <a:ext cx="6589199" cy="640445"/>
          </a:xfrm>
        </p:spPr>
        <p:txBody>
          <a:bodyPr>
            <a:normAutofit/>
          </a:bodyPr>
          <a:lstStyle/>
          <a:p>
            <a:r>
              <a:rPr lang="en-US" b="1" dirty="0"/>
              <a:t>Receiver Phase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06160"/>
            <a:ext cx="8610600" cy="494224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FVC responded only to a square wave input. Therefore sinusoidal signal was converted to a square wave signal. </a:t>
            </a:r>
          </a:p>
          <a:p>
            <a:pPr algn="just"/>
            <a:r>
              <a:rPr lang="en-US" dirty="0"/>
              <a:t>Conversion was carried out using a </a:t>
            </a:r>
            <a:r>
              <a:rPr lang="en-US" b="1" dirty="0"/>
              <a:t>Sine to Square wave convertor </a:t>
            </a:r>
            <a:r>
              <a:rPr lang="en-US" dirty="0"/>
              <a:t>circuit placed in the receiver unit.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			</a:t>
            </a:r>
            <a:r>
              <a:rPr lang="en-US" sz="1600" b="1" dirty="0"/>
              <a:t>Circuit arrangement in the receiver unit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C:\Users\dulee\Desktop\New folder\20131205_153153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49" y="3250474"/>
            <a:ext cx="3997235" cy="299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ulee\Desktop\New folder\20131205_153208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3250474"/>
            <a:ext cx="3997235" cy="299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35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 descr="C:\Users\dulee\Desktop\New folder\20131205_153004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18" y="-23950"/>
            <a:ext cx="9161417" cy="687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83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92669"/>
            <a:ext cx="8229600" cy="743712"/>
          </a:xfrm>
        </p:spPr>
        <p:txBody>
          <a:bodyPr>
            <a:normAutofit/>
          </a:bodyPr>
          <a:lstStyle/>
          <a:p>
            <a:r>
              <a:rPr lang="en-US" sz="3200" b="1" dirty="0"/>
              <a:t>Performance of VFC</a:t>
            </a:r>
          </a:p>
        </p:txBody>
      </p:sp>
      <p:pic>
        <p:nvPicPr>
          <p:cNvPr id="4" name="Content Placeholder 3" descr="F:\Msc\project\vfc\VFC-new.jpg"/>
          <p:cNvPicPr>
            <a:picLocks noGrp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86" y="1336381"/>
            <a:ext cx="64770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53340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 b="1" dirty="0"/>
              <a:t>Gradient : 1.155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b="1" dirty="0"/>
              <a:t>Intercept : 0.019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200" b="1" dirty="0"/>
              <a:t>Sum of squares due to error (SSE) : 0.2341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200" b="1" dirty="0"/>
              <a:t>RMSE : 0.0671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200" b="1" dirty="0"/>
              <a:t>Correlation coefficient : 0.9998</a:t>
            </a:r>
          </a:p>
        </p:txBody>
      </p:sp>
    </p:spTree>
    <p:extLst>
      <p:ext uri="{BB962C8B-B14F-4D97-AF65-F5344CB8AC3E}">
        <p14:creationId xmlns:p14="http://schemas.microsoft.com/office/powerpoint/2010/main" val="210175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2400" b="1" dirty="0"/>
              <a:t>Performance of the FVC for rectangular input</a:t>
            </a:r>
            <a:endParaRPr lang="en-US" sz="2800" b="1" dirty="0"/>
          </a:p>
        </p:txBody>
      </p:sp>
      <p:pic>
        <p:nvPicPr>
          <p:cNvPr id="4" name="Content Placeholder 3" descr="C:\Users\dulee\Desktop\FVC_SQ.jpg"/>
          <p:cNvPicPr>
            <a:picLocks noGrp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68327"/>
            <a:ext cx="64770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54864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 b="1" dirty="0"/>
              <a:t>Gradient : 0.763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b="1" dirty="0"/>
              <a:t>Intercept : 0.049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200" b="1" dirty="0"/>
              <a:t>Sum of squares due to error (SSE) : 0.0525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200" b="1" dirty="0"/>
              <a:t>RMSE : 0.023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200" b="1" dirty="0"/>
              <a:t>Correlation coefficient : 1</a:t>
            </a:r>
          </a:p>
        </p:txBody>
      </p:sp>
    </p:spTree>
    <p:extLst>
      <p:ext uri="{BB962C8B-B14F-4D97-AF65-F5344CB8AC3E}">
        <p14:creationId xmlns:p14="http://schemas.microsoft.com/office/powerpoint/2010/main" val="250757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2400" b="1" dirty="0"/>
              <a:t>Performance of the System (Direct coupling) 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54864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 b="1" dirty="0"/>
              <a:t>Gradient : 0.763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b="1" dirty="0"/>
              <a:t>Intercept : 0.049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200" b="1" dirty="0"/>
              <a:t>Sum of squares due to error (SSE) : 0.0525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200" b="1" dirty="0"/>
              <a:t>RMSE : 0.023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200" b="1" dirty="0"/>
              <a:t>Correlation coefficient : 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713170" y="1295400"/>
            <a:ext cx="6365259" cy="436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5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2400" b="1" dirty="0"/>
              <a:t>Performance of the System with the distance 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131314" y="1225820"/>
            <a:ext cx="3288286" cy="22793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7853" y="3508801"/>
            <a:ext cx="172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Apart from1m</a:t>
            </a:r>
          </a:p>
        </p:txBody>
      </p:sp>
      <p:pic>
        <p:nvPicPr>
          <p:cNvPr id="9" name="Picture 8" descr="C:\Users\dulee\Desktop\sys_10m.jp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94" y="1219200"/>
            <a:ext cx="3534606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5677657" y="3515332"/>
            <a:ext cx="172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Apart from10m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1169414" y="4158594"/>
            <a:ext cx="3212086" cy="22189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97853" y="6473333"/>
            <a:ext cx="172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Apart from 20m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4800600" y="4157164"/>
            <a:ext cx="3505200" cy="222037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91200" y="6466802"/>
            <a:ext cx="172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Apart from 50m</a:t>
            </a:r>
          </a:p>
        </p:txBody>
      </p:sp>
    </p:spTree>
    <p:extLst>
      <p:ext uri="{BB962C8B-B14F-4D97-AF65-F5344CB8AC3E}">
        <p14:creationId xmlns:p14="http://schemas.microsoft.com/office/powerpoint/2010/main" val="300005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32842"/>
            <a:ext cx="8229600" cy="743712"/>
          </a:xfrm>
        </p:spPr>
        <p:txBody>
          <a:bodyPr/>
          <a:lstStyle/>
          <a:p>
            <a:r>
              <a:rPr lang="en-US" sz="4000" b="1" dirty="0"/>
              <a:t>Response time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10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latency is a crucial factor in a data transmission system. </a:t>
            </a:r>
          </a:p>
          <a:p>
            <a:pPr algn="just"/>
            <a:r>
              <a:rPr lang="en-US" dirty="0"/>
              <a:t>The distance is not a factor which the latency is depended. </a:t>
            </a:r>
          </a:p>
          <a:p>
            <a:pPr algn="just"/>
            <a:r>
              <a:rPr lang="en-US" dirty="0"/>
              <a:t>The</a:t>
            </a:r>
            <a:r>
              <a:rPr lang="en-US" sz="1800" dirty="0"/>
              <a:t> low frequency square waves were used to determine the latency.</a:t>
            </a:r>
          </a:p>
          <a:p>
            <a:pPr algn="just"/>
            <a:endParaRPr lang="en-US" dirty="0"/>
          </a:p>
          <a:p>
            <a:pPr algn="just"/>
            <a:endParaRPr lang="en-US" sz="1800" dirty="0"/>
          </a:p>
          <a:p>
            <a:pPr algn="just"/>
            <a:endParaRPr lang="en-US" dirty="0"/>
          </a:p>
          <a:p>
            <a:pPr algn="just"/>
            <a:endParaRPr lang="en-US" sz="1800" dirty="0"/>
          </a:p>
          <a:p>
            <a:pPr algn="just"/>
            <a:endParaRPr lang="en-US" dirty="0"/>
          </a:p>
          <a:p>
            <a:pPr algn="just"/>
            <a:endParaRPr lang="en-US" sz="1800" dirty="0"/>
          </a:p>
          <a:p>
            <a:pPr algn="just"/>
            <a:r>
              <a:rPr lang="en-US" dirty="0"/>
              <a:t>The green and yellow waves indicate the input and the corresponding output respectively. </a:t>
            </a:r>
          </a:p>
          <a:p>
            <a:pPr algn="just"/>
            <a:r>
              <a:rPr lang="en-US" dirty="0"/>
              <a:t>All figures indicate that the system operates with a latency of 400 </a:t>
            </a:r>
            <a:r>
              <a:rPr lang="en-US" dirty="0" err="1"/>
              <a:t>ms.</a:t>
            </a:r>
            <a:r>
              <a:rPr lang="en-US" dirty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J:\100mhze6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2" y="3124200"/>
            <a:ext cx="3216148" cy="20862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676400" y="5303324"/>
            <a:ext cx="1636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Frequency = 100 </a:t>
            </a:r>
            <a:r>
              <a:rPr lang="en-US" sz="1100" dirty="0" err="1"/>
              <a:t>mHz</a:t>
            </a:r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257800" y="3124200"/>
            <a:ext cx="3124201" cy="20619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72200" y="5303324"/>
            <a:ext cx="16754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Frequency = 200 </a:t>
            </a:r>
            <a:r>
              <a:rPr lang="en-US" sz="1100" dirty="0" err="1"/>
              <a:t>mHz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2864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89788"/>
            <a:ext cx="8229600" cy="743712"/>
          </a:xfrm>
        </p:spPr>
        <p:txBody>
          <a:bodyPr/>
          <a:lstStyle/>
          <a:p>
            <a:r>
              <a:rPr lang="en-US" sz="4000" b="1" dirty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28" y="1353094"/>
            <a:ext cx="8229600" cy="4724400"/>
          </a:xfrm>
        </p:spPr>
        <p:txBody>
          <a:bodyPr>
            <a:normAutofit/>
          </a:bodyPr>
          <a:lstStyle/>
          <a:p>
            <a:r>
              <a:rPr lang="en-US" sz="1800" dirty="0"/>
              <a:t>The system was successfully developed to work without using A/D and D/A conversion.  </a:t>
            </a:r>
          </a:p>
          <a:p>
            <a:r>
              <a:rPr lang="en-US" dirty="0"/>
              <a:t>The system is capable of serving many clients simultaneously with a single transmitter unit. </a:t>
            </a:r>
          </a:p>
          <a:p>
            <a:r>
              <a:rPr lang="en-US" sz="1800" dirty="0"/>
              <a:t>Operating range of the system becomes narrower with the distance. </a:t>
            </a:r>
          </a:p>
          <a:p>
            <a:r>
              <a:rPr lang="en-US" dirty="0"/>
              <a:t>At this stage of the system the best performance is shown for short distances (less than 20 m) with considerable wide operating range (0 – 4.9V± 0.01). The recommended maximum working distance is 50m.</a:t>
            </a:r>
          </a:p>
          <a:p>
            <a:r>
              <a:rPr lang="en-US" dirty="0"/>
              <a:t>The uncertainty remains constant over the working range and it was ± 0.05V.</a:t>
            </a:r>
          </a:p>
          <a:p>
            <a:r>
              <a:rPr lang="en-US" dirty="0"/>
              <a:t>The response time of the system was good enough for many applications and it worked with a latency of 400 </a:t>
            </a:r>
            <a:r>
              <a:rPr lang="en-US" dirty="0" err="1"/>
              <a:t>ms.</a:t>
            </a:r>
            <a:r>
              <a:rPr lang="en-US" dirty="0"/>
              <a:t> </a:t>
            </a:r>
          </a:p>
          <a:p>
            <a:r>
              <a:rPr lang="en-US" sz="1800" dirty="0"/>
              <a:t>The component cost of this project was Rs. 2000.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86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60389"/>
            <a:ext cx="8229600" cy="819912"/>
          </a:xfrm>
        </p:spPr>
        <p:txBody>
          <a:bodyPr/>
          <a:lstStyle/>
          <a:p>
            <a:r>
              <a:rPr lang="en-US" sz="4000" dirty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621" y="1676400"/>
            <a:ext cx="7620000" cy="4572000"/>
          </a:xfrm>
        </p:spPr>
        <p:txBody>
          <a:bodyPr>
            <a:normAutofit/>
          </a:bodyPr>
          <a:lstStyle/>
          <a:p>
            <a:r>
              <a:rPr lang="en-US" sz="2000" dirty="0"/>
              <a:t>Introduce a powerful FM transmitter to expand the operating distance beyond 50 m. </a:t>
            </a:r>
          </a:p>
          <a:p>
            <a:r>
              <a:rPr lang="en-US" sz="2000" dirty="0"/>
              <a:t>Reduce response time by changing the operating methods (switching ON and OFF) of the transmitter unit.   </a:t>
            </a:r>
          </a:p>
          <a:p>
            <a:r>
              <a:rPr lang="en-US" sz="2000" dirty="0"/>
              <a:t>Test the performance of the system under different background and weather conditions.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06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514" y="1524000"/>
            <a:ext cx="8229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33600" y="1524000"/>
            <a:ext cx="5562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79689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12463"/>
            <a:ext cx="6589199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717" y="1600200"/>
            <a:ext cx="8229600" cy="4389120"/>
          </a:xfrm>
        </p:spPr>
        <p:txBody>
          <a:bodyPr>
            <a:noAutofit/>
          </a:bodyPr>
          <a:lstStyle/>
          <a:p>
            <a:r>
              <a:rPr lang="en-US" sz="2800" dirty="0"/>
              <a:t>Long distance communication is impractical with wired communication techniques. </a:t>
            </a:r>
          </a:p>
          <a:p>
            <a:r>
              <a:rPr lang="en-US" sz="2800" dirty="0"/>
              <a:t>The wireless transmission has many advantages including long distance.</a:t>
            </a:r>
          </a:p>
          <a:p>
            <a:r>
              <a:rPr lang="en-US" sz="2800" dirty="0"/>
              <a:t>The wireless telecommunication, such as radio, VHF and UHF are frequently used in most of modern applications. </a:t>
            </a:r>
          </a:p>
          <a:p>
            <a:r>
              <a:rPr lang="en-US" sz="2800" dirty="0"/>
              <a:t>The selected wireless transmission technique for this project is the frequency modulation.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8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71" y="609600"/>
            <a:ext cx="6589199" cy="128089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" pitchFamily="34" charset="0"/>
                <a:cs typeface="Calibri" pitchFamily="34" charset="0"/>
              </a:rPr>
              <a:t>Objectives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447800"/>
            <a:ext cx="72390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Design, implement and test wireless transmitter/ receiver to transmit analogue data</a:t>
            </a:r>
          </a:p>
          <a:p>
            <a:r>
              <a:rPr lang="en-US" sz="2800" dirty="0"/>
              <a:t>Transmit and Receive the analogue data without ADC/DAC conversion</a:t>
            </a:r>
          </a:p>
          <a:p>
            <a:r>
              <a:rPr lang="en-US" sz="2800" dirty="0"/>
              <a:t>High resolution </a:t>
            </a:r>
          </a:p>
          <a:p>
            <a:r>
              <a:rPr lang="en-US" sz="2800" dirty="0"/>
              <a:t>Higher accuracy</a:t>
            </a:r>
          </a:p>
          <a:p>
            <a:r>
              <a:rPr lang="en-US" sz="2800" dirty="0"/>
              <a:t>Low response time</a:t>
            </a:r>
          </a:p>
          <a:p>
            <a:r>
              <a:rPr lang="en-US" sz="2800" dirty="0"/>
              <a:t>Low cost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8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101" y="624109"/>
            <a:ext cx="6589199" cy="1280890"/>
          </a:xfrm>
        </p:spPr>
        <p:txBody>
          <a:bodyPr>
            <a:normAutofit/>
          </a:bodyPr>
          <a:lstStyle/>
          <a:p>
            <a:r>
              <a:rPr lang="en-US" b="1" dirty="0"/>
              <a:t>Overall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598" y="1264554"/>
            <a:ext cx="7562402" cy="3917045"/>
          </a:xfrm>
        </p:spPr>
        <p:txBody>
          <a:bodyPr>
            <a:noAutofit/>
          </a:bodyPr>
          <a:lstStyle/>
          <a:p>
            <a:r>
              <a:rPr lang="en-GB" sz="2400" dirty="0"/>
              <a:t>The system works on four main circuits.</a:t>
            </a:r>
          </a:p>
          <a:p>
            <a:pPr lvl="1"/>
            <a:r>
              <a:rPr lang="en-GB" sz="2400" dirty="0"/>
              <a:t>VFC (Voltage to frequency converter) circuit</a:t>
            </a:r>
          </a:p>
          <a:p>
            <a:pPr lvl="1"/>
            <a:r>
              <a:rPr lang="en-GB" sz="2400" dirty="0"/>
              <a:t>FM transmitter</a:t>
            </a:r>
          </a:p>
          <a:p>
            <a:pPr lvl="1"/>
            <a:r>
              <a:rPr lang="en-GB" sz="2400" dirty="0"/>
              <a:t>FM receiver (FM radio)</a:t>
            </a:r>
          </a:p>
          <a:p>
            <a:pPr lvl="1"/>
            <a:r>
              <a:rPr lang="en-GB" sz="2400" dirty="0"/>
              <a:t>FVC (Frequency to voltage converter) circuit</a:t>
            </a:r>
          </a:p>
          <a:p>
            <a:pPr lvl="1"/>
            <a:r>
              <a:rPr lang="en-GB" sz="2400" dirty="0"/>
              <a:t>Sub circuit – Sine to Square wave converter</a:t>
            </a:r>
          </a:p>
          <a:p>
            <a:pPr marL="457200" lvl="1" indent="0">
              <a:buNone/>
            </a:pPr>
            <a:endParaRPr lang="en-GB" sz="2400" dirty="0"/>
          </a:p>
          <a:p>
            <a:pPr lvl="1"/>
            <a:endParaRPr lang="en-GB" sz="2400" dirty="0"/>
          </a:p>
          <a:p>
            <a:pPr marL="393192" lvl="1" indent="0">
              <a:buNone/>
            </a:pPr>
            <a:endParaRPr lang="en-GB" sz="2400" dirty="0"/>
          </a:p>
          <a:p>
            <a:pPr algn="just"/>
            <a:endParaRPr lang="en-GB" sz="2400" dirty="0"/>
          </a:p>
          <a:p>
            <a:pPr marL="0" indent="0" algn="just">
              <a:buNone/>
            </a:pPr>
            <a:endParaRPr lang="en-GB" sz="2400" dirty="0"/>
          </a:p>
          <a:p>
            <a:pPr algn="just"/>
            <a:endParaRPr lang="en-GB" sz="24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3" y="4876800"/>
            <a:ext cx="8329397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7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Circuit Construction</a:t>
            </a:r>
            <a:br>
              <a:rPr lang="en-US" b="1" dirty="0"/>
            </a:br>
            <a:r>
              <a:rPr lang="en-US" dirty="0"/>
              <a:t>VFC circuit</a:t>
            </a:r>
            <a:br>
              <a:rPr lang="en-US" dirty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937" y="2054159"/>
            <a:ext cx="681519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019675"/>
            <a:ext cx="25050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15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Circuit Construction</a:t>
            </a:r>
            <a:br>
              <a:rPr lang="en-US" b="1" dirty="0"/>
            </a:br>
            <a:r>
              <a:rPr lang="en-US" dirty="0"/>
              <a:t>FVC circuit</a:t>
            </a:r>
            <a:br>
              <a:rPr lang="en-US" dirty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90489"/>
            <a:ext cx="6096000" cy="4687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57" y="4825903"/>
            <a:ext cx="22860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39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27888"/>
            <a:ext cx="8229600" cy="743712"/>
          </a:xfrm>
        </p:spPr>
        <p:txBody>
          <a:bodyPr>
            <a:normAutofit/>
          </a:bodyPr>
          <a:lstStyle/>
          <a:p>
            <a:r>
              <a:rPr lang="en-US" b="1" dirty="0"/>
              <a:t>Transmission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/>
            <a:r>
              <a:rPr lang="en-GB" sz="2000" b="1" dirty="0"/>
              <a:t>VFC</a:t>
            </a:r>
            <a:r>
              <a:rPr lang="en-GB" sz="2000" dirty="0"/>
              <a:t> and </a:t>
            </a:r>
            <a:r>
              <a:rPr lang="en-GB" sz="2000" b="1" dirty="0"/>
              <a:t>FM transmitter </a:t>
            </a:r>
            <a:r>
              <a:rPr lang="en-GB" sz="2000" dirty="0"/>
              <a:t>are the basic components in the transmission phase. </a:t>
            </a:r>
          </a:p>
          <a:p>
            <a:pPr lvl="1" algn="just"/>
            <a:r>
              <a:rPr lang="en-GB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VFC</a:t>
            </a:r>
            <a:r>
              <a:rPr lang="en-GB" dirty="0"/>
              <a:t> – converts a given voltage input in to a square wave with frequency proportional to the voltage. </a:t>
            </a:r>
            <a:endParaRPr lang="en-GB" b="1" dirty="0"/>
          </a:p>
          <a:p>
            <a:pPr lvl="1" algn="just"/>
            <a:r>
              <a:rPr lang="en-GB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 Transmitter </a:t>
            </a:r>
            <a:r>
              <a:rPr lang="en-GB" dirty="0"/>
              <a:t>-  transmits the signal which is provided by the VFC. </a:t>
            </a:r>
            <a:endParaRPr lang="en-GB" sz="3400" dirty="0"/>
          </a:p>
          <a:p>
            <a:pPr marL="0" indent="0" algn="just">
              <a:buNone/>
            </a:pPr>
            <a:r>
              <a:rPr lang="en-GB" sz="2000" dirty="0"/>
              <a:t>                              </a:t>
            </a:r>
          </a:p>
          <a:p>
            <a:pPr marL="0" indent="0" algn="just">
              <a:buNone/>
            </a:pPr>
            <a:endParaRPr lang="en-GB" sz="2000" dirty="0"/>
          </a:p>
          <a:p>
            <a:pPr marL="0" indent="0" algn="just">
              <a:buNone/>
            </a:pPr>
            <a:endParaRPr lang="en-GB" sz="2000" dirty="0"/>
          </a:p>
          <a:p>
            <a:pPr marL="0" indent="0" algn="just">
              <a:buNone/>
            </a:pPr>
            <a:endParaRPr lang="en-GB" sz="2000" dirty="0"/>
          </a:p>
          <a:p>
            <a:pPr marL="0" indent="0" algn="just">
              <a:buNone/>
            </a:pPr>
            <a:r>
              <a:rPr lang="en-GB" sz="2000" dirty="0"/>
              <a:t>                                                                  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C:\Users\dulee\Desktop\New folder\20131205_15305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573" y="3232459"/>
            <a:ext cx="4296627" cy="322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61343" y="6477000"/>
            <a:ext cx="455385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Circuit arrangement in Transmission 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8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27888"/>
            <a:ext cx="8229600" cy="743712"/>
          </a:xfrm>
        </p:spPr>
        <p:txBody>
          <a:bodyPr>
            <a:normAutofit/>
          </a:bodyPr>
          <a:lstStyle/>
          <a:p>
            <a:r>
              <a:rPr lang="en-US" b="1" dirty="0"/>
              <a:t>Transmission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334000"/>
          </a:xfrm>
        </p:spPr>
        <p:txBody>
          <a:bodyPr>
            <a:noAutofit/>
          </a:bodyPr>
          <a:lstStyle/>
          <a:p>
            <a:pPr algn="just"/>
            <a:r>
              <a:rPr lang="en-GB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 Transmitter</a:t>
            </a:r>
            <a:endParaRPr lang="en-GB" sz="2000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When the positive pulse of this square wave is passed, the transmitter become active (ON).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The transmitter become non-active (OFF) when the voltage of the wave is below 0.7V.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Therefore with the exchanging of the positive and negative pulses of the square wave, the transmitter switches between ON and OFF states.</a:t>
            </a:r>
            <a:endParaRPr lang="en-GB" dirty="0"/>
          </a:p>
          <a:p>
            <a:pPr marL="0" indent="0" algn="just">
              <a:buNone/>
            </a:pPr>
            <a:endParaRPr lang="en-GB" sz="2000" dirty="0"/>
          </a:p>
          <a:p>
            <a:pPr marL="0" indent="0" algn="just">
              <a:buNone/>
            </a:pPr>
            <a:endParaRPr lang="en-GB" sz="2000" dirty="0"/>
          </a:p>
          <a:p>
            <a:pPr marL="0" indent="0" algn="just">
              <a:buNone/>
            </a:pPr>
            <a:r>
              <a:rPr lang="en-GB" sz="2000" dirty="0"/>
              <a:t>                                                                  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47800" y="3657513"/>
            <a:ext cx="6172200" cy="320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9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522289"/>
            <a:ext cx="8229600" cy="896112"/>
          </a:xfrm>
        </p:spPr>
        <p:txBody>
          <a:bodyPr>
            <a:normAutofit/>
          </a:bodyPr>
          <a:lstStyle/>
          <a:p>
            <a:r>
              <a:rPr lang="en-US" sz="4000" b="1" dirty="0"/>
              <a:t>Receiver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43" y="1295400"/>
            <a:ext cx="8229600" cy="47244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FM receiver circuit was used to capture the modulated signal. </a:t>
            </a:r>
          </a:p>
          <a:p>
            <a:pPr algn="just"/>
            <a:r>
              <a:rPr lang="en-US" dirty="0"/>
              <a:t>Initially, although the direct coupling of VFC and FVC was successful, the wireless connection failed. </a:t>
            </a:r>
          </a:p>
          <a:p>
            <a:pPr algn="just"/>
            <a:r>
              <a:rPr lang="en-US" dirty="0"/>
              <a:t>The characteristics of circuits were checked the requirements of each and every circuit for proper operation was investigated. </a:t>
            </a:r>
          </a:p>
          <a:p>
            <a:pPr algn="just"/>
            <a:r>
              <a:rPr lang="en-US" dirty="0"/>
              <a:t>The problem was identified,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                    </a:t>
            </a:r>
            <a:r>
              <a:rPr lang="en-US" sz="1400" b="1" dirty="0"/>
              <a:t>original signal</a:t>
            </a:r>
            <a:r>
              <a:rPr lang="en-US" dirty="0"/>
              <a:t>                                   </a:t>
            </a:r>
            <a:r>
              <a:rPr lang="en-US" sz="1400" b="1" dirty="0"/>
              <a:t>output wave form of FM receiver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35E1-3CE9-4660-A5A8-C0CADC23119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 descr="F:\Msc\project\osc\NewFile2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72840"/>
            <a:ext cx="3045460" cy="2226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:\Msc\project\osc\NewFile0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06" y="3642360"/>
            <a:ext cx="3045460" cy="2226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5068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3496</TotalTime>
  <Words>1528</Words>
  <Application>Microsoft Office PowerPoint</Application>
  <PresentationFormat>On-screen Show (4:3)</PresentationFormat>
  <Paragraphs>207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Wisp</vt:lpstr>
      <vt:lpstr>Designing a wireless transmitter and receiver to transmit analogue data</vt:lpstr>
      <vt:lpstr>Introduction </vt:lpstr>
      <vt:lpstr>Objectives</vt:lpstr>
      <vt:lpstr>Overall Design </vt:lpstr>
      <vt:lpstr>Circuit Construction VFC circuit </vt:lpstr>
      <vt:lpstr>Circuit Construction FVC circuit </vt:lpstr>
      <vt:lpstr>Transmission Phase</vt:lpstr>
      <vt:lpstr>Transmission Phase</vt:lpstr>
      <vt:lpstr>Receiver Phase</vt:lpstr>
      <vt:lpstr>Receiver Phase </vt:lpstr>
      <vt:lpstr> </vt:lpstr>
      <vt:lpstr>Performance of VFC</vt:lpstr>
      <vt:lpstr>Performance of the FVC for rectangular input</vt:lpstr>
      <vt:lpstr>Performance of the System (Direct coupling) </vt:lpstr>
      <vt:lpstr>Performance of the System with the distance </vt:lpstr>
      <vt:lpstr>Response time</vt:lpstr>
      <vt:lpstr>Conclusion</vt:lpstr>
      <vt:lpstr>Future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 wireless transmitter / receiver for transmitting analogue data</dc:title>
  <dc:creator>dulee</dc:creator>
  <cp:lastModifiedBy>Amila Shanka</cp:lastModifiedBy>
  <cp:revision>94</cp:revision>
  <dcterms:created xsi:type="dcterms:W3CDTF">2013-12-04T17:32:08Z</dcterms:created>
  <dcterms:modified xsi:type="dcterms:W3CDTF">2016-05-23T06:26:18Z</dcterms:modified>
</cp:coreProperties>
</file>