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8" r:id="rId4"/>
    <p:sldId id="259" r:id="rId5"/>
    <p:sldId id="257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39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3F7C-879D-4E0C-B543-B7246F09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337AB-AA4A-468D-99D2-07EAB55A9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BD7D0-9F3D-4451-A304-71AA6C12B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4C03-13D2-4357-B0F7-A54AEC18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5E38-B5AC-40C3-9736-CFB58751B6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1CE8F-3236-45B3-8D92-2B606769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28A47-4750-49B6-A61C-F7569FB6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5767-DD8E-4510-B405-D3A86F8D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6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D31B-ACC1-4918-96F4-56DE9D2A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099A3-D307-45D8-A441-0716FB329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2F867-B54B-464C-94A3-CBD63839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5E38-B5AC-40C3-9736-CFB58751B6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D55E-6BEB-4448-A902-BF70CCA8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88E5-3622-4695-B807-2F37541D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5767-DD8E-4510-B405-D3A86F8D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58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5DD65-86C9-4368-ACD0-1BFB3CE5E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087B5-0083-469C-8DCF-4E51A19AA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DBDE-D377-4E38-9190-D1D58EA6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5E38-B5AC-40C3-9736-CFB58751B6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3073-FCDF-4E95-BB96-9DD87FE9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DA1F-F6FD-4DED-802F-37D52FC2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5767-DD8E-4510-B405-D3A86F8D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BF9A-4360-4EDC-BD68-030251012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3631F-5144-435E-A0BC-8C29BB6C2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94A2-659B-44A6-A9FE-9B043AEE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5E38-B5AC-40C3-9736-CFB58751B6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BA3E2-21CA-4B54-981C-5320ADBE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A2C2-B404-4448-BF90-F38EDA78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5767-DD8E-4510-B405-D3A86F8D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1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1B8E-31D4-4983-BB3B-14207605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60C4-8674-46E8-899F-FD7332CD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1AC11-7314-4E7B-B52D-7D6173E3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5E38-B5AC-40C3-9736-CFB58751B6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759B8-7CCB-4827-85A5-90FACAB6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FBFB-2376-4E48-8962-3F16C4AF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5767-DD8E-4510-B405-D3A86F8D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6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FA03-E974-4F10-AAF8-F947885B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8989D-916E-427F-AE2B-4E1351876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05E52-B25A-4AA1-9B8B-F352773C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5E38-B5AC-40C3-9736-CFB58751B6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6B54-DADB-424F-A7DA-DBB55286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67DA-FCFB-434B-9298-F9B54AE7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5767-DD8E-4510-B405-D3A86F8D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1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DA79-69E1-4BB6-BFAB-FC6DA226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6884-3BEF-442C-ADD4-9624DBAC1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64D89-5F18-4758-9CF1-6EAC64FB6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0ABB8-F894-44B4-9E59-303B078C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5E38-B5AC-40C3-9736-CFB58751B6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993BC-BB47-47AB-8614-538B035A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0BA70-7BA5-4278-A096-B17FC66D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5767-DD8E-4510-B405-D3A86F8D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6A06-0F9B-4D40-AEBA-7DD098C5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05DF8-298B-4982-81CD-A26595996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64CF7-EDD3-4C3F-B9ED-38FE923B4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F04D5-64B8-4AAD-BB0A-8EC25114B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55B71-1FF1-4D01-9DE7-DE9217347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A23DB-A84D-4F6C-84A3-0A544FE8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5E38-B5AC-40C3-9736-CFB58751B6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571E9-2A41-41B0-B332-60BA01B6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15052-5EE5-4C4E-9B75-5B5B719A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5767-DD8E-4510-B405-D3A86F8D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9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00B2-4C45-47B3-96C8-8FD05401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A4729-086C-43B2-AB5A-5FDF3376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5E38-B5AC-40C3-9736-CFB58751B6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8C99E-38B0-470C-8018-92FAB858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B0F14-FAE9-4939-B37D-4CFA8143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5767-DD8E-4510-B405-D3A86F8D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A777A-DF71-45B1-805E-D8DB5C0E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5E38-B5AC-40C3-9736-CFB58751B6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574EE-AD38-4F9B-ABC8-B2901973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2B0E4-56DA-48BE-9EDD-C11C358E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5767-DD8E-4510-B405-D3A86F8D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3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1964-9070-4916-9CFB-D38A693E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4B0F-29C1-422D-A4BF-C5B657DF4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8BF5A-C7E1-44C7-AF74-0D39433DE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011D4-FB84-4D78-886F-746A3588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5E38-B5AC-40C3-9736-CFB58751B6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615C3-693A-456A-B310-CA52F02E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5CCBB-EFCF-4FDF-BE7F-3A999B64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F5767-DD8E-4510-B405-D3A86F8D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9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16D0C-0953-42F1-80D0-BCD088F5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C1525-0A0F-4EA8-971B-6A1CC661C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442-84E3-4B9E-A02E-4385CBF2C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5E38-B5AC-40C3-9736-CFB58751B6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E1D15-A964-43DB-9DC4-F05C37635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F0E2-709F-4AB7-BBF5-20959766A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5767-DD8E-4510-B405-D3A86F8D1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wijesooriyadap.24@uom.lk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090613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Apache Spark vs Hadoop MapReduce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09026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406765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4075271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4050983"/>
            <a:ext cx="294322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Amila Wijesooriya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6497300" y="4904542"/>
            <a:ext cx="3611900" cy="888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499"/>
              </a:lnSpc>
              <a:buNone/>
            </a:pPr>
            <a:r>
              <a:rPr lang="en-US" sz="2187" u="sng" dirty="0">
                <a:solidFill>
                  <a:srgbClr val="FA2F5C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wijesooriyadap.24@uom</a:t>
            </a:r>
            <a:r>
              <a:rPr lang="en-US" sz="2187" u="sng" dirty="0">
                <a:solidFill>
                  <a:srgbClr val="FA2F5C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.lk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319599" y="5978247"/>
            <a:ext cx="34678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6497300" y="4550926"/>
            <a:ext cx="3467814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99"/>
              </a:lnSpc>
              <a:buNone/>
            </a:pPr>
            <a:r>
              <a:rPr lang="en-US" sz="2187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Index No: 248385K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678346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F7008F-D447-423F-B20E-74A7EA8A925F}"/>
              </a:ext>
            </a:extLst>
          </p:cNvPr>
          <p:cNvSpPr txBox="1"/>
          <p:nvPr/>
        </p:nvSpPr>
        <p:spPr>
          <a:xfrm>
            <a:off x="685801" y="2266951"/>
            <a:ext cx="5527039" cy="4598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97280"/>
            <a:r>
              <a:rPr lang="en-US" sz="2160" b="1" dirty="0">
                <a:solidFill>
                  <a:srgbClr val="29261B"/>
                </a:solidFill>
                <a:latin typeface="__tiempos_b6f14e"/>
              </a:rPr>
              <a:t>Hadoop MapReduce:</a:t>
            </a:r>
          </a:p>
          <a:p>
            <a:pPr defTabSz="1097280"/>
            <a:endParaRPr lang="en-US" sz="2160" b="1" dirty="0">
              <a:solidFill>
                <a:srgbClr val="29261B"/>
              </a:solidFill>
              <a:latin typeface="__tiempos_b6f14e"/>
            </a:endParaRPr>
          </a:p>
          <a:p>
            <a:pPr marL="411480" indent="-411480" defTabSz="1097280">
              <a:buFont typeface="+mj-lt"/>
              <a:buAutoNum type="arabicPeriod"/>
            </a:pPr>
            <a:r>
              <a:rPr lang="en-US" sz="1920" dirty="0">
                <a:solidFill>
                  <a:srgbClr val="29261B"/>
                </a:solidFill>
                <a:latin typeface="__tiempos_b6f14e"/>
              </a:rPr>
              <a:t>Introduced in 2004 as part of the Apache Hadoop project</a:t>
            </a:r>
          </a:p>
          <a:p>
            <a:pPr marL="411480" indent="-411480" defTabSz="1097280">
              <a:buFont typeface="+mj-lt"/>
              <a:buAutoNum type="arabicPeriod"/>
            </a:pPr>
            <a:r>
              <a:rPr lang="en-US" sz="1920" dirty="0">
                <a:solidFill>
                  <a:srgbClr val="29261B"/>
                </a:solidFill>
                <a:latin typeface="__tiempos_b6f14e"/>
              </a:rPr>
              <a:t>Pioneering framework in the big data landscape</a:t>
            </a:r>
          </a:p>
          <a:p>
            <a:pPr marL="411480" indent="-411480" defTabSz="1097280">
              <a:buFont typeface="+mj-lt"/>
              <a:buAutoNum type="arabicPeriod"/>
            </a:pPr>
            <a:r>
              <a:rPr lang="en-US" sz="1920" dirty="0">
                <a:solidFill>
                  <a:srgbClr val="29261B"/>
                </a:solidFill>
                <a:latin typeface="__tiempos_b6f14e"/>
              </a:rPr>
              <a:t>Provides a distributed computing model for processing massive datasets across clusters of computers</a:t>
            </a:r>
          </a:p>
          <a:p>
            <a:pPr marL="411480" indent="-411480" defTabSz="1097280">
              <a:buFont typeface="+mj-lt"/>
              <a:buAutoNum type="arabicPeriod"/>
            </a:pPr>
            <a:r>
              <a:rPr lang="en-US" sz="1920" dirty="0">
                <a:solidFill>
                  <a:srgbClr val="29261B"/>
                </a:solidFill>
                <a:latin typeface="__tiempos_b6f14e"/>
              </a:rPr>
              <a:t>Breaks down data processing into two phases: Map phase (parallel processing) and Reduce phase (result aggregation)</a:t>
            </a:r>
          </a:p>
          <a:p>
            <a:pPr marL="411480" indent="-411480" defTabSz="1097280">
              <a:buFont typeface="+mj-lt"/>
              <a:buAutoNum type="arabicPeriod"/>
            </a:pPr>
            <a:r>
              <a:rPr lang="en-US" sz="1920" dirty="0">
                <a:solidFill>
                  <a:srgbClr val="29261B"/>
                </a:solidFill>
                <a:latin typeface="__tiempos_b6f14e"/>
              </a:rPr>
              <a:t>Gained popularity due to its ability to handle large datasets efficiently</a:t>
            </a:r>
          </a:p>
          <a:p>
            <a:pPr marL="411480" indent="-411480" defTabSz="1097280">
              <a:buFont typeface="+mj-lt"/>
              <a:buAutoNum type="arabicPeriod"/>
            </a:pPr>
            <a:r>
              <a:rPr lang="en-US" sz="1920" dirty="0">
                <a:solidFill>
                  <a:srgbClr val="29261B"/>
                </a:solidFill>
                <a:latin typeface="__tiempos_b6f14e"/>
              </a:rPr>
              <a:t>Fault-tolerant nature, making it suitable for batch processing workloads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7DC63-BB75-4539-8453-1FDCC2925D7F}"/>
              </a:ext>
            </a:extLst>
          </p:cNvPr>
          <p:cNvSpPr txBox="1"/>
          <p:nvPr/>
        </p:nvSpPr>
        <p:spPr>
          <a:xfrm>
            <a:off x="6918960" y="2407921"/>
            <a:ext cx="7101841" cy="518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97280"/>
            <a:r>
              <a:rPr lang="en-US" sz="2160" b="1" dirty="0">
                <a:solidFill>
                  <a:srgbClr val="29261B"/>
                </a:solidFill>
                <a:latin typeface="__tiempos_b6f14e"/>
              </a:rPr>
              <a:t>Apache Spark:</a:t>
            </a:r>
          </a:p>
          <a:p>
            <a:pPr defTabSz="1097280"/>
            <a:endParaRPr lang="en-US" sz="2160" dirty="0">
              <a:solidFill>
                <a:srgbClr val="29261B"/>
              </a:solidFill>
              <a:latin typeface="__tiempos_b6f14e"/>
            </a:endParaRPr>
          </a:p>
          <a:p>
            <a:pPr marL="411480" indent="-411480" defTabSz="1097280">
              <a:buFont typeface="+mj-lt"/>
              <a:buAutoNum type="arabicPeriod"/>
            </a:pPr>
            <a:r>
              <a:rPr lang="en-US" sz="1920" dirty="0">
                <a:solidFill>
                  <a:srgbClr val="29261B"/>
                </a:solidFill>
                <a:latin typeface="__tiempos_b6f14e"/>
              </a:rPr>
              <a:t>Developed in 2009 at the University of California, Berkeley</a:t>
            </a:r>
          </a:p>
          <a:p>
            <a:pPr marL="411480" indent="-411480" defTabSz="1097280">
              <a:buFont typeface="+mj-lt"/>
              <a:buAutoNum type="arabicPeriod"/>
            </a:pPr>
            <a:r>
              <a:rPr lang="en-US" sz="1920" dirty="0">
                <a:solidFill>
                  <a:srgbClr val="29261B"/>
                </a:solidFill>
                <a:latin typeface="__tiempos_b6f14e"/>
              </a:rPr>
              <a:t>Became an Apache project in 2013</a:t>
            </a:r>
          </a:p>
          <a:p>
            <a:pPr marL="411480" indent="-411480" defTabSz="1097280">
              <a:buFont typeface="+mj-lt"/>
              <a:buAutoNum type="arabicPeriod"/>
            </a:pPr>
            <a:r>
              <a:rPr lang="en-US" sz="1920" dirty="0">
                <a:solidFill>
                  <a:srgbClr val="29261B"/>
                </a:solidFill>
                <a:latin typeface="__tiempos_b6f14e"/>
              </a:rPr>
              <a:t>Designed to address limitations of Hadoop MapReduce, particularly in terms of performance and flexibility</a:t>
            </a:r>
          </a:p>
          <a:p>
            <a:pPr marL="411480" indent="-411480" defTabSz="1097280">
              <a:buFont typeface="+mj-lt"/>
              <a:buAutoNum type="arabicPeriod"/>
            </a:pPr>
            <a:r>
              <a:rPr lang="en-US" sz="1920" dirty="0">
                <a:solidFill>
                  <a:srgbClr val="29261B"/>
                </a:solidFill>
                <a:latin typeface="__tiempos_b6f14e"/>
              </a:rPr>
              <a:t>Introduces an in-memory computing model, processing and storing data in memory whenever possible</a:t>
            </a:r>
          </a:p>
          <a:p>
            <a:pPr marL="411480" indent="-411480" defTabSz="1097280">
              <a:buFont typeface="+mj-lt"/>
              <a:buAutoNum type="arabicPeriod"/>
            </a:pPr>
            <a:r>
              <a:rPr lang="en-US" sz="1920" dirty="0">
                <a:solidFill>
                  <a:srgbClr val="29261B"/>
                </a:solidFill>
                <a:latin typeface="__tiempos_b6f14e"/>
              </a:rPr>
              <a:t>Results in much faster processing speeds compared to disk-based systems like Hadoop MapReduce</a:t>
            </a:r>
          </a:p>
          <a:p>
            <a:pPr marL="411480" indent="-411480" defTabSz="1097280">
              <a:buFont typeface="+mj-lt"/>
              <a:buAutoNum type="arabicPeriod"/>
            </a:pPr>
            <a:r>
              <a:rPr lang="en-US" sz="1920" dirty="0">
                <a:solidFill>
                  <a:srgbClr val="29261B"/>
                </a:solidFill>
                <a:latin typeface="__tiempos_b6f14e"/>
              </a:rPr>
              <a:t>Provides a more general-purpose computing framework</a:t>
            </a:r>
          </a:p>
          <a:p>
            <a:pPr marL="411480" indent="-411480" defTabSz="1097280">
              <a:buFont typeface="+mj-lt"/>
              <a:buAutoNum type="arabicPeriod"/>
            </a:pPr>
            <a:r>
              <a:rPr lang="en-US" sz="1920" dirty="0">
                <a:solidFill>
                  <a:srgbClr val="29261B"/>
                </a:solidFill>
                <a:latin typeface="__tiempos_b6f14e"/>
              </a:rPr>
              <a:t>Supports a wide range of workloads: batch processing, real-time streaming, machine learning, and graph processing</a:t>
            </a:r>
          </a:p>
          <a:p>
            <a:pPr marL="411480" indent="-411480" defTabSz="1097280">
              <a:buFont typeface="+mj-lt"/>
              <a:buAutoNum type="arabicPeriod"/>
            </a:pPr>
            <a:r>
              <a:rPr lang="en-US" sz="1920" dirty="0">
                <a:solidFill>
                  <a:srgbClr val="29261B"/>
                </a:solidFill>
                <a:latin typeface="__tiempos_b6f14e"/>
              </a:rPr>
              <a:t>Offers a rich set of APIs in multiple programming languages</a:t>
            </a:r>
          </a:p>
          <a:p>
            <a:pPr marL="411480" indent="-411480" defTabSz="1097280">
              <a:buFont typeface="+mj-lt"/>
              <a:buAutoNum type="arabicPeriod"/>
            </a:pPr>
            <a:r>
              <a:rPr lang="en-US" sz="1920" dirty="0">
                <a:solidFill>
                  <a:srgbClr val="29261B"/>
                </a:solidFill>
                <a:latin typeface="__tiempos_b6f14e"/>
              </a:rPr>
              <a:t>More accessible and easier to use for developers</a:t>
            </a:r>
          </a:p>
          <a:p>
            <a:pPr marL="411480" indent="-411480" defTabSz="1097280">
              <a:buFont typeface="+mj-lt"/>
              <a:buAutoNum type="arabicPeriod"/>
            </a:pPr>
            <a:r>
              <a:rPr lang="en-US" sz="1920" dirty="0">
                <a:solidFill>
                  <a:srgbClr val="29261B"/>
                </a:solidFill>
                <a:latin typeface="__tiempos_b6f14e"/>
              </a:rPr>
              <a:t>Gained significant adoption and popularity due to its performance, versatility, and active community support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0ECA51-9D25-4B5C-A895-E4FB398F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120650"/>
            <a:ext cx="4056667" cy="2287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B1528F-8D2A-4A1C-9477-0E8F7BBAC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561" y="415290"/>
            <a:ext cx="3566160" cy="18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0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722FAB-E998-4091-9768-736C2B9F2901}"/>
              </a:ext>
            </a:extLst>
          </p:cNvPr>
          <p:cNvGraphicFramePr>
            <a:graphicFrameLocks noGrp="1"/>
          </p:cNvGraphicFramePr>
          <p:nvPr/>
        </p:nvGraphicFramePr>
        <p:xfrm>
          <a:off x="1330961" y="624747"/>
          <a:ext cx="11683998" cy="69801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23440">
                  <a:extLst>
                    <a:ext uri="{9D8B030D-6E8A-4147-A177-3AD203B41FA5}">
                      <a16:colId xmlns:a16="http://schemas.microsoft.com/office/drawing/2014/main" val="664309860"/>
                    </a:ext>
                  </a:extLst>
                </a:gridCol>
                <a:gridCol w="4693920">
                  <a:extLst>
                    <a:ext uri="{9D8B030D-6E8A-4147-A177-3AD203B41FA5}">
                      <a16:colId xmlns:a16="http://schemas.microsoft.com/office/drawing/2014/main" val="770753714"/>
                    </a:ext>
                  </a:extLst>
                </a:gridCol>
                <a:gridCol w="4866638">
                  <a:extLst>
                    <a:ext uri="{9D8B030D-6E8A-4147-A177-3AD203B41FA5}">
                      <a16:colId xmlns:a16="http://schemas.microsoft.com/office/drawing/2014/main" val="4072707755"/>
                    </a:ext>
                  </a:extLst>
                </a:gridCol>
              </a:tblGrid>
              <a:tr h="311641"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Feature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Hadoop MapReduce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Apache Spark</a:t>
                      </a:r>
                    </a:p>
                  </a:txBody>
                  <a:tcPr marL="38678" marR="38678" marT="19339" marB="19339" anchor="ctr"/>
                </a:tc>
                <a:extLst>
                  <a:ext uri="{0D108BD9-81ED-4DB2-BD59-A6C34878D82A}">
                    <a16:rowId xmlns:a16="http://schemas.microsoft.com/office/drawing/2014/main" val="1420105092"/>
                  </a:ext>
                </a:extLst>
              </a:tr>
              <a:tr h="447012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Data Processing Model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Batch processing using Map and Reduce stages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Directed Acyclic Graph (DAG) for batch and real-time processing</a:t>
                      </a:r>
                    </a:p>
                  </a:txBody>
                  <a:tcPr marL="38678" marR="38678" marT="19339" marB="19339" anchor="ctr"/>
                </a:tc>
                <a:extLst>
                  <a:ext uri="{0D108BD9-81ED-4DB2-BD59-A6C34878D82A}">
                    <a16:rowId xmlns:a16="http://schemas.microsoft.com/office/drawing/2014/main" val="1470259234"/>
                  </a:ext>
                </a:extLst>
              </a:tr>
              <a:tr h="484312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In-Memory Computing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Writes intermediate results to disk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Leverages in-memory computing using Resilient Distributed Datasets (RDDs)</a:t>
                      </a:r>
                    </a:p>
                  </a:txBody>
                  <a:tcPr marL="38678" marR="38678" marT="19339" marB="19339" anchor="ctr"/>
                </a:tc>
                <a:extLst>
                  <a:ext uri="{0D108BD9-81ED-4DB2-BD59-A6C34878D82A}">
                    <a16:rowId xmlns:a16="http://schemas.microsoft.com/office/drawing/2014/main" val="3667475491"/>
                  </a:ext>
                </a:extLst>
              </a:tr>
              <a:tr h="484312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Latency and Performance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Higher latency due to disk-based processing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Lower latency and faster performance with in-memory computing</a:t>
                      </a:r>
                    </a:p>
                  </a:txBody>
                  <a:tcPr marL="38678" marR="38678" marT="19339" marB="19339" anchor="ctr"/>
                </a:tc>
                <a:extLst>
                  <a:ext uri="{0D108BD9-81ED-4DB2-BD59-A6C34878D82A}">
                    <a16:rowId xmlns:a16="http://schemas.microsoft.com/office/drawing/2014/main" val="560914335"/>
                  </a:ext>
                </a:extLst>
              </a:tr>
              <a:tr h="484312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Ease of Use and APIs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Low-level API, requires writing custom Map and Reduce functions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High-level API with built-in operators, supports multiple languages</a:t>
                      </a:r>
                    </a:p>
                  </a:txBody>
                  <a:tcPr marL="38678" marR="38678" marT="19339" marB="19339" anchor="ctr"/>
                </a:tc>
                <a:extLst>
                  <a:ext uri="{0D108BD9-81ED-4DB2-BD59-A6C34878D82A}">
                    <a16:rowId xmlns:a16="http://schemas.microsoft.com/office/drawing/2014/main" val="3597063883"/>
                  </a:ext>
                </a:extLst>
              </a:tr>
              <a:tr h="484312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Ecosystem and Libraries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Rich ecosystem including Hive, Pig, and Mahout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Spark ecosystem with Spark SQL, MLlib, GraphX, and Spark Streaming</a:t>
                      </a:r>
                    </a:p>
                  </a:txBody>
                  <a:tcPr marL="38678" marR="38678" marT="19339" marB="19339" anchor="ctr"/>
                </a:tc>
                <a:extLst>
                  <a:ext uri="{0D108BD9-81ED-4DB2-BD59-A6C34878D82A}">
                    <a16:rowId xmlns:a16="http://schemas.microsoft.com/office/drawing/2014/main" val="858234783"/>
                  </a:ext>
                </a:extLst>
              </a:tr>
              <a:tr h="629606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Resource Management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Relies on Hadoop YARN for resource management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Can run on various cluster managers, including YARN, Mesos, and Spark's standalone cluster manager</a:t>
                      </a:r>
                    </a:p>
                  </a:txBody>
                  <a:tcPr marL="38678" marR="38678" marT="19339" marB="19339" anchor="ctr"/>
                </a:tc>
                <a:extLst>
                  <a:ext uri="{0D108BD9-81ED-4DB2-BD59-A6C34878D82A}">
                    <a16:rowId xmlns:a16="http://schemas.microsoft.com/office/drawing/2014/main" val="1810563055"/>
                  </a:ext>
                </a:extLst>
              </a:tr>
              <a:tr h="484312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Suitable Use Cases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Large-scale batch processing jobs with higher latency tolerance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Real-time data processing, interactive queries, iterative algorithms</a:t>
                      </a:r>
                    </a:p>
                  </a:txBody>
                  <a:tcPr marL="38678" marR="38678" marT="19339" marB="19339" anchor="ctr"/>
                </a:tc>
                <a:extLst>
                  <a:ext uri="{0D108BD9-81ED-4DB2-BD59-A6C34878D82A}">
                    <a16:rowId xmlns:a16="http://schemas.microsoft.com/office/drawing/2014/main" val="2344310410"/>
                  </a:ext>
                </a:extLst>
              </a:tr>
              <a:tr h="484312">
                <a:tc>
                  <a:txBody>
                    <a:bodyPr/>
                    <a:lstStyle/>
                    <a:p>
                      <a:r>
                        <a:rPr lang="en-US" sz="1300" b="1">
                          <a:effectLst/>
                        </a:rPr>
                        <a:t>Data Storage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Reads from and writes to a distributed file system (HDFS)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Can read from and write to various data sources, including HDFS, databases, and streaming sources</a:t>
                      </a:r>
                    </a:p>
                  </a:txBody>
                  <a:tcPr marL="38678" marR="38678" marT="19339" marB="19339" anchor="ctr"/>
                </a:tc>
                <a:extLst>
                  <a:ext uri="{0D108BD9-81ED-4DB2-BD59-A6C34878D82A}">
                    <a16:rowId xmlns:a16="http://schemas.microsoft.com/office/drawing/2014/main" val="2660894213"/>
                  </a:ext>
                </a:extLst>
              </a:tr>
              <a:tr h="447012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Fault Tolerance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Achieved through replication of data across nodes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Achieved through lineage tracking and data recomputation</a:t>
                      </a:r>
                    </a:p>
                  </a:txBody>
                  <a:tcPr marL="38678" marR="38678" marT="19339" marB="19339" anchor="ctr"/>
                </a:tc>
                <a:extLst>
                  <a:ext uri="{0D108BD9-81ED-4DB2-BD59-A6C34878D82A}">
                    <a16:rowId xmlns:a16="http://schemas.microsoft.com/office/drawing/2014/main" val="519697005"/>
                  </a:ext>
                </a:extLst>
              </a:tr>
              <a:tr h="484312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Scalability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Scales well for large datasets and clusters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Scales well for large datasets and clusters, with added benefits of in-memory computing</a:t>
                      </a:r>
                    </a:p>
                  </a:txBody>
                  <a:tcPr marL="38678" marR="38678" marT="19339" marB="19339" anchor="ctr"/>
                </a:tc>
                <a:extLst>
                  <a:ext uri="{0D108BD9-81ED-4DB2-BD59-A6C34878D82A}">
                    <a16:rowId xmlns:a16="http://schemas.microsoft.com/office/drawing/2014/main" val="748461776"/>
                  </a:ext>
                </a:extLst>
              </a:tr>
              <a:tr h="484312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Learning Curve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Steeper learning curve, requires understanding of MapReduce paradigm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Easier to learn and use due to high-level APIs and multiple language support</a:t>
                      </a:r>
                    </a:p>
                  </a:txBody>
                  <a:tcPr marL="38678" marR="38678" marT="19339" marB="19339" anchor="ctr"/>
                </a:tc>
                <a:extLst>
                  <a:ext uri="{0D108BD9-81ED-4DB2-BD59-A6C34878D82A}">
                    <a16:rowId xmlns:a16="http://schemas.microsoft.com/office/drawing/2014/main" val="2932149151"/>
                  </a:ext>
                </a:extLst>
              </a:tr>
              <a:tr h="447012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Iterative Processing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Less efficient for iterative algorithms due to disk I/O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Efficient for iterative algorithms due to in-memory computing</a:t>
                      </a:r>
                    </a:p>
                  </a:txBody>
                  <a:tcPr marL="38678" marR="38678" marT="19339" marB="19339" anchor="ctr"/>
                </a:tc>
                <a:extLst>
                  <a:ext uri="{0D108BD9-81ED-4DB2-BD59-A6C34878D82A}">
                    <a16:rowId xmlns:a16="http://schemas.microsoft.com/office/drawing/2014/main" val="2167914443"/>
                  </a:ext>
                </a:extLst>
              </a:tr>
              <a:tr h="339019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Real-time Processing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Not well-suited for real-time processing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Supports real-time processing through Spark Streaming</a:t>
                      </a:r>
                    </a:p>
                  </a:txBody>
                  <a:tcPr marL="38678" marR="38678" marT="19339" marB="19339" anchor="ctr"/>
                </a:tc>
                <a:extLst>
                  <a:ext uri="{0D108BD9-81ED-4DB2-BD59-A6C34878D82A}">
                    <a16:rowId xmlns:a16="http://schemas.microsoft.com/office/drawing/2014/main" val="3261720911"/>
                  </a:ext>
                </a:extLst>
              </a:tr>
              <a:tr h="484312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SQL Support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Supported through Hive, which translates SQL queries to MapReduce jobs</a:t>
                      </a:r>
                    </a:p>
                  </a:txBody>
                  <a:tcPr marL="38678" marR="38678" marT="19339" marB="19339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Native SQL support through Spark SQL, allowing interactive querying</a:t>
                      </a:r>
                    </a:p>
                  </a:txBody>
                  <a:tcPr marL="38678" marR="38678" marT="19339" marB="19339" anchor="ctr"/>
                </a:tc>
                <a:extLst>
                  <a:ext uri="{0D108BD9-81ED-4DB2-BD59-A6C34878D82A}">
                    <a16:rowId xmlns:a16="http://schemas.microsoft.com/office/drawing/2014/main" val="48023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44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E56837-9BA4-49F5-9452-4A3091A31691}"/>
              </a:ext>
            </a:extLst>
          </p:cNvPr>
          <p:cNvSpPr txBox="1"/>
          <p:nvPr/>
        </p:nvSpPr>
        <p:spPr>
          <a:xfrm>
            <a:off x="182880" y="2102871"/>
            <a:ext cx="7315200" cy="42288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1097280"/>
            <a:r>
              <a:rPr lang="en-US" sz="1680" b="1" dirty="0">
                <a:solidFill>
                  <a:prstClr val="black"/>
                </a:solidFill>
                <a:latin typeface="Calibri" panose="020F0502020204030204"/>
              </a:rPr>
              <a:t>Ease of Use:</a:t>
            </a:r>
          </a:p>
          <a:p>
            <a:pPr defTabSz="1097280"/>
            <a:r>
              <a:rPr lang="en-US" sz="1680" b="1" dirty="0">
                <a:solidFill>
                  <a:prstClr val="black"/>
                </a:solidFill>
                <a:latin typeface="Calibri" panose="020F0502020204030204"/>
              </a:rPr>
              <a:t>Apache Spark: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endParaRPr lang="en-US" sz="168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High-level APIs in multiple programming languages (Java, Scala, Python, R)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Intuitive and expressive APIs for data processing and analysis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Rich ecosystem of libraries and tools for various use cases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Interactive shell for quick data exploration and prototyping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Seamless integration with various data sources and storage systems</a:t>
            </a:r>
          </a:p>
          <a:p>
            <a:pPr defTabSz="1097280"/>
            <a:r>
              <a:rPr lang="en-US" sz="1680" b="1" dirty="0">
                <a:solidFill>
                  <a:prstClr val="black"/>
                </a:solidFill>
                <a:latin typeface="Calibri" panose="020F0502020204030204"/>
              </a:rPr>
              <a:t>Hadoop MapReduce:</a:t>
            </a:r>
          </a:p>
          <a:p>
            <a:pPr defTabSz="1097280"/>
            <a:endParaRPr lang="en-US" sz="168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Lower-level API, requiring more code and configuration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Primarily based on Java programming language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Requires understanding of MapReduce paradigm and writing custom Map and Reduce functions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Less intuitive and more verbose compared to Spark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Limited ecosystem and interoperability with other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1F7B2-3CD8-4454-B2B4-DF049FFA48DF}"/>
              </a:ext>
            </a:extLst>
          </p:cNvPr>
          <p:cNvSpPr txBox="1"/>
          <p:nvPr/>
        </p:nvSpPr>
        <p:spPr>
          <a:xfrm>
            <a:off x="7609840" y="1086279"/>
            <a:ext cx="6502400" cy="5780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1097280"/>
            <a:r>
              <a:rPr lang="en-US" sz="1680" b="1" dirty="0">
                <a:solidFill>
                  <a:prstClr val="black"/>
                </a:solidFill>
                <a:latin typeface="Calibri" panose="020F0502020204030204"/>
              </a:rPr>
              <a:t>Fast Processing:</a:t>
            </a:r>
          </a:p>
          <a:p>
            <a:pPr defTabSz="1097280"/>
            <a:r>
              <a:rPr lang="en-US" sz="1680" b="1" dirty="0">
                <a:solidFill>
                  <a:prstClr val="black"/>
                </a:solidFill>
                <a:latin typeface="Calibri" panose="020F0502020204030204"/>
              </a:rPr>
              <a:t>Apache Spark:</a:t>
            </a:r>
          </a:p>
          <a:p>
            <a:pPr defTabSz="1097280"/>
            <a:endParaRPr lang="en-US" sz="168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In-memory computing capabilities, allowing for faster processing speeds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Avoids disk I/O overhead by keeping data in memory whenever possible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Optimized execution engine with lazy evaluation and intelligent task scheduling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Efficient for iterative algorithms and interactive data analysis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Supports real-time processing through Spark Streaming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Faster performance compared to Hadoop MapReduce for many workloads</a:t>
            </a:r>
          </a:p>
          <a:p>
            <a:pPr defTabSz="1097280"/>
            <a:r>
              <a:rPr lang="en-US" sz="1680" b="1" dirty="0">
                <a:solidFill>
                  <a:prstClr val="black"/>
                </a:solidFill>
                <a:latin typeface="Calibri" panose="020F0502020204030204"/>
              </a:rPr>
              <a:t>Hadoop MapReduce:</a:t>
            </a:r>
          </a:p>
          <a:p>
            <a:pPr defTabSz="1097280"/>
            <a:endParaRPr lang="en-US" sz="168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Disk-based processing model, resulting in higher latency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Writes intermediate results to disk between Map and Reduce phases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Suitable for batch processing of large datasets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Slower performance compared to Spark for iterative and interactive workloads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Not well-suited for real-time processing or low-latency requirements</a:t>
            </a:r>
          </a:p>
          <a:p>
            <a:pPr marL="342900" indent="-342900" defTabSz="1097280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prstClr val="black"/>
                </a:solidFill>
                <a:latin typeface="Calibri" panose="020F0502020204030204"/>
              </a:rPr>
              <a:t>Can be slower than Spark for certain types of data processing 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5BD47C-D043-484E-A8CA-12E00B5485FB}"/>
              </a:ext>
            </a:extLst>
          </p:cNvPr>
          <p:cNvSpPr txBox="1"/>
          <p:nvPr/>
        </p:nvSpPr>
        <p:spPr>
          <a:xfrm>
            <a:off x="5811695" y="0"/>
            <a:ext cx="2412840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97280"/>
            <a:r>
              <a:rPr lang="en-US" sz="3840" b="1" dirty="0">
                <a:solidFill>
                  <a:prstClr val="black"/>
                </a:solidFill>
                <a:latin typeface="Calibri" panose="020F0502020204030204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4490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743</Words>
  <Application>Microsoft Office PowerPoint</Application>
  <PresentationFormat>Custom</PresentationFormat>
  <Paragraphs>103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__tiempos_b6f14e</vt:lpstr>
      <vt:lpstr>Arial</vt:lpstr>
      <vt:lpstr>Calibri</vt:lpstr>
      <vt:lpstr>Calibri Light</vt:lpstr>
      <vt:lpstr>Kanit</vt:lpstr>
      <vt:lpstr>Martel Sans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Amila Wijesooriya</cp:lastModifiedBy>
  <cp:revision>3</cp:revision>
  <dcterms:created xsi:type="dcterms:W3CDTF">2024-03-04T15:27:59Z</dcterms:created>
  <dcterms:modified xsi:type="dcterms:W3CDTF">2024-03-04T16:20:08Z</dcterms:modified>
</cp:coreProperties>
</file>