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98" r:id="rId3"/>
    <p:sldId id="263" r:id="rId4"/>
    <p:sldId id="269" r:id="rId5"/>
    <p:sldId id="270" r:id="rId6"/>
    <p:sldId id="271" r:id="rId7"/>
    <p:sldId id="268" r:id="rId8"/>
    <p:sldId id="273" r:id="rId9"/>
    <p:sldId id="275" r:id="rId10"/>
    <p:sldId id="276" r:id="rId11"/>
    <p:sldId id="277" r:id="rId12"/>
    <p:sldId id="283" r:id="rId13"/>
    <p:sldId id="279" r:id="rId14"/>
    <p:sldId id="281" r:id="rId15"/>
    <p:sldId id="284" r:id="rId16"/>
    <p:sldId id="282" r:id="rId17"/>
    <p:sldId id="285" r:id="rId18"/>
    <p:sldId id="286" r:id="rId19"/>
    <p:sldId id="287" r:id="rId20"/>
    <p:sldId id="288" r:id="rId21"/>
    <p:sldId id="290" r:id="rId22"/>
    <p:sldId id="291" r:id="rId23"/>
    <p:sldId id="292" r:id="rId24"/>
    <p:sldId id="293" r:id="rId25"/>
    <p:sldId id="294" r:id="rId26"/>
    <p:sldId id="295" r:id="rId27"/>
    <p:sldId id="258" r:id="rId28"/>
    <p:sldId id="296" r:id="rId29"/>
    <p:sldId id="29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9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07E5-BDB6-8DEA-D3BE-1019BF84A1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D13AAD-7101-A678-5162-C126CEF43B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0B1AC-8EB6-1B22-AE8E-A55F1324EF64}"/>
              </a:ext>
            </a:extLst>
          </p:cNvPr>
          <p:cNvSpPr>
            <a:spLocks noGrp="1"/>
          </p:cNvSpPr>
          <p:nvPr>
            <p:ph type="dt" sz="half" idx="10"/>
          </p:nvPr>
        </p:nvSpPr>
        <p:spPr/>
        <p:txBody>
          <a:bodyPr/>
          <a:lstStyle/>
          <a:p>
            <a:fld id="{28A9B466-A9E1-4CEA-BD80-924ABBFFD1E2}" type="datetimeFigureOut">
              <a:rPr lang="en-US" smtClean="0"/>
              <a:t>12/15/2024</a:t>
            </a:fld>
            <a:endParaRPr lang="en-US"/>
          </a:p>
        </p:txBody>
      </p:sp>
      <p:sp>
        <p:nvSpPr>
          <p:cNvPr id="5" name="Footer Placeholder 4">
            <a:extLst>
              <a:ext uri="{FF2B5EF4-FFF2-40B4-BE49-F238E27FC236}">
                <a16:creationId xmlns:a16="http://schemas.microsoft.com/office/drawing/2014/main" id="{F53B7FF5-5C46-D489-D156-4FEA8F3FA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3F445-2B2B-C692-02A3-2C2D9BA9CE38}"/>
              </a:ext>
            </a:extLst>
          </p:cNvPr>
          <p:cNvSpPr>
            <a:spLocks noGrp="1"/>
          </p:cNvSpPr>
          <p:nvPr>
            <p:ph type="sldNum" sz="quarter" idx="12"/>
          </p:nvPr>
        </p:nvSpPr>
        <p:spPr/>
        <p:txBody>
          <a:bodyPr/>
          <a:lstStyle/>
          <a:p>
            <a:fld id="{9903F2E5-2D11-4A79-9654-6B26E06FFFBC}" type="slidenum">
              <a:rPr lang="en-US" smtClean="0"/>
              <a:t>‹#›</a:t>
            </a:fld>
            <a:endParaRPr lang="en-US"/>
          </a:p>
        </p:txBody>
      </p:sp>
    </p:spTree>
    <p:extLst>
      <p:ext uri="{BB962C8B-B14F-4D97-AF65-F5344CB8AC3E}">
        <p14:creationId xmlns:p14="http://schemas.microsoft.com/office/powerpoint/2010/main" val="2254011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5E9E-2021-431F-CFA3-E5F8968E81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94E1B3-5901-CAC0-02F0-09D04A571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382FE-A622-215E-D355-EB4A22E56757}"/>
              </a:ext>
            </a:extLst>
          </p:cNvPr>
          <p:cNvSpPr>
            <a:spLocks noGrp="1"/>
          </p:cNvSpPr>
          <p:nvPr>
            <p:ph type="dt" sz="half" idx="10"/>
          </p:nvPr>
        </p:nvSpPr>
        <p:spPr/>
        <p:txBody>
          <a:bodyPr/>
          <a:lstStyle/>
          <a:p>
            <a:fld id="{28A9B466-A9E1-4CEA-BD80-924ABBFFD1E2}" type="datetimeFigureOut">
              <a:rPr lang="en-US" smtClean="0"/>
              <a:t>12/15/2024</a:t>
            </a:fld>
            <a:endParaRPr lang="en-US"/>
          </a:p>
        </p:txBody>
      </p:sp>
      <p:sp>
        <p:nvSpPr>
          <p:cNvPr id="5" name="Footer Placeholder 4">
            <a:extLst>
              <a:ext uri="{FF2B5EF4-FFF2-40B4-BE49-F238E27FC236}">
                <a16:creationId xmlns:a16="http://schemas.microsoft.com/office/drawing/2014/main" id="{06FE5DF2-A23F-AA14-785C-0C8404D28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E05C4-4E8F-A61B-84AD-11E0C74976C5}"/>
              </a:ext>
            </a:extLst>
          </p:cNvPr>
          <p:cNvSpPr>
            <a:spLocks noGrp="1"/>
          </p:cNvSpPr>
          <p:nvPr>
            <p:ph type="sldNum" sz="quarter" idx="12"/>
          </p:nvPr>
        </p:nvSpPr>
        <p:spPr/>
        <p:txBody>
          <a:bodyPr/>
          <a:lstStyle/>
          <a:p>
            <a:fld id="{9903F2E5-2D11-4A79-9654-6B26E06FFFBC}" type="slidenum">
              <a:rPr lang="en-US" smtClean="0"/>
              <a:t>‹#›</a:t>
            </a:fld>
            <a:endParaRPr lang="en-US"/>
          </a:p>
        </p:txBody>
      </p:sp>
    </p:spTree>
    <p:extLst>
      <p:ext uri="{BB962C8B-B14F-4D97-AF65-F5344CB8AC3E}">
        <p14:creationId xmlns:p14="http://schemas.microsoft.com/office/powerpoint/2010/main" val="232563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1D5DB-ED32-0B31-083B-E7CF8EF310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C3C92B-2D60-7A2A-032B-C85F5BB97F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EFCB8-B4D4-B302-2DFA-77967DA163C3}"/>
              </a:ext>
            </a:extLst>
          </p:cNvPr>
          <p:cNvSpPr>
            <a:spLocks noGrp="1"/>
          </p:cNvSpPr>
          <p:nvPr>
            <p:ph type="dt" sz="half" idx="10"/>
          </p:nvPr>
        </p:nvSpPr>
        <p:spPr/>
        <p:txBody>
          <a:bodyPr/>
          <a:lstStyle/>
          <a:p>
            <a:fld id="{28A9B466-A9E1-4CEA-BD80-924ABBFFD1E2}" type="datetimeFigureOut">
              <a:rPr lang="en-US" smtClean="0"/>
              <a:t>12/15/2024</a:t>
            </a:fld>
            <a:endParaRPr lang="en-US"/>
          </a:p>
        </p:txBody>
      </p:sp>
      <p:sp>
        <p:nvSpPr>
          <p:cNvPr id="5" name="Footer Placeholder 4">
            <a:extLst>
              <a:ext uri="{FF2B5EF4-FFF2-40B4-BE49-F238E27FC236}">
                <a16:creationId xmlns:a16="http://schemas.microsoft.com/office/drawing/2014/main" id="{399D4E97-6E67-35E4-9B84-D04AFD000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CBFA0-2CED-DD76-2C85-B810E786518A}"/>
              </a:ext>
            </a:extLst>
          </p:cNvPr>
          <p:cNvSpPr>
            <a:spLocks noGrp="1"/>
          </p:cNvSpPr>
          <p:nvPr>
            <p:ph type="sldNum" sz="quarter" idx="12"/>
          </p:nvPr>
        </p:nvSpPr>
        <p:spPr/>
        <p:txBody>
          <a:bodyPr/>
          <a:lstStyle/>
          <a:p>
            <a:fld id="{9903F2E5-2D11-4A79-9654-6B26E06FFFBC}" type="slidenum">
              <a:rPr lang="en-US" smtClean="0"/>
              <a:t>‹#›</a:t>
            </a:fld>
            <a:endParaRPr lang="en-US"/>
          </a:p>
        </p:txBody>
      </p:sp>
    </p:spTree>
    <p:extLst>
      <p:ext uri="{BB962C8B-B14F-4D97-AF65-F5344CB8AC3E}">
        <p14:creationId xmlns:p14="http://schemas.microsoft.com/office/powerpoint/2010/main" val="260810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BD02-0C31-71BF-C3BB-F02F24C224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17B491-7D86-74BC-C398-E8AEBABE7C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0E00A-C1BF-D110-0ABC-0062B9511BB1}"/>
              </a:ext>
            </a:extLst>
          </p:cNvPr>
          <p:cNvSpPr>
            <a:spLocks noGrp="1"/>
          </p:cNvSpPr>
          <p:nvPr>
            <p:ph type="dt" sz="half" idx="10"/>
          </p:nvPr>
        </p:nvSpPr>
        <p:spPr/>
        <p:txBody>
          <a:bodyPr/>
          <a:lstStyle/>
          <a:p>
            <a:fld id="{28A9B466-A9E1-4CEA-BD80-924ABBFFD1E2}" type="datetimeFigureOut">
              <a:rPr lang="en-US" smtClean="0"/>
              <a:t>12/15/2024</a:t>
            </a:fld>
            <a:endParaRPr lang="en-US"/>
          </a:p>
        </p:txBody>
      </p:sp>
      <p:sp>
        <p:nvSpPr>
          <p:cNvPr id="5" name="Footer Placeholder 4">
            <a:extLst>
              <a:ext uri="{FF2B5EF4-FFF2-40B4-BE49-F238E27FC236}">
                <a16:creationId xmlns:a16="http://schemas.microsoft.com/office/drawing/2014/main" id="{279C42E5-54F6-F6C0-2CEF-27F826FD8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6B554-75B1-9579-90A2-0EA74BC9F542}"/>
              </a:ext>
            </a:extLst>
          </p:cNvPr>
          <p:cNvSpPr>
            <a:spLocks noGrp="1"/>
          </p:cNvSpPr>
          <p:nvPr>
            <p:ph type="sldNum" sz="quarter" idx="12"/>
          </p:nvPr>
        </p:nvSpPr>
        <p:spPr/>
        <p:txBody>
          <a:bodyPr/>
          <a:lstStyle/>
          <a:p>
            <a:fld id="{9903F2E5-2D11-4A79-9654-6B26E06FFFBC}" type="slidenum">
              <a:rPr lang="en-US" smtClean="0"/>
              <a:t>‹#›</a:t>
            </a:fld>
            <a:endParaRPr lang="en-US"/>
          </a:p>
        </p:txBody>
      </p:sp>
    </p:spTree>
    <p:extLst>
      <p:ext uri="{BB962C8B-B14F-4D97-AF65-F5344CB8AC3E}">
        <p14:creationId xmlns:p14="http://schemas.microsoft.com/office/powerpoint/2010/main" val="423025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B033-3915-0612-1900-48B184319C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EDB32-48C4-8812-9C3F-0278D4931B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859C7E-BCE3-0CA0-7E35-6283F0697B0E}"/>
              </a:ext>
            </a:extLst>
          </p:cNvPr>
          <p:cNvSpPr>
            <a:spLocks noGrp="1"/>
          </p:cNvSpPr>
          <p:nvPr>
            <p:ph type="dt" sz="half" idx="10"/>
          </p:nvPr>
        </p:nvSpPr>
        <p:spPr/>
        <p:txBody>
          <a:bodyPr/>
          <a:lstStyle/>
          <a:p>
            <a:fld id="{28A9B466-A9E1-4CEA-BD80-924ABBFFD1E2}" type="datetimeFigureOut">
              <a:rPr lang="en-US" smtClean="0"/>
              <a:t>12/15/2024</a:t>
            </a:fld>
            <a:endParaRPr lang="en-US"/>
          </a:p>
        </p:txBody>
      </p:sp>
      <p:sp>
        <p:nvSpPr>
          <p:cNvPr id="5" name="Footer Placeholder 4">
            <a:extLst>
              <a:ext uri="{FF2B5EF4-FFF2-40B4-BE49-F238E27FC236}">
                <a16:creationId xmlns:a16="http://schemas.microsoft.com/office/drawing/2014/main" id="{36F887A5-5804-60CF-28F4-2CC8A4CAC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F2DCA-A943-D212-08C6-432BDFE4ADC7}"/>
              </a:ext>
            </a:extLst>
          </p:cNvPr>
          <p:cNvSpPr>
            <a:spLocks noGrp="1"/>
          </p:cNvSpPr>
          <p:nvPr>
            <p:ph type="sldNum" sz="quarter" idx="12"/>
          </p:nvPr>
        </p:nvSpPr>
        <p:spPr/>
        <p:txBody>
          <a:bodyPr/>
          <a:lstStyle/>
          <a:p>
            <a:fld id="{9903F2E5-2D11-4A79-9654-6B26E06FFFBC}" type="slidenum">
              <a:rPr lang="en-US" smtClean="0"/>
              <a:t>‹#›</a:t>
            </a:fld>
            <a:endParaRPr lang="en-US"/>
          </a:p>
        </p:txBody>
      </p:sp>
    </p:spTree>
    <p:extLst>
      <p:ext uri="{BB962C8B-B14F-4D97-AF65-F5344CB8AC3E}">
        <p14:creationId xmlns:p14="http://schemas.microsoft.com/office/powerpoint/2010/main" val="260170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85D1-95E8-FC35-1F61-389FD1F1D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4CAB0-7577-10E9-7F89-D6A0E93517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C867F-9703-5964-771B-B5B4B8906B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0BA3A3-D77B-AD00-1525-DBBDA74462E1}"/>
              </a:ext>
            </a:extLst>
          </p:cNvPr>
          <p:cNvSpPr>
            <a:spLocks noGrp="1"/>
          </p:cNvSpPr>
          <p:nvPr>
            <p:ph type="dt" sz="half" idx="10"/>
          </p:nvPr>
        </p:nvSpPr>
        <p:spPr/>
        <p:txBody>
          <a:bodyPr/>
          <a:lstStyle/>
          <a:p>
            <a:fld id="{28A9B466-A9E1-4CEA-BD80-924ABBFFD1E2}" type="datetimeFigureOut">
              <a:rPr lang="en-US" smtClean="0"/>
              <a:t>12/15/2024</a:t>
            </a:fld>
            <a:endParaRPr lang="en-US"/>
          </a:p>
        </p:txBody>
      </p:sp>
      <p:sp>
        <p:nvSpPr>
          <p:cNvPr id="6" name="Footer Placeholder 5">
            <a:extLst>
              <a:ext uri="{FF2B5EF4-FFF2-40B4-BE49-F238E27FC236}">
                <a16:creationId xmlns:a16="http://schemas.microsoft.com/office/drawing/2014/main" id="{461C7F09-83E3-7487-5E33-E1BDA2E011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57868-D632-5672-B0F4-3DDEE3EC09E5}"/>
              </a:ext>
            </a:extLst>
          </p:cNvPr>
          <p:cNvSpPr>
            <a:spLocks noGrp="1"/>
          </p:cNvSpPr>
          <p:nvPr>
            <p:ph type="sldNum" sz="quarter" idx="12"/>
          </p:nvPr>
        </p:nvSpPr>
        <p:spPr/>
        <p:txBody>
          <a:bodyPr/>
          <a:lstStyle/>
          <a:p>
            <a:fld id="{9903F2E5-2D11-4A79-9654-6B26E06FFFBC}" type="slidenum">
              <a:rPr lang="en-US" smtClean="0"/>
              <a:t>‹#›</a:t>
            </a:fld>
            <a:endParaRPr lang="en-US"/>
          </a:p>
        </p:txBody>
      </p:sp>
    </p:spTree>
    <p:extLst>
      <p:ext uri="{BB962C8B-B14F-4D97-AF65-F5344CB8AC3E}">
        <p14:creationId xmlns:p14="http://schemas.microsoft.com/office/powerpoint/2010/main" val="379888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3CA0-8CE2-1C8E-DD8A-1C5745ED10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69B5D9-A3D8-B158-6449-6CE8DEBCF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B5545E-CE1C-94C1-01B8-44E8E5B601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EF12EA-93B3-10E1-FE9F-B69827C55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6D5D24-C018-1DAA-63C3-7B73327AD9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71E229-7474-28CA-DDD0-D48504E287E0}"/>
              </a:ext>
            </a:extLst>
          </p:cNvPr>
          <p:cNvSpPr>
            <a:spLocks noGrp="1"/>
          </p:cNvSpPr>
          <p:nvPr>
            <p:ph type="dt" sz="half" idx="10"/>
          </p:nvPr>
        </p:nvSpPr>
        <p:spPr/>
        <p:txBody>
          <a:bodyPr/>
          <a:lstStyle/>
          <a:p>
            <a:fld id="{28A9B466-A9E1-4CEA-BD80-924ABBFFD1E2}" type="datetimeFigureOut">
              <a:rPr lang="en-US" smtClean="0"/>
              <a:t>12/15/2024</a:t>
            </a:fld>
            <a:endParaRPr lang="en-US"/>
          </a:p>
        </p:txBody>
      </p:sp>
      <p:sp>
        <p:nvSpPr>
          <p:cNvPr id="8" name="Footer Placeholder 7">
            <a:extLst>
              <a:ext uri="{FF2B5EF4-FFF2-40B4-BE49-F238E27FC236}">
                <a16:creationId xmlns:a16="http://schemas.microsoft.com/office/drawing/2014/main" id="{31203056-F7D2-9C2E-DD7C-A54CC4AD7A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34FE6A-775A-E737-B06B-58FCF5771981}"/>
              </a:ext>
            </a:extLst>
          </p:cNvPr>
          <p:cNvSpPr>
            <a:spLocks noGrp="1"/>
          </p:cNvSpPr>
          <p:nvPr>
            <p:ph type="sldNum" sz="quarter" idx="12"/>
          </p:nvPr>
        </p:nvSpPr>
        <p:spPr/>
        <p:txBody>
          <a:bodyPr/>
          <a:lstStyle/>
          <a:p>
            <a:fld id="{9903F2E5-2D11-4A79-9654-6B26E06FFFBC}" type="slidenum">
              <a:rPr lang="en-US" smtClean="0"/>
              <a:t>‹#›</a:t>
            </a:fld>
            <a:endParaRPr lang="en-US"/>
          </a:p>
        </p:txBody>
      </p:sp>
    </p:spTree>
    <p:extLst>
      <p:ext uri="{BB962C8B-B14F-4D97-AF65-F5344CB8AC3E}">
        <p14:creationId xmlns:p14="http://schemas.microsoft.com/office/powerpoint/2010/main" val="128617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8BC8-BB2D-0615-A74F-CD01CEEC53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0F53FC-2794-2958-435C-32A806118E81}"/>
              </a:ext>
            </a:extLst>
          </p:cNvPr>
          <p:cNvSpPr>
            <a:spLocks noGrp="1"/>
          </p:cNvSpPr>
          <p:nvPr>
            <p:ph type="dt" sz="half" idx="10"/>
          </p:nvPr>
        </p:nvSpPr>
        <p:spPr/>
        <p:txBody>
          <a:bodyPr/>
          <a:lstStyle/>
          <a:p>
            <a:fld id="{28A9B466-A9E1-4CEA-BD80-924ABBFFD1E2}" type="datetimeFigureOut">
              <a:rPr lang="en-US" smtClean="0"/>
              <a:t>12/15/2024</a:t>
            </a:fld>
            <a:endParaRPr lang="en-US"/>
          </a:p>
        </p:txBody>
      </p:sp>
      <p:sp>
        <p:nvSpPr>
          <p:cNvPr id="4" name="Footer Placeholder 3">
            <a:extLst>
              <a:ext uri="{FF2B5EF4-FFF2-40B4-BE49-F238E27FC236}">
                <a16:creationId xmlns:a16="http://schemas.microsoft.com/office/drawing/2014/main" id="{FA096FBE-5EB3-FF01-DA9D-C00C42A445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AF8E6F-A82C-78BC-14BB-2A292A291E5B}"/>
              </a:ext>
            </a:extLst>
          </p:cNvPr>
          <p:cNvSpPr>
            <a:spLocks noGrp="1"/>
          </p:cNvSpPr>
          <p:nvPr>
            <p:ph type="sldNum" sz="quarter" idx="12"/>
          </p:nvPr>
        </p:nvSpPr>
        <p:spPr/>
        <p:txBody>
          <a:bodyPr/>
          <a:lstStyle/>
          <a:p>
            <a:fld id="{9903F2E5-2D11-4A79-9654-6B26E06FFFBC}" type="slidenum">
              <a:rPr lang="en-US" smtClean="0"/>
              <a:t>‹#›</a:t>
            </a:fld>
            <a:endParaRPr lang="en-US"/>
          </a:p>
        </p:txBody>
      </p:sp>
    </p:spTree>
    <p:extLst>
      <p:ext uri="{BB962C8B-B14F-4D97-AF65-F5344CB8AC3E}">
        <p14:creationId xmlns:p14="http://schemas.microsoft.com/office/powerpoint/2010/main" val="34375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EFB988-1FDE-FAB3-547C-FF107F9D6857}"/>
              </a:ext>
            </a:extLst>
          </p:cNvPr>
          <p:cNvSpPr>
            <a:spLocks noGrp="1"/>
          </p:cNvSpPr>
          <p:nvPr>
            <p:ph type="dt" sz="half" idx="10"/>
          </p:nvPr>
        </p:nvSpPr>
        <p:spPr/>
        <p:txBody>
          <a:bodyPr/>
          <a:lstStyle/>
          <a:p>
            <a:fld id="{28A9B466-A9E1-4CEA-BD80-924ABBFFD1E2}" type="datetimeFigureOut">
              <a:rPr lang="en-US" smtClean="0"/>
              <a:t>12/15/2024</a:t>
            </a:fld>
            <a:endParaRPr lang="en-US"/>
          </a:p>
        </p:txBody>
      </p:sp>
      <p:sp>
        <p:nvSpPr>
          <p:cNvPr id="3" name="Footer Placeholder 2">
            <a:extLst>
              <a:ext uri="{FF2B5EF4-FFF2-40B4-BE49-F238E27FC236}">
                <a16:creationId xmlns:a16="http://schemas.microsoft.com/office/drawing/2014/main" id="{2B307909-DAC9-7D69-672F-BA052C5532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B64923-9F7C-D529-2DCE-0F1FA61CF25E}"/>
              </a:ext>
            </a:extLst>
          </p:cNvPr>
          <p:cNvSpPr>
            <a:spLocks noGrp="1"/>
          </p:cNvSpPr>
          <p:nvPr>
            <p:ph type="sldNum" sz="quarter" idx="12"/>
          </p:nvPr>
        </p:nvSpPr>
        <p:spPr/>
        <p:txBody>
          <a:bodyPr/>
          <a:lstStyle/>
          <a:p>
            <a:fld id="{9903F2E5-2D11-4A79-9654-6B26E06FFFBC}" type="slidenum">
              <a:rPr lang="en-US" smtClean="0"/>
              <a:t>‹#›</a:t>
            </a:fld>
            <a:endParaRPr lang="en-US"/>
          </a:p>
        </p:txBody>
      </p:sp>
    </p:spTree>
    <p:extLst>
      <p:ext uri="{BB962C8B-B14F-4D97-AF65-F5344CB8AC3E}">
        <p14:creationId xmlns:p14="http://schemas.microsoft.com/office/powerpoint/2010/main" val="27701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F6BB-6307-C0BF-CEF8-43CCDF098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235B2-947B-7742-E27A-2DEF759CD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7D0DB-33BA-1636-A3BF-E4CD4C8D8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E9AB3-4F67-BAF0-4C75-17DC614C895D}"/>
              </a:ext>
            </a:extLst>
          </p:cNvPr>
          <p:cNvSpPr>
            <a:spLocks noGrp="1"/>
          </p:cNvSpPr>
          <p:nvPr>
            <p:ph type="dt" sz="half" idx="10"/>
          </p:nvPr>
        </p:nvSpPr>
        <p:spPr/>
        <p:txBody>
          <a:bodyPr/>
          <a:lstStyle/>
          <a:p>
            <a:fld id="{28A9B466-A9E1-4CEA-BD80-924ABBFFD1E2}" type="datetimeFigureOut">
              <a:rPr lang="en-US" smtClean="0"/>
              <a:t>12/15/2024</a:t>
            </a:fld>
            <a:endParaRPr lang="en-US"/>
          </a:p>
        </p:txBody>
      </p:sp>
      <p:sp>
        <p:nvSpPr>
          <p:cNvPr id="6" name="Footer Placeholder 5">
            <a:extLst>
              <a:ext uri="{FF2B5EF4-FFF2-40B4-BE49-F238E27FC236}">
                <a16:creationId xmlns:a16="http://schemas.microsoft.com/office/drawing/2014/main" id="{8EF33F99-6AD7-0559-8B1F-FEAEBD3D1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0C72B-7B2E-3C20-76A6-3C3348DBAAEE}"/>
              </a:ext>
            </a:extLst>
          </p:cNvPr>
          <p:cNvSpPr>
            <a:spLocks noGrp="1"/>
          </p:cNvSpPr>
          <p:nvPr>
            <p:ph type="sldNum" sz="quarter" idx="12"/>
          </p:nvPr>
        </p:nvSpPr>
        <p:spPr/>
        <p:txBody>
          <a:bodyPr/>
          <a:lstStyle/>
          <a:p>
            <a:fld id="{9903F2E5-2D11-4A79-9654-6B26E06FFFBC}" type="slidenum">
              <a:rPr lang="en-US" smtClean="0"/>
              <a:t>‹#›</a:t>
            </a:fld>
            <a:endParaRPr lang="en-US"/>
          </a:p>
        </p:txBody>
      </p:sp>
    </p:spTree>
    <p:extLst>
      <p:ext uri="{BB962C8B-B14F-4D97-AF65-F5344CB8AC3E}">
        <p14:creationId xmlns:p14="http://schemas.microsoft.com/office/powerpoint/2010/main" val="12382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DE6C-ED15-F03D-A0C7-B4A79632D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38E70-14DC-D1BB-41DD-4C8B35950D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66F36D-4D8B-EFD4-C14C-2099170E8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06F39-1EAF-A2FD-6322-F170678ED4C3}"/>
              </a:ext>
            </a:extLst>
          </p:cNvPr>
          <p:cNvSpPr>
            <a:spLocks noGrp="1"/>
          </p:cNvSpPr>
          <p:nvPr>
            <p:ph type="dt" sz="half" idx="10"/>
          </p:nvPr>
        </p:nvSpPr>
        <p:spPr/>
        <p:txBody>
          <a:bodyPr/>
          <a:lstStyle/>
          <a:p>
            <a:fld id="{28A9B466-A9E1-4CEA-BD80-924ABBFFD1E2}" type="datetimeFigureOut">
              <a:rPr lang="en-US" smtClean="0"/>
              <a:t>12/15/2024</a:t>
            </a:fld>
            <a:endParaRPr lang="en-US"/>
          </a:p>
        </p:txBody>
      </p:sp>
      <p:sp>
        <p:nvSpPr>
          <p:cNvPr id="6" name="Footer Placeholder 5">
            <a:extLst>
              <a:ext uri="{FF2B5EF4-FFF2-40B4-BE49-F238E27FC236}">
                <a16:creationId xmlns:a16="http://schemas.microsoft.com/office/drawing/2014/main" id="{71FE57CA-77F8-5C99-4EB0-BF6DAB123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392F5-35D4-235E-AD60-25D2C6C4961B}"/>
              </a:ext>
            </a:extLst>
          </p:cNvPr>
          <p:cNvSpPr>
            <a:spLocks noGrp="1"/>
          </p:cNvSpPr>
          <p:nvPr>
            <p:ph type="sldNum" sz="quarter" idx="12"/>
          </p:nvPr>
        </p:nvSpPr>
        <p:spPr/>
        <p:txBody>
          <a:bodyPr/>
          <a:lstStyle/>
          <a:p>
            <a:fld id="{9903F2E5-2D11-4A79-9654-6B26E06FFFBC}" type="slidenum">
              <a:rPr lang="en-US" smtClean="0"/>
              <a:t>‹#›</a:t>
            </a:fld>
            <a:endParaRPr lang="en-US"/>
          </a:p>
        </p:txBody>
      </p:sp>
    </p:spTree>
    <p:extLst>
      <p:ext uri="{BB962C8B-B14F-4D97-AF65-F5344CB8AC3E}">
        <p14:creationId xmlns:p14="http://schemas.microsoft.com/office/powerpoint/2010/main" val="224755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31F5D-F1C6-7F50-8D0E-1051A813D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13C1A-35E1-6D82-B4BB-B32FA7D74E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A36D3-B7A3-5535-29A5-0D7A61CEC5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A9B466-A9E1-4CEA-BD80-924ABBFFD1E2}" type="datetimeFigureOut">
              <a:rPr lang="en-US" smtClean="0"/>
              <a:t>12/15/2024</a:t>
            </a:fld>
            <a:endParaRPr lang="en-US"/>
          </a:p>
        </p:txBody>
      </p:sp>
      <p:sp>
        <p:nvSpPr>
          <p:cNvPr id="5" name="Footer Placeholder 4">
            <a:extLst>
              <a:ext uri="{FF2B5EF4-FFF2-40B4-BE49-F238E27FC236}">
                <a16:creationId xmlns:a16="http://schemas.microsoft.com/office/drawing/2014/main" id="{C6495755-F4D1-DBD5-DB37-1ADA9A449E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78E5BD-49B0-423C-EFE4-B35C217A8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03F2E5-2D11-4A79-9654-6B26E06FFFBC}" type="slidenum">
              <a:rPr lang="en-US" smtClean="0"/>
              <a:t>‹#›</a:t>
            </a:fld>
            <a:endParaRPr lang="en-US"/>
          </a:p>
        </p:txBody>
      </p:sp>
    </p:spTree>
    <p:extLst>
      <p:ext uri="{BB962C8B-B14F-4D97-AF65-F5344CB8AC3E}">
        <p14:creationId xmlns:p14="http://schemas.microsoft.com/office/powerpoint/2010/main" val="48125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D29C5-10B0-29B0-E781-F7565E6A96AD}"/>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41CD5251-9A4E-7225-6143-346256DB7775}"/>
              </a:ext>
            </a:extLst>
          </p:cNvPr>
          <p:cNvSpPr txBox="1"/>
          <p:nvPr/>
        </p:nvSpPr>
        <p:spPr>
          <a:xfrm>
            <a:off x="1785747" y="793105"/>
            <a:ext cx="8620506" cy="523220"/>
          </a:xfrm>
          <a:prstGeom prst="rect">
            <a:avLst/>
          </a:prstGeom>
          <a:noFill/>
        </p:spPr>
        <p:txBody>
          <a:bodyPr wrap="square">
            <a:spAutoFit/>
          </a:bodyPr>
          <a:lstStyle/>
          <a:p>
            <a:pPr algn="ctr"/>
            <a:r>
              <a:rPr lang="en-US" sz="2800" b="1" dirty="0"/>
              <a:t>Debugging</a:t>
            </a:r>
          </a:p>
        </p:txBody>
      </p:sp>
      <p:sp>
        <p:nvSpPr>
          <p:cNvPr id="4" name="TextBox 3">
            <a:extLst>
              <a:ext uri="{FF2B5EF4-FFF2-40B4-BE49-F238E27FC236}">
                <a16:creationId xmlns:a16="http://schemas.microsoft.com/office/drawing/2014/main" id="{15A49A7B-71AF-75AA-A1A9-0D4157B0A454}"/>
              </a:ext>
            </a:extLst>
          </p:cNvPr>
          <p:cNvSpPr txBox="1"/>
          <p:nvPr/>
        </p:nvSpPr>
        <p:spPr>
          <a:xfrm>
            <a:off x="1785747" y="1851987"/>
            <a:ext cx="8485632" cy="830997"/>
          </a:xfrm>
          <a:prstGeom prst="rect">
            <a:avLst/>
          </a:prstGeom>
          <a:noFill/>
        </p:spPr>
        <p:txBody>
          <a:bodyPr wrap="square">
            <a:spAutoFit/>
          </a:bodyPr>
          <a:lstStyle/>
          <a:p>
            <a:r>
              <a:rPr lang="en-US" sz="2400" dirty="0"/>
              <a:t>A </a:t>
            </a:r>
            <a:r>
              <a:rPr lang="en-US" sz="2400" b="1" dirty="0"/>
              <a:t>bug</a:t>
            </a:r>
            <a:r>
              <a:rPr lang="en-US" sz="2400" dirty="0"/>
              <a:t> is an error, flaw, or unexpected behavior in a program that causes it to function incorrectly or produce incorrect results.</a:t>
            </a:r>
          </a:p>
        </p:txBody>
      </p:sp>
      <p:sp>
        <p:nvSpPr>
          <p:cNvPr id="8" name="TextBox 7">
            <a:extLst>
              <a:ext uri="{FF2B5EF4-FFF2-40B4-BE49-F238E27FC236}">
                <a16:creationId xmlns:a16="http://schemas.microsoft.com/office/drawing/2014/main" id="{1EE4FFBB-C171-631B-B1CD-AC693BB143BF}"/>
              </a:ext>
            </a:extLst>
          </p:cNvPr>
          <p:cNvSpPr txBox="1"/>
          <p:nvPr/>
        </p:nvSpPr>
        <p:spPr>
          <a:xfrm>
            <a:off x="1785747" y="3092523"/>
            <a:ext cx="8485632" cy="830997"/>
          </a:xfrm>
          <a:prstGeom prst="rect">
            <a:avLst/>
          </a:prstGeom>
          <a:noFill/>
        </p:spPr>
        <p:txBody>
          <a:bodyPr wrap="square">
            <a:spAutoFit/>
          </a:bodyPr>
          <a:lstStyle/>
          <a:p>
            <a:r>
              <a:rPr lang="en-US" sz="2400" b="1" dirty="0"/>
              <a:t>Debugging</a:t>
            </a:r>
            <a:r>
              <a:rPr lang="en-US" sz="2400" dirty="0"/>
              <a:t> is the process of identifying, analyzing, and fixing errors in your code.</a:t>
            </a:r>
          </a:p>
        </p:txBody>
      </p:sp>
      <p:sp>
        <p:nvSpPr>
          <p:cNvPr id="21" name="TextBox 20">
            <a:extLst>
              <a:ext uri="{FF2B5EF4-FFF2-40B4-BE49-F238E27FC236}">
                <a16:creationId xmlns:a16="http://schemas.microsoft.com/office/drawing/2014/main" id="{8F104437-30B4-2161-C13B-B1ABE213E50F}"/>
              </a:ext>
            </a:extLst>
          </p:cNvPr>
          <p:cNvSpPr txBox="1"/>
          <p:nvPr/>
        </p:nvSpPr>
        <p:spPr>
          <a:xfrm>
            <a:off x="2330005" y="4333059"/>
            <a:ext cx="7531990" cy="2031325"/>
          </a:xfrm>
          <a:prstGeom prst="rect">
            <a:avLst/>
          </a:prstGeom>
          <a:noFill/>
        </p:spPr>
        <p:txBody>
          <a:bodyPr wrap="square">
            <a:spAutoFit/>
          </a:bodyPr>
          <a:lstStyle/>
          <a:p>
            <a:pPr>
              <a:spcAft>
                <a:spcPts val="1200"/>
              </a:spcAft>
            </a:pPr>
            <a:r>
              <a:rPr lang="en-US" sz="2400" b="1" dirty="0"/>
              <a:t>Knowing how to debug:</a:t>
            </a:r>
          </a:p>
          <a:p>
            <a:pPr marL="285750" indent="-285750">
              <a:spcAft>
                <a:spcPts val="1200"/>
              </a:spcAft>
              <a:buFont typeface="Arial" panose="020B0604020202020204" pitchFamily="34" charset="0"/>
              <a:buChar char="•"/>
            </a:pPr>
            <a:r>
              <a:rPr lang="en-US" sz="2400" dirty="0"/>
              <a:t>Ensures your code runs correctly.</a:t>
            </a:r>
          </a:p>
          <a:p>
            <a:pPr marL="285750" indent="-285750">
              <a:spcAft>
                <a:spcPts val="1200"/>
              </a:spcAft>
              <a:buFont typeface="Arial" panose="020B0604020202020204" pitchFamily="34" charset="0"/>
              <a:buChar char="•"/>
            </a:pPr>
            <a:r>
              <a:rPr lang="en-US" sz="2400" dirty="0"/>
              <a:t>Improves program efficiency.</a:t>
            </a:r>
          </a:p>
          <a:p>
            <a:pPr marL="285750" indent="-285750">
              <a:spcAft>
                <a:spcPts val="1200"/>
              </a:spcAft>
              <a:buFont typeface="Arial" panose="020B0604020202020204" pitchFamily="34" charset="0"/>
              <a:buChar char="•"/>
            </a:pPr>
            <a:r>
              <a:rPr lang="en-US" sz="2400" dirty="0"/>
              <a:t>Helps develop a deeper understanding of your code.</a:t>
            </a:r>
          </a:p>
        </p:txBody>
      </p:sp>
    </p:spTree>
    <p:extLst>
      <p:ext uri="{BB962C8B-B14F-4D97-AF65-F5344CB8AC3E}">
        <p14:creationId xmlns:p14="http://schemas.microsoft.com/office/powerpoint/2010/main" val="210991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6F6DB-1A1A-B416-8FB6-604C673BE0F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8DF9732-EA61-9066-0DF0-F29D5CFC1FE8}"/>
              </a:ext>
            </a:extLst>
          </p:cNvPr>
          <p:cNvSpPr txBox="1"/>
          <p:nvPr/>
        </p:nvSpPr>
        <p:spPr>
          <a:xfrm>
            <a:off x="1371600" y="1572768"/>
            <a:ext cx="3236976" cy="2523744"/>
          </a:xfrm>
          <a:prstGeom prst="rect">
            <a:avLst/>
          </a:prstGeom>
        </p:spPr>
        <p:txBody>
          <a:bodyPr wrap="square" rtlCol="0">
            <a:spAutoFit/>
          </a:bodyPr>
          <a:lstStyle/>
          <a:p>
            <a:endParaRPr lang="en-US" dirty="0"/>
          </a:p>
        </p:txBody>
      </p:sp>
      <p:sp>
        <p:nvSpPr>
          <p:cNvPr id="2" name="TextBox 1">
            <a:extLst>
              <a:ext uri="{FF2B5EF4-FFF2-40B4-BE49-F238E27FC236}">
                <a16:creationId xmlns:a16="http://schemas.microsoft.com/office/drawing/2014/main" id="{7BE973E6-4045-FDF7-565B-EF2B845CF6AA}"/>
              </a:ext>
            </a:extLst>
          </p:cNvPr>
          <p:cNvSpPr txBox="1"/>
          <p:nvPr/>
        </p:nvSpPr>
        <p:spPr>
          <a:xfrm>
            <a:off x="927925" y="1157807"/>
            <a:ext cx="10336149" cy="646331"/>
          </a:xfrm>
          <a:prstGeom prst="rect">
            <a:avLst/>
          </a:prstGeom>
          <a:noFill/>
        </p:spPr>
        <p:txBody>
          <a:bodyPr wrap="square">
            <a:spAutoFit/>
          </a:bodyPr>
          <a:lstStyle/>
          <a:p>
            <a:r>
              <a:rPr lang="en-US" b="1" dirty="0"/>
              <a:t>2. Runtime Errors: </a:t>
            </a:r>
            <a:r>
              <a:rPr lang="en-US" dirty="0"/>
              <a:t>Errors that occur while the code is running.</a:t>
            </a:r>
          </a:p>
          <a:p>
            <a:endParaRPr lang="en-US" dirty="0"/>
          </a:p>
        </p:txBody>
      </p:sp>
      <p:sp>
        <p:nvSpPr>
          <p:cNvPr id="3" name="TextBox 2">
            <a:extLst>
              <a:ext uri="{FF2B5EF4-FFF2-40B4-BE49-F238E27FC236}">
                <a16:creationId xmlns:a16="http://schemas.microsoft.com/office/drawing/2014/main" id="{BFF502ED-6F1E-C3EE-E0D4-91E9491FBB9C}"/>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sp>
        <p:nvSpPr>
          <p:cNvPr id="5" name="TextBox 4">
            <a:extLst>
              <a:ext uri="{FF2B5EF4-FFF2-40B4-BE49-F238E27FC236}">
                <a16:creationId xmlns:a16="http://schemas.microsoft.com/office/drawing/2014/main" id="{2BD7504B-BEB8-524F-3222-ED134B4F9C4C}"/>
              </a:ext>
            </a:extLst>
          </p:cNvPr>
          <p:cNvSpPr txBox="1"/>
          <p:nvPr/>
        </p:nvSpPr>
        <p:spPr>
          <a:xfrm>
            <a:off x="927925" y="2180219"/>
            <a:ext cx="6096000" cy="369332"/>
          </a:xfrm>
          <a:prstGeom prst="rect">
            <a:avLst/>
          </a:prstGeom>
          <a:noFill/>
        </p:spPr>
        <p:txBody>
          <a:bodyPr wrap="square">
            <a:spAutoFit/>
          </a:bodyPr>
          <a:lstStyle/>
          <a:p>
            <a:r>
              <a:rPr lang="en-US" dirty="0"/>
              <a:t>Examples:</a:t>
            </a:r>
          </a:p>
        </p:txBody>
      </p:sp>
      <p:sp>
        <p:nvSpPr>
          <p:cNvPr id="13" name="TextBox 12">
            <a:extLst>
              <a:ext uri="{FF2B5EF4-FFF2-40B4-BE49-F238E27FC236}">
                <a16:creationId xmlns:a16="http://schemas.microsoft.com/office/drawing/2014/main" id="{9CFD7CD7-03F4-E7ED-1B81-112F4B2C665F}"/>
              </a:ext>
            </a:extLst>
          </p:cNvPr>
          <p:cNvSpPr txBox="1"/>
          <p:nvPr/>
        </p:nvSpPr>
        <p:spPr>
          <a:xfrm>
            <a:off x="6627575" y="2364885"/>
            <a:ext cx="5592346" cy="1477328"/>
          </a:xfrm>
          <a:prstGeom prst="rect">
            <a:avLst/>
          </a:prstGeom>
          <a:noFill/>
        </p:spPr>
        <p:txBody>
          <a:bodyPr wrap="square">
            <a:spAutoFit/>
          </a:bodyPr>
          <a:lstStyle/>
          <a:p>
            <a:r>
              <a:rPr lang="en-US" b="1" dirty="0"/>
              <a:t>Undefined Variables or Functions</a:t>
            </a:r>
          </a:p>
          <a:p>
            <a:r>
              <a:rPr lang="en-US" b="1" dirty="0"/>
              <a:t>Description: </a:t>
            </a:r>
          </a:p>
          <a:p>
            <a:endParaRPr lang="en-US" b="1" dirty="0"/>
          </a:p>
          <a:p>
            <a:r>
              <a:rPr lang="en-US" dirty="0"/>
              <a:t>Happens when a variable or function is called without being defined or in the wrong context.</a:t>
            </a:r>
          </a:p>
        </p:txBody>
      </p:sp>
      <p:pic>
        <p:nvPicPr>
          <p:cNvPr id="7" name="Picture 6">
            <a:extLst>
              <a:ext uri="{FF2B5EF4-FFF2-40B4-BE49-F238E27FC236}">
                <a16:creationId xmlns:a16="http://schemas.microsoft.com/office/drawing/2014/main" id="{16A69283-6FCA-3615-BB2A-8A9F349E2190}"/>
              </a:ext>
            </a:extLst>
          </p:cNvPr>
          <p:cNvPicPr>
            <a:picLocks noChangeAspect="1"/>
          </p:cNvPicPr>
          <p:nvPr/>
        </p:nvPicPr>
        <p:blipFill>
          <a:blip r:embed="rId2"/>
          <a:stretch>
            <a:fillRect/>
          </a:stretch>
        </p:blipFill>
        <p:spPr>
          <a:xfrm>
            <a:off x="523096" y="2549551"/>
            <a:ext cx="5572903" cy="3229426"/>
          </a:xfrm>
          <a:prstGeom prst="rect">
            <a:avLst/>
          </a:prstGeom>
        </p:spPr>
      </p:pic>
    </p:spTree>
    <p:extLst>
      <p:ext uri="{BB962C8B-B14F-4D97-AF65-F5344CB8AC3E}">
        <p14:creationId xmlns:p14="http://schemas.microsoft.com/office/powerpoint/2010/main" val="107642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5D40E-BDEB-1072-BEFB-7BDD850BD33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2A697A6-C923-A5ED-A231-4DE1D3D692D1}"/>
              </a:ext>
            </a:extLst>
          </p:cNvPr>
          <p:cNvSpPr txBox="1"/>
          <p:nvPr/>
        </p:nvSpPr>
        <p:spPr>
          <a:xfrm>
            <a:off x="1371600" y="1572768"/>
            <a:ext cx="3236976" cy="2523744"/>
          </a:xfrm>
          <a:prstGeom prst="rect">
            <a:avLst/>
          </a:prstGeom>
        </p:spPr>
        <p:txBody>
          <a:bodyPr wrap="square" rtlCol="0">
            <a:spAutoFit/>
          </a:bodyPr>
          <a:lstStyle/>
          <a:p>
            <a:endParaRPr lang="en-US" dirty="0"/>
          </a:p>
        </p:txBody>
      </p:sp>
      <p:sp>
        <p:nvSpPr>
          <p:cNvPr id="2" name="TextBox 1">
            <a:extLst>
              <a:ext uri="{FF2B5EF4-FFF2-40B4-BE49-F238E27FC236}">
                <a16:creationId xmlns:a16="http://schemas.microsoft.com/office/drawing/2014/main" id="{9AE713F9-2231-164E-9FD5-99A4E8E2C307}"/>
              </a:ext>
            </a:extLst>
          </p:cNvPr>
          <p:cNvSpPr txBox="1"/>
          <p:nvPr/>
        </p:nvSpPr>
        <p:spPr>
          <a:xfrm>
            <a:off x="927925" y="1157807"/>
            <a:ext cx="10336149" cy="646331"/>
          </a:xfrm>
          <a:prstGeom prst="rect">
            <a:avLst/>
          </a:prstGeom>
          <a:noFill/>
        </p:spPr>
        <p:txBody>
          <a:bodyPr wrap="square">
            <a:spAutoFit/>
          </a:bodyPr>
          <a:lstStyle/>
          <a:p>
            <a:r>
              <a:rPr lang="en-US" b="1" dirty="0"/>
              <a:t>2. Runtime Errors: </a:t>
            </a:r>
            <a:r>
              <a:rPr lang="en-US" dirty="0"/>
              <a:t>Errors that occur while the code is running.</a:t>
            </a:r>
          </a:p>
          <a:p>
            <a:endParaRPr lang="en-US" dirty="0"/>
          </a:p>
        </p:txBody>
      </p:sp>
      <p:sp>
        <p:nvSpPr>
          <p:cNvPr id="3" name="TextBox 2">
            <a:extLst>
              <a:ext uri="{FF2B5EF4-FFF2-40B4-BE49-F238E27FC236}">
                <a16:creationId xmlns:a16="http://schemas.microsoft.com/office/drawing/2014/main" id="{DF518FFA-F06D-A173-33D1-044F4874CB96}"/>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sp>
        <p:nvSpPr>
          <p:cNvPr id="5" name="TextBox 4">
            <a:extLst>
              <a:ext uri="{FF2B5EF4-FFF2-40B4-BE49-F238E27FC236}">
                <a16:creationId xmlns:a16="http://schemas.microsoft.com/office/drawing/2014/main" id="{1DAAB12F-EBB3-DC26-1A56-F899EEE306EF}"/>
              </a:ext>
            </a:extLst>
          </p:cNvPr>
          <p:cNvSpPr txBox="1"/>
          <p:nvPr/>
        </p:nvSpPr>
        <p:spPr>
          <a:xfrm>
            <a:off x="927925" y="2180219"/>
            <a:ext cx="6096000" cy="369332"/>
          </a:xfrm>
          <a:prstGeom prst="rect">
            <a:avLst/>
          </a:prstGeom>
          <a:noFill/>
        </p:spPr>
        <p:txBody>
          <a:bodyPr wrap="square">
            <a:spAutoFit/>
          </a:bodyPr>
          <a:lstStyle/>
          <a:p>
            <a:r>
              <a:rPr lang="en-US" dirty="0"/>
              <a:t>Examples:</a:t>
            </a:r>
          </a:p>
        </p:txBody>
      </p:sp>
      <p:sp>
        <p:nvSpPr>
          <p:cNvPr id="13" name="TextBox 12">
            <a:extLst>
              <a:ext uri="{FF2B5EF4-FFF2-40B4-BE49-F238E27FC236}">
                <a16:creationId xmlns:a16="http://schemas.microsoft.com/office/drawing/2014/main" id="{C89E65D2-1F02-6A86-D934-4A876F244FF4}"/>
              </a:ext>
            </a:extLst>
          </p:cNvPr>
          <p:cNvSpPr txBox="1"/>
          <p:nvPr/>
        </p:nvSpPr>
        <p:spPr>
          <a:xfrm>
            <a:off x="6353255" y="2364885"/>
            <a:ext cx="5021939" cy="4247317"/>
          </a:xfrm>
          <a:prstGeom prst="rect">
            <a:avLst/>
          </a:prstGeom>
          <a:noFill/>
        </p:spPr>
        <p:txBody>
          <a:bodyPr wrap="square">
            <a:spAutoFit/>
          </a:bodyPr>
          <a:lstStyle/>
          <a:p>
            <a:r>
              <a:rPr lang="en-US" b="1" dirty="0"/>
              <a:t>File or Path Errors</a:t>
            </a:r>
          </a:p>
          <a:p>
            <a:endParaRPr lang="en-US" b="1" dirty="0"/>
          </a:p>
          <a:p>
            <a:r>
              <a:rPr lang="en-US" dirty="0"/>
              <a:t>Triggered when a required file cannot be found or accessed.</a:t>
            </a:r>
          </a:p>
          <a:p>
            <a:endParaRPr lang="en-US" dirty="0"/>
          </a:p>
          <a:p>
            <a:r>
              <a:rPr lang="en-US" b="1" dirty="0"/>
              <a:t>You must ensure:</a:t>
            </a:r>
          </a:p>
          <a:p>
            <a:pPr marL="342900" indent="-342900">
              <a:buAutoNum type="arabicPeriod"/>
            </a:pPr>
            <a:r>
              <a:rPr lang="en-US" dirty="0"/>
              <a:t>The file exists</a:t>
            </a:r>
          </a:p>
          <a:p>
            <a:pPr marL="342900" indent="-342900">
              <a:buAutoNum type="arabicPeriod"/>
            </a:pPr>
            <a:r>
              <a:rPr lang="en-US" dirty="0"/>
              <a:t>MATLAB knows where the file is located</a:t>
            </a:r>
          </a:p>
          <a:p>
            <a:pPr marL="342900" indent="-342900">
              <a:buAutoNum type="arabicPeriod"/>
            </a:pPr>
            <a:endParaRPr lang="en-US" dirty="0"/>
          </a:p>
          <a:p>
            <a:r>
              <a:rPr lang="en-US" b="1" dirty="0" err="1"/>
              <a:t>E.g</a:t>
            </a:r>
            <a:r>
              <a:rPr lang="en-US" b="1" dirty="0"/>
              <a:t>: </a:t>
            </a:r>
            <a:r>
              <a:rPr lang="en-US" dirty="0"/>
              <a:t>Adding absolute path in MATLAB</a:t>
            </a:r>
          </a:p>
          <a:p>
            <a:endParaRPr lang="en-US" dirty="0"/>
          </a:p>
          <a:p>
            <a:r>
              <a:rPr lang="en-US" dirty="0" err="1"/>
              <a:t>addpath</a:t>
            </a:r>
            <a:r>
              <a:rPr lang="en-US" dirty="0"/>
              <a:t>(</a:t>
            </a:r>
            <a:r>
              <a:rPr lang="en-US" dirty="0" err="1"/>
              <a:t>genpath</a:t>
            </a:r>
            <a:r>
              <a:rPr lang="en-US" dirty="0"/>
              <a:t>('C:\Users\</a:t>
            </a:r>
            <a:r>
              <a:rPr lang="en-US" dirty="0" err="1"/>
              <a:t>jose</a:t>
            </a:r>
            <a:r>
              <a:rPr lang="en-US" dirty="0"/>
              <a:t>\</a:t>
            </a:r>
            <a:r>
              <a:rPr lang="en-US" dirty="0" err="1"/>
              <a:t>Datas</a:t>
            </a:r>
            <a:r>
              <a:rPr lang="en-US" dirty="0"/>
              <a:t>’));</a:t>
            </a:r>
          </a:p>
          <a:p>
            <a:endParaRPr lang="en-US" dirty="0"/>
          </a:p>
          <a:p>
            <a:r>
              <a:rPr lang="en-US" dirty="0"/>
              <a:t>(adds the folder “</a:t>
            </a:r>
            <a:r>
              <a:rPr lang="en-US" dirty="0" err="1"/>
              <a:t>Datas</a:t>
            </a:r>
            <a:r>
              <a:rPr lang="en-US" dirty="0"/>
              <a:t>” and all its subfolders)</a:t>
            </a:r>
          </a:p>
          <a:p>
            <a:pPr marL="342900" indent="-342900">
              <a:buAutoNum type="arabicPeriod"/>
            </a:pPr>
            <a:endParaRPr lang="en-US" dirty="0"/>
          </a:p>
        </p:txBody>
      </p:sp>
      <p:pic>
        <p:nvPicPr>
          <p:cNvPr id="6" name="Picture 5">
            <a:extLst>
              <a:ext uri="{FF2B5EF4-FFF2-40B4-BE49-F238E27FC236}">
                <a16:creationId xmlns:a16="http://schemas.microsoft.com/office/drawing/2014/main" id="{AB23268B-F071-F555-23EA-F85CDEBC0797}"/>
              </a:ext>
            </a:extLst>
          </p:cNvPr>
          <p:cNvPicPr>
            <a:picLocks noChangeAspect="1"/>
          </p:cNvPicPr>
          <p:nvPr/>
        </p:nvPicPr>
        <p:blipFill>
          <a:blip r:embed="rId2"/>
          <a:stretch>
            <a:fillRect/>
          </a:stretch>
        </p:blipFill>
        <p:spPr>
          <a:xfrm>
            <a:off x="816806" y="2646439"/>
            <a:ext cx="4801270" cy="2638793"/>
          </a:xfrm>
          <a:prstGeom prst="rect">
            <a:avLst/>
          </a:prstGeom>
        </p:spPr>
      </p:pic>
    </p:spTree>
    <p:extLst>
      <p:ext uri="{BB962C8B-B14F-4D97-AF65-F5344CB8AC3E}">
        <p14:creationId xmlns:p14="http://schemas.microsoft.com/office/powerpoint/2010/main" val="303897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8C205-7AC3-E5B3-83E3-84028498554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197C6C5-24A7-FEB3-0275-64A60212A003}"/>
              </a:ext>
            </a:extLst>
          </p:cNvPr>
          <p:cNvSpPr txBox="1"/>
          <p:nvPr/>
        </p:nvSpPr>
        <p:spPr>
          <a:xfrm>
            <a:off x="1371600" y="1572768"/>
            <a:ext cx="3236976" cy="2523744"/>
          </a:xfrm>
          <a:prstGeom prst="rect">
            <a:avLst/>
          </a:prstGeom>
        </p:spPr>
        <p:txBody>
          <a:bodyPr wrap="square" rtlCol="0">
            <a:spAutoFit/>
          </a:bodyPr>
          <a:lstStyle/>
          <a:p>
            <a:endParaRPr lang="en-US" dirty="0"/>
          </a:p>
        </p:txBody>
      </p:sp>
      <p:sp>
        <p:nvSpPr>
          <p:cNvPr id="2" name="TextBox 1">
            <a:extLst>
              <a:ext uri="{FF2B5EF4-FFF2-40B4-BE49-F238E27FC236}">
                <a16:creationId xmlns:a16="http://schemas.microsoft.com/office/drawing/2014/main" id="{6F532F45-3497-F8F8-3BDC-CAF93F323807}"/>
              </a:ext>
            </a:extLst>
          </p:cNvPr>
          <p:cNvSpPr txBox="1"/>
          <p:nvPr/>
        </p:nvSpPr>
        <p:spPr>
          <a:xfrm>
            <a:off x="927925" y="1157807"/>
            <a:ext cx="10336149" cy="646331"/>
          </a:xfrm>
          <a:prstGeom prst="rect">
            <a:avLst/>
          </a:prstGeom>
          <a:noFill/>
        </p:spPr>
        <p:txBody>
          <a:bodyPr wrap="square">
            <a:spAutoFit/>
          </a:bodyPr>
          <a:lstStyle/>
          <a:p>
            <a:r>
              <a:rPr lang="en-US" b="1" dirty="0"/>
              <a:t>2. Runtime Errors: </a:t>
            </a:r>
            <a:r>
              <a:rPr lang="en-US" dirty="0"/>
              <a:t>Errors that occur while the code is running.</a:t>
            </a:r>
          </a:p>
          <a:p>
            <a:endParaRPr lang="en-US" dirty="0"/>
          </a:p>
        </p:txBody>
      </p:sp>
      <p:sp>
        <p:nvSpPr>
          <p:cNvPr id="3" name="TextBox 2">
            <a:extLst>
              <a:ext uri="{FF2B5EF4-FFF2-40B4-BE49-F238E27FC236}">
                <a16:creationId xmlns:a16="http://schemas.microsoft.com/office/drawing/2014/main" id="{B382974C-D388-C93A-2888-2809390DA38E}"/>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sp>
        <p:nvSpPr>
          <p:cNvPr id="5" name="TextBox 4">
            <a:extLst>
              <a:ext uri="{FF2B5EF4-FFF2-40B4-BE49-F238E27FC236}">
                <a16:creationId xmlns:a16="http://schemas.microsoft.com/office/drawing/2014/main" id="{C93AFA82-91ED-FA60-AD0D-2B1D64BDD3A9}"/>
              </a:ext>
            </a:extLst>
          </p:cNvPr>
          <p:cNvSpPr txBox="1"/>
          <p:nvPr/>
        </p:nvSpPr>
        <p:spPr>
          <a:xfrm>
            <a:off x="927925" y="2180219"/>
            <a:ext cx="10143198" cy="3416320"/>
          </a:xfrm>
          <a:prstGeom prst="rect">
            <a:avLst/>
          </a:prstGeom>
          <a:noFill/>
        </p:spPr>
        <p:txBody>
          <a:bodyPr wrap="square">
            <a:spAutoFit/>
          </a:bodyPr>
          <a:lstStyle/>
          <a:p>
            <a:r>
              <a:rPr lang="en-US" dirty="0"/>
              <a:t>And more types:</a:t>
            </a:r>
          </a:p>
          <a:p>
            <a:pPr marL="285750" indent="-285750">
              <a:lnSpc>
                <a:spcPct val="200000"/>
              </a:lnSpc>
              <a:buFont typeface="Arial" panose="020B0604020202020204" pitchFamily="34" charset="0"/>
              <a:buChar char="•"/>
            </a:pPr>
            <a:r>
              <a:rPr lang="en-US" dirty="0"/>
              <a:t>Input Error: using wrong data type (E.g. Expect a numeric input, but a string was used instead)</a:t>
            </a:r>
          </a:p>
          <a:p>
            <a:pPr marL="285750" indent="-285750">
              <a:lnSpc>
                <a:spcPct val="200000"/>
              </a:lnSpc>
              <a:buFont typeface="Arial" panose="020B0604020202020204" pitchFamily="34" charset="0"/>
              <a:buChar char="•"/>
            </a:pPr>
            <a:r>
              <a:rPr lang="en-US" dirty="0"/>
              <a:t>Hardware Error: Trying to connect to a disconnected sensor.</a:t>
            </a:r>
          </a:p>
          <a:p>
            <a:pPr marL="285750" indent="-285750">
              <a:lnSpc>
                <a:spcPct val="200000"/>
              </a:lnSpc>
              <a:buFont typeface="Arial" panose="020B0604020202020204" pitchFamily="34" charset="0"/>
              <a:buChar char="•"/>
            </a:pPr>
            <a:r>
              <a:rPr lang="en-US" dirty="0"/>
              <a:t>Dimension Mismatch (E.g. Matrix multiplication)</a:t>
            </a:r>
          </a:p>
          <a:p>
            <a:pPr marL="285750" indent="-285750">
              <a:lnSpc>
                <a:spcPct val="200000"/>
              </a:lnSpc>
              <a:buFont typeface="Arial" panose="020B0604020202020204" pitchFamily="34" charset="0"/>
              <a:buChar char="•"/>
            </a:pPr>
            <a:r>
              <a:rPr lang="en-US" dirty="0"/>
              <a:t>Memory Error: creating a matrix too large to fit in memory.</a:t>
            </a:r>
          </a:p>
          <a:p>
            <a:pPr marL="285750" indent="-285750">
              <a:lnSpc>
                <a:spcPct val="200000"/>
              </a:lnSpc>
              <a:buFont typeface="Arial" panose="020B0604020202020204" pitchFamily="34" charset="0"/>
              <a:buChar char="•"/>
            </a:pPr>
            <a:r>
              <a:rPr lang="en-US"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79934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9A28-D990-80E2-463D-CEBF99F3ECC9}"/>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107121CE-7E93-005A-8B90-8939A4069F59}"/>
              </a:ext>
            </a:extLst>
          </p:cNvPr>
          <p:cNvSpPr txBox="1"/>
          <p:nvPr/>
        </p:nvSpPr>
        <p:spPr>
          <a:xfrm>
            <a:off x="843534" y="2742021"/>
            <a:ext cx="2210562" cy="923330"/>
          </a:xfrm>
          <a:prstGeom prst="rect">
            <a:avLst/>
          </a:prstGeom>
          <a:noFill/>
        </p:spPr>
        <p:txBody>
          <a:bodyPr wrap="square">
            <a:spAutoFit/>
          </a:bodyPr>
          <a:lstStyle/>
          <a:p>
            <a:endParaRPr lang="en-US" dirty="0"/>
          </a:p>
          <a:p>
            <a:r>
              <a:rPr lang="en-US" dirty="0"/>
              <a:t>Example:</a:t>
            </a:r>
          </a:p>
          <a:p>
            <a:endParaRPr lang="en-US" dirty="0"/>
          </a:p>
        </p:txBody>
      </p:sp>
      <p:sp>
        <p:nvSpPr>
          <p:cNvPr id="2" name="TextBox 1">
            <a:extLst>
              <a:ext uri="{FF2B5EF4-FFF2-40B4-BE49-F238E27FC236}">
                <a16:creationId xmlns:a16="http://schemas.microsoft.com/office/drawing/2014/main" id="{FF645D76-4F6B-D545-596D-6C3433660965}"/>
              </a:ext>
            </a:extLst>
          </p:cNvPr>
          <p:cNvSpPr txBox="1"/>
          <p:nvPr/>
        </p:nvSpPr>
        <p:spPr>
          <a:xfrm>
            <a:off x="927925" y="1157807"/>
            <a:ext cx="10336149" cy="1200329"/>
          </a:xfrm>
          <a:prstGeom prst="rect">
            <a:avLst/>
          </a:prstGeom>
          <a:noFill/>
        </p:spPr>
        <p:txBody>
          <a:bodyPr wrap="square">
            <a:spAutoFit/>
          </a:bodyPr>
          <a:lstStyle/>
          <a:p>
            <a:r>
              <a:rPr lang="en-US" b="1" dirty="0"/>
              <a:t>3. Logical Errors: </a:t>
            </a:r>
            <a:r>
              <a:rPr lang="en-US" dirty="0"/>
              <a:t>Code runs without crashing but produces incorrect results.</a:t>
            </a:r>
          </a:p>
          <a:p>
            <a:endParaRPr lang="en-US" dirty="0"/>
          </a:p>
          <a:p>
            <a:r>
              <a:rPr lang="en-US" dirty="0"/>
              <a:t>	Hardest to spot because there are no error messages.</a:t>
            </a:r>
          </a:p>
          <a:p>
            <a:r>
              <a:rPr lang="en-US" dirty="0"/>
              <a:t>	Requires careful examination of logic and expected outputs.</a:t>
            </a:r>
          </a:p>
        </p:txBody>
      </p:sp>
      <p:sp>
        <p:nvSpPr>
          <p:cNvPr id="3" name="TextBox 2">
            <a:extLst>
              <a:ext uri="{FF2B5EF4-FFF2-40B4-BE49-F238E27FC236}">
                <a16:creationId xmlns:a16="http://schemas.microsoft.com/office/drawing/2014/main" id="{DACEB058-D6C9-5945-BACB-41D58F2C8B1C}"/>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pic>
        <p:nvPicPr>
          <p:cNvPr id="5" name="Picture 4">
            <a:extLst>
              <a:ext uri="{FF2B5EF4-FFF2-40B4-BE49-F238E27FC236}">
                <a16:creationId xmlns:a16="http://schemas.microsoft.com/office/drawing/2014/main" id="{4DC4A78C-C39A-2872-81FD-62C0091ADFF4}"/>
              </a:ext>
            </a:extLst>
          </p:cNvPr>
          <p:cNvPicPr>
            <a:picLocks noChangeAspect="1"/>
          </p:cNvPicPr>
          <p:nvPr/>
        </p:nvPicPr>
        <p:blipFill>
          <a:blip r:embed="rId2"/>
          <a:stretch>
            <a:fillRect/>
          </a:stretch>
        </p:blipFill>
        <p:spPr>
          <a:xfrm>
            <a:off x="934021" y="3429000"/>
            <a:ext cx="5010849" cy="2762636"/>
          </a:xfrm>
          <a:prstGeom prst="rect">
            <a:avLst/>
          </a:prstGeom>
        </p:spPr>
      </p:pic>
      <p:sp>
        <p:nvSpPr>
          <p:cNvPr id="4" name="TextBox 3">
            <a:extLst>
              <a:ext uri="{FF2B5EF4-FFF2-40B4-BE49-F238E27FC236}">
                <a16:creationId xmlns:a16="http://schemas.microsoft.com/office/drawing/2014/main" id="{FB53BA34-819D-4789-AD8E-17936927A0A4}"/>
              </a:ext>
            </a:extLst>
          </p:cNvPr>
          <p:cNvSpPr txBox="1"/>
          <p:nvPr/>
        </p:nvSpPr>
        <p:spPr>
          <a:xfrm>
            <a:off x="6459787" y="3203686"/>
            <a:ext cx="5021939" cy="2031325"/>
          </a:xfrm>
          <a:prstGeom prst="rect">
            <a:avLst/>
          </a:prstGeom>
          <a:noFill/>
        </p:spPr>
        <p:txBody>
          <a:bodyPr wrap="square">
            <a:spAutoFit/>
          </a:bodyPr>
          <a:lstStyle/>
          <a:p>
            <a:r>
              <a:rPr lang="en-US" dirty="0"/>
              <a:t>Operations between row and column vector can lead to different results than intended.</a:t>
            </a:r>
          </a:p>
          <a:p>
            <a:endParaRPr lang="en-US" dirty="0"/>
          </a:p>
          <a:p>
            <a:r>
              <a:rPr lang="en-US" dirty="0"/>
              <a:t>In this case, MATLAB is broadcasting these matrices of same size but different shape. </a:t>
            </a:r>
          </a:p>
          <a:p>
            <a:endParaRPr lang="en-US" dirty="0"/>
          </a:p>
          <a:p>
            <a:r>
              <a:rPr lang="en-US" dirty="0"/>
              <a:t>This error can lead to future Runtime errors.  </a:t>
            </a:r>
          </a:p>
        </p:txBody>
      </p:sp>
    </p:spTree>
    <p:extLst>
      <p:ext uri="{BB962C8B-B14F-4D97-AF65-F5344CB8AC3E}">
        <p14:creationId xmlns:p14="http://schemas.microsoft.com/office/powerpoint/2010/main" val="264202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1A513-40C2-BBAA-E6FD-073FA9F0AB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3765E93-18ED-13B4-E50E-394FAAC0CDC9}"/>
              </a:ext>
            </a:extLst>
          </p:cNvPr>
          <p:cNvSpPr txBox="1"/>
          <p:nvPr/>
        </p:nvSpPr>
        <p:spPr>
          <a:xfrm>
            <a:off x="927925" y="1157807"/>
            <a:ext cx="10336149" cy="369332"/>
          </a:xfrm>
          <a:prstGeom prst="rect">
            <a:avLst/>
          </a:prstGeom>
          <a:noFill/>
        </p:spPr>
        <p:txBody>
          <a:bodyPr wrap="square">
            <a:spAutoFit/>
          </a:bodyPr>
          <a:lstStyle/>
          <a:p>
            <a:r>
              <a:rPr lang="en-US" b="1" dirty="0"/>
              <a:t>3. Logical Errors: </a:t>
            </a:r>
            <a:r>
              <a:rPr lang="en-US" dirty="0"/>
              <a:t>Code runs without crashing but produces incorrect results.</a:t>
            </a:r>
          </a:p>
        </p:txBody>
      </p:sp>
      <p:sp>
        <p:nvSpPr>
          <p:cNvPr id="3" name="TextBox 2">
            <a:extLst>
              <a:ext uri="{FF2B5EF4-FFF2-40B4-BE49-F238E27FC236}">
                <a16:creationId xmlns:a16="http://schemas.microsoft.com/office/drawing/2014/main" id="{80AC3D53-33E2-EF4B-4A7E-698EBAB88E65}"/>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pic>
        <p:nvPicPr>
          <p:cNvPr id="16" name="Picture 15" descr="A graph of a graph&#10;&#10;Description automatically generated with medium confidence">
            <a:extLst>
              <a:ext uri="{FF2B5EF4-FFF2-40B4-BE49-F238E27FC236}">
                <a16:creationId xmlns:a16="http://schemas.microsoft.com/office/drawing/2014/main" id="{FF84DD17-1FCE-CD3C-6C89-2C90BD014A72}"/>
              </a:ext>
            </a:extLst>
          </p:cNvPr>
          <p:cNvPicPr>
            <a:picLocks noChangeAspect="1"/>
          </p:cNvPicPr>
          <p:nvPr/>
        </p:nvPicPr>
        <p:blipFill>
          <a:blip r:embed="rId2">
            <a:extLst>
              <a:ext uri="{28A0092B-C50C-407E-A947-70E740481C1C}">
                <a14:useLocalDpi xmlns:a14="http://schemas.microsoft.com/office/drawing/2010/main" val="0"/>
              </a:ext>
            </a:extLst>
          </a:blip>
          <a:srcRect l="54182" r="8274"/>
          <a:stretch/>
        </p:blipFill>
        <p:spPr>
          <a:xfrm>
            <a:off x="8139060" y="4180423"/>
            <a:ext cx="3118919" cy="2623692"/>
          </a:xfrm>
          <a:prstGeom prst="rect">
            <a:avLst/>
          </a:prstGeom>
        </p:spPr>
      </p:pic>
      <p:pic>
        <p:nvPicPr>
          <p:cNvPr id="17" name="Picture 16" descr="A graph of a graph&#10;&#10;Description automatically generated with medium confidence">
            <a:extLst>
              <a:ext uri="{FF2B5EF4-FFF2-40B4-BE49-F238E27FC236}">
                <a16:creationId xmlns:a16="http://schemas.microsoft.com/office/drawing/2014/main" id="{81ADB594-1AD3-0137-5DD8-BF2861E9AA25}"/>
              </a:ext>
            </a:extLst>
          </p:cNvPr>
          <p:cNvPicPr>
            <a:picLocks noChangeAspect="1"/>
          </p:cNvPicPr>
          <p:nvPr/>
        </p:nvPicPr>
        <p:blipFill>
          <a:blip r:embed="rId2">
            <a:extLst>
              <a:ext uri="{28A0092B-C50C-407E-A947-70E740481C1C}">
                <a14:useLocalDpi xmlns:a14="http://schemas.microsoft.com/office/drawing/2010/main" val="0"/>
              </a:ext>
            </a:extLst>
          </a:blip>
          <a:srcRect l="8843" r="52234"/>
          <a:stretch/>
        </p:blipFill>
        <p:spPr>
          <a:xfrm>
            <a:off x="8060401" y="1649633"/>
            <a:ext cx="3118920" cy="2530790"/>
          </a:xfrm>
          <a:prstGeom prst="rect">
            <a:avLst/>
          </a:prstGeom>
        </p:spPr>
      </p:pic>
      <p:sp>
        <p:nvSpPr>
          <p:cNvPr id="21" name="TextBox 20">
            <a:extLst>
              <a:ext uri="{FF2B5EF4-FFF2-40B4-BE49-F238E27FC236}">
                <a16:creationId xmlns:a16="http://schemas.microsoft.com/office/drawing/2014/main" id="{06127E8F-6588-E894-158A-CA0CA92EBD4B}"/>
              </a:ext>
            </a:extLst>
          </p:cNvPr>
          <p:cNvSpPr txBox="1"/>
          <p:nvPr/>
        </p:nvSpPr>
        <p:spPr>
          <a:xfrm>
            <a:off x="321775" y="1730123"/>
            <a:ext cx="7659968" cy="1200329"/>
          </a:xfrm>
          <a:prstGeom prst="rect">
            <a:avLst/>
          </a:prstGeom>
          <a:noFill/>
        </p:spPr>
        <p:txBody>
          <a:bodyPr wrap="square">
            <a:spAutoFit/>
          </a:bodyPr>
          <a:lstStyle/>
          <a:p>
            <a:r>
              <a:rPr lang="en-US" dirty="0"/>
              <a:t>Example:</a:t>
            </a:r>
          </a:p>
          <a:p>
            <a:r>
              <a:rPr lang="en-US" dirty="0"/>
              <a:t>The following code produces no errors, but upon visualizing the data, we see that the filtered signal is distorted. This happened because the filter function was not used correctly, and the applied filter was not a low-pass filter</a:t>
            </a:r>
          </a:p>
        </p:txBody>
      </p:sp>
      <p:sp>
        <p:nvSpPr>
          <p:cNvPr id="6" name="Rectangle 5">
            <a:extLst>
              <a:ext uri="{FF2B5EF4-FFF2-40B4-BE49-F238E27FC236}">
                <a16:creationId xmlns:a16="http://schemas.microsoft.com/office/drawing/2014/main" id="{3C24D955-2BC7-BED9-882A-6D45495639E4}"/>
              </a:ext>
            </a:extLst>
          </p:cNvPr>
          <p:cNvSpPr/>
          <p:nvPr/>
        </p:nvSpPr>
        <p:spPr>
          <a:xfrm>
            <a:off x="3459480" y="4419600"/>
            <a:ext cx="2522220" cy="198120"/>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5DA8000-79F3-BB5D-81E2-F3E7E4A5CAB6}"/>
              </a:ext>
            </a:extLst>
          </p:cNvPr>
          <p:cNvPicPr>
            <a:picLocks noChangeAspect="1"/>
          </p:cNvPicPr>
          <p:nvPr/>
        </p:nvPicPr>
        <p:blipFill>
          <a:blip r:embed="rId3"/>
          <a:stretch>
            <a:fillRect/>
          </a:stretch>
        </p:blipFill>
        <p:spPr>
          <a:xfrm>
            <a:off x="321775" y="3132860"/>
            <a:ext cx="7029297" cy="3487214"/>
          </a:xfrm>
          <a:prstGeom prst="rect">
            <a:avLst/>
          </a:prstGeom>
        </p:spPr>
      </p:pic>
    </p:spTree>
    <p:extLst>
      <p:ext uri="{BB962C8B-B14F-4D97-AF65-F5344CB8AC3E}">
        <p14:creationId xmlns:p14="http://schemas.microsoft.com/office/powerpoint/2010/main" val="65374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4E9AA-6097-EDA6-2AA6-AD64ABE1534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8CF921-7494-FCA4-0D3A-08F5623F9834}"/>
              </a:ext>
            </a:extLst>
          </p:cNvPr>
          <p:cNvSpPr txBox="1"/>
          <p:nvPr/>
        </p:nvSpPr>
        <p:spPr>
          <a:xfrm>
            <a:off x="927925" y="1157807"/>
            <a:ext cx="10336149" cy="369332"/>
          </a:xfrm>
          <a:prstGeom prst="rect">
            <a:avLst/>
          </a:prstGeom>
          <a:noFill/>
        </p:spPr>
        <p:txBody>
          <a:bodyPr wrap="square">
            <a:spAutoFit/>
          </a:bodyPr>
          <a:lstStyle/>
          <a:p>
            <a:r>
              <a:rPr lang="en-US" b="1" dirty="0"/>
              <a:t>3. Logical Errors: </a:t>
            </a:r>
            <a:r>
              <a:rPr lang="en-US" dirty="0"/>
              <a:t>Code runs without crashing but produces incorrect results.</a:t>
            </a:r>
          </a:p>
        </p:txBody>
      </p:sp>
      <p:sp>
        <p:nvSpPr>
          <p:cNvPr id="3" name="TextBox 2">
            <a:extLst>
              <a:ext uri="{FF2B5EF4-FFF2-40B4-BE49-F238E27FC236}">
                <a16:creationId xmlns:a16="http://schemas.microsoft.com/office/drawing/2014/main" id="{648F04CE-F22C-8030-F447-C88CAA4F9A39}"/>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sp>
        <p:nvSpPr>
          <p:cNvPr id="21" name="TextBox 20">
            <a:extLst>
              <a:ext uri="{FF2B5EF4-FFF2-40B4-BE49-F238E27FC236}">
                <a16:creationId xmlns:a16="http://schemas.microsoft.com/office/drawing/2014/main" id="{CCE5DB71-9797-6FA3-2D48-82E3A93B8AA8}"/>
              </a:ext>
            </a:extLst>
          </p:cNvPr>
          <p:cNvSpPr txBox="1"/>
          <p:nvPr/>
        </p:nvSpPr>
        <p:spPr>
          <a:xfrm>
            <a:off x="410266" y="1997839"/>
            <a:ext cx="4859824" cy="2862322"/>
          </a:xfrm>
          <a:prstGeom prst="rect">
            <a:avLst/>
          </a:prstGeom>
          <a:noFill/>
        </p:spPr>
        <p:txBody>
          <a:bodyPr wrap="square">
            <a:spAutoFit/>
          </a:bodyPr>
          <a:lstStyle/>
          <a:p>
            <a:r>
              <a:rPr lang="en-US" dirty="0"/>
              <a:t>Example:</a:t>
            </a:r>
          </a:p>
          <a:p>
            <a:endParaRPr lang="en-US" dirty="0"/>
          </a:p>
          <a:p>
            <a:r>
              <a:rPr lang="en-US" b="1" dirty="0"/>
              <a:t>Override the Built-In Functionality:</a:t>
            </a:r>
          </a:p>
          <a:p>
            <a:endParaRPr lang="en-US" dirty="0"/>
          </a:p>
          <a:p>
            <a:r>
              <a:rPr lang="en-US" dirty="0"/>
              <a:t>MATLAB prioritizes variables in the current workspace over built-in functions.</a:t>
            </a:r>
          </a:p>
          <a:p>
            <a:r>
              <a:rPr lang="en-US" dirty="0"/>
              <a:t>If you create a variable with the same name as a built-in function, MATLAB will treat it as a variable and you lose access to the original function.</a:t>
            </a:r>
          </a:p>
        </p:txBody>
      </p:sp>
      <p:pic>
        <p:nvPicPr>
          <p:cNvPr id="5" name="Picture 4">
            <a:extLst>
              <a:ext uri="{FF2B5EF4-FFF2-40B4-BE49-F238E27FC236}">
                <a16:creationId xmlns:a16="http://schemas.microsoft.com/office/drawing/2014/main" id="{8B5B7166-C57D-9BDA-592C-F8C9B96B21D9}"/>
              </a:ext>
            </a:extLst>
          </p:cNvPr>
          <p:cNvPicPr>
            <a:picLocks noChangeAspect="1"/>
          </p:cNvPicPr>
          <p:nvPr/>
        </p:nvPicPr>
        <p:blipFill>
          <a:blip r:embed="rId2"/>
          <a:stretch>
            <a:fillRect/>
          </a:stretch>
        </p:blipFill>
        <p:spPr>
          <a:xfrm>
            <a:off x="5684139" y="2219287"/>
            <a:ext cx="5953956" cy="2734057"/>
          </a:xfrm>
          <a:prstGeom prst="rect">
            <a:avLst/>
          </a:prstGeom>
        </p:spPr>
      </p:pic>
      <p:sp>
        <p:nvSpPr>
          <p:cNvPr id="10" name="TextBox 9">
            <a:extLst>
              <a:ext uri="{FF2B5EF4-FFF2-40B4-BE49-F238E27FC236}">
                <a16:creationId xmlns:a16="http://schemas.microsoft.com/office/drawing/2014/main" id="{543D0E29-AFFA-073B-F5D7-E5719F08B015}"/>
              </a:ext>
            </a:extLst>
          </p:cNvPr>
          <p:cNvSpPr txBox="1"/>
          <p:nvPr/>
        </p:nvSpPr>
        <p:spPr>
          <a:xfrm>
            <a:off x="6095999" y="5322326"/>
            <a:ext cx="5456904" cy="646331"/>
          </a:xfrm>
          <a:prstGeom prst="rect">
            <a:avLst/>
          </a:prstGeom>
          <a:noFill/>
        </p:spPr>
        <p:txBody>
          <a:bodyPr wrap="square">
            <a:spAutoFit/>
          </a:bodyPr>
          <a:lstStyle/>
          <a:p>
            <a:r>
              <a:rPr lang="en-US" dirty="0"/>
              <a:t>This Runtime error was produced by overriding the Built-In Function “sum”, with a variable “sum = 10”</a:t>
            </a:r>
          </a:p>
        </p:txBody>
      </p:sp>
    </p:spTree>
    <p:extLst>
      <p:ext uri="{BB962C8B-B14F-4D97-AF65-F5344CB8AC3E}">
        <p14:creationId xmlns:p14="http://schemas.microsoft.com/office/powerpoint/2010/main" val="1754685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EEEAA-4E86-94B5-B176-E4806AA8712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B1C9B5E-1F0A-D868-BD80-9B2EB167DDB8}"/>
              </a:ext>
            </a:extLst>
          </p:cNvPr>
          <p:cNvSpPr txBox="1"/>
          <p:nvPr/>
        </p:nvSpPr>
        <p:spPr>
          <a:xfrm>
            <a:off x="927925" y="1157807"/>
            <a:ext cx="10336149" cy="369332"/>
          </a:xfrm>
          <a:prstGeom prst="rect">
            <a:avLst/>
          </a:prstGeom>
          <a:noFill/>
        </p:spPr>
        <p:txBody>
          <a:bodyPr wrap="square">
            <a:spAutoFit/>
          </a:bodyPr>
          <a:lstStyle/>
          <a:p>
            <a:r>
              <a:rPr lang="en-US" b="1" dirty="0"/>
              <a:t>3. Logical Errors: </a:t>
            </a:r>
            <a:r>
              <a:rPr lang="en-US" dirty="0"/>
              <a:t>Code runs without crashing but produces incorrect results.</a:t>
            </a:r>
          </a:p>
        </p:txBody>
      </p:sp>
      <p:sp>
        <p:nvSpPr>
          <p:cNvPr id="3" name="TextBox 2">
            <a:extLst>
              <a:ext uri="{FF2B5EF4-FFF2-40B4-BE49-F238E27FC236}">
                <a16:creationId xmlns:a16="http://schemas.microsoft.com/office/drawing/2014/main" id="{13B6BCE9-66D4-3770-6D9D-0B19F63CC125}"/>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sp>
        <p:nvSpPr>
          <p:cNvPr id="21" name="TextBox 20">
            <a:extLst>
              <a:ext uri="{FF2B5EF4-FFF2-40B4-BE49-F238E27FC236}">
                <a16:creationId xmlns:a16="http://schemas.microsoft.com/office/drawing/2014/main" id="{B367E0CC-A072-47B5-2C52-A89BF05F1F00}"/>
              </a:ext>
            </a:extLst>
          </p:cNvPr>
          <p:cNvSpPr txBox="1"/>
          <p:nvPr/>
        </p:nvSpPr>
        <p:spPr>
          <a:xfrm>
            <a:off x="603459" y="1527139"/>
            <a:ext cx="11096927" cy="5909310"/>
          </a:xfrm>
          <a:prstGeom prst="rect">
            <a:avLst/>
          </a:prstGeom>
          <a:noFill/>
        </p:spPr>
        <p:txBody>
          <a:bodyPr wrap="square">
            <a:spAutoFit/>
          </a:bodyPr>
          <a:lstStyle/>
          <a:p>
            <a:pPr>
              <a:lnSpc>
                <a:spcPct val="150000"/>
              </a:lnSpc>
            </a:pPr>
            <a:r>
              <a:rPr lang="en-US" dirty="0"/>
              <a:t>More Examples:</a:t>
            </a:r>
          </a:p>
          <a:p>
            <a:pPr marL="285750" indent="-285750">
              <a:lnSpc>
                <a:spcPct val="150000"/>
              </a:lnSpc>
              <a:buFont typeface="Arial" panose="020B0604020202020204" pitchFamily="34" charset="0"/>
              <a:buChar char="•"/>
            </a:pPr>
            <a:r>
              <a:rPr lang="en-US" dirty="0"/>
              <a:t>Mismatched Units</a:t>
            </a:r>
          </a:p>
          <a:p>
            <a:pPr marL="285750" indent="-285750">
              <a:lnSpc>
                <a:spcPct val="150000"/>
              </a:lnSpc>
              <a:buFont typeface="Arial" panose="020B0604020202020204" pitchFamily="34" charset="0"/>
              <a:buChar char="•"/>
            </a:pPr>
            <a:r>
              <a:rPr lang="en-US" dirty="0"/>
              <a:t>Omitting Edge Cases</a:t>
            </a:r>
          </a:p>
          <a:p>
            <a:pPr marL="285750" indent="-285750">
              <a:lnSpc>
                <a:spcPct val="150000"/>
              </a:lnSpc>
              <a:buFont typeface="Arial" panose="020B0604020202020204" pitchFamily="34" charset="0"/>
              <a:buChar char="•"/>
            </a:pPr>
            <a:r>
              <a:rPr lang="en-US" dirty="0"/>
              <a:t>Invalid Input Validation</a:t>
            </a:r>
          </a:p>
          <a:p>
            <a:pPr marL="285750" indent="-285750">
              <a:lnSpc>
                <a:spcPct val="150000"/>
              </a:lnSpc>
              <a:buFont typeface="Arial" panose="020B0604020202020204" pitchFamily="34" charset="0"/>
              <a:buChar char="•"/>
            </a:pPr>
            <a:r>
              <a:rPr lang="en-US" dirty="0"/>
              <a:t>Incorrect Output Handling</a:t>
            </a:r>
          </a:p>
          <a:p>
            <a:pPr marL="285750" indent="-285750">
              <a:lnSpc>
                <a:spcPct val="150000"/>
              </a:lnSpc>
              <a:buFont typeface="Arial" panose="020B0604020202020204" pitchFamily="34" charset="0"/>
              <a:buChar char="•"/>
            </a:pPr>
            <a:r>
              <a:rPr lang="en-US" dirty="0"/>
              <a:t>Splitting a matrix at the wrong indices</a:t>
            </a:r>
          </a:p>
          <a:p>
            <a:pPr marL="285750" indent="-285750">
              <a:lnSpc>
                <a:spcPct val="150000"/>
              </a:lnSpc>
              <a:buFont typeface="Arial" panose="020B0604020202020204" pitchFamily="34" charset="0"/>
              <a:buChar char="•"/>
            </a:pPr>
            <a:r>
              <a:rPr lang="en-US" dirty="0"/>
              <a:t>Incorrect Loop Bounds: running a loop for one too many or too few iterations</a:t>
            </a:r>
          </a:p>
          <a:p>
            <a:pPr marL="285750" indent="-285750">
              <a:lnSpc>
                <a:spcPct val="150000"/>
              </a:lnSpc>
              <a:buFont typeface="Arial" panose="020B0604020202020204" pitchFamily="34" charset="0"/>
              <a:buChar char="•"/>
            </a:pPr>
            <a:r>
              <a:rPr lang="en-US" dirty="0"/>
              <a:t>Overwriting Variables: accidentally overwriting a variable, leading to loss of important data during execution.</a:t>
            </a:r>
          </a:p>
          <a:p>
            <a:pPr marL="285750" indent="-285750">
              <a:lnSpc>
                <a:spcPct val="150000"/>
              </a:lnSpc>
              <a:buFont typeface="Arial" panose="020B0604020202020204" pitchFamily="34" charset="0"/>
              <a:buChar char="•"/>
            </a:pPr>
            <a:r>
              <a:rPr lang="en-US" dirty="0"/>
              <a:t>Incorrect Formula</a:t>
            </a:r>
          </a:p>
          <a:p>
            <a:pPr marL="285750" indent="-285750">
              <a:lnSpc>
                <a:spcPct val="150000"/>
              </a:lnSpc>
              <a:buFont typeface="Arial" panose="020B0604020202020204" pitchFamily="34" charset="0"/>
              <a:buChar char="•"/>
            </a:pPr>
            <a:r>
              <a:rPr lang="en-US" dirty="0"/>
              <a:t>Incorrect Indexing</a:t>
            </a:r>
          </a:p>
          <a:p>
            <a:pPr marL="285750" indent="-285750">
              <a:lnSpc>
                <a:spcPct val="150000"/>
              </a:lnSpc>
              <a:buFont typeface="Arial" panose="020B0604020202020204" pitchFamily="34" charset="0"/>
              <a:buChar char="•"/>
            </a:pPr>
            <a:r>
              <a:rPr lang="en-US" dirty="0"/>
              <a:t>Misusing Logical Operators. e.g. Misusing &amp; (element-wise AND) instead of &amp;&amp; (short-circuit AND)</a:t>
            </a:r>
          </a:p>
          <a:p>
            <a:pPr marL="285750" indent="-285750">
              <a:lnSpc>
                <a:spcPct val="150000"/>
              </a:lnSpc>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5581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ECD4C-F8EE-F1AA-BEB0-B1678E59CD76}"/>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227D2537-EEE6-4823-A763-059D9F01B480}"/>
              </a:ext>
            </a:extLst>
          </p:cNvPr>
          <p:cNvSpPr txBox="1"/>
          <p:nvPr/>
        </p:nvSpPr>
        <p:spPr>
          <a:xfrm>
            <a:off x="1785747" y="619369"/>
            <a:ext cx="8620506" cy="523220"/>
          </a:xfrm>
          <a:prstGeom prst="rect">
            <a:avLst/>
          </a:prstGeom>
          <a:noFill/>
        </p:spPr>
        <p:txBody>
          <a:bodyPr wrap="square">
            <a:spAutoFit/>
          </a:bodyPr>
          <a:lstStyle/>
          <a:p>
            <a:pPr algn="ctr"/>
            <a:r>
              <a:rPr lang="en-US" sz="2800" b="1" dirty="0"/>
              <a:t>Dealing with Bugs in MATLAB</a:t>
            </a:r>
            <a:endParaRPr lang="en-US" sz="2800" dirty="0"/>
          </a:p>
        </p:txBody>
      </p:sp>
      <p:sp>
        <p:nvSpPr>
          <p:cNvPr id="4" name="TextBox 3">
            <a:extLst>
              <a:ext uri="{FF2B5EF4-FFF2-40B4-BE49-F238E27FC236}">
                <a16:creationId xmlns:a16="http://schemas.microsoft.com/office/drawing/2014/main" id="{95B115F4-049F-E311-2146-975716273BE0}"/>
              </a:ext>
            </a:extLst>
          </p:cNvPr>
          <p:cNvSpPr txBox="1"/>
          <p:nvPr/>
        </p:nvSpPr>
        <p:spPr>
          <a:xfrm>
            <a:off x="3048761" y="3350857"/>
            <a:ext cx="6094476" cy="461665"/>
          </a:xfrm>
          <a:prstGeom prst="rect">
            <a:avLst/>
          </a:prstGeom>
          <a:noFill/>
        </p:spPr>
        <p:txBody>
          <a:bodyPr wrap="square">
            <a:spAutoFit/>
          </a:bodyPr>
          <a:lstStyle/>
          <a:p>
            <a:pPr algn="ctr"/>
            <a:r>
              <a:rPr lang="en-US" sz="2400" b="1" dirty="0"/>
              <a:t>Debugging Tools</a:t>
            </a:r>
          </a:p>
        </p:txBody>
      </p:sp>
      <p:cxnSp>
        <p:nvCxnSpPr>
          <p:cNvPr id="3" name="Straight Arrow Connector 2">
            <a:extLst>
              <a:ext uri="{FF2B5EF4-FFF2-40B4-BE49-F238E27FC236}">
                <a16:creationId xmlns:a16="http://schemas.microsoft.com/office/drawing/2014/main" id="{5CA44FE8-4F7C-E58E-443A-76045F005DA0}"/>
              </a:ext>
            </a:extLst>
          </p:cNvPr>
          <p:cNvCxnSpPr>
            <a:cxnSpLocks/>
          </p:cNvCxnSpPr>
          <p:nvPr/>
        </p:nvCxnSpPr>
        <p:spPr>
          <a:xfrm flipH="1">
            <a:off x="3386078" y="3716035"/>
            <a:ext cx="1486477" cy="101511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AF521C4-2804-A125-77C7-AFA430DD6A1E}"/>
              </a:ext>
            </a:extLst>
          </p:cNvPr>
          <p:cNvCxnSpPr>
            <a:cxnSpLocks/>
          </p:cNvCxnSpPr>
          <p:nvPr/>
        </p:nvCxnSpPr>
        <p:spPr>
          <a:xfrm flipH="1" flipV="1">
            <a:off x="3600620" y="2585541"/>
            <a:ext cx="1252270" cy="895916"/>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839E53B-8D9E-19A4-8B25-0C006D2D29BE}"/>
              </a:ext>
            </a:extLst>
          </p:cNvPr>
          <p:cNvSpPr txBox="1"/>
          <p:nvPr/>
        </p:nvSpPr>
        <p:spPr>
          <a:xfrm>
            <a:off x="1284905" y="2064902"/>
            <a:ext cx="2225924" cy="461665"/>
          </a:xfrm>
          <a:prstGeom prst="rect">
            <a:avLst/>
          </a:prstGeom>
          <a:noFill/>
        </p:spPr>
        <p:txBody>
          <a:bodyPr wrap="square">
            <a:spAutoFit/>
          </a:bodyPr>
          <a:lstStyle/>
          <a:p>
            <a:pPr algn="ctr"/>
            <a:r>
              <a:rPr lang="en-US" sz="2400" b="1"/>
              <a:t>Breakpoints</a:t>
            </a:r>
            <a:endParaRPr lang="en-US" sz="2400" b="1" dirty="0"/>
          </a:p>
        </p:txBody>
      </p:sp>
      <p:sp>
        <p:nvSpPr>
          <p:cNvPr id="12" name="TextBox 11">
            <a:extLst>
              <a:ext uri="{FF2B5EF4-FFF2-40B4-BE49-F238E27FC236}">
                <a16:creationId xmlns:a16="http://schemas.microsoft.com/office/drawing/2014/main" id="{A98078EC-62D6-ACBC-3539-91917301248C}"/>
              </a:ext>
            </a:extLst>
          </p:cNvPr>
          <p:cNvSpPr txBox="1"/>
          <p:nvPr/>
        </p:nvSpPr>
        <p:spPr>
          <a:xfrm>
            <a:off x="4852890" y="5475324"/>
            <a:ext cx="2225924" cy="461665"/>
          </a:xfrm>
          <a:prstGeom prst="rect">
            <a:avLst/>
          </a:prstGeom>
          <a:noFill/>
        </p:spPr>
        <p:txBody>
          <a:bodyPr wrap="square">
            <a:spAutoFit/>
          </a:bodyPr>
          <a:lstStyle/>
          <a:p>
            <a:pPr algn="ctr"/>
            <a:r>
              <a:rPr lang="en-US" sz="2400" b="1" dirty="0"/>
              <a:t>Workspace</a:t>
            </a:r>
          </a:p>
        </p:txBody>
      </p:sp>
      <p:sp>
        <p:nvSpPr>
          <p:cNvPr id="13" name="TextBox 12">
            <a:extLst>
              <a:ext uri="{FF2B5EF4-FFF2-40B4-BE49-F238E27FC236}">
                <a16:creationId xmlns:a16="http://schemas.microsoft.com/office/drawing/2014/main" id="{EE5C2C94-B1E3-E0CE-424A-386C06385F0B}"/>
              </a:ext>
            </a:extLst>
          </p:cNvPr>
          <p:cNvSpPr txBox="1"/>
          <p:nvPr/>
        </p:nvSpPr>
        <p:spPr>
          <a:xfrm>
            <a:off x="8444708" y="2024856"/>
            <a:ext cx="3044051" cy="461665"/>
          </a:xfrm>
          <a:prstGeom prst="rect">
            <a:avLst/>
          </a:prstGeom>
          <a:noFill/>
        </p:spPr>
        <p:txBody>
          <a:bodyPr wrap="square">
            <a:spAutoFit/>
          </a:bodyPr>
          <a:lstStyle/>
          <a:p>
            <a:pPr algn="ctr"/>
            <a:r>
              <a:rPr lang="en-US" sz="2400" b="1" dirty="0"/>
              <a:t>Command Window</a:t>
            </a:r>
          </a:p>
        </p:txBody>
      </p:sp>
      <p:sp>
        <p:nvSpPr>
          <p:cNvPr id="17" name="TextBox 16">
            <a:extLst>
              <a:ext uri="{FF2B5EF4-FFF2-40B4-BE49-F238E27FC236}">
                <a16:creationId xmlns:a16="http://schemas.microsoft.com/office/drawing/2014/main" id="{5F50B245-4813-65E4-5AE4-6C5E052CE57C}"/>
              </a:ext>
            </a:extLst>
          </p:cNvPr>
          <p:cNvSpPr txBox="1"/>
          <p:nvPr/>
        </p:nvSpPr>
        <p:spPr>
          <a:xfrm>
            <a:off x="169891" y="5450660"/>
            <a:ext cx="3705372" cy="923330"/>
          </a:xfrm>
          <a:prstGeom prst="rect">
            <a:avLst/>
          </a:prstGeom>
          <a:noFill/>
        </p:spPr>
        <p:txBody>
          <a:bodyPr wrap="square">
            <a:spAutoFit/>
          </a:bodyPr>
          <a:lstStyle/>
          <a:p>
            <a:pPr algn="ctr"/>
            <a:r>
              <a:rPr lang="en-US" dirty="0"/>
              <a:t>Step</a:t>
            </a:r>
          </a:p>
          <a:p>
            <a:pPr algn="ctr"/>
            <a:r>
              <a:rPr lang="en-US" dirty="0"/>
              <a:t>Step In/Out</a:t>
            </a:r>
          </a:p>
          <a:p>
            <a:pPr algn="ctr"/>
            <a:r>
              <a:rPr lang="en-US" dirty="0"/>
              <a:t>Pause on Errors</a:t>
            </a:r>
          </a:p>
        </p:txBody>
      </p:sp>
      <p:sp>
        <p:nvSpPr>
          <p:cNvPr id="20" name="TextBox 19">
            <a:extLst>
              <a:ext uri="{FF2B5EF4-FFF2-40B4-BE49-F238E27FC236}">
                <a16:creationId xmlns:a16="http://schemas.microsoft.com/office/drawing/2014/main" id="{3E760FFC-2C36-A4BE-238A-6646520EB9D7}"/>
              </a:ext>
            </a:extLst>
          </p:cNvPr>
          <p:cNvSpPr txBox="1"/>
          <p:nvPr/>
        </p:nvSpPr>
        <p:spPr>
          <a:xfrm>
            <a:off x="8516602" y="2432227"/>
            <a:ext cx="2945737" cy="646331"/>
          </a:xfrm>
          <a:prstGeom prst="rect">
            <a:avLst/>
          </a:prstGeom>
          <a:noFill/>
        </p:spPr>
        <p:txBody>
          <a:bodyPr wrap="square">
            <a:spAutoFit/>
          </a:bodyPr>
          <a:lstStyle/>
          <a:p>
            <a:pPr algn="ctr"/>
            <a:r>
              <a:rPr lang="en-US" dirty="0"/>
              <a:t>Using commands not included on the main script</a:t>
            </a:r>
          </a:p>
        </p:txBody>
      </p:sp>
      <p:cxnSp>
        <p:nvCxnSpPr>
          <p:cNvPr id="26" name="Straight Arrow Connector 25">
            <a:extLst>
              <a:ext uri="{FF2B5EF4-FFF2-40B4-BE49-F238E27FC236}">
                <a16:creationId xmlns:a16="http://schemas.microsoft.com/office/drawing/2014/main" id="{E0D46772-833B-D1B0-BCC1-20DBB958BD6C}"/>
              </a:ext>
            </a:extLst>
          </p:cNvPr>
          <p:cNvCxnSpPr>
            <a:cxnSpLocks/>
          </p:cNvCxnSpPr>
          <p:nvPr/>
        </p:nvCxnSpPr>
        <p:spPr>
          <a:xfrm>
            <a:off x="7310787" y="3775790"/>
            <a:ext cx="1538245" cy="101044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0A584F53-64A0-90C6-281F-866526555E3A}"/>
              </a:ext>
            </a:extLst>
          </p:cNvPr>
          <p:cNvSpPr txBox="1"/>
          <p:nvPr/>
        </p:nvSpPr>
        <p:spPr>
          <a:xfrm>
            <a:off x="659076" y="4634665"/>
            <a:ext cx="2727002" cy="1200329"/>
          </a:xfrm>
          <a:prstGeom prst="rect">
            <a:avLst/>
          </a:prstGeom>
          <a:noFill/>
        </p:spPr>
        <p:txBody>
          <a:bodyPr wrap="square">
            <a:spAutoFit/>
          </a:bodyPr>
          <a:lstStyle/>
          <a:p>
            <a:pPr algn="ctr"/>
            <a:r>
              <a:rPr lang="en-US" sz="2400" b="1" dirty="0"/>
              <a:t>Editor Debugging Features</a:t>
            </a:r>
          </a:p>
          <a:p>
            <a:pPr algn="ctr"/>
            <a:endParaRPr lang="en-US" sz="2400" b="1" dirty="0"/>
          </a:p>
        </p:txBody>
      </p:sp>
      <p:sp>
        <p:nvSpPr>
          <p:cNvPr id="6" name="TextBox 5">
            <a:extLst>
              <a:ext uri="{FF2B5EF4-FFF2-40B4-BE49-F238E27FC236}">
                <a16:creationId xmlns:a16="http://schemas.microsoft.com/office/drawing/2014/main" id="{EC2F3A91-109A-2C19-0C36-670D743DDECF}"/>
              </a:ext>
            </a:extLst>
          </p:cNvPr>
          <p:cNvSpPr txBox="1"/>
          <p:nvPr/>
        </p:nvSpPr>
        <p:spPr>
          <a:xfrm>
            <a:off x="8276676" y="4634664"/>
            <a:ext cx="3010588" cy="1200329"/>
          </a:xfrm>
          <a:prstGeom prst="rect">
            <a:avLst/>
          </a:prstGeom>
          <a:noFill/>
        </p:spPr>
        <p:txBody>
          <a:bodyPr wrap="square">
            <a:spAutoFit/>
          </a:bodyPr>
          <a:lstStyle/>
          <a:p>
            <a:pPr algn="ctr"/>
            <a:r>
              <a:rPr lang="en-US" sz="2400" b="1" dirty="0"/>
              <a:t>Matlab Documentation, Forums, and AI</a:t>
            </a:r>
          </a:p>
        </p:txBody>
      </p:sp>
      <p:cxnSp>
        <p:nvCxnSpPr>
          <p:cNvPr id="8" name="Straight Arrow Connector 7">
            <a:extLst>
              <a:ext uri="{FF2B5EF4-FFF2-40B4-BE49-F238E27FC236}">
                <a16:creationId xmlns:a16="http://schemas.microsoft.com/office/drawing/2014/main" id="{921D525F-E7C7-4BE8-335E-1C269836A581}"/>
              </a:ext>
            </a:extLst>
          </p:cNvPr>
          <p:cNvCxnSpPr>
            <a:cxnSpLocks/>
            <a:endCxn id="12" idx="0"/>
          </p:cNvCxnSpPr>
          <p:nvPr/>
        </p:nvCxnSpPr>
        <p:spPr>
          <a:xfrm flipH="1">
            <a:off x="5965852" y="3903727"/>
            <a:ext cx="4451" cy="157159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A1D225A-E2F0-6EBC-A9F4-889952F1E8D6}"/>
              </a:ext>
            </a:extLst>
          </p:cNvPr>
          <p:cNvSpPr txBox="1"/>
          <p:nvPr/>
        </p:nvSpPr>
        <p:spPr>
          <a:xfrm>
            <a:off x="4752938" y="1666529"/>
            <a:ext cx="2686123" cy="461665"/>
          </a:xfrm>
          <a:prstGeom prst="rect">
            <a:avLst/>
          </a:prstGeom>
          <a:noFill/>
        </p:spPr>
        <p:txBody>
          <a:bodyPr wrap="square">
            <a:spAutoFit/>
          </a:bodyPr>
          <a:lstStyle/>
          <a:p>
            <a:pPr algn="ctr"/>
            <a:r>
              <a:rPr lang="en-US" sz="2400" b="1" dirty="0"/>
              <a:t>Variable Explorer</a:t>
            </a:r>
          </a:p>
        </p:txBody>
      </p:sp>
      <p:sp>
        <p:nvSpPr>
          <p:cNvPr id="19" name="TextBox 18">
            <a:extLst>
              <a:ext uri="{FF2B5EF4-FFF2-40B4-BE49-F238E27FC236}">
                <a16:creationId xmlns:a16="http://schemas.microsoft.com/office/drawing/2014/main" id="{1F5C01D1-D5F2-D7E2-BA55-2947E1BFF38E}"/>
              </a:ext>
            </a:extLst>
          </p:cNvPr>
          <p:cNvSpPr txBox="1"/>
          <p:nvPr/>
        </p:nvSpPr>
        <p:spPr>
          <a:xfrm>
            <a:off x="1160154" y="2472900"/>
            <a:ext cx="2225924" cy="646331"/>
          </a:xfrm>
          <a:prstGeom prst="rect">
            <a:avLst/>
          </a:prstGeom>
          <a:noFill/>
        </p:spPr>
        <p:txBody>
          <a:bodyPr wrap="square">
            <a:spAutoFit/>
          </a:bodyPr>
          <a:lstStyle/>
          <a:p>
            <a:pPr algn="ctr"/>
            <a:r>
              <a:rPr lang="en-US" dirty="0"/>
              <a:t>Pause Script on desired location </a:t>
            </a:r>
          </a:p>
        </p:txBody>
      </p:sp>
      <p:cxnSp>
        <p:nvCxnSpPr>
          <p:cNvPr id="21" name="Straight Arrow Connector 20">
            <a:extLst>
              <a:ext uri="{FF2B5EF4-FFF2-40B4-BE49-F238E27FC236}">
                <a16:creationId xmlns:a16="http://schemas.microsoft.com/office/drawing/2014/main" id="{F0C58A7D-413A-8DE0-1B63-AFD6024F9C6D}"/>
              </a:ext>
            </a:extLst>
          </p:cNvPr>
          <p:cNvCxnSpPr>
            <a:cxnSpLocks/>
          </p:cNvCxnSpPr>
          <p:nvPr/>
        </p:nvCxnSpPr>
        <p:spPr>
          <a:xfrm flipV="1">
            <a:off x="7291769" y="2652134"/>
            <a:ext cx="1258308" cy="885268"/>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4A24660-4B5B-E6F5-B4B8-BD07CE17BDB7}"/>
              </a:ext>
            </a:extLst>
          </p:cNvPr>
          <p:cNvCxnSpPr>
            <a:cxnSpLocks/>
          </p:cNvCxnSpPr>
          <p:nvPr/>
        </p:nvCxnSpPr>
        <p:spPr>
          <a:xfrm flipH="1" flipV="1">
            <a:off x="5965852" y="2219399"/>
            <a:ext cx="6210" cy="1098096"/>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038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41F2C-6E11-1795-359D-53FCA9E4D36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F99859E-C1E2-8508-8DC0-CA0A200A8E1B}"/>
              </a:ext>
            </a:extLst>
          </p:cNvPr>
          <p:cNvSpPr txBox="1"/>
          <p:nvPr/>
        </p:nvSpPr>
        <p:spPr>
          <a:xfrm>
            <a:off x="927925" y="1206970"/>
            <a:ext cx="10336149" cy="400110"/>
          </a:xfrm>
          <a:prstGeom prst="rect">
            <a:avLst/>
          </a:prstGeom>
          <a:noFill/>
        </p:spPr>
        <p:txBody>
          <a:bodyPr wrap="square">
            <a:spAutoFit/>
          </a:bodyPr>
          <a:lstStyle/>
          <a:p>
            <a:r>
              <a:rPr lang="en-US" sz="2000" b="1" dirty="0"/>
              <a:t>Breakpoints: </a:t>
            </a:r>
            <a:r>
              <a:rPr lang="en-US" sz="2000" dirty="0"/>
              <a:t>Pause execution at specific lines to inspect variables and flow.</a:t>
            </a:r>
          </a:p>
        </p:txBody>
      </p:sp>
      <p:sp>
        <p:nvSpPr>
          <p:cNvPr id="3" name="TextBox 2">
            <a:extLst>
              <a:ext uri="{FF2B5EF4-FFF2-40B4-BE49-F238E27FC236}">
                <a16:creationId xmlns:a16="http://schemas.microsoft.com/office/drawing/2014/main" id="{EDD9E9DE-FCB4-D3D1-50BC-B10C55FD7D91}"/>
              </a:ext>
            </a:extLst>
          </p:cNvPr>
          <p:cNvSpPr txBox="1"/>
          <p:nvPr/>
        </p:nvSpPr>
        <p:spPr>
          <a:xfrm>
            <a:off x="3048761" y="217714"/>
            <a:ext cx="6094476" cy="461665"/>
          </a:xfrm>
          <a:prstGeom prst="rect">
            <a:avLst/>
          </a:prstGeom>
          <a:noFill/>
        </p:spPr>
        <p:txBody>
          <a:bodyPr wrap="square">
            <a:spAutoFit/>
          </a:bodyPr>
          <a:lstStyle/>
          <a:p>
            <a:pPr algn="ctr"/>
            <a:r>
              <a:rPr lang="en-US" sz="2400" b="1" dirty="0"/>
              <a:t>Debugging Tools</a:t>
            </a:r>
          </a:p>
        </p:txBody>
      </p:sp>
      <p:pic>
        <p:nvPicPr>
          <p:cNvPr id="11" name="Picture 10">
            <a:extLst>
              <a:ext uri="{FF2B5EF4-FFF2-40B4-BE49-F238E27FC236}">
                <a16:creationId xmlns:a16="http://schemas.microsoft.com/office/drawing/2014/main" id="{A80EF279-5400-50D3-5BED-CD66B073414A}"/>
              </a:ext>
            </a:extLst>
          </p:cNvPr>
          <p:cNvPicPr>
            <a:picLocks noChangeAspect="1"/>
          </p:cNvPicPr>
          <p:nvPr/>
        </p:nvPicPr>
        <p:blipFill>
          <a:blip r:embed="rId2"/>
          <a:stretch>
            <a:fillRect/>
          </a:stretch>
        </p:blipFill>
        <p:spPr>
          <a:xfrm>
            <a:off x="4296696" y="2115007"/>
            <a:ext cx="7534229" cy="3656918"/>
          </a:xfrm>
          <a:prstGeom prst="rect">
            <a:avLst/>
          </a:prstGeom>
        </p:spPr>
      </p:pic>
      <p:sp>
        <p:nvSpPr>
          <p:cNvPr id="12" name="Rectangle: Rounded Corners 11">
            <a:extLst>
              <a:ext uri="{FF2B5EF4-FFF2-40B4-BE49-F238E27FC236}">
                <a16:creationId xmlns:a16="http://schemas.microsoft.com/office/drawing/2014/main" id="{29DF0239-321E-5C74-5438-1053D7FAE67E}"/>
              </a:ext>
            </a:extLst>
          </p:cNvPr>
          <p:cNvSpPr/>
          <p:nvPr/>
        </p:nvSpPr>
        <p:spPr>
          <a:xfrm>
            <a:off x="4403868" y="4360854"/>
            <a:ext cx="530352" cy="38404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DBF2725-8043-0F72-A472-ADD9793D2A65}"/>
              </a:ext>
            </a:extLst>
          </p:cNvPr>
          <p:cNvSpPr txBox="1"/>
          <p:nvPr/>
        </p:nvSpPr>
        <p:spPr>
          <a:xfrm>
            <a:off x="326814" y="1976077"/>
            <a:ext cx="3928205" cy="4524315"/>
          </a:xfrm>
          <a:prstGeom prst="rect">
            <a:avLst/>
          </a:prstGeom>
          <a:noFill/>
        </p:spPr>
        <p:txBody>
          <a:bodyPr wrap="square" rtlCol="0">
            <a:spAutoFit/>
          </a:bodyPr>
          <a:lstStyle/>
          <a:p>
            <a:r>
              <a:rPr lang="en-US" dirty="0"/>
              <a:t>Click on the line number in the left margin where you want to pause the script. MATLAB will enter debugging mode when the code execution reaches that line.</a:t>
            </a:r>
          </a:p>
          <a:p>
            <a:endParaRPr lang="en-US" dirty="0"/>
          </a:p>
          <a:p>
            <a:r>
              <a:rPr lang="en-US" dirty="0"/>
              <a:t>You can set multiple breakpoints and even add them while debugging. Additionally, you can add breakpoints inside functions called by your script.</a:t>
            </a:r>
          </a:p>
          <a:p>
            <a:endParaRPr lang="en-US" dirty="0"/>
          </a:p>
          <a:p>
            <a:r>
              <a:rPr lang="en-US" dirty="0"/>
              <a:t>Pressing </a:t>
            </a:r>
            <a:r>
              <a:rPr lang="en-US" b="1" dirty="0"/>
              <a:t>Continue</a:t>
            </a:r>
            <a:r>
              <a:rPr lang="en-US" dirty="0"/>
              <a:t> will bypass the current breakpoint and execute the rest of the script. If another breakpoint is encountered, the script will pause again.</a:t>
            </a:r>
          </a:p>
        </p:txBody>
      </p:sp>
      <p:sp>
        <p:nvSpPr>
          <p:cNvPr id="16" name="Rectangle: Rounded Corners 15">
            <a:extLst>
              <a:ext uri="{FF2B5EF4-FFF2-40B4-BE49-F238E27FC236}">
                <a16:creationId xmlns:a16="http://schemas.microsoft.com/office/drawing/2014/main" id="{7DD5550C-6D10-0D7D-1CBA-43D63135F490}"/>
              </a:ext>
            </a:extLst>
          </p:cNvPr>
          <p:cNvSpPr/>
          <p:nvPr/>
        </p:nvSpPr>
        <p:spPr>
          <a:xfrm>
            <a:off x="9246254" y="2115006"/>
            <a:ext cx="654829" cy="69701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86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089C0-DB35-1AE2-83F9-13A6E1C41F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11FB9F0-91B1-EE7B-069A-EC0B02ED47C1}"/>
              </a:ext>
            </a:extLst>
          </p:cNvPr>
          <p:cNvSpPr txBox="1"/>
          <p:nvPr/>
        </p:nvSpPr>
        <p:spPr>
          <a:xfrm>
            <a:off x="269165" y="1178515"/>
            <a:ext cx="10336149" cy="400110"/>
          </a:xfrm>
          <a:prstGeom prst="rect">
            <a:avLst/>
          </a:prstGeom>
          <a:noFill/>
        </p:spPr>
        <p:txBody>
          <a:bodyPr wrap="square">
            <a:spAutoFit/>
          </a:bodyPr>
          <a:lstStyle/>
          <a:p>
            <a:r>
              <a:rPr lang="en-US" sz="2000" b="1" dirty="0"/>
              <a:t>Editor Debugging Features:</a:t>
            </a:r>
          </a:p>
        </p:txBody>
      </p:sp>
      <p:sp>
        <p:nvSpPr>
          <p:cNvPr id="3" name="TextBox 2">
            <a:extLst>
              <a:ext uri="{FF2B5EF4-FFF2-40B4-BE49-F238E27FC236}">
                <a16:creationId xmlns:a16="http://schemas.microsoft.com/office/drawing/2014/main" id="{C08E1D8E-AFFE-ACF8-F363-DCFDF7AC14B5}"/>
              </a:ext>
            </a:extLst>
          </p:cNvPr>
          <p:cNvSpPr txBox="1"/>
          <p:nvPr/>
        </p:nvSpPr>
        <p:spPr>
          <a:xfrm>
            <a:off x="3048762" y="222495"/>
            <a:ext cx="6094476" cy="461665"/>
          </a:xfrm>
          <a:prstGeom prst="rect">
            <a:avLst/>
          </a:prstGeom>
          <a:noFill/>
        </p:spPr>
        <p:txBody>
          <a:bodyPr wrap="square">
            <a:spAutoFit/>
          </a:bodyPr>
          <a:lstStyle/>
          <a:p>
            <a:pPr algn="ctr"/>
            <a:r>
              <a:rPr lang="en-US" sz="2400" b="1" dirty="0"/>
              <a:t>Debugging Tools</a:t>
            </a:r>
          </a:p>
        </p:txBody>
      </p:sp>
      <p:sp>
        <p:nvSpPr>
          <p:cNvPr id="14" name="TextBox 13">
            <a:extLst>
              <a:ext uri="{FF2B5EF4-FFF2-40B4-BE49-F238E27FC236}">
                <a16:creationId xmlns:a16="http://schemas.microsoft.com/office/drawing/2014/main" id="{349B8F5D-D4F2-2D18-30CB-442187EE553D}"/>
              </a:ext>
            </a:extLst>
          </p:cNvPr>
          <p:cNvSpPr txBox="1"/>
          <p:nvPr/>
        </p:nvSpPr>
        <p:spPr>
          <a:xfrm>
            <a:off x="141387" y="2057549"/>
            <a:ext cx="3614535" cy="4801314"/>
          </a:xfrm>
          <a:prstGeom prst="rect">
            <a:avLst/>
          </a:prstGeom>
          <a:noFill/>
        </p:spPr>
        <p:txBody>
          <a:bodyPr wrap="square" rtlCol="0">
            <a:spAutoFit/>
          </a:bodyPr>
          <a:lstStyle/>
          <a:p>
            <a:r>
              <a:rPr lang="en-US" b="1" dirty="0"/>
              <a:t>Step: </a:t>
            </a:r>
            <a:r>
              <a:rPr lang="en-US" dirty="0"/>
              <a:t>execute the current line of code and move to the next line.</a:t>
            </a:r>
          </a:p>
          <a:p>
            <a:endParaRPr lang="en-US" dirty="0"/>
          </a:p>
          <a:p>
            <a:r>
              <a:rPr lang="en-US" b="1" dirty="0"/>
              <a:t>Step In:  </a:t>
            </a:r>
            <a:r>
              <a:rPr lang="en-US" dirty="0"/>
              <a:t>Enter the function or sub-function being called to debug it line by line.</a:t>
            </a:r>
          </a:p>
          <a:p>
            <a:endParaRPr lang="en-US" dirty="0"/>
          </a:p>
          <a:p>
            <a:r>
              <a:rPr lang="en-US" b="1" dirty="0"/>
              <a:t>Step Out:</a:t>
            </a:r>
            <a:r>
              <a:rPr lang="en-US" dirty="0"/>
              <a:t>  Exit the current function and return to the calling function or scrip.</a:t>
            </a:r>
          </a:p>
          <a:p>
            <a:endParaRPr lang="en-US" dirty="0"/>
          </a:p>
          <a:p>
            <a:r>
              <a:rPr lang="en-US" dirty="0"/>
              <a:t>Pause on Errors: on the “Run” dropdown, you can select Pause on Error. MATLAB will show exactly where the running error is produced.</a:t>
            </a:r>
          </a:p>
          <a:p>
            <a:endParaRPr lang="en-US" dirty="0"/>
          </a:p>
        </p:txBody>
      </p:sp>
      <p:pic>
        <p:nvPicPr>
          <p:cNvPr id="7" name="Picture 6">
            <a:extLst>
              <a:ext uri="{FF2B5EF4-FFF2-40B4-BE49-F238E27FC236}">
                <a16:creationId xmlns:a16="http://schemas.microsoft.com/office/drawing/2014/main" id="{4F7DF15C-7A54-8BE3-B385-8183321893AB}"/>
              </a:ext>
            </a:extLst>
          </p:cNvPr>
          <p:cNvPicPr>
            <a:picLocks noChangeAspect="1"/>
          </p:cNvPicPr>
          <p:nvPr/>
        </p:nvPicPr>
        <p:blipFill>
          <a:blip r:embed="rId2"/>
          <a:stretch>
            <a:fillRect/>
          </a:stretch>
        </p:blipFill>
        <p:spPr>
          <a:xfrm>
            <a:off x="3931513" y="2057549"/>
            <a:ext cx="8119100" cy="4165451"/>
          </a:xfrm>
          <a:prstGeom prst="rect">
            <a:avLst/>
          </a:prstGeom>
        </p:spPr>
      </p:pic>
      <p:sp>
        <p:nvSpPr>
          <p:cNvPr id="4" name="Rectangle: Rounded Corners 3">
            <a:extLst>
              <a:ext uri="{FF2B5EF4-FFF2-40B4-BE49-F238E27FC236}">
                <a16:creationId xmlns:a16="http://schemas.microsoft.com/office/drawing/2014/main" id="{58829F04-EC6E-5B2E-DC67-AB9C0C68066F}"/>
              </a:ext>
            </a:extLst>
          </p:cNvPr>
          <p:cNvSpPr/>
          <p:nvPr/>
        </p:nvSpPr>
        <p:spPr>
          <a:xfrm>
            <a:off x="9370142" y="2078106"/>
            <a:ext cx="1799303" cy="730342"/>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F8688-D447-5108-F6A5-5198A76C3F34}"/>
              </a:ext>
            </a:extLst>
          </p:cNvPr>
          <p:cNvSpPr txBox="1"/>
          <p:nvPr/>
        </p:nvSpPr>
        <p:spPr>
          <a:xfrm>
            <a:off x="6754761" y="916905"/>
            <a:ext cx="5187697" cy="923330"/>
          </a:xfrm>
          <a:prstGeom prst="rect">
            <a:avLst/>
          </a:prstGeom>
          <a:noFill/>
        </p:spPr>
        <p:txBody>
          <a:bodyPr wrap="square">
            <a:spAutoFit/>
          </a:bodyPr>
          <a:lstStyle/>
          <a:p>
            <a:r>
              <a:rPr lang="en-US" dirty="0"/>
              <a:t>There are many ways to enter “Debugging Mode”:</a:t>
            </a:r>
          </a:p>
          <a:p>
            <a:pPr marL="285750" indent="-285750">
              <a:buFont typeface="Arial" panose="020B0604020202020204" pitchFamily="34" charset="0"/>
              <a:buChar char="•"/>
            </a:pPr>
            <a:r>
              <a:rPr lang="en-US" dirty="0"/>
              <a:t>Setting breakpoints</a:t>
            </a:r>
          </a:p>
          <a:p>
            <a:pPr marL="285750" indent="-285750">
              <a:buFont typeface="Arial" panose="020B0604020202020204" pitchFamily="34" charset="0"/>
              <a:buChar char="•"/>
            </a:pPr>
            <a:r>
              <a:rPr lang="en-US" dirty="0"/>
              <a:t>Pressing “Step” instead of “Run”</a:t>
            </a:r>
          </a:p>
        </p:txBody>
      </p:sp>
    </p:spTree>
    <p:extLst>
      <p:ext uri="{BB962C8B-B14F-4D97-AF65-F5344CB8AC3E}">
        <p14:creationId xmlns:p14="http://schemas.microsoft.com/office/powerpoint/2010/main" val="360930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7C33E-4D42-7BEB-9168-6B0BCB412960}"/>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1508C22A-09E9-96B7-71E7-8ED3026DF9FD}"/>
              </a:ext>
            </a:extLst>
          </p:cNvPr>
          <p:cNvSpPr txBox="1"/>
          <p:nvPr/>
        </p:nvSpPr>
        <p:spPr>
          <a:xfrm>
            <a:off x="1785747" y="619369"/>
            <a:ext cx="8620506" cy="523220"/>
          </a:xfrm>
          <a:prstGeom prst="rect">
            <a:avLst/>
          </a:prstGeom>
          <a:noFill/>
        </p:spPr>
        <p:txBody>
          <a:bodyPr wrap="square">
            <a:spAutoFit/>
          </a:bodyPr>
          <a:lstStyle/>
          <a:p>
            <a:pPr algn="ctr"/>
            <a:r>
              <a:rPr lang="en-US" sz="2800" b="1" dirty="0"/>
              <a:t>Identify the Bug in MATLAB</a:t>
            </a:r>
            <a:endParaRPr lang="en-US" sz="2800" dirty="0"/>
          </a:p>
        </p:txBody>
      </p:sp>
      <p:sp>
        <p:nvSpPr>
          <p:cNvPr id="4" name="TextBox 3">
            <a:extLst>
              <a:ext uri="{FF2B5EF4-FFF2-40B4-BE49-F238E27FC236}">
                <a16:creationId xmlns:a16="http://schemas.microsoft.com/office/drawing/2014/main" id="{709FAA8E-6369-C654-518C-487590ECAED3}"/>
              </a:ext>
            </a:extLst>
          </p:cNvPr>
          <p:cNvSpPr txBox="1"/>
          <p:nvPr/>
        </p:nvSpPr>
        <p:spPr>
          <a:xfrm>
            <a:off x="2990088" y="1870275"/>
            <a:ext cx="6094476" cy="461665"/>
          </a:xfrm>
          <a:prstGeom prst="rect">
            <a:avLst/>
          </a:prstGeom>
          <a:noFill/>
        </p:spPr>
        <p:txBody>
          <a:bodyPr wrap="square">
            <a:spAutoFit/>
          </a:bodyPr>
          <a:lstStyle/>
          <a:p>
            <a:pPr algn="ctr"/>
            <a:r>
              <a:rPr lang="en-US" sz="2400" b="1" dirty="0"/>
              <a:t>Common Types of Errors</a:t>
            </a:r>
          </a:p>
        </p:txBody>
      </p:sp>
      <p:cxnSp>
        <p:nvCxnSpPr>
          <p:cNvPr id="3" name="Straight Arrow Connector 2">
            <a:extLst>
              <a:ext uri="{FF2B5EF4-FFF2-40B4-BE49-F238E27FC236}">
                <a16:creationId xmlns:a16="http://schemas.microsoft.com/office/drawing/2014/main" id="{B4E3EBB4-F9AE-BB65-6688-2383B7EBCD92}"/>
              </a:ext>
            </a:extLst>
          </p:cNvPr>
          <p:cNvCxnSpPr>
            <a:cxnSpLocks/>
          </p:cNvCxnSpPr>
          <p:nvPr/>
        </p:nvCxnSpPr>
        <p:spPr>
          <a:xfrm flipH="1">
            <a:off x="6004621" y="2570663"/>
            <a:ext cx="32705" cy="195002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0135A03-EB4F-1D66-F396-BB500D598D88}"/>
              </a:ext>
            </a:extLst>
          </p:cNvPr>
          <p:cNvCxnSpPr>
            <a:cxnSpLocks/>
          </p:cNvCxnSpPr>
          <p:nvPr/>
        </p:nvCxnSpPr>
        <p:spPr>
          <a:xfrm flipH="1">
            <a:off x="3087969" y="2610162"/>
            <a:ext cx="2046435" cy="119138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04A93FE-4789-DBD3-7AD9-86CFD6939265}"/>
              </a:ext>
            </a:extLst>
          </p:cNvPr>
          <p:cNvSpPr txBox="1"/>
          <p:nvPr/>
        </p:nvSpPr>
        <p:spPr>
          <a:xfrm>
            <a:off x="1717525" y="3801542"/>
            <a:ext cx="2225924" cy="461665"/>
          </a:xfrm>
          <a:prstGeom prst="rect">
            <a:avLst/>
          </a:prstGeom>
          <a:noFill/>
        </p:spPr>
        <p:txBody>
          <a:bodyPr wrap="square">
            <a:spAutoFit/>
          </a:bodyPr>
          <a:lstStyle/>
          <a:p>
            <a:pPr algn="ctr"/>
            <a:r>
              <a:rPr lang="en-US" sz="2400" b="1" dirty="0"/>
              <a:t>Syntax</a:t>
            </a:r>
          </a:p>
        </p:txBody>
      </p:sp>
      <p:sp>
        <p:nvSpPr>
          <p:cNvPr id="12" name="TextBox 11">
            <a:extLst>
              <a:ext uri="{FF2B5EF4-FFF2-40B4-BE49-F238E27FC236}">
                <a16:creationId xmlns:a16="http://schemas.microsoft.com/office/drawing/2014/main" id="{C654BC19-E6AC-4071-A7E0-2654EB2AE7AD}"/>
              </a:ext>
            </a:extLst>
          </p:cNvPr>
          <p:cNvSpPr txBox="1"/>
          <p:nvPr/>
        </p:nvSpPr>
        <p:spPr>
          <a:xfrm>
            <a:off x="4891659" y="4639677"/>
            <a:ext cx="2225924" cy="461665"/>
          </a:xfrm>
          <a:prstGeom prst="rect">
            <a:avLst/>
          </a:prstGeom>
          <a:noFill/>
        </p:spPr>
        <p:txBody>
          <a:bodyPr wrap="square">
            <a:spAutoFit/>
          </a:bodyPr>
          <a:lstStyle/>
          <a:p>
            <a:pPr algn="ctr"/>
            <a:r>
              <a:rPr lang="en-US" sz="2400" b="1" dirty="0"/>
              <a:t>Runtime</a:t>
            </a:r>
          </a:p>
        </p:txBody>
      </p:sp>
      <p:sp>
        <p:nvSpPr>
          <p:cNvPr id="13" name="TextBox 12">
            <a:extLst>
              <a:ext uri="{FF2B5EF4-FFF2-40B4-BE49-F238E27FC236}">
                <a16:creationId xmlns:a16="http://schemas.microsoft.com/office/drawing/2014/main" id="{E3FC7005-19BE-7B4A-BA4E-8DA2FCC29A6B}"/>
              </a:ext>
            </a:extLst>
          </p:cNvPr>
          <p:cNvSpPr txBox="1"/>
          <p:nvPr/>
        </p:nvSpPr>
        <p:spPr>
          <a:xfrm>
            <a:off x="8220533" y="3801540"/>
            <a:ext cx="2225924" cy="461665"/>
          </a:xfrm>
          <a:prstGeom prst="rect">
            <a:avLst/>
          </a:prstGeom>
          <a:noFill/>
        </p:spPr>
        <p:txBody>
          <a:bodyPr wrap="square">
            <a:spAutoFit/>
          </a:bodyPr>
          <a:lstStyle/>
          <a:p>
            <a:pPr algn="ctr"/>
            <a:r>
              <a:rPr lang="en-US" sz="2400" b="1" dirty="0"/>
              <a:t>Logic</a:t>
            </a:r>
          </a:p>
        </p:txBody>
      </p:sp>
      <p:sp>
        <p:nvSpPr>
          <p:cNvPr id="17" name="TextBox 16">
            <a:extLst>
              <a:ext uri="{FF2B5EF4-FFF2-40B4-BE49-F238E27FC236}">
                <a16:creationId xmlns:a16="http://schemas.microsoft.com/office/drawing/2014/main" id="{4B164081-E9C2-E817-22CE-BE6F2624A763}"/>
              </a:ext>
            </a:extLst>
          </p:cNvPr>
          <p:cNvSpPr txBox="1"/>
          <p:nvPr/>
        </p:nvSpPr>
        <p:spPr>
          <a:xfrm>
            <a:off x="977801" y="4263205"/>
            <a:ext cx="3705372" cy="369332"/>
          </a:xfrm>
          <a:prstGeom prst="rect">
            <a:avLst/>
          </a:prstGeom>
          <a:noFill/>
        </p:spPr>
        <p:txBody>
          <a:bodyPr wrap="square">
            <a:spAutoFit/>
          </a:bodyPr>
          <a:lstStyle/>
          <a:p>
            <a:pPr algn="ctr"/>
            <a:r>
              <a:rPr lang="en-US" dirty="0"/>
              <a:t>Mistakes in the code structure</a:t>
            </a:r>
          </a:p>
        </p:txBody>
      </p:sp>
      <p:sp>
        <p:nvSpPr>
          <p:cNvPr id="20" name="TextBox 19">
            <a:extLst>
              <a:ext uri="{FF2B5EF4-FFF2-40B4-BE49-F238E27FC236}">
                <a16:creationId xmlns:a16="http://schemas.microsoft.com/office/drawing/2014/main" id="{B1CB7CCC-A379-E7A3-2C9A-867C9D71812D}"/>
              </a:ext>
            </a:extLst>
          </p:cNvPr>
          <p:cNvSpPr txBox="1"/>
          <p:nvPr/>
        </p:nvSpPr>
        <p:spPr>
          <a:xfrm>
            <a:off x="3048000" y="5035661"/>
            <a:ext cx="6096000" cy="369332"/>
          </a:xfrm>
          <a:prstGeom prst="rect">
            <a:avLst/>
          </a:prstGeom>
          <a:noFill/>
        </p:spPr>
        <p:txBody>
          <a:bodyPr wrap="square">
            <a:spAutoFit/>
          </a:bodyPr>
          <a:lstStyle/>
          <a:p>
            <a:pPr algn="ctr"/>
            <a:r>
              <a:rPr lang="en-US" dirty="0"/>
              <a:t>Errors that occur while the code is running </a:t>
            </a:r>
          </a:p>
        </p:txBody>
      </p:sp>
      <p:sp>
        <p:nvSpPr>
          <p:cNvPr id="22" name="TextBox 21">
            <a:extLst>
              <a:ext uri="{FF2B5EF4-FFF2-40B4-BE49-F238E27FC236}">
                <a16:creationId xmlns:a16="http://schemas.microsoft.com/office/drawing/2014/main" id="{31C6B49C-487D-202B-C765-CA0F71BC70BA}"/>
              </a:ext>
            </a:extLst>
          </p:cNvPr>
          <p:cNvSpPr txBox="1"/>
          <p:nvPr/>
        </p:nvSpPr>
        <p:spPr>
          <a:xfrm>
            <a:off x="7562571" y="4124705"/>
            <a:ext cx="3541847" cy="646331"/>
          </a:xfrm>
          <a:prstGeom prst="rect">
            <a:avLst/>
          </a:prstGeom>
          <a:noFill/>
        </p:spPr>
        <p:txBody>
          <a:bodyPr wrap="square">
            <a:spAutoFit/>
          </a:bodyPr>
          <a:lstStyle/>
          <a:p>
            <a:pPr algn="ctr"/>
            <a:r>
              <a:rPr lang="en-US" dirty="0"/>
              <a:t>Code runs without crashing but produces incorrect results</a:t>
            </a:r>
          </a:p>
        </p:txBody>
      </p:sp>
      <p:cxnSp>
        <p:nvCxnSpPr>
          <p:cNvPr id="26" name="Straight Arrow Connector 25">
            <a:extLst>
              <a:ext uri="{FF2B5EF4-FFF2-40B4-BE49-F238E27FC236}">
                <a16:creationId xmlns:a16="http://schemas.microsoft.com/office/drawing/2014/main" id="{D7DF5BE3-C2B0-3316-37D5-C12BE252A6F0}"/>
              </a:ext>
            </a:extLst>
          </p:cNvPr>
          <p:cNvCxnSpPr>
            <a:cxnSpLocks/>
          </p:cNvCxnSpPr>
          <p:nvPr/>
        </p:nvCxnSpPr>
        <p:spPr>
          <a:xfrm>
            <a:off x="6986469" y="2615080"/>
            <a:ext cx="2046435" cy="119138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138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5F08E-3B5C-79EC-432B-3FEF4A0DDF74}"/>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43E14037-207E-FF5B-D2D5-99703AB978A8}"/>
              </a:ext>
            </a:extLst>
          </p:cNvPr>
          <p:cNvPicPr>
            <a:picLocks noChangeAspect="1"/>
          </p:cNvPicPr>
          <p:nvPr/>
        </p:nvPicPr>
        <p:blipFill>
          <a:blip r:embed="rId2"/>
          <a:stretch>
            <a:fillRect/>
          </a:stretch>
        </p:blipFill>
        <p:spPr>
          <a:xfrm>
            <a:off x="458921" y="1677854"/>
            <a:ext cx="5497575" cy="3835700"/>
          </a:xfrm>
          <a:prstGeom prst="rect">
            <a:avLst/>
          </a:prstGeom>
        </p:spPr>
      </p:pic>
      <p:sp>
        <p:nvSpPr>
          <p:cNvPr id="2" name="TextBox 1">
            <a:extLst>
              <a:ext uri="{FF2B5EF4-FFF2-40B4-BE49-F238E27FC236}">
                <a16:creationId xmlns:a16="http://schemas.microsoft.com/office/drawing/2014/main" id="{1FF406D5-E51D-6217-2822-B87714D1AE0E}"/>
              </a:ext>
            </a:extLst>
          </p:cNvPr>
          <p:cNvSpPr txBox="1"/>
          <p:nvPr/>
        </p:nvSpPr>
        <p:spPr>
          <a:xfrm>
            <a:off x="401385" y="821030"/>
            <a:ext cx="10336149" cy="707886"/>
          </a:xfrm>
          <a:prstGeom prst="rect">
            <a:avLst/>
          </a:prstGeom>
          <a:noFill/>
        </p:spPr>
        <p:txBody>
          <a:bodyPr wrap="square">
            <a:spAutoFit/>
          </a:bodyPr>
          <a:lstStyle/>
          <a:p>
            <a:r>
              <a:rPr lang="en-US" sz="2000" dirty="0"/>
              <a:t>Example: what is going on with function “</a:t>
            </a:r>
            <a:r>
              <a:rPr lang="en-US" sz="2000" dirty="0" err="1"/>
              <a:t>mySum</a:t>
            </a:r>
            <a:r>
              <a:rPr lang="en-US" sz="2000" dirty="0"/>
              <a:t>”?</a:t>
            </a:r>
          </a:p>
          <a:p>
            <a:r>
              <a:rPr lang="en-US" sz="2000" dirty="0"/>
              <a:t>Use “</a:t>
            </a:r>
            <a:r>
              <a:rPr lang="en-US" sz="2000" b="1" dirty="0"/>
              <a:t>Step In” </a:t>
            </a:r>
            <a:r>
              <a:rPr lang="en-US" sz="2000" dirty="0"/>
              <a:t>in line “7”</a:t>
            </a:r>
            <a:r>
              <a:rPr lang="en-US" sz="2000" b="1" dirty="0"/>
              <a:t> </a:t>
            </a:r>
          </a:p>
        </p:txBody>
      </p:sp>
      <p:pic>
        <p:nvPicPr>
          <p:cNvPr id="12" name="Picture 11">
            <a:extLst>
              <a:ext uri="{FF2B5EF4-FFF2-40B4-BE49-F238E27FC236}">
                <a16:creationId xmlns:a16="http://schemas.microsoft.com/office/drawing/2014/main" id="{1855534A-4277-D67F-386C-A8D86D2AE0C5}"/>
              </a:ext>
            </a:extLst>
          </p:cNvPr>
          <p:cNvPicPr>
            <a:picLocks noChangeAspect="1"/>
          </p:cNvPicPr>
          <p:nvPr/>
        </p:nvPicPr>
        <p:blipFill>
          <a:blip r:embed="rId3"/>
          <a:srcRect b="8385"/>
          <a:stretch/>
        </p:blipFill>
        <p:spPr>
          <a:xfrm>
            <a:off x="6715432" y="1736846"/>
            <a:ext cx="5104680" cy="4890439"/>
          </a:xfrm>
          <a:prstGeom prst="rect">
            <a:avLst/>
          </a:prstGeom>
        </p:spPr>
      </p:pic>
      <p:sp>
        <p:nvSpPr>
          <p:cNvPr id="13" name="Rectangle: Rounded Corners 12">
            <a:extLst>
              <a:ext uri="{FF2B5EF4-FFF2-40B4-BE49-F238E27FC236}">
                <a16:creationId xmlns:a16="http://schemas.microsoft.com/office/drawing/2014/main" id="{A0D2ED03-29C1-3E4C-EE1C-0C74DF19FC56}"/>
              </a:ext>
            </a:extLst>
          </p:cNvPr>
          <p:cNvSpPr/>
          <p:nvPr/>
        </p:nvSpPr>
        <p:spPr>
          <a:xfrm>
            <a:off x="1922205" y="4222652"/>
            <a:ext cx="383459" cy="36029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C6CCB70-DC15-14E2-6C12-3DA78A2A6234}"/>
              </a:ext>
            </a:extLst>
          </p:cNvPr>
          <p:cNvSpPr txBox="1"/>
          <p:nvPr/>
        </p:nvSpPr>
        <p:spPr>
          <a:xfrm>
            <a:off x="516064" y="5594143"/>
            <a:ext cx="5383291" cy="646331"/>
          </a:xfrm>
          <a:prstGeom prst="rect">
            <a:avLst/>
          </a:prstGeom>
          <a:noFill/>
        </p:spPr>
        <p:txBody>
          <a:bodyPr wrap="square">
            <a:spAutoFit/>
          </a:bodyPr>
          <a:lstStyle/>
          <a:p>
            <a:r>
              <a:rPr lang="en-US" dirty="0"/>
              <a:t>Notice the “Step In arrow”. It indicates that you can step into that function</a:t>
            </a:r>
            <a:r>
              <a:rPr lang="en-US" b="1" dirty="0"/>
              <a:t> </a:t>
            </a:r>
          </a:p>
        </p:txBody>
      </p:sp>
      <p:cxnSp>
        <p:nvCxnSpPr>
          <p:cNvPr id="17" name="Straight Arrow Connector 16">
            <a:extLst>
              <a:ext uri="{FF2B5EF4-FFF2-40B4-BE49-F238E27FC236}">
                <a16:creationId xmlns:a16="http://schemas.microsoft.com/office/drawing/2014/main" id="{9776FE26-02A9-9619-2630-320EE16EC3C1}"/>
              </a:ext>
            </a:extLst>
          </p:cNvPr>
          <p:cNvCxnSpPr>
            <a:cxnSpLocks/>
          </p:cNvCxnSpPr>
          <p:nvPr/>
        </p:nvCxnSpPr>
        <p:spPr>
          <a:xfrm>
            <a:off x="5899355" y="4222652"/>
            <a:ext cx="764951"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F49BB68-45B2-4B99-3875-30F9D8C81927}"/>
              </a:ext>
            </a:extLst>
          </p:cNvPr>
          <p:cNvSpPr txBox="1"/>
          <p:nvPr/>
        </p:nvSpPr>
        <p:spPr>
          <a:xfrm>
            <a:off x="6715432" y="721183"/>
            <a:ext cx="5289755" cy="1015663"/>
          </a:xfrm>
          <a:prstGeom prst="rect">
            <a:avLst/>
          </a:prstGeom>
          <a:noFill/>
        </p:spPr>
        <p:txBody>
          <a:bodyPr wrap="square">
            <a:spAutoFit/>
          </a:bodyPr>
          <a:lstStyle/>
          <a:p>
            <a:r>
              <a:rPr lang="en-US" sz="2000" dirty="0"/>
              <a:t>We are now inside </a:t>
            </a:r>
            <a:r>
              <a:rPr lang="en-US" sz="2000" b="1" dirty="0"/>
              <a:t>“</a:t>
            </a:r>
            <a:r>
              <a:rPr lang="en-US" sz="2000" b="1" dirty="0" err="1"/>
              <a:t>mySum.m</a:t>
            </a:r>
            <a:r>
              <a:rPr lang="en-US" sz="2000" b="1" dirty="0"/>
              <a:t>”</a:t>
            </a:r>
          </a:p>
          <a:p>
            <a:r>
              <a:rPr lang="en-US" sz="2000" dirty="0"/>
              <a:t>The workspace will act as a new instance (you won't have access to the main script variables)</a:t>
            </a:r>
          </a:p>
        </p:txBody>
      </p:sp>
      <p:sp>
        <p:nvSpPr>
          <p:cNvPr id="25" name="TextBox 24">
            <a:extLst>
              <a:ext uri="{FF2B5EF4-FFF2-40B4-BE49-F238E27FC236}">
                <a16:creationId xmlns:a16="http://schemas.microsoft.com/office/drawing/2014/main" id="{765174FD-B348-0A74-C5B9-FC1C78CCDC31}"/>
              </a:ext>
            </a:extLst>
          </p:cNvPr>
          <p:cNvSpPr txBox="1"/>
          <p:nvPr/>
        </p:nvSpPr>
        <p:spPr>
          <a:xfrm>
            <a:off x="3048762" y="222495"/>
            <a:ext cx="6094476" cy="461665"/>
          </a:xfrm>
          <a:prstGeom prst="rect">
            <a:avLst/>
          </a:prstGeom>
          <a:noFill/>
        </p:spPr>
        <p:txBody>
          <a:bodyPr wrap="square">
            <a:spAutoFit/>
          </a:bodyPr>
          <a:lstStyle/>
          <a:p>
            <a:pPr algn="ctr"/>
            <a:r>
              <a:rPr lang="en-US" sz="2400" b="1" dirty="0"/>
              <a:t>Debugging Tools</a:t>
            </a:r>
          </a:p>
        </p:txBody>
      </p:sp>
    </p:spTree>
    <p:extLst>
      <p:ext uri="{BB962C8B-B14F-4D97-AF65-F5344CB8AC3E}">
        <p14:creationId xmlns:p14="http://schemas.microsoft.com/office/powerpoint/2010/main" val="2656122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C8A66-24B8-62B6-0BC6-280A45FF14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92057DF-241B-8EF0-AA6E-30625E5A5706}"/>
              </a:ext>
            </a:extLst>
          </p:cNvPr>
          <p:cNvSpPr txBox="1"/>
          <p:nvPr/>
        </p:nvSpPr>
        <p:spPr>
          <a:xfrm>
            <a:off x="427576" y="877303"/>
            <a:ext cx="6094476" cy="5970865"/>
          </a:xfrm>
          <a:prstGeom prst="rect">
            <a:avLst/>
          </a:prstGeom>
          <a:noFill/>
        </p:spPr>
        <p:txBody>
          <a:bodyPr wrap="square">
            <a:spAutoFit/>
          </a:bodyPr>
          <a:lstStyle/>
          <a:p>
            <a:r>
              <a:rPr lang="en-US" b="1" dirty="0"/>
              <a:t>Workspace: </a:t>
            </a:r>
            <a:r>
              <a:rPr lang="en-US" dirty="0"/>
              <a:t>displays variables currently in memory, their sizes, and their types.</a:t>
            </a:r>
          </a:p>
          <a:p>
            <a:endParaRPr lang="en-US" b="1" dirty="0"/>
          </a:p>
          <a:p>
            <a:r>
              <a:rPr lang="en-US" dirty="0"/>
              <a:t>Set a breakpoint in your code. When execution pauses, inspect variables in the Workspace.</a:t>
            </a:r>
          </a:p>
          <a:p>
            <a:endParaRPr lang="en-US" dirty="0"/>
          </a:p>
          <a:p>
            <a:r>
              <a:rPr lang="en-US" dirty="0"/>
              <a:t>The Workspace cannot display certain types of data, such as long arrays or structured data.</a:t>
            </a:r>
          </a:p>
          <a:p>
            <a:endParaRPr lang="en-US" dirty="0"/>
          </a:p>
          <a:p>
            <a:r>
              <a:rPr lang="en-US" b="1" dirty="0"/>
              <a:t>Variable Explorer: </a:t>
            </a:r>
            <a:r>
              <a:rPr lang="en-US" dirty="0"/>
              <a:t>A tool for interactively inspecting and editing variables.</a:t>
            </a:r>
          </a:p>
          <a:p>
            <a:endParaRPr lang="en-US" dirty="0"/>
          </a:p>
          <a:p>
            <a:r>
              <a:rPr lang="en-US" dirty="0"/>
              <a:t>Double-click on a variable to explore its values.</a:t>
            </a:r>
          </a:p>
          <a:p>
            <a:endParaRPr lang="en-US" dirty="0"/>
          </a:p>
          <a:p>
            <a:r>
              <a:rPr lang="en-US" dirty="0"/>
              <a:t>Inspect a variable to ensure it contains the expected data before being used in a calculation.</a:t>
            </a:r>
          </a:p>
          <a:p>
            <a:endParaRPr lang="en-US" dirty="0"/>
          </a:p>
          <a:p>
            <a:r>
              <a:rPr lang="en-US" dirty="0"/>
              <a:t>The Variable Explorer may not visualize certain data types, such as 3D or 4D arrays.</a:t>
            </a:r>
          </a:p>
          <a:p>
            <a:endParaRPr lang="en-US" sz="2000" dirty="0"/>
          </a:p>
          <a:p>
            <a:endParaRPr lang="en-US" sz="2000" dirty="0"/>
          </a:p>
        </p:txBody>
      </p:sp>
      <p:sp>
        <p:nvSpPr>
          <p:cNvPr id="3" name="TextBox 2">
            <a:extLst>
              <a:ext uri="{FF2B5EF4-FFF2-40B4-BE49-F238E27FC236}">
                <a16:creationId xmlns:a16="http://schemas.microsoft.com/office/drawing/2014/main" id="{B68F206B-ACE1-1FBD-BC9F-0A979159ACF6}"/>
              </a:ext>
            </a:extLst>
          </p:cNvPr>
          <p:cNvSpPr txBox="1"/>
          <p:nvPr/>
        </p:nvSpPr>
        <p:spPr>
          <a:xfrm>
            <a:off x="2636901" y="237926"/>
            <a:ext cx="6094476" cy="461665"/>
          </a:xfrm>
          <a:prstGeom prst="rect">
            <a:avLst/>
          </a:prstGeom>
          <a:noFill/>
        </p:spPr>
        <p:txBody>
          <a:bodyPr wrap="square">
            <a:spAutoFit/>
          </a:bodyPr>
          <a:lstStyle/>
          <a:p>
            <a:pPr algn="ctr"/>
            <a:r>
              <a:rPr lang="en-US" sz="2400" b="1" dirty="0"/>
              <a:t>Debugging Tools</a:t>
            </a:r>
          </a:p>
        </p:txBody>
      </p:sp>
      <p:pic>
        <p:nvPicPr>
          <p:cNvPr id="15" name="Picture 14">
            <a:extLst>
              <a:ext uri="{FF2B5EF4-FFF2-40B4-BE49-F238E27FC236}">
                <a16:creationId xmlns:a16="http://schemas.microsoft.com/office/drawing/2014/main" id="{8AEB95E5-37AF-5B19-8EB7-8486AD93E100}"/>
              </a:ext>
            </a:extLst>
          </p:cNvPr>
          <p:cNvPicPr>
            <a:picLocks noChangeAspect="1"/>
          </p:cNvPicPr>
          <p:nvPr/>
        </p:nvPicPr>
        <p:blipFill>
          <a:blip r:embed="rId2"/>
          <a:stretch>
            <a:fillRect/>
          </a:stretch>
        </p:blipFill>
        <p:spPr>
          <a:xfrm>
            <a:off x="7801497" y="468758"/>
            <a:ext cx="2800741" cy="2772162"/>
          </a:xfrm>
          <a:prstGeom prst="rect">
            <a:avLst/>
          </a:prstGeom>
        </p:spPr>
      </p:pic>
      <p:pic>
        <p:nvPicPr>
          <p:cNvPr id="17" name="Picture 16">
            <a:extLst>
              <a:ext uri="{FF2B5EF4-FFF2-40B4-BE49-F238E27FC236}">
                <a16:creationId xmlns:a16="http://schemas.microsoft.com/office/drawing/2014/main" id="{6FB43F14-9166-A4C4-0552-D344DA58D881}"/>
              </a:ext>
            </a:extLst>
          </p:cNvPr>
          <p:cNvPicPr>
            <a:picLocks noChangeAspect="1"/>
          </p:cNvPicPr>
          <p:nvPr/>
        </p:nvPicPr>
        <p:blipFill>
          <a:blip r:embed="rId3"/>
          <a:stretch>
            <a:fillRect/>
          </a:stretch>
        </p:blipFill>
        <p:spPr>
          <a:xfrm>
            <a:off x="7350550" y="4078218"/>
            <a:ext cx="3702637" cy="2541856"/>
          </a:xfrm>
          <a:prstGeom prst="rect">
            <a:avLst/>
          </a:prstGeom>
        </p:spPr>
      </p:pic>
      <p:sp>
        <p:nvSpPr>
          <p:cNvPr id="18" name="TextBox 17">
            <a:extLst>
              <a:ext uri="{FF2B5EF4-FFF2-40B4-BE49-F238E27FC236}">
                <a16:creationId xmlns:a16="http://schemas.microsoft.com/office/drawing/2014/main" id="{620A7413-E364-8AA6-AFA6-BF5DDCD8FBC6}"/>
              </a:ext>
            </a:extLst>
          </p:cNvPr>
          <p:cNvSpPr txBox="1"/>
          <p:nvPr/>
        </p:nvSpPr>
        <p:spPr>
          <a:xfrm>
            <a:off x="6507863" y="3188575"/>
            <a:ext cx="5185597" cy="883383"/>
          </a:xfrm>
          <a:prstGeom prst="rect">
            <a:avLst/>
          </a:prstGeom>
          <a:noFill/>
        </p:spPr>
        <p:txBody>
          <a:bodyPr wrap="square" rtlCol="0">
            <a:spAutoFit/>
          </a:bodyPr>
          <a:lstStyle/>
          <a:p>
            <a:pPr algn="ctr">
              <a:lnSpc>
                <a:spcPct val="150000"/>
              </a:lnSpc>
            </a:pPr>
            <a:r>
              <a:rPr lang="en-US" dirty="0"/>
              <a:t>e.g. Double click “</a:t>
            </a:r>
            <a:r>
              <a:rPr lang="en-US" dirty="0" err="1"/>
              <a:t>coeff</a:t>
            </a:r>
            <a:r>
              <a:rPr lang="en-US" dirty="0"/>
              <a:t>” to open variable explorer</a:t>
            </a:r>
          </a:p>
          <a:p>
            <a:pPr algn="ctr">
              <a:lnSpc>
                <a:spcPct val="150000"/>
              </a:lnSpc>
            </a:pPr>
            <a:r>
              <a:rPr lang="en-US" dirty="0"/>
              <a:t>Now you can edit values in </a:t>
            </a:r>
            <a:r>
              <a:rPr lang="en-US" dirty="0" err="1"/>
              <a:t>coeff</a:t>
            </a:r>
            <a:r>
              <a:rPr lang="en-US" dirty="0"/>
              <a:t> if necessary</a:t>
            </a:r>
          </a:p>
        </p:txBody>
      </p:sp>
    </p:spTree>
    <p:extLst>
      <p:ext uri="{BB962C8B-B14F-4D97-AF65-F5344CB8AC3E}">
        <p14:creationId xmlns:p14="http://schemas.microsoft.com/office/powerpoint/2010/main" val="4134383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3A4E3-2BB8-5D16-C217-25AD3BB0FB8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7B4EB7-4E9D-6687-021C-46B73A290CD5}"/>
              </a:ext>
            </a:extLst>
          </p:cNvPr>
          <p:cNvSpPr txBox="1"/>
          <p:nvPr/>
        </p:nvSpPr>
        <p:spPr>
          <a:xfrm>
            <a:off x="961102" y="762736"/>
            <a:ext cx="10269794" cy="707886"/>
          </a:xfrm>
          <a:prstGeom prst="rect">
            <a:avLst/>
          </a:prstGeom>
          <a:noFill/>
        </p:spPr>
        <p:txBody>
          <a:bodyPr wrap="square">
            <a:spAutoFit/>
          </a:bodyPr>
          <a:lstStyle/>
          <a:p>
            <a:r>
              <a:rPr lang="en-US" sz="2000" b="1" dirty="0"/>
              <a:t>Command Window: </a:t>
            </a:r>
            <a:r>
              <a:rPr lang="en-US" sz="2000" dirty="0"/>
              <a:t>interactive interface to test, inspect, and modify code while the execution is paused.</a:t>
            </a:r>
          </a:p>
        </p:txBody>
      </p:sp>
      <p:sp>
        <p:nvSpPr>
          <p:cNvPr id="3" name="TextBox 2">
            <a:extLst>
              <a:ext uri="{FF2B5EF4-FFF2-40B4-BE49-F238E27FC236}">
                <a16:creationId xmlns:a16="http://schemas.microsoft.com/office/drawing/2014/main" id="{2C7F7521-7D9A-45E4-DF36-21319D5BD9D7}"/>
              </a:ext>
            </a:extLst>
          </p:cNvPr>
          <p:cNvSpPr txBox="1"/>
          <p:nvPr/>
        </p:nvSpPr>
        <p:spPr>
          <a:xfrm>
            <a:off x="3048761" y="217714"/>
            <a:ext cx="6094476" cy="461665"/>
          </a:xfrm>
          <a:prstGeom prst="rect">
            <a:avLst/>
          </a:prstGeom>
          <a:noFill/>
        </p:spPr>
        <p:txBody>
          <a:bodyPr wrap="square">
            <a:spAutoFit/>
          </a:bodyPr>
          <a:lstStyle/>
          <a:p>
            <a:pPr algn="ctr"/>
            <a:r>
              <a:rPr lang="en-US" sz="2400" b="1" dirty="0"/>
              <a:t>Debugging Tools</a:t>
            </a:r>
          </a:p>
        </p:txBody>
      </p:sp>
      <p:pic>
        <p:nvPicPr>
          <p:cNvPr id="11" name="Picture 10">
            <a:extLst>
              <a:ext uri="{FF2B5EF4-FFF2-40B4-BE49-F238E27FC236}">
                <a16:creationId xmlns:a16="http://schemas.microsoft.com/office/drawing/2014/main" id="{BA616E93-E284-6397-B83A-A24D3832F5DF}"/>
              </a:ext>
            </a:extLst>
          </p:cNvPr>
          <p:cNvPicPr>
            <a:picLocks noChangeAspect="1"/>
          </p:cNvPicPr>
          <p:nvPr/>
        </p:nvPicPr>
        <p:blipFill>
          <a:blip r:embed="rId2"/>
          <a:srcRect r="21171"/>
          <a:stretch/>
        </p:blipFill>
        <p:spPr>
          <a:xfrm>
            <a:off x="6400800" y="2239813"/>
            <a:ext cx="5491468" cy="3381263"/>
          </a:xfrm>
          <a:prstGeom prst="rect">
            <a:avLst/>
          </a:prstGeom>
        </p:spPr>
      </p:pic>
      <p:sp>
        <p:nvSpPr>
          <p:cNvPr id="12" name="Rectangle: Rounded Corners 11">
            <a:extLst>
              <a:ext uri="{FF2B5EF4-FFF2-40B4-BE49-F238E27FC236}">
                <a16:creationId xmlns:a16="http://schemas.microsoft.com/office/drawing/2014/main" id="{C4D8BE49-56CB-EB7F-7354-F819A24C1E8A}"/>
              </a:ext>
            </a:extLst>
          </p:cNvPr>
          <p:cNvSpPr/>
          <p:nvPr/>
        </p:nvSpPr>
        <p:spPr>
          <a:xfrm>
            <a:off x="6400800" y="5237028"/>
            <a:ext cx="530352" cy="38404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A9FE3FE-B9D3-0130-6EE5-CCCFC789CD2C}"/>
              </a:ext>
            </a:extLst>
          </p:cNvPr>
          <p:cNvSpPr txBox="1"/>
          <p:nvPr/>
        </p:nvSpPr>
        <p:spPr>
          <a:xfrm>
            <a:off x="462211" y="1699334"/>
            <a:ext cx="5877062" cy="5016758"/>
          </a:xfrm>
          <a:prstGeom prst="rect">
            <a:avLst/>
          </a:prstGeom>
          <a:noFill/>
        </p:spPr>
        <p:txBody>
          <a:bodyPr wrap="square" rtlCol="0">
            <a:spAutoFit/>
          </a:bodyPr>
          <a:lstStyle/>
          <a:p>
            <a:pPr>
              <a:spcAft>
                <a:spcPts val="1200"/>
              </a:spcAft>
            </a:pPr>
            <a:r>
              <a:rPr lang="en-US" dirty="0"/>
              <a:t>Command Window will show “</a:t>
            </a:r>
            <a:r>
              <a:rPr lang="en-US" b="1" dirty="0"/>
              <a:t>K&gt;&gt;</a:t>
            </a:r>
            <a:r>
              <a:rPr lang="en-US" dirty="0"/>
              <a:t>” when on debugging mode.</a:t>
            </a:r>
          </a:p>
          <a:p>
            <a:pPr>
              <a:spcAft>
                <a:spcPts val="1200"/>
              </a:spcAft>
            </a:pPr>
            <a:r>
              <a:rPr lang="en-US" dirty="0"/>
              <a:t>Run commands not included in the main script. This is useful for avoiding unnecessary clutter in your code with commands that are only needed during debugging.</a:t>
            </a:r>
          </a:p>
          <a:p>
            <a:pPr marL="285750" indent="-285750">
              <a:spcAft>
                <a:spcPts val="1200"/>
              </a:spcAft>
              <a:buFont typeface="Arial" panose="020B0604020202020204" pitchFamily="34" charset="0"/>
              <a:buChar char="•"/>
            </a:pPr>
            <a:r>
              <a:rPr lang="en-US" dirty="0"/>
              <a:t>Set the breakpoint where you want the script to stop, and to start inspection.</a:t>
            </a:r>
          </a:p>
          <a:p>
            <a:pPr marL="285750" indent="-285750">
              <a:buFont typeface="Arial" panose="020B0604020202020204" pitchFamily="34" charset="0"/>
              <a:buChar char="•"/>
            </a:pPr>
            <a:r>
              <a:rPr lang="en-US" dirty="0"/>
              <a:t>Inspect variables:</a:t>
            </a:r>
          </a:p>
          <a:p>
            <a:pPr marL="742950" lvl="1" indent="-285750">
              <a:buFont typeface="Arial" panose="020B0604020202020204" pitchFamily="34" charset="0"/>
              <a:buChar char="•"/>
            </a:pPr>
            <a:r>
              <a:rPr lang="en-US" dirty="0"/>
              <a:t>Display: </a:t>
            </a:r>
            <a:r>
              <a:rPr lang="en-US" dirty="0" err="1"/>
              <a:t>disp</a:t>
            </a:r>
            <a:r>
              <a:rPr lang="en-US" dirty="0"/>
              <a:t>(X) or X</a:t>
            </a:r>
          </a:p>
          <a:p>
            <a:pPr marL="742950" lvl="1" indent="-285750">
              <a:buFont typeface="Arial" panose="020B0604020202020204" pitchFamily="34" charset="0"/>
              <a:buChar char="•"/>
            </a:pPr>
            <a:r>
              <a:rPr lang="en-US" dirty="0"/>
              <a:t>Dimensions: size(X)</a:t>
            </a:r>
          </a:p>
          <a:p>
            <a:pPr marL="742950" lvl="1" indent="-285750">
              <a:buFont typeface="Arial" panose="020B0604020202020204" pitchFamily="34" charset="0"/>
              <a:buChar char="•"/>
            </a:pPr>
            <a:r>
              <a:rPr lang="en-US" dirty="0"/>
              <a:t>Y = function(X)</a:t>
            </a:r>
          </a:p>
          <a:p>
            <a:pPr marL="742950" lvl="1" indent="-285750">
              <a:spcAft>
                <a:spcPts val="1200"/>
              </a:spcAft>
              <a:buFont typeface="Arial" panose="020B0604020202020204" pitchFamily="34" charset="0"/>
              <a:buChar char="•"/>
            </a:pPr>
            <a:r>
              <a:rPr lang="en-US" dirty="0" err="1"/>
              <a:t>etc</a:t>
            </a:r>
            <a:r>
              <a:rPr lang="en-US" dirty="0"/>
              <a:t> …</a:t>
            </a:r>
          </a:p>
          <a:p>
            <a:pPr marL="285750" indent="-285750">
              <a:buFont typeface="Arial" panose="020B0604020202020204" pitchFamily="34" charset="0"/>
              <a:buChar char="•"/>
            </a:pPr>
            <a:r>
              <a:rPr lang="en-US" dirty="0"/>
              <a:t>Visualize data:</a:t>
            </a:r>
          </a:p>
          <a:p>
            <a:pPr marL="742950" lvl="1" indent="-285750">
              <a:buFont typeface="Arial" panose="020B0604020202020204" pitchFamily="34" charset="0"/>
              <a:buChar char="•"/>
            </a:pPr>
            <a:r>
              <a:rPr lang="en-US" dirty="0"/>
              <a:t>plot(X)</a:t>
            </a:r>
          </a:p>
          <a:p>
            <a:pPr marL="742950" lvl="1" indent="-285750">
              <a:spcAft>
                <a:spcPts val="1200"/>
              </a:spcAft>
              <a:buFont typeface="Arial" panose="020B0604020202020204" pitchFamily="34" charset="0"/>
              <a:buChar char="•"/>
            </a:pPr>
            <a:r>
              <a:rPr lang="en-US" dirty="0" err="1"/>
              <a:t>Imagesc</a:t>
            </a:r>
            <a:r>
              <a:rPr lang="en-US" dirty="0"/>
              <a:t>(Y)</a:t>
            </a:r>
          </a:p>
        </p:txBody>
      </p:sp>
    </p:spTree>
    <p:extLst>
      <p:ext uri="{BB962C8B-B14F-4D97-AF65-F5344CB8AC3E}">
        <p14:creationId xmlns:p14="http://schemas.microsoft.com/office/powerpoint/2010/main" val="1457757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0E9CA-9641-EF31-FB6E-B016E32FE84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6DECC54-9509-CC80-49C5-3C1C2D885652}"/>
              </a:ext>
            </a:extLst>
          </p:cNvPr>
          <p:cNvSpPr txBox="1"/>
          <p:nvPr/>
        </p:nvSpPr>
        <p:spPr>
          <a:xfrm>
            <a:off x="961102" y="1169644"/>
            <a:ext cx="10269794" cy="646331"/>
          </a:xfrm>
          <a:prstGeom prst="rect">
            <a:avLst/>
          </a:prstGeom>
          <a:noFill/>
        </p:spPr>
        <p:txBody>
          <a:bodyPr wrap="square">
            <a:spAutoFit/>
          </a:bodyPr>
          <a:lstStyle/>
          <a:p>
            <a:r>
              <a:rPr lang="en-US" b="1" dirty="0"/>
              <a:t>MATLAB Documentation: </a:t>
            </a:r>
            <a:r>
              <a:rPr lang="en-US" dirty="0"/>
              <a:t>Official resource to understand MATLAB functions, syntax, and examples.</a:t>
            </a:r>
          </a:p>
          <a:p>
            <a:endParaRPr lang="en-US" dirty="0"/>
          </a:p>
        </p:txBody>
      </p:sp>
      <p:sp>
        <p:nvSpPr>
          <p:cNvPr id="3" name="TextBox 2">
            <a:extLst>
              <a:ext uri="{FF2B5EF4-FFF2-40B4-BE49-F238E27FC236}">
                <a16:creationId xmlns:a16="http://schemas.microsoft.com/office/drawing/2014/main" id="{159D1EF0-FC65-7A94-A0B6-122E2D8FFE95}"/>
              </a:ext>
            </a:extLst>
          </p:cNvPr>
          <p:cNvSpPr txBox="1"/>
          <p:nvPr/>
        </p:nvSpPr>
        <p:spPr>
          <a:xfrm>
            <a:off x="3048761" y="217714"/>
            <a:ext cx="6094476" cy="461665"/>
          </a:xfrm>
          <a:prstGeom prst="rect">
            <a:avLst/>
          </a:prstGeom>
          <a:noFill/>
        </p:spPr>
        <p:txBody>
          <a:bodyPr wrap="square">
            <a:spAutoFit/>
          </a:bodyPr>
          <a:lstStyle/>
          <a:p>
            <a:pPr algn="ctr"/>
            <a:r>
              <a:rPr lang="en-US" sz="2400" b="1" dirty="0"/>
              <a:t>Debugging Tools</a:t>
            </a:r>
          </a:p>
        </p:txBody>
      </p:sp>
      <p:pic>
        <p:nvPicPr>
          <p:cNvPr id="6" name="Picture 5">
            <a:extLst>
              <a:ext uri="{FF2B5EF4-FFF2-40B4-BE49-F238E27FC236}">
                <a16:creationId xmlns:a16="http://schemas.microsoft.com/office/drawing/2014/main" id="{BEBB62DA-50DE-23FA-BD56-767F09443C55}"/>
              </a:ext>
            </a:extLst>
          </p:cNvPr>
          <p:cNvPicPr>
            <a:picLocks noChangeAspect="1"/>
          </p:cNvPicPr>
          <p:nvPr/>
        </p:nvPicPr>
        <p:blipFill>
          <a:blip r:embed="rId2"/>
          <a:stretch>
            <a:fillRect/>
          </a:stretch>
        </p:blipFill>
        <p:spPr>
          <a:xfrm>
            <a:off x="961102" y="3558968"/>
            <a:ext cx="4458322" cy="3000794"/>
          </a:xfrm>
          <a:prstGeom prst="rect">
            <a:avLst/>
          </a:prstGeom>
        </p:spPr>
      </p:pic>
      <p:sp>
        <p:nvSpPr>
          <p:cNvPr id="9" name="TextBox 8">
            <a:extLst>
              <a:ext uri="{FF2B5EF4-FFF2-40B4-BE49-F238E27FC236}">
                <a16:creationId xmlns:a16="http://schemas.microsoft.com/office/drawing/2014/main" id="{7587AEFF-155A-7313-4AD2-2E2BCDC06FCF}"/>
              </a:ext>
            </a:extLst>
          </p:cNvPr>
          <p:cNvSpPr txBox="1"/>
          <p:nvPr/>
        </p:nvSpPr>
        <p:spPr>
          <a:xfrm>
            <a:off x="764736" y="2010363"/>
            <a:ext cx="5331264" cy="1354217"/>
          </a:xfrm>
          <a:prstGeom prst="rect">
            <a:avLst/>
          </a:prstGeom>
          <a:noFill/>
        </p:spPr>
        <p:txBody>
          <a:bodyPr wrap="square">
            <a:spAutoFit/>
          </a:bodyPr>
          <a:lstStyle/>
          <a:p>
            <a:r>
              <a:rPr lang="en-US" sz="1600" b="1" dirty="0"/>
              <a:t>When to Use:</a:t>
            </a:r>
          </a:p>
          <a:p>
            <a:endParaRPr lang="en-US" sz="1600" b="1" dirty="0"/>
          </a:p>
          <a:p>
            <a:pPr marL="285750" indent="-285750">
              <a:buFont typeface="Arial" panose="020B0604020202020204" pitchFamily="34" charset="0"/>
              <a:buChar char="•"/>
            </a:pPr>
            <a:r>
              <a:rPr lang="en-US" sz="1600" dirty="0"/>
              <a:t>To check proper syntax.</a:t>
            </a:r>
          </a:p>
          <a:p>
            <a:pPr marL="285750" indent="-285750">
              <a:buFont typeface="Arial" panose="020B0604020202020204" pitchFamily="34" charset="0"/>
              <a:buChar char="•"/>
            </a:pPr>
            <a:r>
              <a:rPr lang="en-US" sz="1600" dirty="0"/>
              <a:t>Understand inputs, outputs, and options for functions.</a:t>
            </a:r>
          </a:p>
          <a:p>
            <a:pPr marL="285750" indent="-285750">
              <a:buFont typeface="Arial" panose="020B0604020202020204" pitchFamily="34" charset="0"/>
              <a:buChar char="•"/>
            </a:pPr>
            <a:r>
              <a:rPr lang="en-US" sz="1600" dirty="0"/>
              <a:t>Find specific examples and usage tips.</a:t>
            </a:r>
          </a:p>
        </p:txBody>
      </p:sp>
      <p:sp>
        <p:nvSpPr>
          <p:cNvPr id="10" name="TextBox 9">
            <a:extLst>
              <a:ext uri="{FF2B5EF4-FFF2-40B4-BE49-F238E27FC236}">
                <a16:creationId xmlns:a16="http://schemas.microsoft.com/office/drawing/2014/main" id="{77110EFF-C63D-E53F-DA01-AA3245697577}"/>
              </a:ext>
            </a:extLst>
          </p:cNvPr>
          <p:cNvSpPr txBox="1"/>
          <p:nvPr/>
        </p:nvSpPr>
        <p:spPr>
          <a:xfrm>
            <a:off x="6321240" y="2010363"/>
            <a:ext cx="5331264" cy="2123658"/>
          </a:xfrm>
          <a:prstGeom prst="rect">
            <a:avLst/>
          </a:prstGeom>
          <a:noFill/>
        </p:spPr>
        <p:txBody>
          <a:bodyPr wrap="square">
            <a:spAutoFit/>
          </a:bodyPr>
          <a:lstStyle/>
          <a:p>
            <a:r>
              <a:rPr lang="en-US" sz="1600" b="1" dirty="0"/>
              <a:t>Use the doc or help commands:</a:t>
            </a:r>
          </a:p>
          <a:p>
            <a:endParaRPr lang="en-US" sz="1600" dirty="0"/>
          </a:p>
          <a:p>
            <a:pPr>
              <a:spcAft>
                <a:spcPts val="1200"/>
              </a:spcAft>
            </a:pPr>
            <a:r>
              <a:rPr lang="en-US" sz="1600" dirty="0"/>
              <a:t>doc </a:t>
            </a:r>
            <a:r>
              <a:rPr lang="en-US" sz="1600" dirty="0" err="1"/>
              <a:t>imshow</a:t>
            </a:r>
            <a:r>
              <a:rPr lang="en-US" sz="1600" dirty="0"/>
              <a:t>    % Opens the documentation for the 'plot’ 		function in </a:t>
            </a:r>
            <a:r>
              <a:rPr lang="en-US" sz="1600" dirty="0" err="1"/>
              <a:t>matlab</a:t>
            </a:r>
            <a:endParaRPr lang="en-US" sz="1600" dirty="0"/>
          </a:p>
          <a:p>
            <a:pPr>
              <a:spcAft>
                <a:spcPts val="1200"/>
              </a:spcAft>
            </a:pPr>
            <a:r>
              <a:rPr lang="en-US" sz="1600" dirty="0"/>
              <a:t>help sum    % Displays a brief description in the Command 		Window</a:t>
            </a:r>
          </a:p>
          <a:p>
            <a:pPr>
              <a:spcAft>
                <a:spcPts val="1200"/>
              </a:spcAft>
            </a:pPr>
            <a:r>
              <a:rPr lang="en-US" sz="1600" dirty="0"/>
              <a:t>edit </a:t>
            </a:r>
            <a:r>
              <a:rPr lang="en-US" sz="1600" dirty="0" err="1"/>
              <a:t>imshow</a:t>
            </a:r>
            <a:r>
              <a:rPr lang="en-US" sz="1600" dirty="0"/>
              <a:t> % Opens the .m file containing the function</a:t>
            </a:r>
          </a:p>
        </p:txBody>
      </p:sp>
    </p:spTree>
    <p:extLst>
      <p:ext uri="{BB962C8B-B14F-4D97-AF65-F5344CB8AC3E}">
        <p14:creationId xmlns:p14="http://schemas.microsoft.com/office/powerpoint/2010/main" val="1901063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DC859-6775-5F83-C95B-702B3429937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B88746-5E0C-3C8C-B01E-AF22A5562849}"/>
              </a:ext>
            </a:extLst>
          </p:cNvPr>
          <p:cNvSpPr txBox="1"/>
          <p:nvPr/>
        </p:nvSpPr>
        <p:spPr>
          <a:xfrm>
            <a:off x="429226" y="1576863"/>
            <a:ext cx="5666774" cy="3970318"/>
          </a:xfrm>
          <a:prstGeom prst="rect">
            <a:avLst/>
          </a:prstGeom>
          <a:noFill/>
        </p:spPr>
        <p:txBody>
          <a:bodyPr wrap="square">
            <a:spAutoFit/>
          </a:bodyPr>
          <a:lstStyle/>
          <a:p>
            <a:r>
              <a:rPr lang="en-US" b="1" dirty="0"/>
              <a:t>Forums: </a:t>
            </a:r>
            <a:r>
              <a:rPr lang="en-US" dirty="0"/>
              <a:t>Supplement MATLAB Central with additional community discussions.</a:t>
            </a:r>
          </a:p>
          <a:p>
            <a:endParaRPr lang="en-US" dirty="0"/>
          </a:p>
          <a:p>
            <a:pPr marL="285750" indent="-285750">
              <a:buFont typeface="Arial" panose="020B0604020202020204" pitchFamily="34" charset="0"/>
              <a:buChar char="•"/>
            </a:pPr>
            <a:r>
              <a:rPr lang="en-US" b="1" dirty="0"/>
              <a:t>Stack Overflow:</a:t>
            </a:r>
          </a:p>
          <a:p>
            <a:pPr marL="742950" lvl="1" indent="-285750">
              <a:buFont typeface="Arial" panose="020B0604020202020204" pitchFamily="34" charset="0"/>
              <a:buChar char="•"/>
            </a:pPr>
            <a:r>
              <a:rPr lang="en-US" dirty="0"/>
              <a:t>Extensive Q&amp;A library for programming-related issues.</a:t>
            </a:r>
          </a:p>
          <a:p>
            <a:pPr marL="742950" lvl="1" indent="-285750">
              <a:buFont typeface="Arial" panose="020B0604020202020204" pitchFamily="34" charset="0"/>
              <a:buChar char="•"/>
            </a:pPr>
            <a:r>
              <a:rPr lang="en-US" dirty="0"/>
              <a:t>Search: MATLAB &lt;your error or question&gt;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Reddit</a:t>
            </a:r>
            <a:r>
              <a:rPr lang="en-US" dirty="0"/>
              <a:t>: Subreddits like r/</a:t>
            </a:r>
            <a:r>
              <a:rPr lang="en-US" dirty="0" err="1"/>
              <a:t>matlab</a:t>
            </a:r>
            <a:r>
              <a:rPr lang="en-US" dirty="0"/>
              <a:t> for informal discussions and help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Search Queries:</a:t>
            </a:r>
          </a:p>
          <a:p>
            <a:pPr marL="742950" lvl="1" indent="-285750">
              <a:buFont typeface="Arial" panose="020B0604020202020204" pitchFamily="34" charset="0"/>
              <a:buChar char="•"/>
            </a:pPr>
            <a:r>
              <a:rPr lang="en-US" dirty="0"/>
              <a:t>"How to fix ‘singular matrix’ error in MATLAB?"</a:t>
            </a:r>
          </a:p>
          <a:p>
            <a:pPr marL="742950" lvl="1" indent="-285750">
              <a:buFont typeface="Arial" panose="020B0604020202020204" pitchFamily="34" charset="0"/>
              <a:buChar char="•"/>
            </a:pPr>
            <a:r>
              <a:rPr lang="en-US" dirty="0"/>
              <a:t>"Best way to debug a for loop in MATLAB?"</a:t>
            </a:r>
          </a:p>
        </p:txBody>
      </p:sp>
      <p:sp>
        <p:nvSpPr>
          <p:cNvPr id="3" name="TextBox 2">
            <a:extLst>
              <a:ext uri="{FF2B5EF4-FFF2-40B4-BE49-F238E27FC236}">
                <a16:creationId xmlns:a16="http://schemas.microsoft.com/office/drawing/2014/main" id="{1005EAC9-E441-458F-DE22-D711C3232924}"/>
              </a:ext>
            </a:extLst>
          </p:cNvPr>
          <p:cNvSpPr txBox="1"/>
          <p:nvPr/>
        </p:nvSpPr>
        <p:spPr>
          <a:xfrm>
            <a:off x="3048761" y="217714"/>
            <a:ext cx="6094476" cy="461665"/>
          </a:xfrm>
          <a:prstGeom prst="rect">
            <a:avLst/>
          </a:prstGeom>
          <a:noFill/>
        </p:spPr>
        <p:txBody>
          <a:bodyPr wrap="square">
            <a:spAutoFit/>
          </a:bodyPr>
          <a:lstStyle/>
          <a:p>
            <a:pPr algn="ctr"/>
            <a:r>
              <a:rPr lang="en-US" sz="2400" b="1" dirty="0"/>
              <a:t>Debugging Tools</a:t>
            </a:r>
          </a:p>
        </p:txBody>
      </p:sp>
      <p:pic>
        <p:nvPicPr>
          <p:cNvPr id="5" name="Picture 4">
            <a:extLst>
              <a:ext uri="{FF2B5EF4-FFF2-40B4-BE49-F238E27FC236}">
                <a16:creationId xmlns:a16="http://schemas.microsoft.com/office/drawing/2014/main" id="{CBCE5958-B3A5-421C-102A-B6974A6C11BF}"/>
              </a:ext>
            </a:extLst>
          </p:cNvPr>
          <p:cNvPicPr>
            <a:picLocks noChangeAspect="1"/>
          </p:cNvPicPr>
          <p:nvPr/>
        </p:nvPicPr>
        <p:blipFill>
          <a:blip r:embed="rId2"/>
          <a:stretch>
            <a:fillRect/>
          </a:stretch>
        </p:blipFill>
        <p:spPr>
          <a:xfrm>
            <a:off x="6181725" y="910114"/>
            <a:ext cx="5411680" cy="3005748"/>
          </a:xfrm>
          <a:prstGeom prst="rect">
            <a:avLst/>
          </a:prstGeom>
        </p:spPr>
      </p:pic>
      <p:pic>
        <p:nvPicPr>
          <p:cNvPr id="8" name="Picture 7">
            <a:extLst>
              <a:ext uri="{FF2B5EF4-FFF2-40B4-BE49-F238E27FC236}">
                <a16:creationId xmlns:a16="http://schemas.microsoft.com/office/drawing/2014/main" id="{2BC03A55-BF0E-E883-A677-CEC8CA5C690D}"/>
              </a:ext>
            </a:extLst>
          </p:cNvPr>
          <p:cNvPicPr>
            <a:picLocks noChangeAspect="1"/>
          </p:cNvPicPr>
          <p:nvPr/>
        </p:nvPicPr>
        <p:blipFill>
          <a:blip r:embed="rId3"/>
          <a:srcRect b="22386"/>
          <a:stretch/>
        </p:blipFill>
        <p:spPr>
          <a:xfrm>
            <a:off x="6234632" y="4001587"/>
            <a:ext cx="5305865" cy="2722870"/>
          </a:xfrm>
          <a:prstGeom prst="rect">
            <a:avLst/>
          </a:prstGeom>
        </p:spPr>
      </p:pic>
    </p:spTree>
    <p:extLst>
      <p:ext uri="{BB962C8B-B14F-4D97-AF65-F5344CB8AC3E}">
        <p14:creationId xmlns:p14="http://schemas.microsoft.com/office/powerpoint/2010/main" val="1446084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5A2EB-CCFC-5F79-F22E-7C2004FF255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561B78-CE60-14B8-D377-BB043FC8474F}"/>
              </a:ext>
            </a:extLst>
          </p:cNvPr>
          <p:cNvSpPr txBox="1"/>
          <p:nvPr/>
        </p:nvSpPr>
        <p:spPr>
          <a:xfrm>
            <a:off x="316351" y="1288868"/>
            <a:ext cx="5160905" cy="5047536"/>
          </a:xfrm>
          <a:prstGeom prst="rect">
            <a:avLst/>
          </a:prstGeom>
          <a:noFill/>
        </p:spPr>
        <p:txBody>
          <a:bodyPr wrap="square">
            <a:spAutoFit/>
          </a:bodyPr>
          <a:lstStyle/>
          <a:p>
            <a:pPr>
              <a:spcAft>
                <a:spcPts val="1200"/>
              </a:spcAft>
            </a:pPr>
            <a:r>
              <a:rPr lang="en-US" b="1" dirty="0"/>
              <a:t>How to use:</a:t>
            </a:r>
          </a:p>
          <a:p>
            <a:pPr marL="285750" indent="-285750">
              <a:spcAft>
                <a:spcPts val="1200"/>
              </a:spcAft>
              <a:buFont typeface="Arial" panose="020B0604020202020204" pitchFamily="34" charset="0"/>
              <a:buChar char="•"/>
            </a:pPr>
            <a:r>
              <a:rPr lang="en-US" dirty="0"/>
              <a:t>Get quick and clear explanations for syntax, runtime errors, and conceptual doubts.</a:t>
            </a:r>
          </a:p>
          <a:p>
            <a:pPr marL="285750" indent="-285750">
              <a:spcAft>
                <a:spcPts val="1200"/>
              </a:spcAft>
              <a:buFont typeface="Arial" panose="020B0604020202020204" pitchFamily="34" charset="0"/>
              <a:buChar char="•"/>
            </a:pPr>
            <a:r>
              <a:rPr lang="en-US" dirty="0"/>
              <a:t>Provide a detailed question with your code and error message.</a:t>
            </a:r>
          </a:p>
          <a:p>
            <a:pPr marL="742950" lvl="1" indent="-285750">
              <a:spcAft>
                <a:spcPts val="1200"/>
              </a:spcAft>
              <a:buFont typeface="Arial" panose="020B0604020202020204" pitchFamily="34" charset="0"/>
              <a:buChar char="•"/>
            </a:pPr>
            <a:r>
              <a:rPr lang="en-US" dirty="0"/>
              <a:t>"What does ‘Subscript indices must either be real positive integers or </a:t>
            </a:r>
            <a:r>
              <a:rPr lang="en-US" dirty="0" err="1"/>
              <a:t>logicals</a:t>
            </a:r>
            <a:r>
              <a:rPr lang="en-US" dirty="0"/>
              <a:t>’ mean in MATLAB?“</a:t>
            </a:r>
          </a:p>
          <a:p>
            <a:pPr marL="285750" indent="-285750">
              <a:spcAft>
                <a:spcPts val="1200"/>
              </a:spcAft>
              <a:buFont typeface="Arial" panose="020B0604020202020204" pitchFamily="34" charset="0"/>
              <a:buChar char="•"/>
            </a:pPr>
            <a:r>
              <a:rPr lang="en-US" dirty="0"/>
              <a:t>For quick debugging.</a:t>
            </a:r>
          </a:p>
          <a:p>
            <a:pPr marL="285750" indent="-285750">
              <a:spcAft>
                <a:spcPts val="1200"/>
              </a:spcAft>
              <a:buFont typeface="Arial" panose="020B0604020202020204" pitchFamily="34" charset="0"/>
              <a:buChar char="•"/>
            </a:pPr>
            <a:r>
              <a:rPr lang="en-US" dirty="0"/>
              <a:t>When you need a simplified explanation of an error message.</a:t>
            </a:r>
          </a:p>
          <a:p>
            <a:pPr marL="285750" indent="-285750">
              <a:spcAft>
                <a:spcPts val="1200"/>
              </a:spcAft>
              <a:buFont typeface="Arial" panose="020B0604020202020204" pitchFamily="34" charset="0"/>
              <a:buChar char="•"/>
            </a:pPr>
            <a:r>
              <a:rPr lang="en-US" dirty="0"/>
              <a:t>When you don’t understand what a certain line of code do.</a:t>
            </a:r>
          </a:p>
          <a:p>
            <a:pPr marL="285750" indent="-285750">
              <a:spcAft>
                <a:spcPts val="1200"/>
              </a:spcAft>
              <a:buFont typeface="Arial" panose="020B0604020202020204" pitchFamily="34" charset="0"/>
              <a:buChar char="•"/>
            </a:pPr>
            <a:r>
              <a:rPr lang="en-US" dirty="0"/>
              <a:t>Automate simple scripting</a:t>
            </a:r>
          </a:p>
        </p:txBody>
      </p:sp>
      <p:sp>
        <p:nvSpPr>
          <p:cNvPr id="3" name="TextBox 2">
            <a:extLst>
              <a:ext uri="{FF2B5EF4-FFF2-40B4-BE49-F238E27FC236}">
                <a16:creationId xmlns:a16="http://schemas.microsoft.com/office/drawing/2014/main" id="{618EA70E-F58F-4243-7EED-B6A1B88D6329}"/>
              </a:ext>
            </a:extLst>
          </p:cNvPr>
          <p:cNvSpPr txBox="1"/>
          <p:nvPr/>
        </p:nvSpPr>
        <p:spPr>
          <a:xfrm>
            <a:off x="3048761" y="217714"/>
            <a:ext cx="6094476" cy="461665"/>
          </a:xfrm>
          <a:prstGeom prst="rect">
            <a:avLst/>
          </a:prstGeom>
          <a:noFill/>
        </p:spPr>
        <p:txBody>
          <a:bodyPr wrap="square">
            <a:spAutoFit/>
          </a:bodyPr>
          <a:lstStyle/>
          <a:p>
            <a:pPr algn="ctr"/>
            <a:r>
              <a:rPr lang="en-US" sz="2400" b="1" dirty="0"/>
              <a:t>Debugging Tools</a:t>
            </a:r>
          </a:p>
        </p:txBody>
      </p:sp>
      <p:sp>
        <p:nvSpPr>
          <p:cNvPr id="6" name="TextBox 5">
            <a:extLst>
              <a:ext uri="{FF2B5EF4-FFF2-40B4-BE49-F238E27FC236}">
                <a16:creationId xmlns:a16="http://schemas.microsoft.com/office/drawing/2014/main" id="{520DE2D5-2D3A-F8F5-102A-E37F6A111767}"/>
              </a:ext>
            </a:extLst>
          </p:cNvPr>
          <p:cNvSpPr txBox="1"/>
          <p:nvPr/>
        </p:nvSpPr>
        <p:spPr>
          <a:xfrm>
            <a:off x="519928" y="888758"/>
            <a:ext cx="3988064" cy="400110"/>
          </a:xfrm>
          <a:prstGeom prst="rect">
            <a:avLst/>
          </a:prstGeom>
          <a:noFill/>
        </p:spPr>
        <p:txBody>
          <a:bodyPr wrap="square">
            <a:spAutoFit/>
          </a:bodyPr>
          <a:lstStyle/>
          <a:p>
            <a:pPr>
              <a:spcAft>
                <a:spcPts val="1200"/>
              </a:spcAft>
            </a:pPr>
            <a:r>
              <a:rPr lang="en-US" sz="2000" b="1" dirty="0"/>
              <a:t>Using AI Tools like ChatGPT: </a:t>
            </a:r>
          </a:p>
        </p:txBody>
      </p:sp>
      <p:pic>
        <p:nvPicPr>
          <p:cNvPr id="9" name="Picture 8">
            <a:extLst>
              <a:ext uri="{FF2B5EF4-FFF2-40B4-BE49-F238E27FC236}">
                <a16:creationId xmlns:a16="http://schemas.microsoft.com/office/drawing/2014/main" id="{48BF1F89-DA9B-D287-B671-C50E7E847557}"/>
              </a:ext>
            </a:extLst>
          </p:cNvPr>
          <p:cNvPicPr>
            <a:picLocks noChangeAspect="1"/>
          </p:cNvPicPr>
          <p:nvPr/>
        </p:nvPicPr>
        <p:blipFill>
          <a:blip r:embed="rId2"/>
          <a:stretch>
            <a:fillRect/>
          </a:stretch>
        </p:blipFill>
        <p:spPr>
          <a:xfrm>
            <a:off x="5794247" y="940447"/>
            <a:ext cx="6182588" cy="5744377"/>
          </a:xfrm>
          <a:prstGeom prst="rect">
            <a:avLst/>
          </a:prstGeom>
        </p:spPr>
      </p:pic>
    </p:spTree>
    <p:extLst>
      <p:ext uri="{BB962C8B-B14F-4D97-AF65-F5344CB8AC3E}">
        <p14:creationId xmlns:p14="http://schemas.microsoft.com/office/powerpoint/2010/main" val="257918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618AD-7586-F9B3-1113-C2CFBDD8D7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9EC82D9-C4AE-F426-2DF4-1CE4893BB727}"/>
              </a:ext>
            </a:extLst>
          </p:cNvPr>
          <p:cNvSpPr txBox="1"/>
          <p:nvPr/>
        </p:nvSpPr>
        <p:spPr>
          <a:xfrm>
            <a:off x="316351" y="1288868"/>
            <a:ext cx="5160905" cy="4216539"/>
          </a:xfrm>
          <a:prstGeom prst="rect">
            <a:avLst/>
          </a:prstGeom>
          <a:noFill/>
        </p:spPr>
        <p:txBody>
          <a:bodyPr wrap="square">
            <a:spAutoFit/>
          </a:bodyPr>
          <a:lstStyle/>
          <a:p>
            <a:pPr>
              <a:spcAft>
                <a:spcPts val="1200"/>
              </a:spcAft>
            </a:pPr>
            <a:r>
              <a:rPr lang="en-US" b="1" dirty="0"/>
              <a:t>How “NOT” to use:</a:t>
            </a:r>
          </a:p>
          <a:p>
            <a:pPr>
              <a:spcAft>
                <a:spcPts val="1200"/>
              </a:spcAft>
            </a:pPr>
            <a:r>
              <a:rPr lang="en-US" dirty="0"/>
              <a:t>ChatGPT is good at simple and well documented coding tasks. However, it is not fool prove and is prone to Logical Errors and hidden bugs. </a:t>
            </a:r>
            <a:endParaRPr lang="en-US" b="1" dirty="0"/>
          </a:p>
          <a:p>
            <a:pPr>
              <a:spcAft>
                <a:spcPts val="1200"/>
              </a:spcAft>
            </a:pPr>
            <a:r>
              <a:rPr lang="en-US" b="1" dirty="0"/>
              <a:t>Do not:</a:t>
            </a:r>
          </a:p>
          <a:p>
            <a:pPr marL="285750" indent="-285750">
              <a:spcAft>
                <a:spcPts val="1200"/>
              </a:spcAft>
              <a:buFont typeface="Arial" panose="020B0604020202020204" pitchFamily="34" charset="0"/>
              <a:buChar char="•"/>
            </a:pPr>
            <a:r>
              <a:rPr lang="en-US" dirty="0"/>
              <a:t>Copy-Pasting Code Without Understanding It.</a:t>
            </a:r>
          </a:p>
          <a:p>
            <a:pPr marL="285750" indent="-285750">
              <a:spcAft>
                <a:spcPts val="1200"/>
              </a:spcAft>
              <a:buFont typeface="Arial" panose="020B0604020202020204" pitchFamily="34" charset="0"/>
              <a:buChar char="•"/>
            </a:pPr>
            <a:r>
              <a:rPr lang="en-US" dirty="0"/>
              <a:t>Expect AI to Debug Without Full Context.</a:t>
            </a:r>
          </a:p>
          <a:p>
            <a:pPr marL="285750" indent="-285750">
              <a:spcAft>
                <a:spcPts val="1200"/>
              </a:spcAft>
              <a:buFont typeface="Arial" panose="020B0604020202020204" pitchFamily="34" charset="0"/>
              <a:buChar char="•"/>
            </a:pPr>
            <a:r>
              <a:rPr lang="en-US" dirty="0"/>
              <a:t>Using ChatGPT for Highly Specialized MATLAB Toolboxes.</a:t>
            </a:r>
          </a:p>
          <a:p>
            <a:pPr marL="285750" indent="-285750">
              <a:spcAft>
                <a:spcPts val="1200"/>
              </a:spcAft>
              <a:buFont typeface="Arial" panose="020B0604020202020204" pitchFamily="34" charset="0"/>
              <a:buChar char="•"/>
            </a:pPr>
            <a:r>
              <a:rPr lang="en-US" dirty="0"/>
              <a:t>Over-Relying on AI for Theoretical Concepts.</a:t>
            </a:r>
          </a:p>
          <a:p>
            <a:pPr marL="285750" indent="-285750">
              <a:spcAft>
                <a:spcPts val="1200"/>
              </a:spcAft>
              <a:buFont typeface="Arial" panose="020B0604020202020204" pitchFamily="34" charset="0"/>
              <a:buChar char="•"/>
            </a:pPr>
            <a:r>
              <a:rPr lang="en-US" dirty="0"/>
              <a:t>Assuming AI Knows Your Entire Workflow.</a:t>
            </a:r>
          </a:p>
        </p:txBody>
      </p:sp>
      <p:sp>
        <p:nvSpPr>
          <p:cNvPr id="3" name="TextBox 2">
            <a:extLst>
              <a:ext uri="{FF2B5EF4-FFF2-40B4-BE49-F238E27FC236}">
                <a16:creationId xmlns:a16="http://schemas.microsoft.com/office/drawing/2014/main" id="{21B3D900-F66B-8208-85B1-6599996A6B17}"/>
              </a:ext>
            </a:extLst>
          </p:cNvPr>
          <p:cNvSpPr txBox="1"/>
          <p:nvPr/>
        </p:nvSpPr>
        <p:spPr>
          <a:xfrm>
            <a:off x="3048761" y="217714"/>
            <a:ext cx="6094476" cy="461665"/>
          </a:xfrm>
          <a:prstGeom prst="rect">
            <a:avLst/>
          </a:prstGeom>
          <a:noFill/>
        </p:spPr>
        <p:txBody>
          <a:bodyPr wrap="square">
            <a:spAutoFit/>
          </a:bodyPr>
          <a:lstStyle/>
          <a:p>
            <a:pPr algn="ctr"/>
            <a:r>
              <a:rPr lang="en-US" sz="2400" b="1" dirty="0"/>
              <a:t>Debugging Tools</a:t>
            </a:r>
          </a:p>
        </p:txBody>
      </p:sp>
      <p:sp>
        <p:nvSpPr>
          <p:cNvPr id="6" name="TextBox 5">
            <a:extLst>
              <a:ext uri="{FF2B5EF4-FFF2-40B4-BE49-F238E27FC236}">
                <a16:creationId xmlns:a16="http://schemas.microsoft.com/office/drawing/2014/main" id="{18BE26CB-C22B-B6E0-C07E-9F96A04385E0}"/>
              </a:ext>
            </a:extLst>
          </p:cNvPr>
          <p:cNvSpPr txBox="1"/>
          <p:nvPr/>
        </p:nvSpPr>
        <p:spPr>
          <a:xfrm>
            <a:off x="519928" y="888758"/>
            <a:ext cx="3988064" cy="400110"/>
          </a:xfrm>
          <a:prstGeom prst="rect">
            <a:avLst/>
          </a:prstGeom>
          <a:noFill/>
        </p:spPr>
        <p:txBody>
          <a:bodyPr wrap="square">
            <a:spAutoFit/>
          </a:bodyPr>
          <a:lstStyle/>
          <a:p>
            <a:pPr>
              <a:spcAft>
                <a:spcPts val="1200"/>
              </a:spcAft>
            </a:pPr>
            <a:r>
              <a:rPr lang="en-US" sz="2000" b="1" dirty="0"/>
              <a:t>Using AI Tools like ChatGPT: </a:t>
            </a:r>
          </a:p>
        </p:txBody>
      </p:sp>
      <p:pic>
        <p:nvPicPr>
          <p:cNvPr id="9" name="Picture 8">
            <a:extLst>
              <a:ext uri="{FF2B5EF4-FFF2-40B4-BE49-F238E27FC236}">
                <a16:creationId xmlns:a16="http://schemas.microsoft.com/office/drawing/2014/main" id="{B0D78766-E80C-AFDB-78A4-AF485595B20B}"/>
              </a:ext>
            </a:extLst>
          </p:cNvPr>
          <p:cNvPicPr>
            <a:picLocks noChangeAspect="1"/>
          </p:cNvPicPr>
          <p:nvPr/>
        </p:nvPicPr>
        <p:blipFill>
          <a:blip r:embed="rId2"/>
          <a:stretch>
            <a:fillRect/>
          </a:stretch>
        </p:blipFill>
        <p:spPr>
          <a:xfrm>
            <a:off x="5794247" y="940447"/>
            <a:ext cx="6182588" cy="5744377"/>
          </a:xfrm>
          <a:prstGeom prst="rect">
            <a:avLst/>
          </a:prstGeom>
        </p:spPr>
      </p:pic>
    </p:spTree>
    <p:extLst>
      <p:ext uri="{BB962C8B-B14F-4D97-AF65-F5344CB8AC3E}">
        <p14:creationId xmlns:p14="http://schemas.microsoft.com/office/powerpoint/2010/main" val="3659031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D331E-2695-0DDF-F6DC-CC72CAB1CCB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DFB0E7-3A51-B9C8-8988-3D3517C9DE9D}"/>
              </a:ext>
            </a:extLst>
          </p:cNvPr>
          <p:cNvSpPr txBox="1"/>
          <p:nvPr/>
        </p:nvSpPr>
        <p:spPr>
          <a:xfrm>
            <a:off x="575806" y="766732"/>
            <a:ext cx="4999084" cy="5324535"/>
          </a:xfrm>
          <a:prstGeom prst="rect">
            <a:avLst/>
          </a:prstGeom>
          <a:noFill/>
        </p:spPr>
        <p:txBody>
          <a:bodyPr wrap="square">
            <a:spAutoFit/>
          </a:bodyPr>
          <a:lstStyle/>
          <a:p>
            <a:pPr algn="ctr"/>
            <a:r>
              <a:rPr lang="en-US" sz="2000" b="1" dirty="0"/>
              <a:t>Debugging Process Overview:</a:t>
            </a:r>
          </a:p>
          <a:p>
            <a:pPr algn="ctr"/>
            <a:endParaRPr lang="en-US" sz="2000" dirty="0"/>
          </a:p>
          <a:p>
            <a:r>
              <a:rPr lang="en-US" sz="2000" dirty="0"/>
              <a:t>Identify the Error: Use MATLAB’s error messages.</a:t>
            </a:r>
          </a:p>
          <a:p>
            <a:endParaRPr lang="en-US" sz="2000" dirty="0"/>
          </a:p>
          <a:p>
            <a:r>
              <a:rPr lang="en-US" sz="2000" dirty="0"/>
              <a:t>Set Breakpoints: Pause execution to examine code behavior.</a:t>
            </a:r>
          </a:p>
          <a:p>
            <a:endParaRPr lang="en-US" sz="2000" dirty="0"/>
          </a:p>
          <a:p>
            <a:r>
              <a:rPr lang="en-US" sz="2000" dirty="0"/>
              <a:t>Step Through Code: Navigate line-by-line to observe changes in variable values.</a:t>
            </a:r>
          </a:p>
          <a:p>
            <a:endParaRPr lang="en-US" sz="2000" dirty="0"/>
          </a:p>
          <a:p>
            <a:r>
              <a:rPr lang="en-US" sz="2000" dirty="0"/>
              <a:t>Inspect Variables: Use the workspace or command window to check for unexpected values.</a:t>
            </a:r>
          </a:p>
          <a:p>
            <a:endParaRPr lang="en-US" sz="2000" dirty="0"/>
          </a:p>
          <a:p>
            <a:r>
              <a:rPr lang="en-US" sz="2000" dirty="0"/>
              <a:t>Fix and Test: Modify the code and re-run to ensure the issue is resolved.</a:t>
            </a:r>
          </a:p>
        </p:txBody>
      </p:sp>
      <p:sp>
        <p:nvSpPr>
          <p:cNvPr id="6" name="TextBox 5">
            <a:extLst>
              <a:ext uri="{FF2B5EF4-FFF2-40B4-BE49-F238E27FC236}">
                <a16:creationId xmlns:a16="http://schemas.microsoft.com/office/drawing/2014/main" id="{4E4FFF7A-0AF2-9E69-D9B6-1989F1752E06}"/>
              </a:ext>
            </a:extLst>
          </p:cNvPr>
          <p:cNvSpPr txBox="1"/>
          <p:nvPr/>
        </p:nvSpPr>
        <p:spPr>
          <a:xfrm>
            <a:off x="6125500" y="815709"/>
            <a:ext cx="5594553" cy="4093428"/>
          </a:xfrm>
          <a:prstGeom prst="rect">
            <a:avLst/>
          </a:prstGeom>
          <a:noFill/>
        </p:spPr>
        <p:txBody>
          <a:bodyPr wrap="square">
            <a:spAutoFit/>
          </a:bodyPr>
          <a:lstStyle/>
          <a:p>
            <a:pPr algn="ctr"/>
            <a:r>
              <a:rPr lang="en-US" sz="2000" b="1" dirty="0"/>
              <a:t>Best Practices for Debugging</a:t>
            </a:r>
          </a:p>
          <a:p>
            <a:pPr algn="ctr"/>
            <a:endParaRPr lang="en-US" sz="2000" dirty="0"/>
          </a:p>
          <a:p>
            <a:r>
              <a:rPr lang="en-US" sz="2000" dirty="0"/>
              <a:t>Write clear and concise code.</a:t>
            </a:r>
          </a:p>
          <a:p>
            <a:endParaRPr lang="en-US" sz="2000" dirty="0"/>
          </a:p>
          <a:p>
            <a:r>
              <a:rPr lang="en-US" sz="2000" dirty="0"/>
              <a:t>Use meaningful variable names.</a:t>
            </a:r>
          </a:p>
          <a:p>
            <a:endParaRPr lang="en-US" sz="2000" dirty="0"/>
          </a:p>
          <a:p>
            <a:r>
              <a:rPr lang="en-US" sz="2000" dirty="0"/>
              <a:t>Test small sections of code frequently.</a:t>
            </a:r>
          </a:p>
          <a:p>
            <a:endParaRPr lang="en-US" sz="2000" dirty="0"/>
          </a:p>
          <a:p>
            <a:r>
              <a:rPr lang="en-US" sz="2000" dirty="0"/>
              <a:t>Document your code for readability.</a:t>
            </a:r>
          </a:p>
          <a:p>
            <a:endParaRPr lang="en-US" sz="2000" dirty="0"/>
          </a:p>
          <a:p>
            <a:r>
              <a:rPr lang="en-US" sz="2000" dirty="0"/>
              <a:t>Use MATLAB’s built-in debugging tools effectively.</a:t>
            </a:r>
          </a:p>
          <a:p>
            <a:endParaRPr lang="en-US" sz="2000" dirty="0"/>
          </a:p>
          <a:p>
            <a:r>
              <a:rPr lang="en-US" sz="2000" dirty="0"/>
              <a:t>Learn to interpret error messages accurately.</a:t>
            </a:r>
          </a:p>
        </p:txBody>
      </p:sp>
    </p:spTree>
    <p:extLst>
      <p:ext uri="{BB962C8B-B14F-4D97-AF65-F5344CB8AC3E}">
        <p14:creationId xmlns:p14="http://schemas.microsoft.com/office/powerpoint/2010/main" val="852368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BF79D-66E6-B999-4585-6C14555DCFB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82D8F9E-D653-77D1-FF0F-B96154C2636D}"/>
              </a:ext>
            </a:extLst>
          </p:cNvPr>
          <p:cNvSpPr txBox="1"/>
          <p:nvPr/>
        </p:nvSpPr>
        <p:spPr>
          <a:xfrm>
            <a:off x="3048761" y="364938"/>
            <a:ext cx="6094476" cy="461665"/>
          </a:xfrm>
          <a:prstGeom prst="rect">
            <a:avLst/>
          </a:prstGeom>
          <a:noFill/>
        </p:spPr>
        <p:txBody>
          <a:bodyPr wrap="square">
            <a:spAutoFit/>
          </a:bodyPr>
          <a:lstStyle/>
          <a:p>
            <a:pPr algn="ctr"/>
            <a:r>
              <a:rPr lang="en-US" sz="2400" b="1" dirty="0"/>
              <a:t>Tutorials</a:t>
            </a:r>
          </a:p>
        </p:txBody>
      </p:sp>
      <p:sp>
        <p:nvSpPr>
          <p:cNvPr id="6" name="TextBox 5">
            <a:extLst>
              <a:ext uri="{FF2B5EF4-FFF2-40B4-BE49-F238E27FC236}">
                <a16:creationId xmlns:a16="http://schemas.microsoft.com/office/drawing/2014/main" id="{BA862CB0-F714-3113-9AF7-7B35EA0718C2}"/>
              </a:ext>
            </a:extLst>
          </p:cNvPr>
          <p:cNvSpPr txBox="1"/>
          <p:nvPr/>
        </p:nvSpPr>
        <p:spPr>
          <a:xfrm>
            <a:off x="874134" y="1539841"/>
            <a:ext cx="5221865" cy="4801314"/>
          </a:xfrm>
          <a:prstGeom prst="rect">
            <a:avLst/>
          </a:prstGeom>
          <a:noFill/>
        </p:spPr>
        <p:txBody>
          <a:bodyPr wrap="square">
            <a:spAutoFit/>
          </a:bodyPr>
          <a:lstStyle/>
          <a:p>
            <a:pPr>
              <a:spcAft>
                <a:spcPts val="1200"/>
              </a:spcAft>
            </a:pPr>
            <a:r>
              <a:rPr lang="en-US" b="1" dirty="0" err="1"/>
              <a:t>beginner_debugging_tutorial.m</a:t>
            </a:r>
            <a:endParaRPr lang="en-US" b="1" dirty="0"/>
          </a:p>
          <a:p>
            <a:pPr>
              <a:spcAft>
                <a:spcPts val="1200"/>
              </a:spcAft>
            </a:pPr>
            <a:r>
              <a:rPr lang="en-US" dirty="0"/>
              <a:t>A step-by-step guide to help you get familiar with MATLAB debugging tools and practices. You will solve basic Syntax, Runtime, and Logic Errors.</a:t>
            </a:r>
          </a:p>
          <a:p>
            <a:pPr>
              <a:spcAft>
                <a:spcPts val="1200"/>
              </a:spcAft>
            </a:pPr>
            <a:r>
              <a:rPr lang="en-US" b="1" dirty="0"/>
              <a:t>Task: </a:t>
            </a:r>
            <a:r>
              <a:rPr lang="en-US" dirty="0"/>
              <a:t>Recreate the image shown on the right.</a:t>
            </a:r>
          </a:p>
          <a:p>
            <a:pPr>
              <a:spcAft>
                <a:spcPts val="1200"/>
              </a:spcAft>
            </a:pPr>
            <a:r>
              <a:rPr lang="en-US" b="1" dirty="0"/>
              <a:t>Instructions:</a:t>
            </a:r>
          </a:p>
          <a:p>
            <a:pPr marL="342900" indent="-342900">
              <a:spcAft>
                <a:spcPts val="1200"/>
              </a:spcAft>
              <a:buAutoNum type="arabicPeriod"/>
            </a:pPr>
            <a:r>
              <a:rPr lang="en-US" dirty="0"/>
              <a:t>Fix the Syntax Errors (you can’t run the file until these errors are resolved).</a:t>
            </a:r>
          </a:p>
          <a:p>
            <a:pPr marL="342900" indent="-342900">
              <a:spcAft>
                <a:spcPts val="1200"/>
              </a:spcAft>
              <a:buAutoNum type="arabicPeriod"/>
            </a:pPr>
            <a:r>
              <a:rPr lang="en-US" dirty="0"/>
              <a:t>Use Step instead of “Run” to execute the code line by line.</a:t>
            </a:r>
          </a:p>
          <a:p>
            <a:pPr marL="342900" indent="-342900">
              <a:spcAft>
                <a:spcPts val="1200"/>
              </a:spcAft>
              <a:buAutoNum type="arabicPeriod"/>
            </a:pPr>
            <a:r>
              <a:rPr lang="en-US" dirty="0"/>
              <a:t>Use Breakpoints to pause execution and identify the bugs as you progress.</a:t>
            </a:r>
          </a:p>
          <a:p>
            <a:pPr>
              <a:spcAft>
                <a:spcPts val="1200"/>
              </a:spcAft>
            </a:pPr>
            <a:endParaRPr lang="en-US" sz="2000" b="1" dirty="0"/>
          </a:p>
        </p:txBody>
      </p:sp>
      <p:pic>
        <p:nvPicPr>
          <p:cNvPr id="5" name="Picture 4" descr="A graph of a signal&#10;&#10;Description automatically generated">
            <a:extLst>
              <a:ext uri="{FF2B5EF4-FFF2-40B4-BE49-F238E27FC236}">
                <a16:creationId xmlns:a16="http://schemas.microsoft.com/office/drawing/2014/main" id="{CC1360FC-9117-52DB-A69A-D54AE1712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261" y="1739896"/>
            <a:ext cx="5333333" cy="4000000"/>
          </a:xfrm>
          <a:prstGeom prst="rect">
            <a:avLst/>
          </a:prstGeom>
        </p:spPr>
      </p:pic>
      <p:sp>
        <p:nvSpPr>
          <p:cNvPr id="7" name="TextBox 6">
            <a:extLst>
              <a:ext uri="{FF2B5EF4-FFF2-40B4-BE49-F238E27FC236}">
                <a16:creationId xmlns:a16="http://schemas.microsoft.com/office/drawing/2014/main" id="{5EF7CFC7-0D93-0766-FDDA-901EDF62FD17}"/>
              </a:ext>
            </a:extLst>
          </p:cNvPr>
          <p:cNvSpPr txBox="1"/>
          <p:nvPr/>
        </p:nvSpPr>
        <p:spPr>
          <a:xfrm>
            <a:off x="6954895" y="1339786"/>
            <a:ext cx="3988064" cy="400110"/>
          </a:xfrm>
          <a:prstGeom prst="rect">
            <a:avLst/>
          </a:prstGeom>
          <a:noFill/>
        </p:spPr>
        <p:txBody>
          <a:bodyPr wrap="square">
            <a:spAutoFit/>
          </a:bodyPr>
          <a:lstStyle/>
          <a:p>
            <a:pPr algn="ctr">
              <a:spcAft>
                <a:spcPts val="1200"/>
              </a:spcAft>
            </a:pPr>
            <a:r>
              <a:rPr lang="en-US" sz="2000" b="1" dirty="0"/>
              <a:t>Correct Final Output</a:t>
            </a:r>
          </a:p>
        </p:txBody>
      </p:sp>
    </p:spTree>
    <p:extLst>
      <p:ext uri="{BB962C8B-B14F-4D97-AF65-F5344CB8AC3E}">
        <p14:creationId xmlns:p14="http://schemas.microsoft.com/office/powerpoint/2010/main" val="1999774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DA028-4F4D-1FC9-A55A-B2CECF4DB79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1727C71-CC00-169C-0F7C-52BC3F0CDBEA}"/>
              </a:ext>
            </a:extLst>
          </p:cNvPr>
          <p:cNvSpPr txBox="1"/>
          <p:nvPr/>
        </p:nvSpPr>
        <p:spPr>
          <a:xfrm>
            <a:off x="3048761" y="364938"/>
            <a:ext cx="6094476" cy="461665"/>
          </a:xfrm>
          <a:prstGeom prst="rect">
            <a:avLst/>
          </a:prstGeom>
          <a:noFill/>
        </p:spPr>
        <p:txBody>
          <a:bodyPr wrap="square">
            <a:spAutoFit/>
          </a:bodyPr>
          <a:lstStyle/>
          <a:p>
            <a:pPr algn="ctr"/>
            <a:r>
              <a:rPr lang="en-US" sz="2400" b="1" dirty="0"/>
              <a:t>Tutorials</a:t>
            </a:r>
          </a:p>
        </p:txBody>
      </p:sp>
      <p:sp>
        <p:nvSpPr>
          <p:cNvPr id="6" name="TextBox 5">
            <a:extLst>
              <a:ext uri="{FF2B5EF4-FFF2-40B4-BE49-F238E27FC236}">
                <a16:creationId xmlns:a16="http://schemas.microsoft.com/office/drawing/2014/main" id="{0D377560-25D1-3F15-E4F2-27B7F6DEE515}"/>
              </a:ext>
            </a:extLst>
          </p:cNvPr>
          <p:cNvSpPr txBox="1"/>
          <p:nvPr/>
        </p:nvSpPr>
        <p:spPr>
          <a:xfrm>
            <a:off x="426351" y="1274665"/>
            <a:ext cx="5519592" cy="5047536"/>
          </a:xfrm>
          <a:prstGeom prst="rect">
            <a:avLst/>
          </a:prstGeom>
          <a:noFill/>
        </p:spPr>
        <p:txBody>
          <a:bodyPr wrap="square">
            <a:spAutoFit/>
          </a:bodyPr>
          <a:lstStyle/>
          <a:p>
            <a:pPr>
              <a:spcAft>
                <a:spcPts val="1200"/>
              </a:spcAft>
            </a:pPr>
            <a:r>
              <a:rPr lang="en-US" b="1" dirty="0" err="1"/>
              <a:t>intermediate_debugging_tutorial.m</a:t>
            </a:r>
            <a:endParaRPr lang="en-US" b="1" dirty="0"/>
          </a:p>
          <a:p>
            <a:pPr>
              <a:spcAft>
                <a:spcPts val="1200"/>
              </a:spcAft>
            </a:pPr>
            <a:r>
              <a:rPr lang="en-US" dirty="0"/>
              <a:t>A guide to solving more complex errors and stepping into buggy functions.</a:t>
            </a:r>
          </a:p>
          <a:p>
            <a:pPr>
              <a:spcAft>
                <a:spcPts val="1200"/>
              </a:spcAft>
            </a:pPr>
            <a:r>
              <a:rPr lang="en-US" b="1" dirty="0"/>
              <a:t>Task: </a:t>
            </a:r>
            <a:r>
              <a:rPr lang="en-US" dirty="0"/>
              <a:t>Recreate the image shown on the right.</a:t>
            </a:r>
          </a:p>
          <a:p>
            <a:pPr>
              <a:spcAft>
                <a:spcPts val="1200"/>
              </a:spcAft>
            </a:pPr>
            <a:r>
              <a:rPr lang="en-US" b="1" dirty="0"/>
              <a:t>Instructions:</a:t>
            </a:r>
          </a:p>
          <a:p>
            <a:pPr marL="342900" indent="-342900">
              <a:spcAft>
                <a:spcPts val="1200"/>
              </a:spcAft>
              <a:buAutoNum type="arabicPeriod"/>
            </a:pPr>
            <a:r>
              <a:rPr lang="en-US" dirty="0"/>
              <a:t>Fix the Syntax Errors (you can’t run the file until these errors are resolved).</a:t>
            </a:r>
          </a:p>
          <a:p>
            <a:pPr marL="342900" indent="-342900">
              <a:spcAft>
                <a:spcPts val="1200"/>
              </a:spcAft>
              <a:buAutoNum type="arabicPeriod"/>
            </a:pPr>
            <a:r>
              <a:rPr lang="en-US" dirty="0"/>
              <a:t>Use Step instead of “Run” to execute the code line by line.</a:t>
            </a:r>
          </a:p>
          <a:p>
            <a:pPr marL="342900" indent="-342900">
              <a:spcAft>
                <a:spcPts val="1200"/>
              </a:spcAft>
              <a:buAutoNum type="arabicPeriod"/>
            </a:pPr>
            <a:r>
              <a:rPr lang="en-US" dirty="0"/>
              <a:t>Use Breakpoints to pause execution and identify bugs as needed.</a:t>
            </a:r>
          </a:p>
          <a:p>
            <a:pPr marL="342900" indent="-342900">
              <a:spcAft>
                <a:spcPts val="1200"/>
              </a:spcAft>
              <a:buAutoNum type="arabicPeriod"/>
            </a:pPr>
            <a:r>
              <a:rPr lang="en-US" dirty="0"/>
              <a:t>Use visualizations and outputs in the Command Window to verify that the code behaves as expected and follows the intended flow.</a:t>
            </a:r>
            <a:endParaRPr lang="en-US" sz="2000" b="1" dirty="0"/>
          </a:p>
        </p:txBody>
      </p:sp>
      <p:sp>
        <p:nvSpPr>
          <p:cNvPr id="7" name="TextBox 6">
            <a:extLst>
              <a:ext uri="{FF2B5EF4-FFF2-40B4-BE49-F238E27FC236}">
                <a16:creationId xmlns:a16="http://schemas.microsoft.com/office/drawing/2014/main" id="{1223FC50-6D40-37E8-F781-5D92860B0FD8}"/>
              </a:ext>
            </a:extLst>
          </p:cNvPr>
          <p:cNvSpPr txBox="1"/>
          <p:nvPr/>
        </p:nvSpPr>
        <p:spPr>
          <a:xfrm>
            <a:off x="6954895" y="1074610"/>
            <a:ext cx="3988064" cy="400110"/>
          </a:xfrm>
          <a:prstGeom prst="rect">
            <a:avLst/>
          </a:prstGeom>
          <a:noFill/>
        </p:spPr>
        <p:txBody>
          <a:bodyPr wrap="square">
            <a:spAutoFit/>
          </a:bodyPr>
          <a:lstStyle/>
          <a:p>
            <a:pPr algn="ctr">
              <a:spcAft>
                <a:spcPts val="1200"/>
              </a:spcAft>
            </a:pPr>
            <a:r>
              <a:rPr lang="en-US" sz="2000" b="1" dirty="0"/>
              <a:t>Correct Final Output</a:t>
            </a:r>
          </a:p>
        </p:txBody>
      </p:sp>
      <p:pic>
        <p:nvPicPr>
          <p:cNvPr id="4" name="Picture 3" descr="A graph of a power spectrum&#10;&#10;Description automatically generated">
            <a:extLst>
              <a:ext uri="{FF2B5EF4-FFF2-40B4-BE49-F238E27FC236}">
                <a16:creationId xmlns:a16="http://schemas.microsoft.com/office/drawing/2014/main" id="{3206D5E6-D9CA-9CEB-525D-EDA941B14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260" y="1474720"/>
            <a:ext cx="5333333" cy="4000000"/>
          </a:xfrm>
          <a:prstGeom prst="rect">
            <a:avLst/>
          </a:prstGeom>
        </p:spPr>
      </p:pic>
    </p:spTree>
    <p:extLst>
      <p:ext uri="{BB962C8B-B14F-4D97-AF65-F5344CB8AC3E}">
        <p14:creationId xmlns:p14="http://schemas.microsoft.com/office/powerpoint/2010/main" val="141094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A2057-0A69-D284-6D52-2FDDAFC0E46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4F5412A-37BD-545C-381C-13F388217819}"/>
              </a:ext>
            </a:extLst>
          </p:cNvPr>
          <p:cNvSpPr txBox="1"/>
          <p:nvPr/>
        </p:nvSpPr>
        <p:spPr>
          <a:xfrm>
            <a:off x="1371600" y="1572768"/>
            <a:ext cx="3236976" cy="2523744"/>
          </a:xfrm>
          <a:prstGeom prst="rect">
            <a:avLst/>
          </a:prstGeom>
        </p:spPr>
        <p:txBody>
          <a:bodyPr wrap="square" rtlCol="0">
            <a:spAutoFit/>
          </a:bodyPr>
          <a:lstStyle/>
          <a:p>
            <a:endParaRPr lang="en-US" dirty="0"/>
          </a:p>
        </p:txBody>
      </p:sp>
      <p:sp>
        <p:nvSpPr>
          <p:cNvPr id="9" name="TextBox 8">
            <a:extLst>
              <a:ext uri="{FF2B5EF4-FFF2-40B4-BE49-F238E27FC236}">
                <a16:creationId xmlns:a16="http://schemas.microsoft.com/office/drawing/2014/main" id="{6386B9E9-2658-DF1F-13D8-2E8AD2F9A425}"/>
              </a:ext>
            </a:extLst>
          </p:cNvPr>
          <p:cNvSpPr txBox="1"/>
          <p:nvPr/>
        </p:nvSpPr>
        <p:spPr>
          <a:xfrm>
            <a:off x="865251" y="834104"/>
            <a:ext cx="10336149" cy="1477328"/>
          </a:xfrm>
          <a:prstGeom prst="rect">
            <a:avLst/>
          </a:prstGeom>
          <a:noFill/>
        </p:spPr>
        <p:txBody>
          <a:bodyPr wrap="square">
            <a:spAutoFit/>
          </a:bodyPr>
          <a:lstStyle/>
          <a:p>
            <a:endParaRPr lang="en-US" dirty="0"/>
          </a:p>
          <a:p>
            <a:r>
              <a:rPr lang="en-US" b="1" dirty="0"/>
              <a:t>1. Syntax Errors: </a:t>
            </a:r>
            <a:r>
              <a:rPr lang="en-US" dirty="0"/>
              <a:t>Mistakes in the code structure (e.g., missing parentheses, misspelled commands).</a:t>
            </a:r>
          </a:p>
          <a:p>
            <a:endParaRPr lang="en-US" dirty="0"/>
          </a:p>
          <a:p>
            <a:r>
              <a:rPr lang="en-US" dirty="0"/>
              <a:t>	MATLAB detects these errors before running the code.</a:t>
            </a:r>
          </a:p>
          <a:p>
            <a:r>
              <a:rPr lang="en-US" dirty="0"/>
              <a:t>	Provides clear error messages pointing to the line and type of issue.</a:t>
            </a:r>
          </a:p>
        </p:txBody>
      </p:sp>
      <p:pic>
        <p:nvPicPr>
          <p:cNvPr id="16" name="Picture 15">
            <a:extLst>
              <a:ext uri="{FF2B5EF4-FFF2-40B4-BE49-F238E27FC236}">
                <a16:creationId xmlns:a16="http://schemas.microsoft.com/office/drawing/2014/main" id="{88728EC7-6F99-B571-D572-B841576CD1AC}"/>
              </a:ext>
            </a:extLst>
          </p:cNvPr>
          <p:cNvPicPr>
            <a:picLocks noChangeAspect="1"/>
          </p:cNvPicPr>
          <p:nvPr/>
        </p:nvPicPr>
        <p:blipFill>
          <a:blip r:embed="rId2"/>
          <a:stretch>
            <a:fillRect/>
          </a:stretch>
        </p:blipFill>
        <p:spPr>
          <a:xfrm>
            <a:off x="1751657" y="3429000"/>
            <a:ext cx="5325218" cy="2305372"/>
          </a:xfrm>
          <a:prstGeom prst="rect">
            <a:avLst/>
          </a:prstGeom>
        </p:spPr>
      </p:pic>
      <p:sp>
        <p:nvSpPr>
          <p:cNvPr id="3" name="TextBox 2">
            <a:extLst>
              <a:ext uri="{FF2B5EF4-FFF2-40B4-BE49-F238E27FC236}">
                <a16:creationId xmlns:a16="http://schemas.microsoft.com/office/drawing/2014/main" id="{1CF676B1-2118-4197-861B-9112127205B9}"/>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sp>
        <p:nvSpPr>
          <p:cNvPr id="7" name="Rectangle: Rounded Corners 6">
            <a:extLst>
              <a:ext uri="{FF2B5EF4-FFF2-40B4-BE49-F238E27FC236}">
                <a16:creationId xmlns:a16="http://schemas.microsoft.com/office/drawing/2014/main" id="{EEF4187C-F927-992F-F9FF-974169BA6D63}"/>
              </a:ext>
            </a:extLst>
          </p:cNvPr>
          <p:cNvSpPr/>
          <p:nvPr/>
        </p:nvSpPr>
        <p:spPr>
          <a:xfrm>
            <a:off x="6675120" y="3318635"/>
            <a:ext cx="530352" cy="38404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168C3CB-6458-EF95-684C-B51F889DF5B2}"/>
              </a:ext>
            </a:extLst>
          </p:cNvPr>
          <p:cNvCxnSpPr>
            <a:stCxn id="7" idx="3"/>
          </p:cNvCxnSpPr>
          <p:nvPr/>
        </p:nvCxnSpPr>
        <p:spPr>
          <a:xfrm>
            <a:off x="7205472" y="3510659"/>
            <a:ext cx="502920"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7EEB0E0-E4B7-CECB-E89C-DF448D4E02E4}"/>
              </a:ext>
            </a:extLst>
          </p:cNvPr>
          <p:cNvSpPr txBox="1"/>
          <p:nvPr/>
        </p:nvSpPr>
        <p:spPr>
          <a:xfrm>
            <a:off x="7708392" y="3318635"/>
            <a:ext cx="2395728" cy="369332"/>
          </a:xfrm>
          <a:prstGeom prst="rect">
            <a:avLst/>
          </a:prstGeom>
          <a:noFill/>
        </p:spPr>
        <p:txBody>
          <a:bodyPr wrap="square" rtlCol="0">
            <a:spAutoFit/>
          </a:bodyPr>
          <a:lstStyle/>
          <a:p>
            <a:r>
              <a:rPr lang="en-US" b="1" dirty="0"/>
              <a:t>Syntax Error Warning</a:t>
            </a:r>
          </a:p>
        </p:txBody>
      </p:sp>
      <p:sp>
        <p:nvSpPr>
          <p:cNvPr id="14" name="Rectangle: Rounded Corners 13">
            <a:extLst>
              <a:ext uri="{FF2B5EF4-FFF2-40B4-BE49-F238E27FC236}">
                <a16:creationId xmlns:a16="http://schemas.microsoft.com/office/drawing/2014/main" id="{D681D243-026B-F6BC-82A2-F1D08B0E062B}"/>
              </a:ext>
            </a:extLst>
          </p:cNvPr>
          <p:cNvSpPr/>
          <p:nvPr/>
        </p:nvSpPr>
        <p:spPr>
          <a:xfrm>
            <a:off x="6662928" y="3809363"/>
            <a:ext cx="530352" cy="38404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B05E91B-08C7-3D24-2DE7-A903BC026E6B}"/>
              </a:ext>
            </a:extLst>
          </p:cNvPr>
          <p:cNvCxnSpPr>
            <a:stCxn id="14" idx="3"/>
          </p:cNvCxnSpPr>
          <p:nvPr/>
        </p:nvCxnSpPr>
        <p:spPr>
          <a:xfrm>
            <a:off x="7193280" y="4001387"/>
            <a:ext cx="502920"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BAC1A0-5E1E-077E-2812-7A5603EB5495}"/>
              </a:ext>
            </a:extLst>
          </p:cNvPr>
          <p:cNvSpPr txBox="1"/>
          <p:nvPr/>
        </p:nvSpPr>
        <p:spPr>
          <a:xfrm>
            <a:off x="7708392" y="3816721"/>
            <a:ext cx="3355848" cy="1200329"/>
          </a:xfrm>
          <a:prstGeom prst="rect">
            <a:avLst/>
          </a:prstGeom>
          <a:noFill/>
        </p:spPr>
        <p:txBody>
          <a:bodyPr wrap="square" rtlCol="0">
            <a:spAutoFit/>
          </a:bodyPr>
          <a:lstStyle/>
          <a:p>
            <a:r>
              <a:rPr lang="en-US" b="1" dirty="0"/>
              <a:t>Code Analyzer Indicators</a:t>
            </a:r>
          </a:p>
          <a:p>
            <a:r>
              <a:rPr lang="en-US" dirty="0"/>
              <a:t>Location of error/warning</a:t>
            </a:r>
          </a:p>
          <a:p>
            <a:r>
              <a:rPr lang="en-US" dirty="0"/>
              <a:t>Red = Syntax Error</a:t>
            </a:r>
          </a:p>
          <a:p>
            <a:r>
              <a:rPr lang="en-US" dirty="0"/>
              <a:t>Yellow = Suggestion</a:t>
            </a:r>
          </a:p>
        </p:txBody>
      </p:sp>
      <p:sp>
        <p:nvSpPr>
          <p:cNvPr id="19" name="Rectangle: Rounded Corners 18">
            <a:extLst>
              <a:ext uri="{FF2B5EF4-FFF2-40B4-BE49-F238E27FC236}">
                <a16:creationId xmlns:a16="http://schemas.microsoft.com/office/drawing/2014/main" id="{A0A42137-38EE-0191-6905-5F32C3AB0D05}"/>
              </a:ext>
            </a:extLst>
          </p:cNvPr>
          <p:cNvSpPr/>
          <p:nvPr/>
        </p:nvSpPr>
        <p:spPr>
          <a:xfrm>
            <a:off x="1783080" y="4758339"/>
            <a:ext cx="5325218" cy="617696"/>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A4575DD2-5588-3660-2C57-D33EA0696E26}"/>
              </a:ext>
            </a:extLst>
          </p:cNvPr>
          <p:cNvCxnSpPr/>
          <p:nvPr/>
        </p:nvCxnSpPr>
        <p:spPr>
          <a:xfrm>
            <a:off x="7108298" y="5329577"/>
            <a:ext cx="502920"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7268BFC-0B89-5282-BFDB-8AAC45177BA2}"/>
              </a:ext>
            </a:extLst>
          </p:cNvPr>
          <p:cNvSpPr txBox="1"/>
          <p:nvPr/>
        </p:nvSpPr>
        <p:spPr>
          <a:xfrm>
            <a:off x="7611218" y="5137553"/>
            <a:ext cx="2395728" cy="1200329"/>
          </a:xfrm>
          <a:prstGeom prst="rect">
            <a:avLst/>
          </a:prstGeom>
          <a:noFill/>
        </p:spPr>
        <p:txBody>
          <a:bodyPr wrap="square" rtlCol="0">
            <a:spAutoFit/>
          </a:bodyPr>
          <a:lstStyle/>
          <a:p>
            <a:r>
              <a:rPr lang="en-US" b="1" dirty="0"/>
              <a:t>Error Message</a:t>
            </a:r>
          </a:p>
          <a:p>
            <a:r>
              <a:rPr lang="en-US" dirty="0"/>
              <a:t>(explains the error and gives insights on how to fix it)</a:t>
            </a:r>
          </a:p>
        </p:txBody>
      </p:sp>
    </p:spTree>
    <p:extLst>
      <p:ext uri="{BB962C8B-B14F-4D97-AF65-F5344CB8AC3E}">
        <p14:creationId xmlns:p14="http://schemas.microsoft.com/office/powerpoint/2010/main" val="243727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CA6DA-7D72-723C-ADEF-95685DF3DD2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17749FA-A41F-5731-0BD2-8867FED85713}"/>
              </a:ext>
            </a:extLst>
          </p:cNvPr>
          <p:cNvPicPr>
            <a:picLocks noChangeAspect="1"/>
          </p:cNvPicPr>
          <p:nvPr/>
        </p:nvPicPr>
        <p:blipFill>
          <a:blip r:embed="rId2"/>
          <a:stretch>
            <a:fillRect/>
          </a:stretch>
        </p:blipFill>
        <p:spPr>
          <a:xfrm>
            <a:off x="1414272" y="3443577"/>
            <a:ext cx="5325218" cy="2229161"/>
          </a:xfrm>
          <a:prstGeom prst="rect">
            <a:avLst/>
          </a:prstGeom>
        </p:spPr>
      </p:pic>
      <p:sp>
        <p:nvSpPr>
          <p:cNvPr id="8" name="TextBox 7">
            <a:extLst>
              <a:ext uri="{FF2B5EF4-FFF2-40B4-BE49-F238E27FC236}">
                <a16:creationId xmlns:a16="http://schemas.microsoft.com/office/drawing/2014/main" id="{0A85C2D8-460F-0764-1648-B6C5DF22F7A0}"/>
              </a:ext>
            </a:extLst>
          </p:cNvPr>
          <p:cNvSpPr txBox="1"/>
          <p:nvPr/>
        </p:nvSpPr>
        <p:spPr>
          <a:xfrm>
            <a:off x="1371600" y="1572768"/>
            <a:ext cx="3236976" cy="2523744"/>
          </a:xfrm>
          <a:prstGeom prst="rect">
            <a:avLst/>
          </a:prstGeom>
        </p:spPr>
        <p:txBody>
          <a:bodyPr wrap="square" rtlCol="0">
            <a:spAutoFit/>
          </a:bodyPr>
          <a:lstStyle/>
          <a:p>
            <a:endParaRPr lang="en-US" dirty="0"/>
          </a:p>
        </p:txBody>
      </p:sp>
      <p:sp>
        <p:nvSpPr>
          <p:cNvPr id="19" name="Rectangle: Rounded Corners 18">
            <a:extLst>
              <a:ext uri="{FF2B5EF4-FFF2-40B4-BE49-F238E27FC236}">
                <a16:creationId xmlns:a16="http://schemas.microsoft.com/office/drawing/2014/main" id="{99066F02-1F7C-3610-2643-CF13F20B170E}"/>
              </a:ext>
            </a:extLst>
          </p:cNvPr>
          <p:cNvSpPr/>
          <p:nvPr/>
        </p:nvSpPr>
        <p:spPr>
          <a:xfrm>
            <a:off x="1988639" y="3787664"/>
            <a:ext cx="4942513" cy="617696"/>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91DA4E0-644A-F179-2B4E-76DD01D60E68}"/>
              </a:ext>
            </a:extLst>
          </p:cNvPr>
          <p:cNvCxnSpPr/>
          <p:nvPr/>
        </p:nvCxnSpPr>
        <p:spPr>
          <a:xfrm>
            <a:off x="6946392" y="4075176"/>
            <a:ext cx="502920"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C87624E-1E7C-9321-6B18-37BA3C85FADF}"/>
              </a:ext>
            </a:extLst>
          </p:cNvPr>
          <p:cNvSpPr txBox="1"/>
          <p:nvPr/>
        </p:nvSpPr>
        <p:spPr>
          <a:xfrm>
            <a:off x="7464552" y="3787664"/>
            <a:ext cx="4111752" cy="2308324"/>
          </a:xfrm>
          <a:prstGeom prst="rect">
            <a:avLst/>
          </a:prstGeom>
          <a:noFill/>
        </p:spPr>
        <p:txBody>
          <a:bodyPr wrap="square" rtlCol="0">
            <a:spAutoFit/>
          </a:bodyPr>
          <a:lstStyle/>
          <a:p>
            <a:r>
              <a:rPr lang="en-US" b="1" dirty="0"/>
              <a:t>You can hover your mouse in the right margin to check each warning.</a:t>
            </a:r>
          </a:p>
          <a:p>
            <a:endParaRPr lang="en-US" b="1" dirty="0"/>
          </a:p>
          <a:p>
            <a:r>
              <a:rPr lang="en-US" dirty="0"/>
              <a:t>The Code Analyzer Indicators allow us to see the location of our errors at once. Unlike the Command Window Error message, which only outputs the first error it encounters</a:t>
            </a:r>
          </a:p>
        </p:txBody>
      </p:sp>
      <p:sp>
        <p:nvSpPr>
          <p:cNvPr id="10" name="TextBox 9">
            <a:extLst>
              <a:ext uri="{FF2B5EF4-FFF2-40B4-BE49-F238E27FC236}">
                <a16:creationId xmlns:a16="http://schemas.microsoft.com/office/drawing/2014/main" id="{845B90E8-B7BF-5A83-A3B7-3BF98A00AED0}"/>
              </a:ext>
            </a:extLst>
          </p:cNvPr>
          <p:cNvSpPr txBox="1"/>
          <p:nvPr/>
        </p:nvSpPr>
        <p:spPr>
          <a:xfrm>
            <a:off x="865251" y="834104"/>
            <a:ext cx="10336149" cy="1477328"/>
          </a:xfrm>
          <a:prstGeom prst="rect">
            <a:avLst/>
          </a:prstGeom>
          <a:noFill/>
        </p:spPr>
        <p:txBody>
          <a:bodyPr wrap="square">
            <a:spAutoFit/>
          </a:bodyPr>
          <a:lstStyle/>
          <a:p>
            <a:endParaRPr lang="en-US" dirty="0"/>
          </a:p>
          <a:p>
            <a:r>
              <a:rPr lang="en-US" b="1" dirty="0"/>
              <a:t>1. Syntax Errors: </a:t>
            </a:r>
            <a:r>
              <a:rPr lang="en-US" dirty="0"/>
              <a:t>Mistakes in the code structure (e.g., missing parentheses, misspelled commands).</a:t>
            </a:r>
          </a:p>
          <a:p>
            <a:endParaRPr lang="en-US" dirty="0"/>
          </a:p>
          <a:p>
            <a:r>
              <a:rPr lang="en-US" dirty="0"/>
              <a:t>	MATLAB detects these errors before running the code.</a:t>
            </a:r>
          </a:p>
          <a:p>
            <a:r>
              <a:rPr lang="en-US" dirty="0"/>
              <a:t>	Provides clear error messages pointing to the line and type of issue.</a:t>
            </a:r>
          </a:p>
        </p:txBody>
      </p:sp>
      <p:sp>
        <p:nvSpPr>
          <p:cNvPr id="13" name="TextBox 12">
            <a:extLst>
              <a:ext uri="{FF2B5EF4-FFF2-40B4-BE49-F238E27FC236}">
                <a16:creationId xmlns:a16="http://schemas.microsoft.com/office/drawing/2014/main" id="{3D7FADC8-FF06-27DD-3484-036BC076EE40}"/>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spTree>
    <p:extLst>
      <p:ext uri="{BB962C8B-B14F-4D97-AF65-F5344CB8AC3E}">
        <p14:creationId xmlns:p14="http://schemas.microsoft.com/office/powerpoint/2010/main" val="222260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0C729-F726-AC83-E337-F8B2B56597A0}"/>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FD9B0E5D-84A7-4D3D-2F93-D348D52228BC}"/>
              </a:ext>
            </a:extLst>
          </p:cNvPr>
          <p:cNvPicPr>
            <a:picLocks noChangeAspect="1"/>
          </p:cNvPicPr>
          <p:nvPr/>
        </p:nvPicPr>
        <p:blipFill>
          <a:blip r:embed="rId2"/>
          <a:stretch>
            <a:fillRect/>
          </a:stretch>
        </p:blipFill>
        <p:spPr>
          <a:xfrm>
            <a:off x="1420378" y="3570120"/>
            <a:ext cx="5391902" cy="1952898"/>
          </a:xfrm>
          <a:prstGeom prst="rect">
            <a:avLst/>
          </a:prstGeom>
        </p:spPr>
      </p:pic>
      <p:sp>
        <p:nvSpPr>
          <p:cNvPr id="8" name="TextBox 7">
            <a:extLst>
              <a:ext uri="{FF2B5EF4-FFF2-40B4-BE49-F238E27FC236}">
                <a16:creationId xmlns:a16="http://schemas.microsoft.com/office/drawing/2014/main" id="{1390B329-2B1D-A6F5-718D-2CEC971B2D7E}"/>
              </a:ext>
            </a:extLst>
          </p:cNvPr>
          <p:cNvSpPr txBox="1"/>
          <p:nvPr/>
        </p:nvSpPr>
        <p:spPr>
          <a:xfrm>
            <a:off x="1371600" y="1572768"/>
            <a:ext cx="3236976" cy="2523744"/>
          </a:xfrm>
          <a:prstGeom prst="rect">
            <a:avLst/>
          </a:prstGeom>
        </p:spPr>
        <p:txBody>
          <a:bodyPr wrap="square" rtlCol="0">
            <a:spAutoFit/>
          </a:bodyPr>
          <a:lstStyle/>
          <a:p>
            <a:endParaRPr lang="en-US" dirty="0"/>
          </a:p>
        </p:txBody>
      </p:sp>
      <p:sp>
        <p:nvSpPr>
          <p:cNvPr id="19" name="Rectangle: Rounded Corners 18">
            <a:extLst>
              <a:ext uri="{FF2B5EF4-FFF2-40B4-BE49-F238E27FC236}">
                <a16:creationId xmlns:a16="http://schemas.microsoft.com/office/drawing/2014/main" id="{BD2FE273-1B43-2C74-D706-AB4707E55804}"/>
              </a:ext>
            </a:extLst>
          </p:cNvPr>
          <p:cNvSpPr/>
          <p:nvPr/>
        </p:nvSpPr>
        <p:spPr>
          <a:xfrm>
            <a:off x="1316737" y="3787664"/>
            <a:ext cx="5495544" cy="617696"/>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EBF6940-F562-1868-62EC-2A7D72ED8EE9}"/>
              </a:ext>
            </a:extLst>
          </p:cNvPr>
          <p:cNvCxnSpPr/>
          <p:nvPr/>
        </p:nvCxnSpPr>
        <p:spPr>
          <a:xfrm>
            <a:off x="6827520" y="4075176"/>
            <a:ext cx="502920"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55F3BA3-7099-D87E-A5FE-FAD33B1128E9}"/>
              </a:ext>
            </a:extLst>
          </p:cNvPr>
          <p:cNvSpPr txBox="1"/>
          <p:nvPr/>
        </p:nvSpPr>
        <p:spPr>
          <a:xfrm>
            <a:off x="865251" y="834104"/>
            <a:ext cx="10336149" cy="1477328"/>
          </a:xfrm>
          <a:prstGeom prst="rect">
            <a:avLst/>
          </a:prstGeom>
          <a:noFill/>
        </p:spPr>
        <p:txBody>
          <a:bodyPr wrap="square">
            <a:spAutoFit/>
          </a:bodyPr>
          <a:lstStyle/>
          <a:p>
            <a:endParaRPr lang="en-US" dirty="0"/>
          </a:p>
          <a:p>
            <a:r>
              <a:rPr lang="en-US" b="1" dirty="0"/>
              <a:t>1. Syntax Errors: </a:t>
            </a:r>
            <a:r>
              <a:rPr lang="en-US" dirty="0"/>
              <a:t>Mistakes in the code structure (e.g., missing parentheses, misspelled commands).</a:t>
            </a:r>
          </a:p>
          <a:p>
            <a:endParaRPr lang="en-US" dirty="0"/>
          </a:p>
          <a:p>
            <a:r>
              <a:rPr lang="en-US" dirty="0"/>
              <a:t>	MATLAB detects these errors before running the code.</a:t>
            </a:r>
          </a:p>
          <a:p>
            <a:r>
              <a:rPr lang="en-US" dirty="0"/>
              <a:t>	Provides clear error messages pointing to the line and type of issue.</a:t>
            </a:r>
          </a:p>
        </p:txBody>
      </p:sp>
      <p:sp>
        <p:nvSpPr>
          <p:cNvPr id="10" name="TextBox 9">
            <a:extLst>
              <a:ext uri="{FF2B5EF4-FFF2-40B4-BE49-F238E27FC236}">
                <a16:creationId xmlns:a16="http://schemas.microsoft.com/office/drawing/2014/main" id="{4217E62C-A47B-3F75-2118-787F5A9D99C3}"/>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sp>
        <p:nvSpPr>
          <p:cNvPr id="20" name="TextBox 19">
            <a:extLst>
              <a:ext uri="{FF2B5EF4-FFF2-40B4-BE49-F238E27FC236}">
                <a16:creationId xmlns:a16="http://schemas.microsoft.com/office/drawing/2014/main" id="{E82C108F-2B57-5FC6-12C4-939BD0750D9E}"/>
              </a:ext>
            </a:extLst>
          </p:cNvPr>
          <p:cNvSpPr txBox="1"/>
          <p:nvPr/>
        </p:nvSpPr>
        <p:spPr>
          <a:xfrm>
            <a:off x="7345679" y="3570120"/>
            <a:ext cx="4582856" cy="2554545"/>
          </a:xfrm>
          <a:prstGeom prst="rect">
            <a:avLst/>
          </a:prstGeom>
          <a:noFill/>
        </p:spPr>
        <p:txBody>
          <a:bodyPr wrap="square">
            <a:spAutoFit/>
          </a:bodyPr>
          <a:lstStyle/>
          <a:p>
            <a:r>
              <a:rPr lang="en-US" sz="1600" dirty="0"/>
              <a:t>Yellow warnings help developers write better, more efficient, and more maintainable code. These warnings are not errors but highlight potential issues or improvements. </a:t>
            </a:r>
          </a:p>
          <a:p>
            <a:endParaRPr lang="en-US" sz="1600" dirty="0"/>
          </a:p>
          <a:p>
            <a:pPr marL="171450" indent="-171450">
              <a:buFont typeface="Arial" panose="020B0604020202020204" pitchFamily="34" charset="0"/>
              <a:buChar char="•"/>
            </a:pPr>
            <a:r>
              <a:rPr lang="en-US" sz="1600" dirty="0"/>
              <a:t>Promote Best Practices</a:t>
            </a:r>
          </a:p>
          <a:p>
            <a:pPr marL="171450" indent="-171450">
              <a:buFont typeface="Arial" panose="020B0604020202020204" pitchFamily="34" charset="0"/>
              <a:buChar char="•"/>
            </a:pPr>
            <a:r>
              <a:rPr lang="en-US" sz="1600" dirty="0"/>
              <a:t>Improve Code Efficiency</a:t>
            </a:r>
          </a:p>
          <a:p>
            <a:pPr marL="171450" indent="-171450">
              <a:buFont typeface="Arial" panose="020B0604020202020204" pitchFamily="34" charset="0"/>
              <a:buChar char="•"/>
            </a:pPr>
            <a:r>
              <a:rPr lang="en-US" sz="1600" dirty="0"/>
              <a:t>Enhance Code Readability and Maintainability</a:t>
            </a:r>
          </a:p>
          <a:p>
            <a:pPr marL="171450" indent="-171450">
              <a:buFont typeface="Arial" panose="020B0604020202020204" pitchFamily="34" charset="0"/>
              <a:buChar char="•"/>
            </a:pPr>
            <a:r>
              <a:rPr lang="en-US" sz="1600" dirty="0"/>
              <a:t>Identify Potential Bugs</a:t>
            </a:r>
          </a:p>
          <a:p>
            <a:pPr marL="171450" indent="-171450">
              <a:buFont typeface="Arial" panose="020B0604020202020204" pitchFamily="34" charset="0"/>
              <a:buChar char="•"/>
            </a:pPr>
            <a:r>
              <a:rPr lang="en-US" sz="1600" dirty="0"/>
              <a:t>Encourage Future Compatibility</a:t>
            </a:r>
          </a:p>
        </p:txBody>
      </p:sp>
    </p:spTree>
    <p:extLst>
      <p:ext uri="{BB962C8B-B14F-4D97-AF65-F5344CB8AC3E}">
        <p14:creationId xmlns:p14="http://schemas.microsoft.com/office/powerpoint/2010/main" val="206455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9C377-05CC-76FF-8B72-63035A5D4A6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3C9DC80-FC3A-26DB-305D-143F1F23A935}"/>
              </a:ext>
            </a:extLst>
          </p:cNvPr>
          <p:cNvSpPr txBox="1"/>
          <p:nvPr/>
        </p:nvSpPr>
        <p:spPr>
          <a:xfrm>
            <a:off x="1371600" y="1572768"/>
            <a:ext cx="3236976" cy="2523744"/>
          </a:xfrm>
          <a:prstGeom prst="rect">
            <a:avLst/>
          </a:prstGeom>
        </p:spPr>
        <p:txBody>
          <a:bodyPr wrap="square" rtlCol="0">
            <a:spAutoFit/>
          </a:bodyPr>
          <a:lstStyle/>
          <a:p>
            <a:endParaRPr lang="en-US" dirty="0"/>
          </a:p>
        </p:txBody>
      </p:sp>
      <p:sp>
        <p:nvSpPr>
          <p:cNvPr id="9" name="TextBox 8">
            <a:extLst>
              <a:ext uri="{FF2B5EF4-FFF2-40B4-BE49-F238E27FC236}">
                <a16:creationId xmlns:a16="http://schemas.microsoft.com/office/drawing/2014/main" id="{1F5110A2-187D-DDDF-F803-AFD9683BDC52}"/>
              </a:ext>
            </a:extLst>
          </p:cNvPr>
          <p:cNvSpPr txBox="1"/>
          <p:nvPr/>
        </p:nvSpPr>
        <p:spPr>
          <a:xfrm>
            <a:off x="865251" y="834104"/>
            <a:ext cx="10336149" cy="1477328"/>
          </a:xfrm>
          <a:prstGeom prst="rect">
            <a:avLst/>
          </a:prstGeom>
          <a:noFill/>
        </p:spPr>
        <p:txBody>
          <a:bodyPr wrap="square">
            <a:spAutoFit/>
          </a:bodyPr>
          <a:lstStyle/>
          <a:p>
            <a:endParaRPr lang="en-US" dirty="0"/>
          </a:p>
          <a:p>
            <a:r>
              <a:rPr lang="en-US" b="1" dirty="0"/>
              <a:t>1. Syntax Errors: </a:t>
            </a:r>
            <a:r>
              <a:rPr lang="en-US" dirty="0"/>
              <a:t>Mistakes in the code structure (e.g., missing parentheses, misspelled commands).</a:t>
            </a:r>
          </a:p>
          <a:p>
            <a:endParaRPr lang="en-US" dirty="0"/>
          </a:p>
          <a:p>
            <a:r>
              <a:rPr lang="en-US" dirty="0"/>
              <a:t>	MATLAB detects these errors before running the code.</a:t>
            </a:r>
          </a:p>
          <a:p>
            <a:r>
              <a:rPr lang="en-US" dirty="0"/>
              <a:t>	Provides clear error messages pointing to the line and type of issue.</a:t>
            </a:r>
          </a:p>
        </p:txBody>
      </p:sp>
      <p:pic>
        <p:nvPicPr>
          <p:cNvPr id="16" name="Picture 15">
            <a:extLst>
              <a:ext uri="{FF2B5EF4-FFF2-40B4-BE49-F238E27FC236}">
                <a16:creationId xmlns:a16="http://schemas.microsoft.com/office/drawing/2014/main" id="{23B91F59-B920-1055-44FA-314B0F67F4AA}"/>
              </a:ext>
            </a:extLst>
          </p:cNvPr>
          <p:cNvPicPr>
            <a:picLocks noChangeAspect="1"/>
          </p:cNvPicPr>
          <p:nvPr/>
        </p:nvPicPr>
        <p:blipFill>
          <a:blip r:embed="rId2"/>
          <a:stretch>
            <a:fillRect/>
          </a:stretch>
        </p:blipFill>
        <p:spPr>
          <a:xfrm>
            <a:off x="327479" y="2890239"/>
            <a:ext cx="5325218" cy="2305372"/>
          </a:xfrm>
          <a:prstGeom prst="rect">
            <a:avLst/>
          </a:prstGeom>
        </p:spPr>
      </p:pic>
      <p:sp>
        <p:nvSpPr>
          <p:cNvPr id="3" name="TextBox 2">
            <a:extLst>
              <a:ext uri="{FF2B5EF4-FFF2-40B4-BE49-F238E27FC236}">
                <a16:creationId xmlns:a16="http://schemas.microsoft.com/office/drawing/2014/main" id="{90FC0A3B-3C3B-DE72-8F7D-63D7DCB4BB8C}"/>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sp>
        <p:nvSpPr>
          <p:cNvPr id="4" name="TextBox 3">
            <a:extLst>
              <a:ext uri="{FF2B5EF4-FFF2-40B4-BE49-F238E27FC236}">
                <a16:creationId xmlns:a16="http://schemas.microsoft.com/office/drawing/2014/main" id="{7CD6E069-62FF-6B96-E60E-0D50BBCA1900}"/>
              </a:ext>
            </a:extLst>
          </p:cNvPr>
          <p:cNvSpPr txBox="1"/>
          <p:nvPr/>
        </p:nvSpPr>
        <p:spPr>
          <a:xfrm>
            <a:off x="398141" y="2431676"/>
            <a:ext cx="1636776" cy="369332"/>
          </a:xfrm>
          <a:prstGeom prst="rect">
            <a:avLst/>
          </a:prstGeom>
          <a:noFill/>
        </p:spPr>
        <p:txBody>
          <a:bodyPr wrap="square" rtlCol="0">
            <a:spAutoFit/>
          </a:bodyPr>
          <a:lstStyle/>
          <a:p>
            <a:r>
              <a:rPr lang="en-US" dirty="0"/>
              <a:t>Example:</a:t>
            </a:r>
          </a:p>
        </p:txBody>
      </p:sp>
      <p:sp>
        <p:nvSpPr>
          <p:cNvPr id="17" name="TextBox 16">
            <a:extLst>
              <a:ext uri="{FF2B5EF4-FFF2-40B4-BE49-F238E27FC236}">
                <a16:creationId xmlns:a16="http://schemas.microsoft.com/office/drawing/2014/main" id="{33BB7AF6-EF3D-B429-90C0-10A83C7C161F}"/>
              </a:ext>
            </a:extLst>
          </p:cNvPr>
          <p:cNvSpPr txBox="1"/>
          <p:nvPr/>
        </p:nvSpPr>
        <p:spPr>
          <a:xfrm>
            <a:off x="398141" y="5294376"/>
            <a:ext cx="5325218" cy="1077218"/>
          </a:xfrm>
          <a:prstGeom prst="rect">
            <a:avLst/>
          </a:prstGeom>
          <a:noFill/>
        </p:spPr>
        <p:txBody>
          <a:bodyPr wrap="square" rtlCol="0">
            <a:spAutoFit/>
          </a:bodyPr>
          <a:lstStyle/>
          <a:p>
            <a:r>
              <a:rPr lang="en-US" sz="1600" b="1" dirty="0"/>
              <a:t>According to the Command Window Error Message, and the Code Analyzer Indicators, we should:</a:t>
            </a:r>
          </a:p>
          <a:p>
            <a:pPr marL="285750" indent="-285750">
              <a:buFont typeface="Arial" panose="020B0604020202020204" pitchFamily="34" charset="0"/>
              <a:buChar char="•"/>
            </a:pPr>
            <a:r>
              <a:rPr lang="en-US" sz="1600" dirty="0"/>
              <a:t>Check the missing “end at line 4</a:t>
            </a:r>
          </a:p>
          <a:p>
            <a:pPr marL="285750" indent="-285750">
              <a:buFont typeface="Arial" panose="020B0604020202020204" pitchFamily="34" charset="0"/>
              <a:buChar char="•"/>
            </a:pPr>
            <a:r>
              <a:rPr lang="en-US" sz="1600" dirty="0"/>
              <a:t>Add semicolon “;” in line 3</a:t>
            </a:r>
          </a:p>
        </p:txBody>
      </p:sp>
      <p:cxnSp>
        <p:nvCxnSpPr>
          <p:cNvPr id="20" name="Straight Arrow Connector 19">
            <a:extLst>
              <a:ext uri="{FF2B5EF4-FFF2-40B4-BE49-F238E27FC236}">
                <a16:creationId xmlns:a16="http://schemas.microsoft.com/office/drawing/2014/main" id="{30B61148-0853-735B-290D-9960A771C978}"/>
              </a:ext>
            </a:extLst>
          </p:cNvPr>
          <p:cNvCxnSpPr/>
          <p:nvPr/>
        </p:nvCxnSpPr>
        <p:spPr>
          <a:xfrm>
            <a:off x="5865685" y="3865944"/>
            <a:ext cx="502920"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7E5A8AC7-6CF2-4004-1458-58BD2F8C0E9F}"/>
              </a:ext>
            </a:extLst>
          </p:cNvPr>
          <p:cNvPicPr>
            <a:picLocks noChangeAspect="1"/>
          </p:cNvPicPr>
          <p:nvPr/>
        </p:nvPicPr>
        <p:blipFill>
          <a:blip r:embed="rId3"/>
          <a:stretch>
            <a:fillRect/>
          </a:stretch>
        </p:blipFill>
        <p:spPr>
          <a:xfrm>
            <a:off x="6539305" y="2883835"/>
            <a:ext cx="5467307" cy="1862054"/>
          </a:xfrm>
          <a:prstGeom prst="rect">
            <a:avLst/>
          </a:prstGeom>
        </p:spPr>
      </p:pic>
      <p:sp>
        <p:nvSpPr>
          <p:cNvPr id="5" name="TextBox 4">
            <a:extLst>
              <a:ext uri="{FF2B5EF4-FFF2-40B4-BE49-F238E27FC236}">
                <a16:creationId xmlns:a16="http://schemas.microsoft.com/office/drawing/2014/main" id="{7AB2FFFE-EB95-BA4E-F83C-7BD11C38FC28}"/>
              </a:ext>
            </a:extLst>
          </p:cNvPr>
          <p:cNvSpPr txBox="1"/>
          <p:nvPr/>
        </p:nvSpPr>
        <p:spPr>
          <a:xfrm>
            <a:off x="6368605" y="5120788"/>
            <a:ext cx="5680296"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In line 4, we have an if statement that is missing an “end” (as required by MATLAB's syntax rules).</a:t>
            </a:r>
          </a:p>
          <a:p>
            <a:pPr marL="285750" indent="-285750">
              <a:buFont typeface="Arial" panose="020B0604020202020204" pitchFamily="34" charset="0"/>
              <a:buChar char="•"/>
            </a:pPr>
            <a:r>
              <a:rPr lang="en-US" sz="1600" dirty="0"/>
              <a:t>We want to add the “end” after the if statant logic (x&gt;5?) and the action we want to take (display X &gt; 5).</a:t>
            </a:r>
          </a:p>
          <a:p>
            <a:pPr marL="285750" indent="-285750">
              <a:buFont typeface="Arial" panose="020B0604020202020204" pitchFamily="34" charset="0"/>
              <a:buChar char="•"/>
            </a:pPr>
            <a:r>
              <a:rPr lang="en-US" sz="1600" dirty="0"/>
              <a:t>Therefore, we add the “end” in line 6 and we resolved all syntax errors.</a:t>
            </a:r>
          </a:p>
        </p:txBody>
      </p:sp>
      <p:sp>
        <p:nvSpPr>
          <p:cNvPr id="13" name="Rectangle: Rounded Corners 12">
            <a:extLst>
              <a:ext uri="{FF2B5EF4-FFF2-40B4-BE49-F238E27FC236}">
                <a16:creationId xmlns:a16="http://schemas.microsoft.com/office/drawing/2014/main" id="{64196FBE-B1D9-0CF6-93EE-975DFFF75312}"/>
              </a:ext>
            </a:extLst>
          </p:cNvPr>
          <p:cNvSpPr/>
          <p:nvPr/>
        </p:nvSpPr>
        <p:spPr>
          <a:xfrm>
            <a:off x="11646960" y="2823164"/>
            <a:ext cx="530352" cy="38404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4335759E-3365-2A73-6BBB-FB463BDF869B}"/>
              </a:ext>
            </a:extLst>
          </p:cNvPr>
          <p:cNvCxnSpPr>
            <a:cxnSpLocks/>
          </p:cNvCxnSpPr>
          <p:nvPr/>
        </p:nvCxnSpPr>
        <p:spPr>
          <a:xfrm flipH="1" flipV="1">
            <a:off x="10947864" y="2686340"/>
            <a:ext cx="708240" cy="22933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AAE9555-E0A0-F9F1-CF6E-6C20F29B45AC}"/>
              </a:ext>
            </a:extLst>
          </p:cNvPr>
          <p:cNvSpPr txBox="1"/>
          <p:nvPr/>
        </p:nvSpPr>
        <p:spPr>
          <a:xfrm>
            <a:off x="9390888" y="2445945"/>
            <a:ext cx="1645920" cy="369332"/>
          </a:xfrm>
          <a:prstGeom prst="rect">
            <a:avLst/>
          </a:prstGeom>
          <a:noFill/>
        </p:spPr>
        <p:txBody>
          <a:bodyPr wrap="square" rtlCol="0">
            <a:spAutoFit/>
          </a:bodyPr>
          <a:lstStyle/>
          <a:p>
            <a:r>
              <a:rPr lang="en-US" b="1" dirty="0"/>
              <a:t>No Warnings</a:t>
            </a:r>
          </a:p>
        </p:txBody>
      </p:sp>
    </p:spTree>
    <p:extLst>
      <p:ext uri="{BB962C8B-B14F-4D97-AF65-F5344CB8AC3E}">
        <p14:creationId xmlns:p14="http://schemas.microsoft.com/office/powerpoint/2010/main" val="425530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B6C7C-7574-DDB9-FEED-927247D3E0A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90F4ACB-9A6F-5989-4E22-5A94E3953AB3}"/>
              </a:ext>
            </a:extLst>
          </p:cNvPr>
          <p:cNvSpPr txBox="1"/>
          <p:nvPr/>
        </p:nvSpPr>
        <p:spPr>
          <a:xfrm>
            <a:off x="1371600" y="1572768"/>
            <a:ext cx="3236976" cy="2523744"/>
          </a:xfrm>
          <a:prstGeom prst="rect">
            <a:avLst/>
          </a:prstGeom>
        </p:spPr>
        <p:txBody>
          <a:bodyPr wrap="square" rtlCol="0">
            <a:spAutoFit/>
          </a:bodyPr>
          <a:lstStyle/>
          <a:p>
            <a:endParaRPr lang="en-US" dirty="0"/>
          </a:p>
        </p:txBody>
      </p:sp>
      <p:sp>
        <p:nvSpPr>
          <p:cNvPr id="2" name="TextBox 1">
            <a:extLst>
              <a:ext uri="{FF2B5EF4-FFF2-40B4-BE49-F238E27FC236}">
                <a16:creationId xmlns:a16="http://schemas.microsoft.com/office/drawing/2014/main" id="{DF1EFF38-61CF-5B2D-D3EB-E6169C10BFA3}"/>
              </a:ext>
            </a:extLst>
          </p:cNvPr>
          <p:cNvSpPr txBox="1"/>
          <p:nvPr/>
        </p:nvSpPr>
        <p:spPr>
          <a:xfrm>
            <a:off x="927925" y="1157807"/>
            <a:ext cx="10336149" cy="1200329"/>
          </a:xfrm>
          <a:prstGeom prst="rect">
            <a:avLst/>
          </a:prstGeom>
          <a:noFill/>
        </p:spPr>
        <p:txBody>
          <a:bodyPr wrap="square">
            <a:spAutoFit/>
          </a:bodyPr>
          <a:lstStyle/>
          <a:p>
            <a:r>
              <a:rPr lang="en-US" b="1" dirty="0"/>
              <a:t>2. Runtime Errors: </a:t>
            </a:r>
            <a:r>
              <a:rPr lang="en-US" dirty="0"/>
              <a:t>Errors that occur while the code is running.</a:t>
            </a:r>
          </a:p>
          <a:p>
            <a:endParaRPr lang="en-US" dirty="0"/>
          </a:p>
          <a:p>
            <a:r>
              <a:rPr lang="en-US" dirty="0"/>
              <a:t>	Code starts running but fails at a specific point.</a:t>
            </a:r>
          </a:p>
          <a:p>
            <a:r>
              <a:rPr lang="en-US" dirty="0"/>
              <a:t>	Often caused by invalid operations (e.g., division by zero, invalid indexing, matrix mismatch)</a:t>
            </a:r>
          </a:p>
        </p:txBody>
      </p:sp>
      <p:sp>
        <p:nvSpPr>
          <p:cNvPr id="3" name="TextBox 2">
            <a:extLst>
              <a:ext uri="{FF2B5EF4-FFF2-40B4-BE49-F238E27FC236}">
                <a16:creationId xmlns:a16="http://schemas.microsoft.com/office/drawing/2014/main" id="{77093261-CF12-3EC9-D090-3E6A2FDE9975}"/>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pic>
        <p:nvPicPr>
          <p:cNvPr id="7" name="Picture 6">
            <a:extLst>
              <a:ext uri="{FF2B5EF4-FFF2-40B4-BE49-F238E27FC236}">
                <a16:creationId xmlns:a16="http://schemas.microsoft.com/office/drawing/2014/main" id="{BE700AB1-6FA8-2807-77E4-48D54D492CEF}"/>
              </a:ext>
            </a:extLst>
          </p:cNvPr>
          <p:cNvPicPr>
            <a:picLocks noChangeAspect="1"/>
          </p:cNvPicPr>
          <p:nvPr/>
        </p:nvPicPr>
        <p:blipFill>
          <a:blip r:embed="rId2"/>
          <a:stretch>
            <a:fillRect/>
          </a:stretch>
        </p:blipFill>
        <p:spPr>
          <a:xfrm>
            <a:off x="1127188" y="2898648"/>
            <a:ext cx="5153744" cy="2991267"/>
          </a:xfrm>
          <a:prstGeom prst="rect">
            <a:avLst/>
          </a:prstGeom>
        </p:spPr>
      </p:pic>
      <p:sp>
        <p:nvSpPr>
          <p:cNvPr id="11" name="TextBox 10">
            <a:extLst>
              <a:ext uri="{FF2B5EF4-FFF2-40B4-BE49-F238E27FC236}">
                <a16:creationId xmlns:a16="http://schemas.microsoft.com/office/drawing/2014/main" id="{CB264B8F-FEB1-B920-3527-96CD43336780}"/>
              </a:ext>
            </a:extLst>
          </p:cNvPr>
          <p:cNvSpPr txBox="1"/>
          <p:nvPr/>
        </p:nvSpPr>
        <p:spPr>
          <a:xfrm>
            <a:off x="6525344" y="2960004"/>
            <a:ext cx="5153744" cy="2585323"/>
          </a:xfrm>
          <a:prstGeom prst="rect">
            <a:avLst/>
          </a:prstGeom>
          <a:noFill/>
        </p:spPr>
        <p:txBody>
          <a:bodyPr wrap="square">
            <a:spAutoFit/>
          </a:bodyPr>
          <a:lstStyle/>
          <a:p>
            <a:r>
              <a:rPr lang="en-US" dirty="0"/>
              <a:t>Runtime errors occur during script execution, stopping MATLAB when encountered. Unlike syntax errors, which are detected before execution, runtime errors are unpredictable and must be fixed one by one as they arise.</a:t>
            </a:r>
          </a:p>
          <a:p>
            <a:endParaRPr lang="en-US" dirty="0"/>
          </a:p>
          <a:p>
            <a:endParaRPr lang="en-US" dirty="0"/>
          </a:p>
          <a:p>
            <a:r>
              <a:rPr lang="en-US" dirty="0"/>
              <a:t>Note that MATLAB Code Analyzer has a check mark, but we still have a runtime error.</a:t>
            </a:r>
          </a:p>
        </p:txBody>
      </p:sp>
    </p:spTree>
    <p:extLst>
      <p:ext uri="{BB962C8B-B14F-4D97-AF65-F5344CB8AC3E}">
        <p14:creationId xmlns:p14="http://schemas.microsoft.com/office/powerpoint/2010/main" val="41745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4D944-9AE5-7FEF-56DE-3B2BA4DAE1B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9C00F50-85FE-5EA6-4E54-28BB445439DB}"/>
              </a:ext>
            </a:extLst>
          </p:cNvPr>
          <p:cNvSpPr txBox="1"/>
          <p:nvPr/>
        </p:nvSpPr>
        <p:spPr>
          <a:xfrm>
            <a:off x="1371600" y="1572768"/>
            <a:ext cx="3236976" cy="2523744"/>
          </a:xfrm>
          <a:prstGeom prst="rect">
            <a:avLst/>
          </a:prstGeom>
        </p:spPr>
        <p:txBody>
          <a:bodyPr wrap="square" rtlCol="0">
            <a:spAutoFit/>
          </a:bodyPr>
          <a:lstStyle/>
          <a:p>
            <a:endParaRPr lang="en-US" dirty="0"/>
          </a:p>
        </p:txBody>
      </p:sp>
      <p:sp>
        <p:nvSpPr>
          <p:cNvPr id="2" name="TextBox 1">
            <a:extLst>
              <a:ext uri="{FF2B5EF4-FFF2-40B4-BE49-F238E27FC236}">
                <a16:creationId xmlns:a16="http://schemas.microsoft.com/office/drawing/2014/main" id="{E3D02BDE-C16C-571A-8183-C554DB7F0220}"/>
              </a:ext>
            </a:extLst>
          </p:cNvPr>
          <p:cNvSpPr txBox="1"/>
          <p:nvPr/>
        </p:nvSpPr>
        <p:spPr>
          <a:xfrm>
            <a:off x="927925" y="1157807"/>
            <a:ext cx="10336149" cy="646331"/>
          </a:xfrm>
          <a:prstGeom prst="rect">
            <a:avLst/>
          </a:prstGeom>
          <a:noFill/>
        </p:spPr>
        <p:txBody>
          <a:bodyPr wrap="square">
            <a:spAutoFit/>
          </a:bodyPr>
          <a:lstStyle/>
          <a:p>
            <a:r>
              <a:rPr lang="en-US" b="1" dirty="0"/>
              <a:t>2. Runtime Errors: </a:t>
            </a:r>
            <a:r>
              <a:rPr lang="en-US" dirty="0"/>
              <a:t>Errors that occur while the code is running.</a:t>
            </a:r>
          </a:p>
          <a:p>
            <a:endParaRPr lang="en-US" dirty="0"/>
          </a:p>
        </p:txBody>
      </p:sp>
      <p:sp>
        <p:nvSpPr>
          <p:cNvPr id="3" name="TextBox 2">
            <a:extLst>
              <a:ext uri="{FF2B5EF4-FFF2-40B4-BE49-F238E27FC236}">
                <a16:creationId xmlns:a16="http://schemas.microsoft.com/office/drawing/2014/main" id="{82361D85-6AE9-D93E-2A85-C78B4A1AC4F3}"/>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pic>
        <p:nvPicPr>
          <p:cNvPr id="7" name="Picture 6">
            <a:extLst>
              <a:ext uri="{FF2B5EF4-FFF2-40B4-BE49-F238E27FC236}">
                <a16:creationId xmlns:a16="http://schemas.microsoft.com/office/drawing/2014/main" id="{93A23FC9-FBD1-AD68-F11D-59B33C75175E}"/>
              </a:ext>
            </a:extLst>
          </p:cNvPr>
          <p:cNvPicPr>
            <a:picLocks noChangeAspect="1"/>
          </p:cNvPicPr>
          <p:nvPr/>
        </p:nvPicPr>
        <p:blipFill>
          <a:blip r:embed="rId2"/>
          <a:stretch>
            <a:fillRect/>
          </a:stretch>
        </p:blipFill>
        <p:spPr>
          <a:xfrm>
            <a:off x="942255" y="2757031"/>
            <a:ext cx="5153744" cy="2991267"/>
          </a:xfrm>
          <a:prstGeom prst="rect">
            <a:avLst/>
          </a:prstGeom>
        </p:spPr>
      </p:pic>
      <p:sp>
        <p:nvSpPr>
          <p:cNvPr id="11" name="TextBox 10">
            <a:extLst>
              <a:ext uri="{FF2B5EF4-FFF2-40B4-BE49-F238E27FC236}">
                <a16:creationId xmlns:a16="http://schemas.microsoft.com/office/drawing/2014/main" id="{6B665167-1410-BAF4-C0ED-E5E6116F5BFA}"/>
              </a:ext>
            </a:extLst>
          </p:cNvPr>
          <p:cNvSpPr txBox="1"/>
          <p:nvPr/>
        </p:nvSpPr>
        <p:spPr>
          <a:xfrm>
            <a:off x="6539674" y="2180219"/>
            <a:ext cx="5153744" cy="3970318"/>
          </a:xfrm>
          <a:prstGeom prst="rect">
            <a:avLst/>
          </a:prstGeom>
          <a:noFill/>
        </p:spPr>
        <p:txBody>
          <a:bodyPr wrap="square">
            <a:spAutoFit/>
          </a:bodyPr>
          <a:lstStyle/>
          <a:p>
            <a:r>
              <a:rPr lang="en-US" b="1" dirty="0"/>
              <a:t>Indexing Error:</a:t>
            </a:r>
            <a:br>
              <a:rPr lang="en-US" dirty="0"/>
            </a:br>
            <a:br>
              <a:rPr lang="en-US" dirty="0"/>
            </a:br>
            <a:r>
              <a:rPr lang="en-US" dirty="0"/>
              <a:t>The A vector has size (1x3)</a:t>
            </a:r>
          </a:p>
          <a:p>
            <a:r>
              <a:rPr lang="en-US" dirty="0"/>
              <a:t>A(1) = 1</a:t>
            </a:r>
          </a:p>
          <a:p>
            <a:r>
              <a:rPr lang="en-US" dirty="0"/>
              <a:t>A(2) = 2</a:t>
            </a:r>
          </a:p>
          <a:p>
            <a:r>
              <a:rPr lang="en-US" dirty="0"/>
              <a:t>A(3) = 3</a:t>
            </a:r>
          </a:p>
          <a:p>
            <a:endParaRPr lang="en-US" dirty="0"/>
          </a:p>
          <a:p>
            <a:r>
              <a:rPr lang="en-US" dirty="0"/>
              <a:t>However, there is no A(4), so it provides the error shown in the Command Window</a:t>
            </a:r>
          </a:p>
          <a:p>
            <a:endParaRPr lang="en-US" dirty="0"/>
          </a:p>
          <a:p>
            <a:r>
              <a:rPr lang="en-US" dirty="0"/>
              <a:t>This type of error is straightforward to identify in simple cases, but it can be harder to detect in more complex scenarios, such as within an iteration of a for loop</a:t>
            </a:r>
          </a:p>
        </p:txBody>
      </p:sp>
      <p:sp>
        <p:nvSpPr>
          <p:cNvPr id="5" name="TextBox 4">
            <a:extLst>
              <a:ext uri="{FF2B5EF4-FFF2-40B4-BE49-F238E27FC236}">
                <a16:creationId xmlns:a16="http://schemas.microsoft.com/office/drawing/2014/main" id="{AA1857BC-217A-AA51-346E-C6E337AA0684}"/>
              </a:ext>
            </a:extLst>
          </p:cNvPr>
          <p:cNvSpPr txBox="1"/>
          <p:nvPr/>
        </p:nvSpPr>
        <p:spPr>
          <a:xfrm>
            <a:off x="927925" y="2180219"/>
            <a:ext cx="6096000" cy="369332"/>
          </a:xfrm>
          <a:prstGeom prst="rect">
            <a:avLst/>
          </a:prstGeom>
          <a:noFill/>
        </p:spPr>
        <p:txBody>
          <a:bodyPr wrap="square">
            <a:spAutoFit/>
          </a:bodyPr>
          <a:lstStyle/>
          <a:p>
            <a:r>
              <a:rPr lang="en-US" dirty="0"/>
              <a:t>Examples:</a:t>
            </a:r>
          </a:p>
        </p:txBody>
      </p:sp>
    </p:spTree>
    <p:extLst>
      <p:ext uri="{BB962C8B-B14F-4D97-AF65-F5344CB8AC3E}">
        <p14:creationId xmlns:p14="http://schemas.microsoft.com/office/powerpoint/2010/main" val="366762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EDF2C-3469-046E-26E7-4449B1B43EC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9C969C6-6415-557B-BF1E-74BA9F884BC9}"/>
              </a:ext>
            </a:extLst>
          </p:cNvPr>
          <p:cNvSpPr txBox="1"/>
          <p:nvPr/>
        </p:nvSpPr>
        <p:spPr>
          <a:xfrm>
            <a:off x="1371600" y="1572768"/>
            <a:ext cx="3236976" cy="2523744"/>
          </a:xfrm>
          <a:prstGeom prst="rect">
            <a:avLst/>
          </a:prstGeom>
        </p:spPr>
        <p:txBody>
          <a:bodyPr wrap="square" rtlCol="0">
            <a:spAutoFit/>
          </a:bodyPr>
          <a:lstStyle/>
          <a:p>
            <a:endParaRPr lang="en-US" dirty="0"/>
          </a:p>
        </p:txBody>
      </p:sp>
      <p:sp>
        <p:nvSpPr>
          <p:cNvPr id="2" name="TextBox 1">
            <a:extLst>
              <a:ext uri="{FF2B5EF4-FFF2-40B4-BE49-F238E27FC236}">
                <a16:creationId xmlns:a16="http://schemas.microsoft.com/office/drawing/2014/main" id="{DACF0D80-72E1-C31D-794B-F9C9E63A5054}"/>
              </a:ext>
            </a:extLst>
          </p:cNvPr>
          <p:cNvSpPr txBox="1"/>
          <p:nvPr/>
        </p:nvSpPr>
        <p:spPr>
          <a:xfrm>
            <a:off x="927925" y="1157807"/>
            <a:ext cx="10336149" cy="646331"/>
          </a:xfrm>
          <a:prstGeom prst="rect">
            <a:avLst/>
          </a:prstGeom>
          <a:noFill/>
        </p:spPr>
        <p:txBody>
          <a:bodyPr wrap="square">
            <a:spAutoFit/>
          </a:bodyPr>
          <a:lstStyle/>
          <a:p>
            <a:r>
              <a:rPr lang="en-US" b="1" dirty="0"/>
              <a:t>2. Runtime Errors: </a:t>
            </a:r>
            <a:r>
              <a:rPr lang="en-US" dirty="0"/>
              <a:t>Errors that occur while the code is running.</a:t>
            </a:r>
          </a:p>
          <a:p>
            <a:endParaRPr lang="en-US" dirty="0"/>
          </a:p>
        </p:txBody>
      </p:sp>
      <p:sp>
        <p:nvSpPr>
          <p:cNvPr id="3" name="TextBox 2">
            <a:extLst>
              <a:ext uri="{FF2B5EF4-FFF2-40B4-BE49-F238E27FC236}">
                <a16:creationId xmlns:a16="http://schemas.microsoft.com/office/drawing/2014/main" id="{6FBDFD13-E7D6-785B-4D28-72210E98E737}"/>
              </a:ext>
            </a:extLst>
          </p:cNvPr>
          <p:cNvSpPr txBox="1"/>
          <p:nvPr/>
        </p:nvSpPr>
        <p:spPr>
          <a:xfrm>
            <a:off x="2636901" y="237926"/>
            <a:ext cx="6094476" cy="461665"/>
          </a:xfrm>
          <a:prstGeom prst="rect">
            <a:avLst/>
          </a:prstGeom>
          <a:noFill/>
        </p:spPr>
        <p:txBody>
          <a:bodyPr wrap="square">
            <a:spAutoFit/>
          </a:bodyPr>
          <a:lstStyle/>
          <a:p>
            <a:pPr algn="ctr"/>
            <a:r>
              <a:rPr lang="en-US" sz="2400" b="1" dirty="0"/>
              <a:t>Common Types of Errors in MATLAB</a:t>
            </a:r>
          </a:p>
        </p:txBody>
      </p:sp>
      <p:sp>
        <p:nvSpPr>
          <p:cNvPr id="5" name="TextBox 4">
            <a:extLst>
              <a:ext uri="{FF2B5EF4-FFF2-40B4-BE49-F238E27FC236}">
                <a16:creationId xmlns:a16="http://schemas.microsoft.com/office/drawing/2014/main" id="{B0DD0BF3-D3FE-A44A-E34E-F18CAD747797}"/>
              </a:ext>
            </a:extLst>
          </p:cNvPr>
          <p:cNvSpPr txBox="1"/>
          <p:nvPr/>
        </p:nvSpPr>
        <p:spPr>
          <a:xfrm>
            <a:off x="927925" y="2180219"/>
            <a:ext cx="6096000" cy="369332"/>
          </a:xfrm>
          <a:prstGeom prst="rect">
            <a:avLst/>
          </a:prstGeom>
          <a:noFill/>
        </p:spPr>
        <p:txBody>
          <a:bodyPr wrap="square">
            <a:spAutoFit/>
          </a:bodyPr>
          <a:lstStyle/>
          <a:p>
            <a:r>
              <a:rPr lang="en-US" dirty="0"/>
              <a:t>Examples:</a:t>
            </a:r>
          </a:p>
        </p:txBody>
      </p:sp>
      <p:pic>
        <p:nvPicPr>
          <p:cNvPr id="6" name="Picture 5">
            <a:extLst>
              <a:ext uri="{FF2B5EF4-FFF2-40B4-BE49-F238E27FC236}">
                <a16:creationId xmlns:a16="http://schemas.microsoft.com/office/drawing/2014/main" id="{AD557893-4197-3E4F-C5B8-748EBD025E9C}"/>
              </a:ext>
            </a:extLst>
          </p:cNvPr>
          <p:cNvPicPr>
            <a:picLocks noChangeAspect="1"/>
          </p:cNvPicPr>
          <p:nvPr/>
        </p:nvPicPr>
        <p:blipFill>
          <a:blip r:embed="rId2"/>
          <a:stretch>
            <a:fillRect/>
          </a:stretch>
        </p:blipFill>
        <p:spPr>
          <a:xfrm>
            <a:off x="301936" y="2705459"/>
            <a:ext cx="5992061" cy="3534268"/>
          </a:xfrm>
          <a:prstGeom prst="rect">
            <a:avLst/>
          </a:prstGeom>
        </p:spPr>
      </p:pic>
      <p:sp>
        <p:nvSpPr>
          <p:cNvPr id="13" name="TextBox 12">
            <a:extLst>
              <a:ext uri="{FF2B5EF4-FFF2-40B4-BE49-F238E27FC236}">
                <a16:creationId xmlns:a16="http://schemas.microsoft.com/office/drawing/2014/main" id="{90943A58-58C2-F934-3725-5223D8487580}"/>
              </a:ext>
            </a:extLst>
          </p:cNvPr>
          <p:cNvSpPr txBox="1"/>
          <p:nvPr/>
        </p:nvSpPr>
        <p:spPr>
          <a:xfrm>
            <a:off x="6599654" y="1979162"/>
            <a:ext cx="5592346" cy="4524315"/>
          </a:xfrm>
          <a:prstGeom prst="rect">
            <a:avLst/>
          </a:prstGeom>
          <a:noFill/>
        </p:spPr>
        <p:txBody>
          <a:bodyPr wrap="square">
            <a:spAutoFit/>
          </a:bodyPr>
          <a:lstStyle/>
          <a:p>
            <a:r>
              <a:rPr lang="en-US" b="1" dirty="0"/>
              <a:t>Indexing Error (in loop):</a:t>
            </a:r>
            <a:endParaRPr lang="en-US" dirty="0"/>
          </a:p>
          <a:p>
            <a:endParaRPr lang="en-US" dirty="0"/>
          </a:p>
          <a:p>
            <a:r>
              <a:rPr lang="en-US" dirty="0"/>
              <a:t>This example demonstrates how a hidden bug can arise in a script:</a:t>
            </a:r>
          </a:p>
          <a:p>
            <a:endParaRPr lang="en-US" dirty="0"/>
          </a:p>
          <a:p>
            <a:r>
              <a:rPr lang="en-US" dirty="0"/>
              <a:t>B is a matrix of size (40x10).</a:t>
            </a:r>
          </a:p>
          <a:p>
            <a:r>
              <a:rPr lang="en-US" dirty="0"/>
              <a:t>The loop iterates </a:t>
            </a:r>
            <a:r>
              <a:rPr lang="en-US" dirty="0" err="1"/>
              <a:t>i</a:t>
            </a:r>
            <a:r>
              <a:rPr lang="en-US" dirty="0"/>
              <a:t> from 1 to the size of A, which is 20x20, interpreted as 1 to 20.</a:t>
            </a:r>
          </a:p>
          <a:p>
            <a:endParaRPr lang="en-US" dirty="0"/>
          </a:p>
          <a:p>
            <a:r>
              <a:rPr lang="en-US" b="1" dirty="0"/>
              <a:t>Key Issue:</a:t>
            </a:r>
            <a:endParaRPr lang="en-US" dirty="0"/>
          </a:p>
          <a:p>
            <a:pPr marL="285750" indent="-285750">
              <a:buFont typeface="Arial" panose="020B0604020202020204" pitchFamily="34" charset="0"/>
              <a:buChar char="•"/>
            </a:pPr>
            <a:r>
              <a:rPr lang="en-US" dirty="0"/>
              <a:t>On line 7, the error occurs because the index </a:t>
            </a:r>
            <a:r>
              <a:rPr lang="en-US" dirty="0" err="1"/>
              <a:t>i</a:t>
            </a:r>
            <a:r>
              <a:rPr lang="en-US" dirty="0"/>
              <a:t> exceeds the number of columns in B (which is 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Specifically, the last iteration (</a:t>
            </a:r>
            <a:r>
              <a:rPr lang="en-US" dirty="0" err="1"/>
              <a:t>i</a:t>
            </a:r>
            <a:r>
              <a:rPr lang="en-US" dirty="0"/>
              <a:t> = 11) attempts to access B(:,11), which is out of bounds.</a:t>
            </a:r>
          </a:p>
          <a:p>
            <a:endParaRPr lang="en-US" dirty="0"/>
          </a:p>
        </p:txBody>
      </p:sp>
    </p:spTree>
    <p:extLst>
      <p:ext uri="{BB962C8B-B14F-4D97-AF65-F5344CB8AC3E}">
        <p14:creationId xmlns:p14="http://schemas.microsoft.com/office/powerpoint/2010/main" val="326917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1859</TotalTime>
  <Words>2597</Words>
  <Application>Microsoft Office PowerPoint</Application>
  <PresentationFormat>Widescreen</PresentationFormat>
  <Paragraphs>323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amilcar jse malave brasa</dc:creator>
  <cp:lastModifiedBy>amilcar jse malave brasa</cp:lastModifiedBy>
  <cp:revision>15</cp:revision>
  <dcterms:created xsi:type="dcterms:W3CDTF">2024-12-09T05:53:26Z</dcterms:created>
  <dcterms:modified xsi:type="dcterms:W3CDTF">2024-12-16T08:31:35Z</dcterms:modified>
</cp:coreProperties>
</file>