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046" r:id="rId2"/>
    <p:sldId id="2088" r:id="rId3"/>
    <p:sldId id="2062" r:id="rId4"/>
    <p:sldId id="2083" r:id="rId5"/>
    <p:sldId id="2084" r:id="rId6"/>
    <p:sldId id="2064" r:id="rId7"/>
    <p:sldId id="2085" r:id="rId8"/>
    <p:sldId id="2089" r:id="rId9"/>
    <p:sldId id="2074" r:id="rId10"/>
    <p:sldId id="2072" r:id="rId11"/>
    <p:sldId id="2086" r:id="rId12"/>
    <p:sldId id="2087" r:id="rId13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36" userDrawn="1">
          <p15:clr>
            <a:srgbClr val="A4A3A4"/>
          </p15:clr>
        </p15:guide>
        <p15:guide id="4" pos="14278" userDrawn="1">
          <p15:clr>
            <a:srgbClr val="A4A3A4"/>
          </p15:clr>
        </p15:guide>
        <p15:guide id="5" pos="1078" userDrawn="1">
          <p15:clr>
            <a:srgbClr val="A4A3A4"/>
          </p15:clr>
        </p15:guide>
        <p15:guide id="7" pos="7678" userDrawn="1">
          <p15:clr>
            <a:srgbClr val="A4A3A4"/>
          </p15:clr>
        </p15:guide>
        <p15:guide id="8" orient="horz" pos="504" userDrawn="1">
          <p15:clr>
            <a:srgbClr val="A4A3A4"/>
          </p15:clr>
        </p15:guide>
        <p15:guide id="9" orient="horz" pos="8640" userDrawn="1">
          <p15:clr>
            <a:srgbClr val="A4A3A4"/>
          </p15:clr>
        </p15:guide>
        <p15:guide id="10" orient="horz" pos="46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3" clrIdx="0"/>
  <p:cmAuthor id="2" name="Microsoft Office User" initials="Office [2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EDDE"/>
    <a:srgbClr val="000000"/>
    <a:srgbClr val="3B1F4D"/>
    <a:srgbClr val="00B8DB"/>
    <a:srgbClr val="EC72A5"/>
    <a:srgbClr val="2D1E42"/>
    <a:srgbClr val="583F52"/>
    <a:srgbClr val="FA5C79"/>
    <a:srgbClr val="F6DC0D"/>
    <a:srgbClr val="FDEA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02" autoAdjust="0"/>
  </p:normalViewPr>
  <p:slideViewPr>
    <p:cSldViewPr snapToGrid="0" snapToObjects="1">
      <p:cViewPr varScale="1">
        <p:scale>
          <a:sx n="42" d="100"/>
          <a:sy n="42" d="100"/>
        </p:scale>
        <p:origin x="658" y="24"/>
      </p:cViewPr>
      <p:guideLst>
        <p:guide orient="horz" pos="8136"/>
        <p:guide pos="14278"/>
        <p:guide pos="1078"/>
        <p:guide pos="7678"/>
        <p:guide orient="horz" pos="504"/>
        <p:guide orient="horz" pos="8640"/>
        <p:guide orient="horz" pos="46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5" d="100"/>
        <a:sy n="105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Nunito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Nunito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3/3/2021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Nunito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Nunito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Nunito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Nunito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Nunito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Nunito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Nunito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114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1469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1469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9498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65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6309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2675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9307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2094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 userDrawn="1"/>
        </p:nvGrpSpPr>
        <p:grpSpPr>
          <a:xfrm rot="5400000">
            <a:off x="-16715231" y="-397359"/>
            <a:ext cx="24535152" cy="4304369"/>
            <a:chOff x="0" y="-156114"/>
            <a:chExt cx="24535152" cy="4304369"/>
          </a:xfrm>
        </p:grpSpPr>
        <p:sp>
          <p:nvSpPr>
            <p:cNvPr id="50" name="Freeform 49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51" name="Freeform 50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52" name="Freeform 51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53" name="Freeform 52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54" name="Freeform 53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55" name="Freeform 54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56" name="Freeform 55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57" name="Freeform 56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58" name="Freeform 57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59" name="Freeform 58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0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1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2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3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4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5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6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7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8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9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0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1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2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3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4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973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 rot="10800000">
            <a:off x="-23446" y="10974729"/>
            <a:ext cx="24535152" cy="4304369"/>
            <a:chOff x="0" y="-156114"/>
            <a:chExt cx="24535152" cy="4304369"/>
          </a:xfrm>
        </p:grpSpPr>
        <p:sp>
          <p:nvSpPr>
            <p:cNvPr id="3" name="Freeform 2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4" name="Freeform 3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5" name="Freeform 4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3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4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5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6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7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8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9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0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1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2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3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4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5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6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7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Web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2901752" y="3940389"/>
            <a:ext cx="6780686" cy="387036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 rot="10800000">
            <a:off x="-23446" y="10974729"/>
            <a:ext cx="24535152" cy="4304369"/>
            <a:chOff x="0" y="-156114"/>
            <a:chExt cx="24535152" cy="4304369"/>
          </a:xfrm>
        </p:grpSpPr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5" name="Freeform 14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6" name="Freeform 15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9" name="Freeform 18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0" name="Freeform 19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1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2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3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4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5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6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7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8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9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0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1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2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3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4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5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19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4770022" y="2436714"/>
            <a:ext cx="4290417" cy="7627435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 rot="10800000">
            <a:off x="-23446" y="10974729"/>
            <a:ext cx="24535152" cy="4304369"/>
            <a:chOff x="0" y="-156114"/>
            <a:chExt cx="24535152" cy="4304369"/>
          </a:xfrm>
        </p:grpSpPr>
        <p:sp>
          <p:nvSpPr>
            <p:cNvPr id="5" name="Freeform 4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746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3410888" y="3912686"/>
            <a:ext cx="7567384" cy="4780342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 rot="10800000">
            <a:off x="-23446" y="10974729"/>
            <a:ext cx="24535152" cy="4304369"/>
            <a:chOff x="0" y="-156114"/>
            <a:chExt cx="24535152" cy="4304369"/>
          </a:xfrm>
        </p:grpSpPr>
        <p:sp>
          <p:nvSpPr>
            <p:cNvPr id="4" name="Freeform 3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567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8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Break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3905212" y="1952726"/>
            <a:ext cx="8420998" cy="8420998"/>
          </a:xfrm>
          <a:custGeom>
            <a:avLst/>
            <a:gdLst>
              <a:gd name="connsiteX0" fmla="*/ 1794805 w 3589610"/>
              <a:gd name="connsiteY0" fmla="*/ 0 h 3589610"/>
              <a:gd name="connsiteX1" fmla="*/ 3589610 w 3589610"/>
              <a:gd name="connsiteY1" fmla="*/ 1794805 h 3589610"/>
              <a:gd name="connsiteX2" fmla="*/ 1794805 w 3589610"/>
              <a:gd name="connsiteY2" fmla="*/ 3589610 h 3589610"/>
              <a:gd name="connsiteX3" fmla="*/ 0 w 3589610"/>
              <a:gd name="connsiteY3" fmla="*/ 1794805 h 3589610"/>
              <a:gd name="connsiteX4" fmla="*/ 1794805 w 3589610"/>
              <a:gd name="connsiteY4" fmla="*/ 0 h 358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9610" h="3589610">
                <a:moveTo>
                  <a:pt x="1794805" y="0"/>
                </a:moveTo>
                <a:cubicBezTo>
                  <a:pt x="2786048" y="0"/>
                  <a:pt x="3589610" y="803562"/>
                  <a:pt x="3589610" y="1794805"/>
                </a:cubicBezTo>
                <a:cubicBezTo>
                  <a:pt x="3589610" y="2786048"/>
                  <a:pt x="2786048" y="3589610"/>
                  <a:pt x="1794805" y="3589610"/>
                </a:cubicBezTo>
                <a:cubicBezTo>
                  <a:pt x="803562" y="3589610"/>
                  <a:pt x="0" y="2786048"/>
                  <a:pt x="0" y="1794805"/>
                </a:cubicBezTo>
                <a:cubicBezTo>
                  <a:pt x="0" y="803562"/>
                  <a:pt x="803562" y="0"/>
                  <a:pt x="179480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 rot="10800000">
            <a:off x="-23446" y="10974729"/>
            <a:ext cx="24535152" cy="4304369"/>
            <a:chOff x="0" y="-156114"/>
            <a:chExt cx="24535152" cy="4304369"/>
          </a:xfrm>
        </p:grpSpPr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5" name="Freeform 14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6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7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8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9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0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1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2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3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4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5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6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7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8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9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0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194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964" r:id="rId2"/>
    <p:sldLayoutId id="2147483965" r:id="rId3"/>
    <p:sldLayoutId id="2147483958" r:id="rId4"/>
    <p:sldLayoutId id="2147483959" r:id="rId5"/>
    <p:sldLayoutId id="2147483960" r:id="rId6"/>
    <p:sldLayoutId id="2147483953" r:id="rId7"/>
    <p:sldLayoutId id="2147483956" r:id="rId8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atlas.noit.eu/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Box 311"/>
          <p:cNvSpPr txBox="1"/>
          <p:nvPr/>
        </p:nvSpPr>
        <p:spPr>
          <a:xfrm>
            <a:off x="11900376" y="3607061"/>
            <a:ext cx="1190681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 charset="0"/>
                <a:ea typeface="Nunito" charset="0"/>
                <a:cs typeface="Nunito" charset="0"/>
              </a:rPr>
              <a:t>Atlas Service Management</a:t>
            </a:r>
          </a:p>
        </p:txBody>
      </p:sp>
      <p:sp>
        <p:nvSpPr>
          <p:cNvPr id="313" name="TextBox 312"/>
          <p:cNvSpPr txBox="1"/>
          <p:nvPr/>
        </p:nvSpPr>
        <p:spPr>
          <a:xfrm>
            <a:off x="12330872" y="9456092"/>
            <a:ext cx="10365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000" b="1" dirty="0">
                <a:latin typeface="Arial" panose="020B0604020202020204" pitchFamily="34" charset="0"/>
                <a:cs typeface="Arial" panose="020B0604020202020204" pitchFamily="34" charset="0"/>
              </a:rPr>
              <a:t>Автори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4000" b="1" dirty="0">
                <a:latin typeface="Arial" panose="020B0604020202020204" pitchFamily="34" charset="0"/>
                <a:cs typeface="Arial" panose="020B0604020202020204" pitchFamily="34" charset="0"/>
              </a:rPr>
              <a:t> Алекс Милчов и Давид Иванов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0" y="-1582768"/>
            <a:ext cx="24535152" cy="4304369"/>
            <a:chOff x="0" y="-156114"/>
            <a:chExt cx="24535152" cy="4304369"/>
          </a:xfrm>
        </p:grpSpPr>
        <p:sp>
          <p:nvSpPr>
            <p:cNvPr id="131" name="Freeform 130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2" name="Freeform 131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3" name="Freeform 132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4" name="Freeform 133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5" name="Freeform 134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6" name="Freeform 135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7" name="Freeform 136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8" name="Freeform 137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9" name="Freeform 138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0" name="Freeform 139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1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2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3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4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5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6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7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8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9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0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1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2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3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4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5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330872" y="11611804"/>
            <a:ext cx="120467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Научен </a:t>
            </a:r>
            <a:r>
              <a:rPr lang="ru-RU" b="1" dirty="0" err="1"/>
              <a:t>ръководител</a:t>
            </a:r>
            <a:r>
              <a:rPr lang="ru-RU" b="1" dirty="0"/>
              <a:t>: Людмил </a:t>
            </a:r>
            <a:r>
              <a:rPr lang="ru-RU" b="1" dirty="0" err="1"/>
              <a:t>Велинов</a:t>
            </a:r>
            <a:endParaRPr lang="ru-RU" b="1" dirty="0"/>
          </a:p>
          <a:p>
            <a:r>
              <a:rPr lang="ru-RU" b="1" dirty="0"/>
              <a:t>Ст. </a:t>
            </a:r>
            <a:r>
              <a:rPr lang="ru-RU" b="1" dirty="0" err="1"/>
              <a:t>учител</a:t>
            </a:r>
            <a:r>
              <a:rPr lang="ru-RU" b="1" dirty="0"/>
              <a:t> теоретично обучение в ПГИ – гр. </a:t>
            </a:r>
            <a:r>
              <a:rPr lang="ru-RU" b="1" dirty="0" err="1"/>
              <a:t>Перник</a:t>
            </a:r>
            <a:endParaRPr lang="en-US" b="1" dirty="0"/>
          </a:p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7977" y="2602671"/>
            <a:ext cx="15127833" cy="94548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5614" y="6130631"/>
            <a:ext cx="6743824" cy="399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9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343461" y="289527"/>
            <a:ext cx="15613377" cy="3123932"/>
          </a:xfrm>
          <a:prstGeom prst="rect">
            <a:avLst/>
          </a:prstGeom>
          <a:noFill/>
        </p:spPr>
        <p:txBody>
          <a:bodyPr wrap="none" lIns="457200" tIns="457200" rIns="457200" bIns="0" rtlCol="0">
            <a:spAutoFit/>
          </a:bodyPr>
          <a:lstStyle/>
          <a:p>
            <a:pPr algn="ctr"/>
            <a:r>
              <a:rPr lang="bg-BG" sz="17300" b="1" spc="3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 charset="0"/>
                <a:ea typeface="Nunito" charset="0"/>
                <a:cs typeface="Nunito" charset="0"/>
              </a:rPr>
              <a:t>Демонстрация</a:t>
            </a:r>
            <a:endParaRPr lang="en-US" sz="17300" b="1" spc="3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22" name="TextBox 6">
            <a:extLst>
              <a:ext uri="{FF2B5EF4-FFF2-40B4-BE49-F238E27FC236}">
                <a16:creationId xmlns:a16="http://schemas.microsoft.com/office/drawing/2014/main" id="{9950C706-5AF7-4660-986A-898D4FD9EC61}"/>
              </a:ext>
            </a:extLst>
          </p:cNvPr>
          <p:cNvSpPr txBox="1"/>
          <p:nvPr/>
        </p:nvSpPr>
        <p:spPr>
          <a:xfrm>
            <a:off x="4851116" y="9040648"/>
            <a:ext cx="1459806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0" b="1" dirty="0">
                <a:solidFill>
                  <a:schemeClr val="accent2"/>
                </a:solidFill>
                <a:latin typeface="Nunito" charset="0"/>
                <a:ea typeface="Nunito" charset="0"/>
                <a:cs typeface="Nunito" charset="0"/>
                <a:hlinkClick r:id="rId2"/>
              </a:rPr>
              <a:t>https://atlas.noit.eu</a:t>
            </a:r>
            <a:r>
              <a:rPr lang="en-US" sz="100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	</a:t>
            </a:r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30004A4E-5593-40A7-860E-FF7CF2E78FE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6621" y="4160961"/>
            <a:ext cx="17502441" cy="505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54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242185" y="4336208"/>
            <a:ext cx="80271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Устойчивост на проекта</a:t>
            </a:r>
            <a:endParaRPr lang="en-US" sz="9600" b="1" spc="3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22040" y="4972049"/>
            <a:ext cx="8899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Добавяне </a:t>
            </a:r>
            <a:r>
              <a:rPr lang="bg-BG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отбори за потребителите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Shape 2540"/>
          <p:cNvSpPr/>
          <p:nvPr/>
        </p:nvSpPr>
        <p:spPr>
          <a:xfrm>
            <a:off x="1109427" y="5002060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09216" y="4013043"/>
            <a:ext cx="7129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Добавяне на повече диаграми</a:t>
            </a:r>
          </a:p>
        </p:txBody>
      </p:sp>
      <p:sp>
        <p:nvSpPr>
          <p:cNvPr id="24" name="Shape 2540"/>
          <p:cNvSpPr/>
          <p:nvPr/>
        </p:nvSpPr>
        <p:spPr>
          <a:xfrm>
            <a:off x="1109427" y="4043054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10" name="Shape 2540"/>
          <p:cNvSpPr/>
          <p:nvPr/>
        </p:nvSpPr>
        <p:spPr>
          <a:xfrm>
            <a:off x="1109427" y="605114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85464" y="6007302"/>
            <a:ext cx="15634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Създаване на мултиплатформено мобилно приложение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8" y="0"/>
            <a:ext cx="1947834" cy="1920240"/>
          </a:xfrm>
          <a:prstGeom prst="rect">
            <a:avLst/>
          </a:prstGeom>
        </p:spPr>
      </p:pic>
      <p:sp>
        <p:nvSpPr>
          <p:cNvPr id="13" name="Shape 2540"/>
          <p:cNvSpPr/>
          <p:nvPr/>
        </p:nvSpPr>
        <p:spPr>
          <a:xfrm>
            <a:off x="1109427" y="7100222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65133" y="7042555"/>
            <a:ext cx="5422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Разширяване на </a:t>
            </a:r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</a:t>
            </a:r>
            <a:r>
              <a:rPr lang="bg-BG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-то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6" name="Picture 1">
            <a:extLst>
              <a:ext uri="{FF2B5EF4-FFF2-40B4-BE49-F238E27FC236}">
                <a16:creationId xmlns:a16="http://schemas.microsoft.com/office/drawing/2014/main" id="{95364DBF-0949-45C8-92F2-BDA943542FE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343368" y="149630"/>
            <a:ext cx="1925987" cy="1343608"/>
          </a:xfrm>
          <a:prstGeom prst="rect">
            <a:avLst/>
          </a:prstGeom>
        </p:spPr>
      </p:pic>
      <p:sp>
        <p:nvSpPr>
          <p:cNvPr id="18" name="Shape 2540">
            <a:extLst>
              <a:ext uri="{FF2B5EF4-FFF2-40B4-BE49-F238E27FC236}">
                <a16:creationId xmlns:a16="http://schemas.microsoft.com/office/drawing/2014/main" id="{BFA36018-8F94-4B74-A514-454A0693FCF3}"/>
              </a:ext>
            </a:extLst>
          </p:cNvPr>
          <p:cNvSpPr/>
          <p:nvPr/>
        </p:nvSpPr>
        <p:spPr>
          <a:xfrm>
            <a:off x="1104859" y="807731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21" name="TextBox 14">
            <a:extLst>
              <a:ext uri="{FF2B5EF4-FFF2-40B4-BE49-F238E27FC236}">
                <a16:creationId xmlns:a16="http://schemas.microsoft.com/office/drawing/2014/main" id="{2DF41233-7DC4-43C2-AC1A-23D74C075433}"/>
              </a:ext>
            </a:extLst>
          </p:cNvPr>
          <p:cNvSpPr txBox="1"/>
          <p:nvPr/>
        </p:nvSpPr>
        <p:spPr>
          <a:xfrm>
            <a:off x="1860565" y="8019644"/>
            <a:ext cx="7828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Многоезичност </a:t>
            </a:r>
            <a:r>
              <a:rPr lang="bg-BG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приложението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39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525672" y="4067891"/>
            <a:ext cx="17370909" cy="2684774"/>
          </a:xfrm>
          <a:prstGeom prst="rect">
            <a:avLst/>
          </a:prstGeom>
          <a:noFill/>
        </p:spPr>
        <p:txBody>
          <a:bodyPr wrap="none" tIns="1097280" rtlCol="0">
            <a:spAutoFit/>
          </a:bodyPr>
          <a:lstStyle/>
          <a:p>
            <a:pPr algn="ctr">
              <a:lnSpc>
                <a:spcPts val="13000"/>
              </a:lnSpc>
            </a:pPr>
            <a:r>
              <a:rPr lang="bg-BG" sz="9600" b="1" dirty="0"/>
              <a:t>Благодарим за вниманието!</a:t>
            </a:r>
            <a:endParaRPr lang="en-US" sz="19600" b="1" spc="3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66066" y="7654804"/>
            <a:ext cx="8290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4400" spc="300" dirty="0">
                <a:solidFill>
                  <a:schemeClr val="accent2"/>
                </a:solidFill>
                <a:latin typeface="Nunito" charset="0"/>
                <a:ea typeface="Nunito" charset="0"/>
                <a:cs typeface="Nunito" charset="0"/>
              </a:rPr>
              <a:t>Очакваме вашите въпроси.</a:t>
            </a:r>
            <a:endParaRPr lang="en-US" sz="4400" spc="300" dirty="0">
              <a:solidFill>
                <a:schemeClr val="accent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8" name="Freeform 4"/>
          <p:cNvSpPr>
            <a:spLocks noChangeArrowheads="1"/>
          </p:cNvSpPr>
          <p:nvPr/>
        </p:nvSpPr>
        <p:spPr bwMode="auto">
          <a:xfrm>
            <a:off x="11085395" y="2081928"/>
            <a:ext cx="2251464" cy="2440210"/>
          </a:xfrm>
          <a:custGeom>
            <a:avLst/>
            <a:gdLst>
              <a:gd name="T0" fmla="*/ 5710 w 5893"/>
              <a:gd name="T1" fmla="*/ 3569 h 6385"/>
              <a:gd name="T2" fmla="*/ 5607 w 5893"/>
              <a:gd name="T3" fmla="*/ 2260 h 6385"/>
              <a:gd name="T4" fmla="*/ 4234 w 5893"/>
              <a:gd name="T5" fmla="*/ 1967 h 6385"/>
              <a:gd name="T6" fmla="*/ 4290 w 5893"/>
              <a:gd name="T7" fmla="*/ 515 h 6385"/>
              <a:gd name="T8" fmla="*/ 3315 w 5893"/>
              <a:gd name="T9" fmla="*/ 0 h 6385"/>
              <a:gd name="T10" fmla="*/ 2736 w 5893"/>
              <a:gd name="T11" fmla="*/ 555 h 6385"/>
              <a:gd name="T12" fmla="*/ 2482 w 5893"/>
              <a:gd name="T13" fmla="*/ 1372 h 6385"/>
              <a:gd name="T14" fmla="*/ 1546 w 5893"/>
              <a:gd name="T15" fmla="*/ 2458 h 6385"/>
              <a:gd name="T16" fmla="*/ 142 w 5893"/>
              <a:gd name="T17" fmla="*/ 2601 h 6385"/>
              <a:gd name="T18" fmla="*/ 0 w 5893"/>
              <a:gd name="T19" fmla="*/ 5401 h 6385"/>
              <a:gd name="T20" fmla="*/ 491 w 5893"/>
              <a:gd name="T21" fmla="*/ 5892 h 6385"/>
              <a:gd name="T22" fmla="*/ 2125 w 5893"/>
              <a:gd name="T23" fmla="*/ 6051 h 6385"/>
              <a:gd name="T24" fmla="*/ 3687 w 5893"/>
              <a:gd name="T25" fmla="*/ 6384 h 6385"/>
              <a:gd name="T26" fmla="*/ 5051 w 5893"/>
              <a:gd name="T27" fmla="*/ 6075 h 6385"/>
              <a:gd name="T28" fmla="*/ 5607 w 5893"/>
              <a:gd name="T29" fmla="*/ 4552 h 6385"/>
              <a:gd name="T30" fmla="*/ 5742 w 5893"/>
              <a:gd name="T31" fmla="*/ 3830 h 6385"/>
              <a:gd name="T32" fmla="*/ 912 w 5893"/>
              <a:gd name="T33" fmla="*/ 5329 h 6385"/>
              <a:gd name="T34" fmla="*/ 737 w 5893"/>
              <a:gd name="T35" fmla="*/ 5401 h 6385"/>
              <a:gd name="T36" fmla="*/ 491 w 5893"/>
              <a:gd name="T37" fmla="*/ 5155 h 6385"/>
              <a:gd name="T38" fmla="*/ 737 w 5893"/>
              <a:gd name="T39" fmla="*/ 4909 h 6385"/>
              <a:gd name="T40" fmla="*/ 983 w 5893"/>
              <a:gd name="T41" fmla="*/ 5155 h 6385"/>
              <a:gd name="T42" fmla="*/ 5321 w 5893"/>
              <a:gd name="T43" fmla="*/ 3260 h 6385"/>
              <a:gd name="T44" fmla="*/ 5115 w 5893"/>
              <a:gd name="T45" fmla="*/ 3442 h 6385"/>
              <a:gd name="T46" fmla="*/ 5250 w 5893"/>
              <a:gd name="T47" fmla="*/ 3830 h 6385"/>
              <a:gd name="T48" fmla="*/ 5115 w 5893"/>
              <a:gd name="T49" fmla="*/ 4552 h 6385"/>
              <a:gd name="T50" fmla="*/ 4869 w 5893"/>
              <a:gd name="T51" fmla="*/ 5036 h 6385"/>
              <a:gd name="T52" fmla="*/ 4148 w 5893"/>
              <a:gd name="T53" fmla="*/ 5892 h 6385"/>
              <a:gd name="T54" fmla="*/ 2371 w 5893"/>
              <a:gd name="T55" fmla="*/ 5615 h 6385"/>
              <a:gd name="T56" fmla="*/ 2125 w 5893"/>
              <a:gd name="T57" fmla="*/ 5528 h 6385"/>
              <a:gd name="T58" fmla="*/ 1848 w 5893"/>
              <a:gd name="T59" fmla="*/ 5440 h 6385"/>
              <a:gd name="T60" fmla="*/ 1594 w 5893"/>
              <a:gd name="T61" fmla="*/ 5401 h 6385"/>
              <a:gd name="T62" fmla="*/ 1475 w 5893"/>
              <a:gd name="T63" fmla="*/ 2950 h 6385"/>
              <a:gd name="T64" fmla="*/ 1737 w 5893"/>
              <a:gd name="T65" fmla="*/ 2911 h 6385"/>
              <a:gd name="T66" fmla="*/ 2038 w 5893"/>
              <a:gd name="T67" fmla="*/ 2673 h 6385"/>
              <a:gd name="T68" fmla="*/ 2323 w 5893"/>
              <a:gd name="T69" fmla="*/ 2340 h 6385"/>
              <a:gd name="T70" fmla="*/ 2530 w 5893"/>
              <a:gd name="T71" fmla="*/ 2070 h 6385"/>
              <a:gd name="T72" fmla="*/ 3053 w 5893"/>
              <a:gd name="T73" fmla="*/ 1301 h 6385"/>
              <a:gd name="T74" fmla="*/ 3315 w 5893"/>
              <a:gd name="T75" fmla="*/ 492 h 6385"/>
              <a:gd name="T76" fmla="*/ 3933 w 5893"/>
              <a:gd name="T77" fmla="*/ 1229 h 6385"/>
              <a:gd name="T78" fmla="*/ 3561 w 5893"/>
              <a:gd name="T79" fmla="*/ 2458 h 6385"/>
              <a:gd name="T80" fmla="*/ 5250 w 5893"/>
              <a:gd name="T81" fmla="*/ 2601 h 6385"/>
              <a:gd name="T82" fmla="*/ 5321 w 5893"/>
              <a:gd name="T83" fmla="*/ 3260 h 6385"/>
              <a:gd name="T84" fmla="*/ 5321 w 5893"/>
              <a:gd name="T85" fmla="*/ 3260 h 6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893" h="6385">
                <a:moveTo>
                  <a:pt x="5710" y="3569"/>
                </a:moveTo>
                <a:lnTo>
                  <a:pt x="5710" y="3569"/>
                </a:lnTo>
                <a:cubicBezTo>
                  <a:pt x="5829" y="3378"/>
                  <a:pt x="5892" y="3172"/>
                  <a:pt x="5892" y="2942"/>
                </a:cubicBezTo>
                <a:cubicBezTo>
                  <a:pt x="5892" y="2680"/>
                  <a:pt x="5797" y="2450"/>
                  <a:pt x="5607" y="2260"/>
                </a:cubicBezTo>
                <a:cubicBezTo>
                  <a:pt x="5408" y="2062"/>
                  <a:pt x="5178" y="1967"/>
                  <a:pt x="4909" y="1967"/>
                </a:cubicBezTo>
                <a:cubicBezTo>
                  <a:pt x="4234" y="1967"/>
                  <a:pt x="4234" y="1967"/>
                  <a:pt x="4234" y="1967"/>
                </a:cubicBezTo>
                <a:cubicBezTo>
                  <a:pt x="4361" y="1713"/>
                  <a:pt x="4425" y="1467"/>
                  <a:pt x="4425" y="1229"/>
                </a:cubicBezTo>
                <a:cubicBezTo>
                  <a:pt x="4425" y="928"/>
                  <a:pt x="4377" y="690"/>
                  <a:pt x="4290" y="515"/>
                </a:cubicBezTo>
                <a:cubicBezTo>
                  <a:pt x="4195" y="341"/>
                  <a:pt x="4068" y="206"/>
                  <a:pt x="3894" y="127"/>
                </a:cubicBezTo>
                <a:cubicBezTo>
                  <a:pt x="3727" y="40"/>
                  <a:pt x="3529" y="0"/>
                  <a:pt x="3315" y="0"/>
                </a:cubicBezTo>
                <a:cubicBezTo>
                  <a:pt x="3188" y="0"/>
                  <a:pt x="3069" y="48"/>
                  <a:pt x="2974" y="143"/>
                </a:cubicBezTo>
                <a:cubicBezTo>
                  <a:pt x="2863" y="254"/>
                  <a:pt x="2783" y="389"/>
                  <a:pt x="2736" y="555"/>
                </a:cubicBezTo>
                <a:cubicBezTo>
                  <a:pt x="2688" y="730"/>
                  <a:pt x="2648" y="888"/>
                  <a:pt x="2617" y="1039"/>
                </a:cubicBezTo>
                <a:cubicBezTo>
                  <a:pt x="2585" y="1198"/>
                  <a:pt x="2538" y="1309"/>
                  <a:pt x="2482" y="1372"/>
                </a:cubicBezTo>
                <a:cubicBezTo>
                  <a:pt x="2355" y="1507"/>
                  <a:pt x="2220" y="1673"/>
                  <a:pt x="2070" y="1864"/>
                </a:cubicBezTo>
                <a:cubicBezTo>
                  <a:pt x="1808" y="2197"/>
                  <a:pt x="1633" y="2395"/>
                  <a:pt x="1546" y="2458"/>
                </a:cubicBezTo>
                <a:cubicBezTo>
                  <a:pt x="491" y="2458"/>
                  <a:pt x="491" y="2458"/>
                  <a:pt x="491" y="2458"/>
                </a:cubicBezTo>
                <a:cubicBezTo>
                  <a:pt x="357" y="2458"/>
                  <a:pt x="238" y="2506"/>
                  <a:pt x="142" y="2601"/>
                </a:cubicBezTo>
                <a:cubicBezTo>
                  <a:pt x="47" y="2696"/>
                  <a:pt x="0" y="2816"/>
                  <a:pt x="0" y="2950"/>
                </a:cubicBezTo>
                <a:cubicBezTo>
                  <a:pt x="0" y="5401"/>
                  <a:pt x="0" y="5401"/>
                  <a:pt x="0" y="5401"/>
                </a:cubicBezTo>
                <a:cubicBezTo>
                  <a:pt x="0" y="5535"/>
                  <a:pt x="47" y="5655"/>
                  <a:pt x="142" y="5750"/>
                </a:cubicBezTo>
                <a:cubicBezTo>
                  <a:pt x="238" y="5845"/>
                  <a:pt x="357" y="5892"/>
                  <a:pt x="491" y="5892"/>
                </a:cubicBezTo>
                <a:cubicBezTo>
                  <a:pt x="1594" y="5892"/>
                  <a:pt x="1594" y="5892"/>
                  <a:pt x="1594" y="5892"/>
                </a:cubicBezTo>
                <a:cubicBezTo>
                  <a:pt x="1657" y="5892"/>
                  <a:pt x="1832" y="5948"/>
                  <a:pt x="2125" y="6051"/>
                </a:cubicBezTo>
                <a:cubicBezTo>
                  <a:pt x="2442" y="6154"/>
                  <a:pt x="2720" y="6241"/>
                  <a:pt x="2958" y="6297"/>
                </a:cubicBezTo>
                <a:cubicBezTo>
                  <a:pt x="3196" y="6352"/>
                  <a:pt x="3442" y="6384"/>
                  <a:pt x="3687" y="6384"/>
                </a:cubicBezTo>
                <a:cubicBezTo>
                  <a:pt x="4179" y="6384"/>
                  <a:pt x="4179" y="6384"/>
                  <a:pt x="4179" y="6384"/>
                </a:cubicBezTo>
                <a:cubicBezTo>
                  <a:pt x="4536" y="6384"/>
                  <a:pt x="4829" y="6281"/>
                  <a:pt x="5051" y="6075"/>
                </a:cubicBezTo>
                <a:cubicBezTo>
                  <a:pt x="5273" y="5869"/>
                  <a:pt x="5377" y="5591"/>
                  <a:pt x="5377" y="5234"/>
                </a:cubicBezTo>
                <a:cubicBezTo>
                  <a:pt x="5527" y="5036"/>
                  <a:pt x="5607" y="4806"/>
                  <a:pt x="5607" y="4552"/>
                </a:cubicBezTo>
                <a:cubicBezTo>
                  <a:pt x="5607" y="4497"/>
                  <a:pt x="5599" y="4441"/>
                  <a:pt x="5599" y="4385"/>
                </a:cubicBezTo>
                <a:cubicBezTo>
                  <a:pt x="5694" y="4211"/>
                  <a:pt x="5742" y="4029"/>
                  <a:pt x="5742" y="3830"/>
                </a:cubicBezTo>
                <a:cubicBezTo>
                  <a:pt x="5742" y="3743"/>
                  <a:pt x="5726" y="3656"/>
                  <a:pt x="5710" y="3569"/>
                </a:cubicBezTo>
                <a:close/>
                <a:moveTo>
                  <a:pt x="912" y="5329"/>
                </a:moveTo>
                <a:lnTo>
                  <a:pt x="912" y="5329"/>
                </a:lnTo>
                <a:cubicBezTo>
                  <a:pt x="864" y="5377"/>
                  <a:pt x="809" y="5401"/>
                  <a:pt x="737" y="5401"/>
                </a:cubicBezTo>
                <a:cubicBezTo>
                  <a:pt x="674" y="5401"/>
                  <a:pt x="610" y="5377"/>
                  <a:pt x="563" y="5329"/>
                </a:cubicBezTo>
                <a:cubicBezTo>
                  <a:pt x="515" y="5282"/>
                  <a:pt x="491" y="5226"/>
                  <a:pt x="491" y="5155"/>
                </a:cubicBezTo>
                <a:cubicBezTo>
                  <a:pt x="491" y="5091"/>
                  <a:pt x="515" y="5036"/>
                  <a:pt x="563" y="4988"/>
                </a:cubicBezTo>
                <a:cubicBezTo>
                  <a:pt x="610" y="4933"/>
                  <a:pt x="674" y="4909"/>
                  <a:pt x="737" y="4909"/>
                </a:cubicBezTo>
                <a:cubicBezTo>
                  <a:pt x="809" y="4909"/>
                  <a:pt x="864" y="4933"/>
                  <a:pt x="912" y="4988"/>
                </a:cubicBezTo>
                <a:cubicBezTo>
                  <a:pt x="959" y="5036"/>
                  <a:pt x="983" y="5091"/>
                  <a:pt x="983" y="5155"/>
                </a:cubicBezTo>
                <a:cubicBezTo>
                  <a:pt x="983" y="5226"/>
                  <a:pt x="959" y="5282"/>
                  <a:pt x="912" y="5329"/>
                </a:cubicBezTo>
                <a:close/>
                <a:moveTo>
                  <a:pt x="5321" y="3260"/>
                </a:moveTo>
                <a:lnTo>
                  <a:pt x="5321" y="3260"/>
                </a:lnTo>
                <a:cubicBezTo>
                  <a:pt x="5266" y="3378"/>
                  <a:pt x="5194" y="3434"/>
                  <a:pt x="5115" y="3442"/>
                </a:cubicBezTo>
                <a:cubicBezTo>
                  <a:pt x="5155" y="3482"/>
                  <a:pt x="5186" y="3545"/>
                  <a:pt x="5210" y="3624"/>
                </a:cubicBezTo>
                <a:cubicBezTo>
                  <a:pt x="5234" y="3695"/>
                  <a:pt x="5250" y="3767"/>
                  <a:pt x="5250" y="3830"/>
                </a:cubicBezTo>
                <a:cubicBezTo>
                  <a:pt x="5250" y="4013"/>
                  <a:pt x="5178" y="4163"/>
                  <a:pt x="5044" y="4290"/>
                </a:cubicBezTo>
                <a:cubicBezTo>
                  <a:pt x="5091" y="4370"/>
                  <a:pt x="5115" y="4457"/>
                  <a:pt x="5115" y="4552"/>
                </a:cubicBezTo>
                <a:cubicBezTo>
                  <a:pt x="5115" y="4647"/>
                  <a:pt x="5091" y="4743"/>
                  <a:pt x="5051" y="4838"/>
                </a:cubicBezTo>
                <a:cubicBezTo>
                  <a:pt x="5004" y="4933"/>
                  <a:pt x="4940" y="4996"/>
                  <a:pt x="4869" y="5036"/>
                </a:cubicBezTo>
                <a:cubicBezTo>
                  <a:pt x="4877" y="5115"/>
                  <a:pt x="4885" y="5186"/>
                  <a:pt x="4885" y="5250"/>
                </a:cubicBezTo>
                <a:cubicBezTo>
                  <a:pt x="4885" y="5678"/>
                  <a:pt x="4639" y="5892"/>
                  <a:pt x="4148" y="5892"/>
                </a:cubicBezTo>
                <a:cubicBezTo>
                  <a:pt x="3687" y="5892"/>
                  <a:pt x="3687" y="5892"/>
                  <a:pt x="3687" y="5892"/>
                </a:cubicBezTo>
                <a:cubicBezTo>
                  <a:pt x="3346" y="5892"/>
                  <a:pt x="2910" y="5797"/>
                  <a:pt x="2371" y="5615"/>
                </a:cubicBezTo>
                <a:cubicBezTo>
                  <a:pt x="2363" y="5607"/>
                  <a:pt x="2323" y="5599"/>
                  <a:pt x="2260" y="5575"/>
                </a:cubicBezTo>
                <a:cubicBezTo>
                  <a:pt x="2197" y="5551"/>
                  <a:pt x="2157" y="5535"/>
                  <a:pt x="2125" y="5528"/>
                </a:cubicBezTo>
                <a:cubicBezTo>
                  <a:pt x="2093" y="5512"/>
                  <a:pt x="2054" y="5504"/>
                  <a:pt x="1990" y="5480"/>
                </a:cubicBezTo>
                <a:cubicBezTo>
                  <a:pt x="1927" y="5464"/>
                  <a:pt x="1879" y="5448"/>
                  <a:pt x="1848" y="5440"/>
                </a:cubicBezTo>
                <a:cubicBezTo>
                  <a:pt x="1808" y="5432"/>
                  <a:pt x="1769" y="5424"/>
                  <a:pt x="1721" y="5417"/>
                </a:cubicBezTo>
                <a:cubicBezTo>
                  <a:pt x="1673" y="5408"/>
                  <a:pt x="1633" y="5401"/>
                  <a:pt x="1594" y="5401"/>
                </a:cubicBezTo>
                <a:cubicBezTo>
                  <a:pt x="1475" y="5401"/>
                  <a:pt x="1475" y="5401"/>
                  <a:pt x="1475" y="5401"/>
                </a:cubicBezTo>
                <a:cubicBezTo>
                  <a:pt x="1475" y="2950"/>
                  <a:pt x="1475" y="2950"/>
                  <a:pt x="1475" y="2950"/>
                </a:cubicBezTo>
                <a:cubicBezTo>
                  <a:pt x="1594" y="2950"/>
                  <a:pt x="1594" y="2950"/>
                  <a:pt x="1594" y="2950"/>
                </a:cubicBezTo>
                <a:cubicBezTo>
                  <a:pt x="1642" y="2950"/>
                  <a:pt x="1681" y="2934"/>
                  <a:pt x="1737" y="2911"/>
                </a:cubicBezTo>
                <a:cubicBezTo>
                  <a:pt x="1784" y="2887"/>
                  <a:pt x="1832" y="2855"/>
                  <a:pt x="1887" y="2807"/>
                </a:cubicBezTo>
                <a:cubicBezTo>
                  <a:pt x="1943" y="2760"/>
                  <a:pt x="1990" y="2720"/>
                  <a:pt x="2038" y="2673"/>
                </a:cubicBezTo>
                <a:cubicBezTo>
                  <a:pt x="2077" y="2625"/>
                  <a:pt x="2133" y="2569"/>
                  <a:pt x="2189" y="2506"/>
                </a:cubicBezTo>
                <a:cubicBezTo>
                  <a:pt x="2244" y="2435"/>
                  <a:pt x="2292" y="2379"/>
                  <a:pt x="2323" y="2340"/>
                </a:cubicBezTo>
                <a:cubicBezTo>
                  <a:pt x="2355" y="2300"/>
                  <a:pt x="2395" y="2244"/>
                  <a:pt x="2442" y="2181"/>
                </a:cubicBezTo>
                <a:cubicBezTo>
                  <a:pt x="2490" y="2118"/>
                  <a:pt x="2522" y="2086"/>
                  <a:pt x="2530" y="2070"/>
                </a:cubicBezTo>
                <a:cubicBezTo>
                  <a:pt x="2672" y="1895"/>
                  <a:pt x="2767" y="1777"/>
                  <a:pt x="2823" y="1721"/>
                </a:cubicBezTo>
                <a:cubicBezTo>
                  <a:pt x="2926" y="1610"/>
                  <a:pt x="3005" y="1467"/>
                  <a:pt x="3053" y="1301"/>
                </a:cubicBezTo>
                <a:cubicBezTo>
                  <a:pt x="3101" y="1126"/>
                  <a:pt x="3140" y="967"/>
                  <a:pt x="3172" y="817"/>
                </a:cubicBezTo>
                <a:cubicBezTo>
                  <a:pt x="3204" y="666"/>
                  <a:pt x="3251" y="555"/>
                  <a:pt x="3315" y="492"/>
                </a:cubicBezTo>
                <a:cubicBezTo>
                  <a:pt x="3561" y="492"/>
                  <a:pt x="3727" y="555"/>
                  <a:pt x="3806" y="674"/>
                </a:cubicBezTo>
                <a:cubicBezTo>
                  <a:pt x="3886" y="793"/>
                  <a:pt x="3933" y="976"/>
                  <a:pt x="3933" y="1229"/>
                </a:cubicBezTo>
                <a:cubicBezTo>
                  <a:pt x="3933" y="1380"/>
                  <a:pt x="3870" y="1586"/>
                  <a:pt x="3743" y="1848"/>
                </a:cubicBezTo>
                <a:cubicBezTo>
                  <a:pt x="3624" y="2101"/>
                  <a:pt x="3561" y="2308"/>
                  <a:pt x="3561" y="2458"/>
                </a:cubicBezTo>
                <a:cubicBezTo>
                  <a:pt x="4909" y="2458"/>
                  <a:pt x="4909" y="2458"/>
                  <a:pt x="4909" y="2458"/>
                </a:cubicBezTo>
                <a:cubicBezTo>
                  <a:pt x="5044" y="2458"/>
                  <a:pt x="5155" y="2506"/>
                  <a:pt x="5250" y="2601"/>
                </a:cubicBezTo>
                <a:cubicBezTo>
                  <a:pt x="5353" y="2704"/>
                  <a:pt x="5400" y="2816"/>
                  <a:pt x="5400" y="2950"/>
                </a:cubicBezTo>
                <a:cubicBezTo>
                  <a:pt x="5400" y="3038"/>
                  <a:pt x="5377" y="3140"/>
                  <a:pt x="5321" y="3260"/>
                </a:cubicBezTo>
                <a:close/>
                <a:moveTo>
                  <a:pt x="5321" y="3260"/>
                </a:moveTo>
                <a:lnTo>
                  <a:pt x="5321" y="32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>
              <a:latin typeface="Nunito" charset="0"/>
              <a:ea typeface="Nunito" charset="0"/>
              <a:cs typeface="Nunito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8" y="0"/>
            <a:ext cx="1947834" cy="1920240"/>
          </a:xfrm>
          <a:prstGeom prst="rect">
            <a:avLst/>
          </a:prstGeom>
        </p:spPr>
      </p:pic>
      <p:pic>
        <p:nvPicPr>
          <p:cNvPr id="9" name="Picture 1">
            <a:extLst>
              <a:ext uri="{FF2B5EF4-FFF2-40B4-BE49-F238E27FC236}">
                <a16:creationId xmlns:a16="http://schemas.microsoft.com/office/drawing/2014/main" id="{EA7B1952-8A2A-466F-95BC-B7D3F737971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343368" y="149630"/>
            <a:ext cx="1925987" cy="134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73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07112" y="2556612"/>
            <a:ext cx="203362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 charset="0"/>
                <a:ea typeface="Nunito" charset="0"/>
                <a:cs typeface="Nunito" charset="0"/>
              </a:rPr>
              <a:t>Какво е ЦЕРН?</a:t>
            </a:r>
            <a:endParaRPr lang="en-US" sz="9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" charset="0"/>
              <a:ea typeface="Nunito" charset="0"/>
              <a:cs typeface="Nunito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343368" y="149630"/>
            <a:ext cx="1925987" cy="13436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8" y="0"/>
            <a:ext cx="1947834" cy="19202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10482" y="5189646"/>
            <a:ext cx="203362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 charset="0"/>
                <a:ea typeface="Nunito" charset="0"/>
                <a:cs typeface="Nunito" charset="0"/>
              </a:rPr>
              <a:t>Какво е АТЛАС?</a:t>
            </a:r>
            <a:endParaRPr lang="en-US" sz="9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89BEFAA4-7C8A-495E-B244-4F83B41FADE5}"/>
              </a:ext>
            </a:extLst>
          </p:cNvPr>
          <p:cNvSpPr txBox="1"/>
          <p:nvPr/>
        </p:nvSpPr>
        <p:spPr>
          <a:xfrm>
            <a:off x="6319261" y="7788627"/>
            <a:ext cx="119186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 charset="0"/>
                <a:ea typeface="Nunito" charset="0"/>
                <a:cs typeface="Nunito" charset="0"/>
              </a:rPr>
              <a:t>Какво е </a:t>
            </a:r>
            <a:r>
              <a:rPr lang="af-ZA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/>
              </a:rPr>
              <a:t>BigPanDA</a:t>
            </a:r>
            <a:r>
              <a:rPr lang="ru-RU" sz="9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 charset="0"/>
                <a:ea typeface="Nunito" charset="0"/>
                <a:cs typeface="Nunito" charset="0"/>
              </a:rPr>
              <a:t>?</a:t>
            </a:r>
            <a:endParaRPr lang="en-US" sz="9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"/>
              <a:ea typeface="Nunito" charset="0"/>
              <a:cs typeface="Nuni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86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695113" y="0"/>
            <a:ext cx="1098742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0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 charset="0"/>
                <a:ea typeface="Nunito" charset="0"/>
                <a:cs typeface="Nunito" charset="0"/>
              </a:rPr>
              <a:t>Цел на приложението</a:t>
            </a:r>
            <a:endParaRPr lang="en-US" sz="10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94560" y="4450067"/>
            <a:ext cx="20336256" cy="4589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500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Целта на приложението е да се наблюдава разпространението на изчисленията на експерименталния ATLAS в ЦЕРН и да се прегледа текущото състояние и натоварване на компютърните ресурси, колко CPU са налични в момента.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8" y="0"/>
            <a:ext cx="1947834" cy="1920240"/>
          </a:xfrm>
          <a:prstGeom prst="rect">
            <a:avLst/>
          </a:prstGeom>
        </p:spPr>
      </p:pic>
      <p:pic>
        <p:nvPicPr>
          <p:cNvPr id="8" name="Picture 1">
            <a:extLst>
              <a:ext uri="{FF2B5EF4-FFF2-40B4-BE49-F238E27FC236}">
                <a16:creationId xmlns:a16="http://schemas.microsoft.com/office/drawing/2014/main" id="{AD489108-CDF6-4F78-8330-920BCC64D20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343368" y="149630"/>
            <a:ext cx="1925987" cy="134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63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695113" y="350580"/>
            <a:ext cx="109874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9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Предназначение</a:t>
            </a:r>
            <a:endParaRPr lang="en-US" sz="10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"/>
              <a:ea typeface="Nunito" charset="0"/>
              <a:cs typeface="Nunit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94560" y="4194035"/>
            <a:ext cx="20336256" cy="574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500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Проектът представлява мониторинг на системата за разпределени изчисления на експеримента ATLAS в ЦЕРН и показва текущото състояние и натоварване на компютърните ресурси, колко процесорни ядра работят в момента в целия свят и др. Целият процес е визуализиран чрез интерактивни диаграми и таблици.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8" y="0"/>
            <a:ext cx="1947834" cy="1920240"/>
          </a:xfrm>
          <a:prstGeom prst="rect">
            <a:avLst/>
          </a:prstGeom>
        </p:spPr>
      </p:pic>
      <p:pic>
        <p:nvPicPr>
          <p:cNvPr id="8" name="Picture 1">
            <a:extLst>
              <a:ext uri="{FF2B5EF4-FFF2-40B4-BE49-F238E27FC236}">
                <a16:creationId xmlns:a16="http://schemas.microsoft.com/office/drawing/2014/main" id="{B6E3E704-92C0-4D30-9AE3-DC3574AAC2A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343368" y="149630"/>
            <a:ext cx="1925987" cy="134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8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505608" y="4692721"/>
            <a:ext cx="80271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9600" b="1" spc="3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 charset="0"/>
                <a:ea typeface="Nunito" charset="0"/>
                <a:cs typeface="Nunito" charset="0"/>
              </a:rPr>
              <a:t>Етапи на разработка</a:t>
            </a:r>
            <a:endParaRPr lang="en-US" sz="9600" b="1" spc="3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79766" y="4692721"/>
            <a:ext cx="12217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bg-BG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ru-RU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Събиране на необходимите ни данни и материали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Shape 2540"/>
          <p:cNvSpPr/>
          <p:nvPr/>
        </p:nvSpPr>
        <p:spPr>
          <a:xfrm>
            <a:off x="1467153" y="4722732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22859" y="2774709"/>
            <a:ext cx="943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Установяване на темата на разработка</a:t>
            </a:r>
          </a:p>
        </p:txBody>
      </p:sp>
      <p:sp>
        <p:nvSpPr>
          <p:cNvPr id="22" name="Shape 2540"/>
          <p:cNvSpPr/>
          <p:nvPr/>
        </p:nvSpPr>
        <p:spPr>
          <a:xfrm>
            <a:off x="1467153" y="2804720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66942" y="3733715"/>
            <a:ext cx="11503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ru-RU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Уточняване на задание с представител от ЦЕРН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Shape 2540"/>
          <p:cNvSpPr/>
          <p:nvPr/>
        </p:nvSpPr>
        <p:spPr>
          <a:xfrm>
            <a:off x="1467153" y="3763726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10" name="Shape 2540"/>
          <p:cNvSpPr/>
          <p:nvPr/>
        </p:nvSpPr>
        <p:spPr>
          <a:xfrm>
            <a:off x="1467153" y="5771813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11" name="Shape 2540"/>
          <p:cNvSpPr/>
          <p:nvPr/>
        </p:nvSpPr>
        <p:spPr>
          <a:xfrm>
            <a:off x="1467153" y="6766883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79766" y="5727974"/>
            <a:ext cx="12969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Проучване на данните от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Atlas Experiment </a:t>
            </a:r>
            <a:r>
              <a:rPr lang="bg-BG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</a:t>
            </a:r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BigPanDA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79766" y="6723044"/>
            <a:ext cx="8842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bg-BG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Изграждане на функционален план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8" y="0"/>
            <a:ext cx="1947834" cy="1920240"/>
          </a:xfrm>
          <a:prstGeom prst="rect">
            <a:avLst/>
          </a:prstGeom>
        </p:spPr>
      </p:pic>
      <p:sp>
        <p:nvSpPr>
          <p:cNvPr id="33" name="Shape 2540">
            <a:extLst>
              <a:ext uri="{FF2B5EF4-FFF2-40B4-BE49-F238E27FC236}">
                <a16:creationId xmlns:a16="http://schemas.microsoft.com/office/drawing/2014/main" id="{54BD4088-F496-42B4-A9E5-86FE4C482DAA}"/>
              </a:ext>
            </a:extLst>
          </p:cNvPr>
          <p:cNvSpPr/>
          <p:nvPr/>
        </p:nvSpPr>
        <p:spPr>
          <a:xfrm>
            <a:off x="1467153" y="7783677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34" name="TextBox 12">
            <a:extLst>
              <a:ext uri="{FF2B5EF4-FFF2-40B4-BE49-F238E27FC236}">
                <a16:creationId xmlns:a16="http://schemas.microsoft.com/office/drawing/2014/main" id="{0C2B98CF-BFC3-4935-B4DC-8C4A5B9F4E0E}"/>
              </a:ext>
            </a:extLst>
          </p:cNvPr>
          <p:cNvSpPr txBox="1"/>
          <p:nvPr/>
        </p:nvSpPr>
        <p:spPr>
          <a:xfrm>
            <a:off x="2279766" y="7739838"/>
            <a:ext cx="5525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</a:t>
            </a:r>
            <a:r>
              <a:rPr lang="bg-BG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Избор на технологии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Shape 2540">
            <a:extLst>
              <a:ext uri="{FF2B5EF4-FFF2-40B4-BE49-F238E27FC236}">
                <a16:creationId xmlns:a16="http://schemas.microsoft.com/office/drawing/2014/main" id="{46806498-AF3D-490D-8906-97281AA5A23B}"/>
              </a:ext>
            </a:extLst>
          </p:cNvPr>
          <p:cNvSpPr/>
          <p:nvPr/>
        </p:nvSpPr>
        <p:spPr>
          <a:xfrm>
            <a:off x="1467153" y="8722970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36" name="TextBox 12">
            <a:extLst>
              <a:ext uri="{FF2B5EF4-FFF2-40B4-BE49-F238E27FC236}">
                <a16:creationId xmlns:a16="http://schemas.microsoft.com/office/drawing/2014/main" id="{915C2DE5-F065-42D3-9B1E-09EDF59916EF}"/>
              </a:ext>
            </a:extLst>
          </p:cNvPr>
          <p:cNvSpPr txBox="1"/>
          <p:nvPr/>
        </p:nvSpPr>
        <p:spPr>
          <a:xfrm>
            <a:off x="2279766" y="8679131"/>
            <a:ext cx="7813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</a:t>
            </a:r>
            <a:r>
              <a:rPr lang="bg-BG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Изграждане на логически план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Shape 2540">
            <a:extLst>
              <a:ext uri="{FF2B5EF4-FFF2-40B4-BE49-F238E27FC236}">
                <a16:creationId xmlns:a16="http://schemas.microsoft.com/office/drawing/2014/main" id="{2F8E81B2-DF51-43C5-8117-70884D1C82AD}"/>
              </a:ext>
            </a:extLst>
          </p:cNvPr>
          <p:cNvSpPr/>
          <p:nvPr/>
        </p:nvSpPr>
        <p:spPr>
          <a:xfrm>
            <a:off x="1467153" y="9692466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38" name="TextBox 12">
            <a:extLst>
              <a:ext uri="{FF2B5EF4-FFF2-40B4-BE49-F238E27FC236}">
                <a16:creationId xmlns:a16="http://schemas.microsoft.com/office/drawing/2014/main" id="{B5F19840-03BD-4198-BA57-4E41B9BFD9A2}"/>
              </a:ext>
            </a:extLst>
          </p:cNvPr>
          <p:cNvSpPr txBox="1"/>
          <p:nvPr/>
        </p:nvSpPr>
        <p:spPr>
          <a:xfrm>
            <a:off x="2279766" y="9648627"/>
            <a:ext cx="776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Разработка, тест и публикация</a:t>
            </a:r>
          </a:p>
        </p:txBody>
      </p:sp>
      <p:pic>
        <p:nvPicPr>
          <p:cNvPr id="39" name="Picture 1">
            <a:extLst>
              <a:ext uri="{FF2B5EF4-FFF2-40B4-BE49-F238E27FC236}">
                <a16:creationId xmlns:a16="http://schemas.microsoft.com/office/drawing/2014/main" id="{12A46053-CB7F-4799-86A2-3079F255F77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343368" y="149630"/>
            <a:ext cx="1925987" cy="134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9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91695" y="346218"/>
            <a:ext cx="1537319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6500" b="1" spc="3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 charset="0"/>
                <a:ea typeface="Nunito" charset="0"/>
                <a:cs typeface="Nunito" charset="0"/>
              </a:rPr>
              <a:t>Езици и </a:t>
            </a:r>
            <a:r>
              <a:rPr lang="bg-BG" sz="6500" b="1" spc="3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 charset="0"/>
                <a:ea typeface="Nunito" charset="0"/>
                <a:cs typeface="Nunito" charset="0"/>
              </a:rPr>
              <a:t>технологии – Уеб приложение </a:t>
            </a:r>
            <a:endParaRPr lang="en-US" sz="6500" b="1" spc="3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5974974" y="0"/>
            <a:ext cx="8541834" cy="13716000"/>
          </a:xfrm>
          <a:prstGeom prst="rect">
            <a:avLst/>
          </a:prstGeom>
          <a:solidFill>
            <a:srgbClr val="4AED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Nunito Light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109492" y="346218"/>
            <a:ext cx="6790196" cy="34093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95320" y="4738790"/>
            <a:ext cx="4661163" cy="34093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77148" y="9811226"/>
            <a:ext cx="3178751" cy="31787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pic>
      <p:sp>
        <p:nvSpPr>
          <p:cNvPr id="41" name="Shape 2540"/>
          <p:cNvSpPr/>
          <p:nvPr/>
        </p:nvSpPr>
        <p:spPr>
          <a:xfrm>
            <a:off x="5254288" y="3387613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935377" y="3343776"/>
            <a:ext cx="2093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 charset="0"/>
                <a:ea typeface="Nunito" charset="0"/>
                <a:cs typeface="Nunito" charset="0"/>
              </a:rPr>
              <a:t>JavaScript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53" name="Shape 2540"/>
          <p:cNvSpPr/>
          <p:nvPr/>
        </p:nvSpPr>
        <p:spPr>
          <a:xfrm>
            <a:off x="5254288" y="4438070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938859" y="4350394"/>
            <a:ext cx="2573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 charset="0"/>
                <a:ea typeface="Nunito" charset="0"/>
                <a:cs typeface="Nunito" charset="0"/>
              </a:rPr>
              <a:t>Tailwind CSS</a:t>
            </a:r>
          </a:p>
        </p:txBody>
      </p:sp>
      <p:sp>
        <p:nvSpPr>
          <p:cNvPr id="55" name="Shape 2540"/>
          <p:cNvSpPr/>
          <p:nvPr/>
        </p:nvSpPr>
        <p:spPr>
          <a:xfrm>
            <a:off x="5254287" y="5488527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929414" y="5428202"/>
            <a:ext cx="1295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 charset="0"/>
                <a:ea typeface="Nunito" charset="0"/>
                <a:cs typeface="Nunito" charset="0"/>
              </a:rPr>
              <a:t>VueJS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57" name="Shape 2540"/>
          <p:cNvSpPr/>
          <p:nvPr/>
        </p:nvSpPr>
        <p:spPr>
          <a:xfrm>
            <a:off x="5254288" y="6538984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938859" y="6506011"/>
            <a:ext cx="1129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 charset="0"/>
                <a:ea typeface="Nunito" charset="0"/>
                <a:cs typeface="Nunito" charset="0"/>
              </a:rPr>
              <a:t>Vuex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78" name="Shape 2540"/>
          <p:cNvSpPr/>
          <p:nvPr/>
        </p:nvSpPr>
        <p:spPr>
          <a:xfrm>
            <a:off x="5254288" y="7512628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928566" y="7512628"/>
            <a:ext cx="1654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 charset="0"/>
                <a:ea typeface="Nunito" charset="0"/>
                <a:cs typeface="Nunito" charset="0"/>
              </a:rPr>
              <a:t>Chart.js</a:t>
            </a: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8" y="11723745"/>
            <a:ext cx="1947834" cy="1920240"/>
          </a:xfrm>
          <a:prstGeom prst="rect">
            <a:avLst/>
          </a:prstGeom>
        </p:spPr>
      </p:pic>
      <p:pic>
        <p:nvPicPr>
          <p:cNvPr id="24" name="Picture 1">
            <a:extLst>
              <a:ext uri="{FF2B5EF4-FFF2-40B4-BE49-F238E27FC236}">
                <a16:creationId xmlns:a16="http://schemas.microsoft.com/office/drawing/2014/main" id="{F37D4768-3B27-4F6E-B33E-4AE52F1ED761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63695" y="11877893"/>
            <a:ext cx="2068696" cy="144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49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15974974" y="0"/>
            <a:ext cx="8541834" cy="13716000"/>
          </a:xfrm>
          <a:prstGeom prst="rect">
            <a:avLst/>
          </a:prstGeom>
          <a:solidFill>
            <a:srgbClr val="4AED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Nunito Light" charset="0"/>
            </a:endParaRPr>
          </a:p>
        </p:txBody>
      </p:sp>
      <p:sp>
        <p:nvSpPr>
          <p:cNvPr id="41" name="Shape 2540"/>
          <p:cNvSpPr/>
          <p:nvPr/>
        </p:nvSpPr>
        <p:spPr>
          <a:xfrm>
            <a:off x="5254288" y="3387613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935377" y="3343776"/>
            <a:ext cx="966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 charset="0"/>
                <a:ea typeface="Nunito" charset="0"/>
                <a:cs typeface="Nunito" charset="0"/>
              </a:rPr>
              <a:t>PHP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53" name="Shape 2540"/>
          <p:cNvSpPr/>
          <p:nvPr/>
        </p:nvSpPr>
        <p:spPr>
          <a:xfrm>
            <a:off x="5254288" y="4438070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938859" y="4350394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 charset="0"/>
                <a:ea typeface="Nunito" charset="0"/>
                <a:cs typeface="Nunito" charset="0"/>
              </a:rPr>
              <a:t>SQL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55" name="Shape 2540"/>
          <p:cNvSpPr/>
          <p:nvPr/>
        </p:nvSpPr>
        <p:spPr>
          <a:xfrm>
            <a:off x="5254287" y="5488527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929414" y="5428202"/>
            <a:ext cx="1542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 charset="0"/>
                <a:ea typeface="Nunito" charset="0"/>
                <a:cs typeface="Nunito" charset="0"/>
              </a:rPr>
              <a:t>Laravel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57" name="Shape 2540"/>
          <p:cNvSpPr/>
          <p:nvPr/>
        </p:nvSpPr>
        <p:spPr>
          <a:xfrm>
            <a:off x="5254288" y="6538984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938859" y="6506011"/>
            <a:ext cx="2129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 charset="0"/>
                <a:ea typeface="Nunito" charset="0"/>
                <a:cs typeface="Nunito" charset="0"/>
              </a:rPr>
              <a:t>Composer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19" name="Shape 2540">
            <a:extLst>
              <a:ext uri="{FF2B5EF4-FFF2-40B4-BE49-F238E27FC236}">
                <a16:creationId xmlns:a16="http://schemas.microsoft.com/office/drawing/2014/main" id="{F8D0D0FE-9AFE-4EFB-AFD5-A0CDE274F36A}"/>
              </a:ext>
            </a:extLst>
          </p:cNvPr>
          <p:cNvSpPr/>
          <p:nvPr/>
        </p:nvSpPr>
        <p:spPr>
          <a:xfrm>
            <a:off x="5254288" y="7512628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20" name="TextBox 57">
            <a:extLst>
              <a:ext uri="{FF2B5EF4-FFF2-40B4-BE49-F238E27FC236}">
                <a16:creationId xmlns:a16="http://schemas.microsoft.com/office/drawing/2014/main" id="{55F29AA3-ACC1-442C-BC78-199C624566DF}"/>
              </a:ext>
            </a:extLst>
          </p:cNvPr>
          <p:cNvSpPr txBox="1"/>
          <p:nvPr/>
        </p:nvSpPr>
        <p:spPr>
          <a:xfrm>
            <a:off x="5938859" y="7479655"/>
            <a:ext cx="1172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 charset="0"/>
                <a:ea typeface="Nunito" charset="0"/>
                <a:cs typeface="Nunito" charset="0"/>
              </a:rPr>
              <a:t>JSON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21" name="Shape 2540">
            <a:extLst>
              <a:ext uri="{FF2B5EF4-FFF2-40B4-BE49-F238E27FC236}">
                <a16:creationId xmlns:a16="http://schemas.microsoft.com/office/drawing/2014/main" id="{1099D60E-20F2-4054-AC02-7A3FA4BA987B}"/>
              </a:ext>
            </a:extLst>
          </p:cNvPr>
          <p:cNvSpPr/>
          <p:nvPr/>
        </p:nvSpPr>
        <p:spPr>
          <a:xfrm>
            <a:off x="5254288" y="8598456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22" name="TextBox 57">
            <a:extLst>
              <a:ext uri="{FF2B5EF4-FFF2-40B4-BE49-F238E27FC236}">
                <a16:creationId xmlns:a16="http://schemas.microsoft.com/office/drawing/2014/main" id="{6E28F64D-14FA-45D3-9948-9EE7D860FBCC}"/>
              </a:ext>
            </a:extLst>
          </p:cNvPr>
          <p:cNvSpPr txBox="1"/>
          <p:nvPr/>
        </p:nvSpPr>
        <p:spPr>
          <a:xfrm>
            <a:off x="5938859" y="8565483"/>
            <a:ext cx="1537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 charset="0"/>
                <a:ea typeface="Nunito" charset="0"/>
                <a:cs typeface="Nunito" charset="0"/>
              </a:rPr>
              <a:t>MySQL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23" name="Shape 2540">
            <a:extLst>
              <a:ext uri="{FF2B5EF4-FFF2-40B4-BE49-F238E27FC236}">
                <a16:creationId xmlns:a16="http://schemas.microsoft.com/office/drawing/2014/main" id="{57D6D1AC-CDBF-40AE-B93B-C5A8C7B9F93B}"/>
              </a:ext>
            </a:extLst>
          </p:cNvPr>
          <p:cNvSpPr/>
          <p:nvPr/>
        </p:nvSpPr>
        <p:spPr>
          <a:xfrm>
            <a:off x="5254287" y="964329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24" name="TextBox 57">
            <a:extLst>
              <a:ext uri="{FF2B5EF4-FFF2-40B4-BE49-F238E27FC236}">
                <a16:creationId xmlns:a16="http://schemas.microsoft.com/office/drawing/2014/main" id="{A15BA11A-A639-4CDA-9657-90B346203F35}"/>
              </a:ext>
            </a:extLst>
          </p:cNvPr>
          <p:cNvSpPr txBox="1"/>
          <p:nvPr/>
        </p:nvSpPr>
        <p:spPr>
          <a:xfrm>
            <a:off x="5938858" y="9610318"/>
            <a:ext cx="1905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 charset="0"/>
                <a:ea typeface="Nunito" charset="0"/>
                <a:cs typeface="Nunito" charset="0"/>
              </a:rPr>
              <a:t>Eloquent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" charset="0"/>
              <a:ea typeface="Nunito" charset="0"/>
              <a:cs typeface="Nunito" charset="0"/>
            </a:endParaRPr>
          </a:p>
        </p:txBody>
      </p:sp>
      <p:pic>
        <p:nvPicPr>
          <p:cNvPr id="25" name="Picture 8">
            <a:extLst>
              <a:ext uri="{FF2B5EF4-FFF2-40B4-BE49-F238E27FC236}">
                <a16:creationId xmlns:a16="http://schemas.microsoft.com/office/drawing/2014/main" id="{28CD6976-D2F8-4872-BE8D-55AD270DD5A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15" y="677814"/>
            <a:ext cx="7807127" cy="1930033"/>
          </a:xfrm>
          <a:prstGeom prst="rect">
            <a:avLst/>
          </a:prstGeom>
        </p:spPr>
      </p:pic>
      <p:pic>
        <p:nvPicPr>
          <p:cNvPr id="26" name="Picture 13">
            <a:extLst>
              <a:ext uri="{FF2B5EF4-FFF2-40B4-BE49-F238E27FC236}">
                <a16:creationId xmlns:a16="http://schemas.microsoft.com/office/drawing/2014/main" id="{1C3CA1FA-EDE8-4EAB-8BE9-CF2541BF540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15" y="4136198"/>
            <a:ext cx="7389907" cy="3821967"/>
          </a:xfrm>
          <a:prstGeom prst="rect">
            <a:avLst/>
          </a:prstGeom>
        </p:spPr>
      </p:pic>
      <p:pic>
        <p:nvPicPr>
          <p:cNvPr id="27" name="Picture 5">
            <a:extLst>
              <a:ext uri="{FF2B5EF4-FFF2-40B4-BE49-F238E27FC236}">
                <a16:creationId xmlns:a16="http://schemas.microsoft.com/office/drawing/2014/main" id="{6BBB7A3D-075E-4557-8C1C-40D172406267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8810" y="10885537"/>
            <a:ext cx="4181741" cy="2258140"/>
          </a:xfrm>
          <a:prstGeom prst="rect">
            <a:avLst/>
          </a:prstGeom>
        </p:spPr>
      </p:pic>
      <p:sp>
        <p:nvSpPr>
          <p:cNvPr id="28" name="TextBox 11">
            <a:extLst>
              <a:ext uri="{FF2B5EF4-FFF2-40B4-BE49-F238E27FC236}">
                <a16:creationId xmlns:a16="http://schemas.microsoft.com/office/drawing/2014/main" id="{A96BCF98-868E-45DE-A9C5-FD252CDC28C3}"/>
              </a:ext>
            </a:extLst>
          </p:cNvPr>
          <p:cNvSpPr txBox="1"/>
          <p:nvPr/>
        </p:nvSpPr>
        <p:spPr>
          <a:xfrm>
            <a:off x="291695" y="346218"/>
            <a:ext cx="1537319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6500" b="1" spc="3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 charset="0"/>
                <a:ea typeface="Nunito" charset="0"/>
                <a:cs typeface="Nunito" charset="0"/>
              </a:rPr>
              <a:t>Езици и </a:t>
            </a:r>
            <a:r>
              <a:rPr lang="bg-BG" sz="6500" b="1" spc="3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 charset="0"/>
                <a:ea typeface="Nunito" charset="0"/>
                <a:cs typeface="Nunito" charset="0"/>
              </a:rPr>
              <a:t>технологии – Сървър</a:t>
            </a:r>
            <a:endParaRPr lang="en-US" sz="6500" b="1" spc="3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" charset="0"/>
              <a:ea typeface="Nunito" charset="0"/>
              <a:cs typeface="Nunito" charset="0"/>
            </a:endParaRPr>
          </a:p>
        </p:txBody>
      </p:sp>
      <p:pic>
        <p:nvPicPr>
          <p:cNvPr id="31" name="Picture 80">
            <a:extLst>
              <a:ext uri="{FF2B5EF4-FFF2-40B4-BE49-F238E27FC236}">
                <a16:creationId xmlns:a16="http://schemas.microsoft.com/office/drawing/2014/main" id="{B39B1286-9F36-4A43-9C44-337C752F2254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8" y="11723745"/>
            <a:ext cx="1947834" cy="1920240"/>
          </a:xfrm>
          <a:prstGeom prst="rect">
            <a:avLst/>
          </a:prstGeom>
        </p:spPr>
      </p:pic>
      <p:pic>
        <p:nvPicPr>
          <p:cNvPr id="32" name="Picture 1">
            <a:extLst>
              <a:ext uri="{FF2B5EF4-FFF2-40B4-BE49-F238E27FC236}">
                <a16:creationId xmlns:a16="http://schemas.microsoft.com/office/drawing/2014/main" id="{901412E5-7F38-45A0-9D65-C6C88DCC2956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63695" y="11877893"/>
            <a:ext cx="2068696" cy="144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50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15974974" y="0"/>
            <a:ext cx="8541834" cy="13716000"/>
          </a:xfrm>
          <a:prstGeom prst="rect">
            <a:avLst/>
          </a:prstGeom>
          <a:solidFill>
            <a:srgbClr val="4AED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Nunito Light" charset="0"/>
            </a:endParaRPr>
          </a:p>
        </p:txBody>
      </p:sp>
      <p:sp>
        <p:nvSpPr>
          <p:cNvPr id="41" name="Shape 2540"/>
          <p:cNvSpPr/>
          <p:nvPr/>
        </p:nvSpPr>
        <p:spPr>
          <a:xfrm>
            <a:off x="5254288" y="3387613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935377" y="3343776"/>
            <a:ext cx="1559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 charset="0"/>
                <a:ea typeface="Nunito" charset="0"/>
                <a:cs typeface="Nunito" charset="0"/>
              </a:rPr>
              <a:t>Python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53" name="Shape 2540"/>
          <p:cNvSpPr/>
          <p:nvPr/>
        </p:nvSpPr>
        <p:spPr>
          <a:xfrm>
            <a:off x="5254288" y="4438070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938859" y="4350394"/>
            <a:ext cx="2106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 charset="0"/>
                <a:ea typeface="Nunito" charset="0"/>
                <a:cs typeface="Nunito" charset="0"/>
              </a:rPr>
              <a:t>Anaconda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55" name="Shape 2540"/>
          <p:cNvSpPr/>
          <p:nvPr/>
        </p:nvSpPr>
        <p:spPr>
          <a:xfrm>
            <a:off x="5254287" y="5488527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929414" y="5428202"/>
            <a:ext cx="1143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 charset="0"/>
                <a:ea typeface="Nunito" charset="0"/>
                <a:cs typeface="Nunito" charset="0"/>
              </a:rPr>
              <a:t>Flask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57" name="Shape 2540"/>
          <p:cNvSpPr/>
          <p:nvPr/>
        </p:nvSpPr>
        <p:spPr>
          <a:xfrm>
            <a:off x="5254288" y="6538984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938859" y="6506011"/>
            <a:ext cx="1700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 charset="0"/>
                <a:ea typeface="Nunito" charset="0"/>
                <a:cs typeface="Nunito" charset="0"/>
              </a:rPr>
              <a:t>Grafana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" charset="0"/>
              <a:ea typeface="Nunito" charset="0"/>
              <a:cs typeface="Nunito" charset="0"/>
            </a:endParaRPr>
          </a:p>
        </p:txBody>
      </p:sp>
      <p:pic>
        <p:nvPicPr>
          <p:cNvPr id="25" name="Picture 8">
            <a:extLst>
              <a:ext uri="{FF2B5EF4-FFF2-40B4-BE49-F238E27FC236}">
                <a16:creationId xmlns:a16="http://schemas.microsoft.com/office/drawing/2014/main" id="{28CD6976-D2F8-4872-BE8D-55AD270DD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506044" y="651941"/>
            <a:ext cx="5819660" cy="2909831"/>
          </a:xfrm>
          <a:prstGeom prst="rect">
            <a:avLst/>
          </a:prstGeom>
        </p:spPr>
      </p:pic>
      <p:pic>
        <p:nvPicPr>
          <p:cNvPr id="26" name="Picture 13">
            <a:extLst>
              <a:ext uri="{FF2B5EF4-FFF2-40B4-BE49-F238E27FC236}">
                <a16:creationId xmlns:a16="http://schemas.microsoft.com/office/drawing/2014/main" id="{1C3CA1FA-EDE8-4EAB-8BE9-CF2541BF540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42522" y="4697950"/>
            <a:ext cx="8235128" cy="1460503"/>
          </a:xfrm>
          <a:prstGeom prst="rect">
            <a:avLst/>
          </a:prstGeom>
        </p:spPr>
      </p:pic>
      <p:pic>
        <p:nvPicPr>
          <p:cNvPr id="27" name="Picture 5">
            <a:extLst>
              <a:ext uri="{FF2B5EF4-FFF2-40B4-BE49-F238E27FC236}">
                <a16:creationId xmlns:a16="http://schemas.microsoft.com/office/drawing/2014/main" id="{6BBB7A3D-075E-4557-8C1C-40D172406267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631727" y="11082632"/>
            <a:ext cx="7313349" cy="2122333"/>
          </a:xfrm>
          <a:prstGeom prst="rect">
            <a:avLst/>
          </a:prstGeom>
        </p:spPr>
      </p:pic>
      <p:sp>
        <p:nvSpPr>
          <p:cNvPr id="28" name="TextBox 11">
            <a:extLst>
              <a:ext uri="{FF2B5EF4-FFF2-40B4-BE49-F238E27FC236}">
                <a16:creationId xmlns:a16="http://schemas.microsoft.com/office/drawing/2014/main" id="{7B624D9B-10EB-4F5D-8033-3FB47C7EA42F}"/>
              </a:ext>
            </a:extLst>
          </p:cNvPr>
          <p:cNvSpPr txBox="1"/>
          <p:nvPr/>
        </p:nvSpPr>
        <p:spPr>
          <a:xfrm>
            <a:off x="291695" y="346218"/>
            <a:ext cx="1537319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6500" b="1" spc="3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 charset="0"/>
                <a:ea typeface="Nunito" charset="0"/>
                <a:cs typeface="Nunito" charset="0"/>
              </a:rPr>
              <a:t>Езици и </a:t>
            </a:r>
            <a:r>
              <a:rPr lang="bg-BG" sz="6500" b="1" spc="3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" charset="0"/>
                <a:ea typeface="Nunito" charset="0"/>
                <a:cs typeface="Nunito" charset="0"/>
              </a:rPr>
              <a:t>технологии – Интеграция</a:t>
            </a:r>
            <a:endParaRPr lang="en-US" sz="6500" b="1" spc="3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" charset="0"/>
              <a:ea typeface="Nunito" charset="0"/>
              <a:cs typeface="Nunito" charset="0"/>
            </a:endParaRPr>
          </a:p>
        </p:txBody>
      </p:sp>
      <p:pic>
        <p:nvPicPr>
          <p:cNvPr id="29" name="Picture 80">
            <a:extLst>
              <a:ext uri="{FF2B5EF4-FFF2-40B4-BE49-F238E27FC236}">
                <a16:creationId xmlns:a16="http://schemas.microsoft.com/office/drawing/2014/main" id="{C3A4C4AB-5406-4BB0-85E6-E30CA426B72F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8" y="11723745"/>
            <a:ext cx="1947834" cy="1920240"/>
          </a:xfrm>
          <a:prstGeom prst="rect">
            <a:avLst/>
          </a:prstGeom>
        </p:spPr>
      </p:pic>
      <p:pic>
        <p:nvPicPr>
          <p:cNvPr id="30" name="Picture 1">
            <a:extLst>
              <a:ext uri="{FF2B5EF4-FFF2-40B4-BE49-F238E27FC236}">
                <a16:creationId xmlns:a16="http://schemas.microsoft.com/office/drawing/2014/main" id="{68415F07-E356-4464-94EE-D137FF0952B3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63695" y="11877893"/>
            <a:ext cx="2068696" cy="1443165"/>
          </a:xfrm>
          <a:prstGeom prst="rect">
            <a:avLst/>
          </a:prstGeom>
        </p:spPr>
      </p:pic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1ED76F20-7819-4E77-9600-CC2C74C3FF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7370" y="5992076"/>
            <a:ext cx="5645432" cy="525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39"/>
          <p:cNvSpPr>
            <a:spLocks noChangeArrowheads="1"/>
          </p:cNvSpPr>
          <p:nvPr/>
        </p:nvSpPr>
        <p:spPr bwMode="auto">
          <a:xfrm>
            <a:off x="6819973" y="6446644"/>
            <a:ext cx="1269504" cy="1018776"/>
          </a:xfrm>
          <a:custGeom>
            <a:avLst/>
            <a:gdLst>
              <a:gd name="T0" fmla="*/ 1764 w 1765"/>
              <a:gd name="T1" fmla="*/ 1054 h 1417"/>
              <a:gd name="T2" fmla="*/ 255 w 1765"/>
              <a:gd name="T3" fmla="*/ 0 h 1417"/>
              <a:gd name="T4" fmla="*/ 255 w 1765"/>
              <a:gd name="T5" fmla="*/ 0 h 1417"/>
              <a:gd name="T6" fmla="*/ 0 w 1765"/>
              <a:gd name="T7" fmla="*/ 365 h 1417"/>
              <a:gd name="T8" fmla="*/ 1513 w 1765"/>
              <a:gd name="T9" fmla="*/ 1416 h 1417"/>
              <a:gd name="T10" fmla="*/ 1513 w 1765"/>
              <a:gd name="T11" fmla="*/ 1416 h 1417"/>
              <a:gd name="T12" fmla="*/ 1764 w 1765"/>
              <a:gd name="T13" fmla="*/ 1054 h 1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65" h="1417">
                <a:moveTo>
                  <a:pt x="1764" y="1054"/>
                </a:moveTo>
                <a:lnTo>
                  <a:pt x="255" y="0"/>
                </a:lnTo>
                <a:lnTo>
                  <a:pt x="255" y="0"/>
                </a:lnTo>
                <a:cubicBezTo>
                  <a:pt x="186" y="132"/>
                  <a:pt x="100" y="258"/>
                  <a:pt x="0" y="365"/>
                </a:cubicBezTo>
                <a:lnTo>
                  <a:pt x="1513" y="1416"/>
                </a:lnTo>
                <a:lnTo>
                  <a:pt x="1513" y="1416"/>
                </a:lnTo>
                <a:cubicBezTo>
                  <a:pt x="1585" y="1287"/>
                  <a:pt x="1671" y="1165"/>
                  <a:pt x="1764" y="1054"/>
                </a:cubicBezTo>
              </a:path>
            </a:pathLst>
          </a:custGeom>
          <a:solidFill>
            <a:srgbClr val="4E4E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7197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11" name="Freeform 40"/>
          <p:cNvSpPr>
            <a:spLocks noChangeArrowheads="1"/>
          </p:cNvSpPr>
          <p:nvPr/>
        </p:nvSpPr>
        <p:spPr bwMode="auto">
          <a:xfrm>
            <a:off x="11060118" y="6376820"/>
            <a:ext cx="1377412" cy="1088599"/>
          </a:xfrm>
          <a:custGeom>
            <a:avLst/>
            <a:gdLst>
              <a:gd name="T0" fmla="*/ 1656 w 1912"/>
              <a:gd name="T1" fmla="*/ 0 h 1514"/>
              <a:gd name="T2" fmla="*/ 0 w 1912"/>
              <a:gd name="T3" fmla="*/ 1151 h 1514"/>
              <a:gd name="T4" fmla="*/ 0 w 1912"/>
              <a:gd name="T5" fmla="*/ 1151 h 1514"/>
              <a:gd name="T6" fmla="*/ 251 w 1912"/>
              <a:gd name="T7" fmla="*/ 1513 h 1514"/>
              <a:gd name="T8" fmla="*/ 1911 w 1912"/>
              <a:gd name="T9" fmla="*/ 358 h 1514"/>
              <a:gd name="T10" fmla="*/ 1911 w 1912"/>
              <a:gd name="T11" fmla="*/ 358 h 1514"/>
              <a:gd name="T12" fmla="*/ 1656 w 1912"/>
              <a:gd name="T13" fmla="*/ 0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2" h="1514">
                <a:moveTo>
                  <a:pt x="1656" y="0"/>
                </a:moveTo>
                <a:lnTo>
                  <a:pt x="0" y="1151"/>
                </a:lnTo>
                <a:lnTo>
                  <a:pt x="0" y="1151"/>
                </a:lnTo>
                <a:cubicBezTo>
                  <a:pt x="97" y="1265"/>
                  <a:pt x="179" y="1384"/>
                  <a:pt x="251" y="1513"/>
                </a:cubicBezTo>
                <a:lnTo>
                  <a:pt x="1911" y="358"/>
                </a:lnTo>
                <a:lnTo>
                  <a:pt x="1911" y="358"/>
                </a:lnTo>
                <a:cubicBezTo>
                  <a:pt x="1814" y="251"/>
                  <a:pt x="1728" y="129"/>
                  <a:pt x="1656" y="0"/>
                </a:cubicBezTo>
              </a:path>
            </a:pathLst>
          </a:custGeom>
          <a:solidFill>
            <a:srgbClr val="4E4E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7197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12" name="Freeform 41"/>
          <p:cNvSpPr>
            <a:spLocks noChangeArrowheads="1"/>
          </p:cNvSpPr>
          <p:nvPr/>
        </p:nvSpPr>
        <p:spPr bwMode="auto">
          <a:xfrm>
            <a:off x="14487777" y="6376821"/>
            <a:ext cx="1447235" cy="1145726"/>
          </a:xfrm>
          <a:custGeom>
            <a:avLst/>
            <a:gdLst>
              <a:gd name="T0" fmla="*/ 2012 w 2013"/>
              <a:gd name="T1" fmla="*/ 1226 h 1593"/>
              <a:gd name="T2" fmla="*/ 251 w 2013"/>
              <a:gd name="T3" fmla="*/ 0 h 1593"/>
              <a:gd name="T4" fmla="*/ 251 w 2013"/>
              <a:gd name="T5" fmla="*/ 0 h 1593"/>
              <a:gd name="T6" fmla="*/ 0 w 2013"/>
              <a:gd name="T7" fmla="*/ 365 h 1593"/>
              <a:gd name="T8" fmla="*/ 1757 w 2013"/>
              <a:gd name="T9" fmla="*/ 1592 h 1593"/>
              <a:gd name="T10" fmla="*/ 1757 w 2013"/>
              <a:gd name="T11" fmla="*/ 1592 h 1593"/>
              <a:gd name="T12" fmla="*/ 2012 w 2013"/>
              <a:gd name="T13" fmla="*/ 1226 h 1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3" h="1593">
                <a:moveTo>
                  <a:pt x="2012" y="1226"/>
                </a:moveTo>
                <a:lnTo>
                  <a:pt x="251" y="0"/>
                </a:lnTo>
                <a:lnTo>
                  <a:pt x="251" y="0"/>
                </a:lnTo>
                <a:cubicBezTo>
                  <a:pt x="183" y="132"/>
                  <a:pt x="97" y="251"/>
                  <a:pt x="0" y="365"/>
                </a:cubicBezTo>
                <a:lnTo>
                  <a:pt x="1757" y="1592"/>
                </a:lnTo>
                <a:lnTo>
                  <a:pt x="1757" y="1592"/>
                </a:lnTo>
                <a:cubicBezTo>
                  <a:pt x="1829" y="1459"/>
                  <a:pt x="1915" y="1341"/>
                  <a:pt x="2012" y="1226"/>
                </a:cubicBezTo>
              </a:path>
            </a:pathLst>
          </a:custGeom>
          <a:solidFill>
            <a:srgbClr val="4E4E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7197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15" name="Freeform 42"/>
          <p:cNvSpPr>
            <a:spLocks noChangeArrowheads="1"/>
          </p:cNvSpPr>
          <p:nvPr/>
        </p:nvSpPr>
        <p:spPr bwMode="auto">
          <a:xfrm>
            <a:off x="5055364" y="5015276"/>
            <a:ext cx="1761438" cy="1764611"/>
          </a:xfrm>
          <a:custGeom>
            <a:avLst/>
            <a:gdLst>
              <a:gd name="T0" fmla="*/ 2448 w 2449"/>
              <a:gd name="T1" fmla="*/ 1226 h 2450"/>
              <a:gd name="T2" fmla="*/ 2448 w 2449"/>
              <a:gd name="T3" fmla="*/ 1226 h 2450"/>
              <a:gd name="T4" fmla="*/ 1226 w 2449"/>
              <a:gd name="T5" fmla="*/ 2449 h 2450"/>
              <a:gd name="T6" fmla="*/ 1226 w 2449"/>
              <a:gd name="T7" fmla="*/ 2449 h 2450"/>
              <a:gd name="T8" fmla="*/ 0 w 2449"/>
              <a:gd name="T9" fmla="*/ 1226 h 2450"/>
              <a:gd name="T10" fmla="*/ 0 w 2449"/>
              <a:gd name="T11" fmla="*/ 1226 h 2450"/>
              <a:gd name="T12" fmla="*/ 1226 w 2449"/>
              <a:gd name="T13" fmla="*/ 0 h 2450"/>
              <a:gd name="T14" fmla="*/ 1226 w 2449"/>
              <a:gd name="T15" fmla="*/ 0 h 2450"/>
              <a:gd name="T16" fmla="*/ 2448 w 2449"/>
              <a:gd name="T17" fmla="*/ 1226 h 2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9" h="2450">
                <a:moveTo>
                  <a:pt x="2448" y="1226"/>
                </a:moveTo>
                <a:lnTo>
                  <a:pt x="2448" y="1226"/>
                </a:lnTo>
                <a:cubicBezTo>
                  <a:pt x="2448" y="1904"/>
                  <a:pt x="1900" y="2449"/>
                  <a:pt x="1226" y="2449"/>
                </a:cubicBezTo>
                <a:lnTo>
                  <a:pt x="1226" y="2449"/>
                </a:lnTo>
                <a:cubicBezTo>
                  <a:pt x="545" y="2449"/>
                  <a:pt x="0" y="1904"/>
                  <a:pt x="0" y="1226"/>
                </a:cubicBezTo>
                <a:lnTo>
                  <a:pt x="0" y="1226"/>
                </a:lnTo>
                <a:cubicBezTo>
                  <a:pt x="0" y="545"/>
                  <a:pt x="545" y="0"/>
                  <a:pt x="1226" y="0"/>
                </a:cubicBezTo>
                <a:lnTo>
                  <a:pt x="1226" y="0"/>
                </a:lnTo>
                <a:cubicBezTo>
                  <a:pt x="1900" y="0"/>
                  <a:pt x="2448" y="545"/>
                  <a:pt x="2448" y="122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16" name="Freeform 43"/>
          <p:cNvSpPr>
            <a:spLocks noChangeArrowheads="1"/>
          </p:cNvSpPr>
          <p:nvPr/>
        </p:nvSpPr>
        <p:spPr bwMode="auto">
          <a:xfrm>
            <a:off x="7965702" y="6824320"/>
            <a:ext cx="3218193" cy="3221367"/>
          </a:xfrm>
          <a:custGeom>
            <a:avLst/>
            <a:gdLst>
              <a:gd name="T0" fmla="*/ 4471 w 4472"/>
              <a:gd name="T1" fmla="*/ 2237 h 4476"/>
              <a:gd name="T2" fmla="*/ 4471 w 4472"/>
              <a:gd name="T3" fmla="*/ 2237 h 4476"/>
              <a:gd name="T4" fmla="*/ 2234 w 4472"/>
              <a:gd name="T5" fmla="*/ 4475 h 4476"/>
              <a:gd name="T6" fmla="*/ 2234 w 4472"/>
              <a:gd name="T7" fmla="*/ 4475 h 4476"/>
              <a:gd name="T8" fmla="*/ 0 w 4472"/>
              <a:gd name="T9" fmla="*/ 2237 h 4476"/>
              <a:gd name="T10" fmla="*/ 0 w 4472"/>
              <a:gd name="T11" fmla="*/ 2237 h 4476"/>
              <a:gd name="T12" fmla="*/ 2234 w 4472"/>
              <a:gd name="T13" fmla="*/ 0 h 4476"/>
              <a:gd name="T14" fmla="*/ 2234 w 4472"/>
              <a:gd name="T15" fmla="*/ 0 h 4476"/>
              <a:gd name="T16" fmla="*/ 4471 w 4472"/>
              <a:gd name="T17" fmla="*/ 2237 h 4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72" h="4476">
                <a:moveTo>
                  <a:pt x="4471" y="2237"/>
                </a:moveTo>
                <a:lnTo>
                  <a:pt x="4471" y="2237"/>
                </a:lnTo>
                <a:cubicBezTo>
                  <a:pt x="4471" y="3471"/>
                  <a:pt x="3471" y="4475"/>
                  <a:pt x="2234" y="4475"/>
                </a:cubicBezTo>
                <a:lnTo>
                  <a:pt x="2234" y="4475"/>
                </a:lnTo>
                <a:cubicBezTo>
                  <a:pt x="1000" y="4475"/>
                  <a:pt x="0" y="3471"/>
                  <a:pt x="0" y="2237"/>
                </a:cubicBezTo>
                <a:lnTo>
                  <a:pt x="0" y="2237"/>
                </a:lnTo>
                <a:cubicBezTo>
                  <a:pt x="0" y="1000"/>
                  <a:pt x="1000" y="0"/>
                  <a:pt x="2234" y="0"/>
                </a:cubicBezTo>
                <a:lnTo>
                  <a:pt x="2234" y="0"/>
                </a:lnTo>
                <a:cubicBezTo>
                  <a:pt x="3471" y="0"/>
                  <a:pt x="4471" y="1000"/>
                  <a:pt x="4471" y="223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17" name="Freeform 44"/>
          <p:cNvSpPr>
            <a:spLocks noChangeArrowheads="1"/>
          </p:cNvSpPr>
          <p:nvPr/>
        </p:nvSpPr>
        <p:spPr bwMode="auto">
          <a:xfrm>
            <a:off x="12405791" y="4675685"/>
            <a:ext cx="2110551" cy="2104202"/>
          </a:xfrm>
          <a:custGeom>
            <a:avLst/>
            <a:gdLst>
              <a:gd name="T0" fmla="*/ 2930 w 2931"/>
              <a:gd name="T1" fmla="*/ 1459 h 2923"/>
              <a:gd name="T2" fmla="*/ 2930 w 2931"/>
              <a:gd name="T3" fmla="*/ 1459 h 2923"/>
              <a:gd name="T4" fmla="*/ 1467 w 2931"/>
              <a:gd name="T5" fmla="*/ 2922 h 2923"/>
              <a:gd name="T6" fmla="*/ 1467 w 2931"/>
              <a:gd name="T7" fmla="*/ 2922 h 2923"/>
              <a:gd name="T8" fmla="*/ 0 w 2931"/>
              <a:gd name="T9" fmla="*/ 1459 h 2923"/>
              <a:gd name="T10" fmla="*/ 0 w 2931"/>
              <a:gd name="T11" fmla="*/ 1459 h 2923"/>
              <a:gd name="T12" fmla="*/ 1467 w 2931"/>
              <a:gd name="T13" fmla="*/ 0 h 2923"/>
              <a:gd name="T14" fmla="*/ 1467 w 2931"/>
              <a:gd name="T15" fmla="*/ 0 h 2923"/>
              <a:gd name="T16" fmla="*/ 2930 w 2931"/>
              <a:gd name="T17" fmla="*/ 1459 h 2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31" h="2923">
                <a:moveTo>
                  <a:pt x="2930" y="1459"/>
                </a:moveTo>
                <a:lnTo>
                  <a:pt x="2930" y="1459"/>
                </a:lnTo>
                <a:cubicBezTo>
                  <a:pt x="2930" y="2269"/>
                  <a:pt x="2274" y="2922"/>
                  <a:pt x="1467" y="2922"/>
                </a:cubicBezTo>
                <a:lnTo>
                  <a:pt x="1467" y="2922"/>
                </a:lnTo>
                <a:cubicBezTo>
                  <a:pt x="657" y="2922"/>
                  <a:pt x="0" y="2269"/>
                  <a:pt x="0" y="1459"/>
                </a:cubicBezTo>
                <a:lnTo>
                  <a:pt x="0" y="1459"/>
                </a:lnTo>
                <a:cubicBezTo>
                  <a:pt x="0" y="656"/>
                  <a:pt x="657" y="0"/>
                  <a:pt x="1467" y="0"/>
                </a:cubicBezTo>
                <a:lnTo>
                  <a:pt x="1467" y="0"/>
                </a:lnTo>
                <a:cubicBezTo>
                  <a:pt x="2274" y="0"/>
                  <a:pt x="2930" y="656"/>
                  <a:pt x="2930" y="145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18" name="Freeform 45"/>
          <p:cNvSpPr>
            <a:spLocks noChangeArrowheads="1"/>
          </p:cNvSpPr>
          <p:nvPr/>
        </p:nvSpPr>
        <p:spPr bwMode="auto">
          <a:xfrm>
            <a:off x="15874712" y="7132175"/>
            <a:ext cx="2243847" cy="2243847"/>
          </a:xfrm>
          <a:custGeom>
            <a:avLst/>
            <a:gdLst>
              <a:gd name="T0" fmla="*/ 3116 w 3117"/>
              <a:gd name="T1" fmla="*/ 1556 h 3117"/>
              <a:gd name="T2" fmla="*/ 3116 w 3117"/>
              <a:gd name="T3" fmla="*/ 1556 h 3117"/>
              <a:gd name="T4" fmla="*/ 1556 w 3117"/>
              <a:gd name="T5" fmla="*/ 3116 h 3117"/>
              <a:gd name="T6" fmla="*/ 1556 w 3117"/>
              <a:gd name="T7" fmla="*/ 3116 h 3117"/>
              <a:gd name="T8" fmla="*/ 0 w 3117"/>
              <a:gd name="T9" fmla="*/ 1556 h 3117"/>
              <a:gd name="T10" fmla="*/ 0 w 3117"/>
              <a:gd name="T11" fmla="*/ 1556 h 3117"/>
              <a:gd name="T12" fmla="*/ 1556 w 3117"/>
              <a:gd name="T13" fmla="*/ 0 h 3117"/>
              <a:gd name="T14" fmla="*/ 1556 w 3117"/>
              <a:gd name="T15" fmla="*/ 0 h 3117"/>
              <a:gd name="T16" fmla="*/ 3116 w 3117"/>
              <a:gd name="T17" fmla="*/ 1556 h 3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17" h="3117">
                <a:moveTo>
                  <a:pt x="3116" y="1556"/>
                </a:moveTo>
                <a:lnTo>
                  <a:pt x="3116" y="1556"/>
                </a:lnTo>
                <a:cubicBezTo>
                  <a:pt x="3116" y="2420"/>
                  <a:pt x="2417" y="3116"/>
                  <a:pt x="1556" y="3116"/>
                </a:cubicBezTo>
                <a:lnTo>
                  <a:pt x="1556" y="3116"/>
                </a:lnTo>
                <a:cubicBezTo>
                  <a:pt x="696" y="3116"/>
                  <a:pt x="0" y="2420"/>
                  <a:pt x="0" y="1556"/>
                </a:cubicBezTo>
                <a:lnTo>
                  <a:pt x="0" y="1556"/>
                </a:lnTo>
                <a:cubicBezTo>
                  <a:pt x="0" y="699"/>
                  <a:pt x="696" y="0"/>
                  <a:pt x="1556" y="0"/>
                </a:cubicBezTo>
                <a:lnTo>
                  <a:pt x="1556" y="0"/>
                </a:lnTo>
                <a:cubicBezTo>
                  <a:pt x="2417" y="0"/>
                  <a:pt x="3116" y="699"/>
                  <a:pt x="3116" y="155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19" name="Freeform 46"/>
          <p:cNvSpPr>
            <a:spLocks noChangeArrowheads="1"/>
          </p:cNvSpPr>
          <p:nvPr/>
        </p:nvSpPr>
        <p:spPr bwMode="auto">
          <a:xfrm>
            <a:off x="5537774" y="5596075"/>
            <a:ext cx="371331" cy="542712"/>
          </a:xfrm>
          <a:custGeom>
            <a:avLst/>
            <a:gdLst>
              <a:gd name="T0" fmla="*/ 513 w 514"/>
              <a:gd name="T1" fmla="*/ 376 h 754"/>
              <a:gd name="T2" fmla="*/ 513 w 514"/>
              <a:gd name="T3" fmla="*/ 376 h 754"/>
              <a:gd name="T4" fmla="*/ 448 w 514"/>
              <a:gd name="T5" fmla="*/ 660 h 754"/>
              <a:gd name="T6" fmla="*/ 448 w 514"/>
              <a:gd name="T7" fmla="*/ 660 h 754"/>
              <a:gd name="T8" fmla="*/ 258 w 514"/>
              <a:gd name="T9" fmla="*/ 753 h 754"/>
              <a:gd name="T10" fmla="*/ 258 w 514"/>
              <a:gd name="T11" fmla="*/ 753 h 754"/>
              <a:gd name="T12" fmla="*/ 65 w 514"/>
              <a:gd name="T13" fmla="*/ 656 h 754"/>
              <a:gd name="T14" fmla="*/ 65 w 514"/>
              <a:gd name="T15" fmla="*/ 656 h 754"/>
              <a:gd name="T16" fmla="*/ 0 w 514"/>
              <a:gd name="T17" fmla="*/ 376 h 754"/>
              <a:gd name="T18" fmla="*/ 0 w 514"/>
              <a:gd name="T19" fmla="*/ 376 h 754"/>
              <a:gd name="T20" fmla="*/ 65 w 514"/>
              <a:gd name="T21" fmla="*/ 90 h 754"/>
              <a:gd name="T22" fmla="*/ 65 w 514"/>
              <a:gd name="T23" fmla="*/ 90 h 754"/>
              <a:gd name="T24" fmla="*/ 258 w 514"/>
              <a:gd name="T25" fmla="*/ 0 h 754"/>
              <a:gd name="T26" fmla="*/ 258 w 514"/>
              <a:gd name="T27" fmla="*/ 0 h 754"/>
              <a:gd name="T28" fmla="*/ 448 w 514"/>
              <a:gd name="T29" fmla="*/ 93 h 754"/>
              <a:gd name="T30" fmla="*/ 448 w 514"/>
              <a:gd name="T31" fmla="*/ 93 h 754"/>
              <a:gd name="T32" fmla="*/ 513 w 514"/>
              <a:gd name="T33" fmla="*/ 376 h 754"/>
              <a:gd name="T34" fmla="*/ 158 w 514"/>
              <a:gd name="T35" fmla="*/ 376 h 754"/>
              <a:gd name="T36" fmla="*/ 158 w 514"/>
              <a:gd name="T37" fmla="*/ 376 h 754"/>
              <a:gd name="T38" fmla="*/ 179 w 514"/>
              <a:gd name="T39" fmla="*/ 570 h 754"/>
              <a:gd name="T40" fmla="*/ 179 w 514"/>
              <a:gd name="T41" fmla="*/ 570 h 754"/>
              <a:gd name="T42" fmla="*/ 258 w 514"/>
              <a:gd name="T43" fmla="*/ 627 h 754"/>
              <a:gd name="T44" fmla="*/ 258 w 514"/>
              <a:gd name="T45" fmla="*/ 627 h 754"/>
              <a:gd name="T46" fmla="*/ 333 w 514"/>
              <a:gd name="T47" fmla="*/ 570 h 754"/>
              <a:gd name="T48" fmla="*/ 333 w 514"/>
              <a:gd name="T49" fmla="*/ 570 h 754"/>
              <a:gd name="T50" fmla="*/ 359 w 514"/>
              <a:gd name="T51" fmla="*/ 376 h 754"/>
              <a:gd name="T52" fmla="*/ 359 w 514"/>
              <a:gd name="T53" fmla="*/ 376 h 754"/>
              <a:gd name="T54" fmla="*/ 333 w 514"/>
              <a:gd name="T55" fmla="*/ 186 h 754"/>
              <a:gd name="T56" fmla="*/ 333 w 514"/>
              <a:gd name="T57" fmla="*/ 186 h 754"/>
              <a:gd name="T58" fmla="*/ 258 w 514"/>
              <a:gd name="T59" fmla="*/ 125 h 754"/>
              <a:gd name="T60" fmla="*/ 258 w 514"/>
              <a:gd name="T61" fmla="*/ 125 h 754"/>
              <a:gd name="T62" fmla="*/ 179 w 514"/>
              <a:gd name="T63" fmla="*/ 186 h 754"/>
              <a:gd name="T64" fmla="*/ 179 w 514"/>
              <a:gd name="T65" fmla="*/ 186 h 754"/>
              <a:gd name="T66" fmla="*/ 158 w 514"/>
              <a:gd name="T67" fmla="*/ 376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14" h="754">
                <a:moveTo>
                  <a:pt x="513" y="376"/>
                </a:moveTo>
                <a:lnTo>
                  <a:pt x="513" y="376"/>
                </a:lnTo>
                <a:cubicBezTo>
                  <a:pt x="513" y="502"/>
                  <a:pt x="491" y="599"/>
                  <a:pt x="448" y="660"/>
                </a:cubicBezTo>
                <a:lnTo>
                  <a:pt x="448" y="660"/>
                </a:lnTo>
                <a:cubicBezTo>
                  <a:pt x="409" y="721"/>
                  <a:pt x="344" y="753"/>
                  <a:pt x="258" y="753"/>
                </a:cubicBezTo>
                <a:lnTo>
                  <a:pt x="258" y="753"/>
                </a:lnTo>
                <a:cubicBezTo>
                  <a:pt x="172" y="753"/>
                  <a:pt x="111" y="721"/>
                  <a:pt x="65" y="656"/>
                </a:cubicBezTo>
                <a:lnTo>
                  <a:pt x="65" y="656"/>
                </a:lnTo>
                <a:cubicBezTo>
                  <a:pt x="22" y="595"/>
                  <a:pt x="0" y="502"/>
                  <a:pt x="0" y="376"/>
                </a:cubicBezTo>
                <a:lnTo>
                  <a:pt x="0" y="376"/>
                </a:lnTo>
                <a:cubicBezTo>
                  <a:pt x="0" y="247"/>
                  <a:pt x="22" y="154"/>
                  <a:pt x="65" y="90"/>
                </a:cubicBezTo>
                <a:lnTo>
                  <a:pt x="65" y="90"/>
                </a:lnTo>
                <a:cubicBezTo>
                  <a:pt x="108" y="29"/>
                  <a:pt x="169" y="0"/>
                  <a:pt x="258" y="0"/>
                </a:cubicBezTo>
                <a:lnTo>
                  <a:pt x="258" y="0"/>
                </a:lnTo>
                <a:cubicBezTo>
                  <a:pt x="341" y="0"/>
                  <a:pt x="405" y="29"/>
                  <a:pt x="448" y="93"/>
                </a:cubicBezTo>
                <a:lnTo>
                  <a:pt x="448" y="93"/>
                </a:lnTo>
                <a:cubicBezTo>
                  <a:pt x="491" y="161"/>
                  <a:pt x="513" y="251"/>
                  <a:pt x="513" y="376"/>
                </a:cubicBezTo>
                <a:close/>
                <a:moveTo>
                  <a:pt x="158" y="376"/>
                </a:moveTo>
                <a:lnTo>
                  <a:pt x="158" y="376"/>
                </a:lnTo>
                <a:cubicBezTo>
                  <a:pt x="158" y="466"/>
                  <a:pt x="161" y="531"/>
                  <a:pt x="179" y="570"/>
                </a:cubicBezTo>
                <a:lnTo>
                  <a:pt x="179" y="570"/>
                </a:lnTo>
                <a:cubicBezTo>
                  <a:pt x="194" y="609"/>
                  <a:pt x="219" y="627"/>
                  <a:pt x="258" y="627"/>
                </a:cubicBezTo>
                <a:lnTo>
                  <a:pt x="258" y="627"/>
                </a:lnTo>
                <a:cubicBezTo>
                  <a:pt x="290" y="627"/>
                  <a:pt x="319" y="609"/>
                  <a:pt x="333" y="570"/>
                </a:cubicBezTo>
                <a:lnTo>
                  <a:pt x="333" y="570"/>
                </a:lnTo>
                <a:cubicBezTo>
                  <a:pt x="351" y="527"/>
                  <a:pt x="359" y="466"/>
                  <a:pt x="359" y="376"/>
                </a:cubicBezTo>
                <a:lnTo>
                  <a:pt x="359" y="376"/>
                </a:lnTo>
                <a:cubicBezTo>
                  <a:pt x="359" y="287"/>
                  <a:pt x="351" y="222"/>
                  <a:pt x="333" y="186"/>
                </a:cubicBezTo>
                <a:lnTo>
                  <a:pt x="333" y="186"/>
                </a:lnTo>
                <a:cubicBezTo>
                  <a:pt x="319" y="143"/>
                  <a:pt x="290" y="125"/>
                  <a:pt x="258" y="125"/>
                </a:cubicBezTo>
                <a:lnTo>
                  <a:pt x="258" y="125"/>
                </a:lnTo>
                <a:cubicBezTo>
                  <a:pt x="222" y="125"/>
                  <a:pt x="194" y="143"/>
                  <a:pt x="179" y="186"/>
                </a:cubicBezTo>
                <a:lnTo>
                  <a:pt x="179" y="186"/>
                </a:lnTo>
                <a:cubicBezTo>
                  <a:pt x="161" y="222"/>
                  <a:pt x="158" y="287"/>
                  <a:pt x="158" y="37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7197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20" name="Freeform 47"/>
          <p:cNvSpPr>
            <a:spLocks noChangeArrowheads="1"/>
          </p:cNvSpPr>
          <p:nvPr/>
        </p:nvSpPr>
        <p:spPr bwMode="auto">
          <a:xfrm>
            <a:off x="5978929" y="5605597"/>
            <a:ext cx="260248" cy="526844"/>
          </a:xfrm>
          <a:custGeom>
            <a:avLst/>
            <a:gdLst>
              <a:gd name="T0" fmla="*/ 359 w 360"/>
              <a:gd name="T1" fmla="*/ 731 h 732"/>
              <a:gd name="T2" fmla="*/ 204 w 360"/>
              <a:gd name="T3" fmla="*/ 731 h 732"/>
              <a:gd name="T4" fmla="*/ 204 w 360"/>
              <a:gd name="T5" fmla="*/ 308 h 732"/>
              <a:gd name="T6" fmla="*/ 208 w 360"/>
              <a:gd name="T7" fmla="*/ 236 h 732"/>
              <a:gd name="T8" fmla="*/ 208 w 360"/>
              <a:gd name="T9" fmla="*/ 165 h 732"/>
              <a:gd name="T10" fmla="*/ 208 w 360"/>
              <a:gd name="T11" fmla="*/ 165 h 732"/>
              <a:gd name="T12" fmla="*/ 158 w 360"/>
              <a:gd name="T13" fmla="*/ 211 h 732"/>
              <a:gd name="T14" fmla="*/ 72 w 360"/>
              <a:gd name="T15" fmla="*/ 279 h 732"/>
              <a:gd name="T16" fmla="*/ 0 w 360"/>
              <a:gd name="T17" fmla="*/ 186 h 732"/>
              <a:gd name="T18" fmla="*/ 233 w 360"/>
              <a:gd name="T19" fmla="*/ 0 h 732"/>
              <a:gd name="T20" fmla="*/ 359 w 360"/>
              <a:gd name="T21" fmla="*/ 0 h 732"/>
              <a:gd name="T22" fmla="*/ 359 w 360"/>
              <a:gd name="T23" fmla="*/ 731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60" h="732">
                <a:moveTo>
                  <a:pt x="359" y="731"/>
                </a:moveTo>
                <a:lnTo>
                  <a:pt x="204" y="731"/>
                </a:lnTo>
                <a:lnTo>
                  <a:pt x="204" y="308"/>
                </a:lnTo>
                <a:lnTo>
                  <a:pt x="208" y="236"/>
                </a:lnTo>
                <a:lnTo>
                  <a:pt x="208" y="165"/>
                </a:lnTo>
                <a:lnTo>
                  <a:pt x="208" y="165"/>
                </a:lnTo>
                <a:cubicBezTo>
                  <a:pt x="183" y="186"/>
                  <a:pt x="165" y="208"/>
                  <a:pt x="158" y="211"/>
                </a:cubicBezTo>
                <a:lnTo>
                  <a:pt x="72" y="279"/>
                </a:lnTo>
                <a:lnTo>
                  <a:pt x="0" y="186"/>
                </a:lnTo>
                <a:lnTo>
                  <a:pt x="233" y="0"/>
                </a:lnTo>
                <a:lnTo>
                  <a:pt x="359" y="0"/>
                </a:lnTo>
                <a:lnTo>
                  <a:pt x="359" y="73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7197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21" name="Freeform 48"/>
          <p:cNvSpPr>
            <a:spLocks noChangeArrowheads="1"/>
          </p:cNvSpPr>
          <p:nvPr/>
        </p:nvSpPr>
        <p:spPr bwMode="auto">
          <a:xfrm>
            <a:off x="12945331" y="5377085"/>
            <a:ext cx="479239" cy="710922"/>
          </a:xfrm>
          <a:custGeom>
            <a:avLst/>
            <a:gdLst>
              <a:gd name="T0" fmla="*/ 667 w 668"/>
              <a:gd name="T1" fmla="*/ 499 h 987"/>
              <a:gd name="T2" fmla="*/ 667 w 668"/>
              <a:gd name="T3" fmla="*/ 499 h 987"/>
              <a:gd name="T4" fmla="*/ 584 w 668"/>
              <a:gd name="T5" fmla="*/ 868 h 987"/>
              <a:gd name="T6" fmla="*/ 584 w 668"/>
              <a:gd name="T7" fmla="*/ 868 h 987"/>
              <a:gd name="T8" fmla="*/ 333 w 668"/>
              <a:gd name="T9" fmla="*/ 986 h 987"/>
              <a:gd name="T10" fmla="*/ 333 w 668"/>
              <a:gd name="T11" fmla="*/ 986 h 987"/>
              <a:gd name="T12" fmla="*/ 82 w 668"/>
              <a:gd name="T13" fmla="*/ 864 h 987"/>
              <a:gd name="T14" fmla="*/ 82 w 668"/>
              <a:gd name="T15" fmla="*/ 864 h 987"/>
              <a:gd name="T16" fmla="*/ 0 w 668"/>
              <a:gd name="T17" fmla="*/ 499 h 987"/>
              <a:gd name="T18" fmla="*/ 0 w 668"/>
              <a:gd name="T19" fmla="*/ 499 h 987"/>
              <a:gd name="T20" fmla="*/ 79 w 668"/>
              <a:gd name="T21" fmla="*/ 126 h 987"/>
              <a:gd name="T22" fmla="*/ 79 w 668"/>
              <a:gd name="T23" fmla="*/ 126 h 987"/>
              <a:gd name="T24" fmla="*/ 333 w 668"/>
              <a:gd name="T25" fmla="*/ 0 h 987"/>
              <a:gd name="T26" fmla="*/ 333 w 668"/>
              <a:gd name="T27" fmla="*/ 0 h 987"/>
              <a:gd name="T28" fmla="*/ 584 w 668"/>
              <a:gd name="T29" fmla="*/ 129 h 987"/>
              <a:gd name="T30" fmla="*/ 584 w 668"/>
              <a:gd name="T31" fmla="*/ 129 h 987"/>
              <a:gd name="T32" fmla="*/ 667 w 668"/>
              <a:gd name="T33" fmla="*/ 499 h 987"/>
              <a:gd name="T34" fmla="*/ 197 w 668"/>
              <a:gd name="T35" fmla="*/ 499 h 987"/>
              <a:gd name="T36" fmla="*/ 197 w 668"/>
              <a:gd name="T37" fmla="*/ 499 h 987"/>
              <a:gd name="T38" fmla="*/ 229 w 668"/>
              <a:gd name="T39" fmla="*/ 750 h 987"/>
              <a:gd name="T40" fmla="*/ 229 w 668"/>
              <a:gd name="T41" fmla="*/ 750 h 987"/>
              <a:gd name="T42" fmla="*/ 333 w 668"/>
              <a:gd name="T43" fmla="*/ 828 h 987"/>
              <a:gd name="T44" fmla="*/ 333 w 668"/>
              <a:gd name="T45" fmla="*/ 828 h 987"/>
              <a:gd name="T46" fmla="*/ 434 w 668"/>
              <a:gd name="T47" fmla="*/ 750 h 987"/>
              <a:gd name="T48" fmla="*/ 434 w 668"/>
              <a:gd name="T49" fmla="*/ 750 h 987"/>
              <a:gd name="T50" fmla="*/ 466 w 668"/>
              <a:gd name="T51" fmla="*/ 499 h 987"/>
              <a:gd name="T52" fmla="*/ 466 w 668"/>
              <a:gd name="T53" fmla="*/ 499 h 987"/>
              <a:gd name="T54" fmla="*/ 434 w 668"/>
              <a:gd name="T55" fmla="*/ 244 h 987"/>
              <a:gd name="T56" fmla="*/ 434 w 668"/>
              <a:gd name="T57" fmla="*/ 244 h 987"/>
              <a:gd name="T58" fmla="*/ 333 w 668"/>
              <a:gd name="T59" fmla="*/ 169 h 987"/>
              <a:gd name="T60" fmla="*/ 333 w 668"/>
              <a:gd name="T61" fmla="*/ 169 h 987"/>
              <a:gd name="T62" fmla="*/ 229 w 668"/>
              <a:gd name="T63" fmla="*/ 244 h 987"/>
              <a:gd name="T64" fmla="*/ 229 w 668"/>
              <a:gd name="T65" fmla="*/ 244 h 987"/>
              <a:gd name="T66" fmla="*/ 197 w 668"/>
              <a:gd name="T67" fmla="*/ 499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68" h="987">
                <a:moveTo>
                  <a:pt x="667" y="499"/>
                </a:moveTo>
                <a:lnTo>
                  <a:pt x="667" y="499"/>
                </a:lnTo>
                <a:cubicBezTo>
                  <a:pt x="667" y="663"/>
                  <a:pt x="642" y="785"/>
                  <a:pt x="584" y="868"/>
                </a:cubicBezTo>
                <a:lnTo>
                  <a:pt x="584" y="868"/>
                </a:lnTo>
                <a:cubicBezTo>
                  <a:pt x="530" y="950"/>
                  <a:pt x="448" y="986"/>
                  <a:pt x="333" y="986"/>
                </a:cubicBezTo>
                <a:lnTo>
                  <a:pt x="333" y="986"/>
                </a:lnTo>
                <a:cubicBezTo>
                  <a:pt x="222" y="986"/>
                  <a:pt x="140" y="950"/>
                  <a:pt x="82" y="864"/>
                </a:cubicBezTo>
                <a:lnTo>
                  <a:pt x="82" y="864"/>
                </a:lnTo>
                <a:cubicBezTo>
                  <a:pt x="28" y="782"/>
                  <a:pt x="0" y="656"/>
                  <a:pt x="0" y="499"/>
                </a:cubicBezTo>
                <a:lnTo>
                  <a:pt x="0" y="499"/>
                </a:lnTo>
                <a:cubicBezTo>
                  <a:pt x="0" y="326"/>
                  <a:pt x="28" y="201"/>
                  <a:pt x="79" y="126"/>
                </a:cubicBezTo>
                <a:lnTo>
                  <a:pt x="79" y="126"/>
                </a:lnTo>
                <a:cubicBezTo>
                  <a:pt x="136" y="43"/>
                  <a:pt x="218" y="0"/>
                  <a:pt x="333" y="0"/>
                </a:cubicBezTo>
                <a:lnTo>
                  <a:pt x="333" y="0"/>
                </a:lnTo>
                <a:cubicBezTo>
                  <a:pt x="444" y="0"/>
                  <a:pt x="527" y="43"/>
                  <a:pt x="584" y="129"/>
                </a:cubicBezTo>
                <a:lnTo>
                  <a:pt x="584" y="129"/>
                </a:lnTo>
                <a:cubicBezTo>
                  <a:pt x="642" y="212"/>
                  <a:pt x="667" y="334"/>
                  <a:pt x="667" y="499"/>
                </a:cubicBezTo>
                <a:close/>
                <a:moveTo>
                  <a:pt x="197" y="499"/>
                </a:moveTo>
                <a:lnTo>
                  <a:pt x="197" y="499"/>
                </a:lnTo>
                <a:cubicBezTo>
                  <a:pt x="197" y="617"/>
                  <a:pt x="208" y="699"/>
                  <a:pt x="229" y="750"/>
                </a:cubicBezTo>
                <a:lnTo>
                  <a:pt x="229" y="750"/>
                </a:lnTo>
                <a:cubicBezTo>
                  <a:pt x="251" y="803"/>
                  <a:pt x="287" y="828"/>
                  <a:pt x="333" y="828"/>
                </a:cubicBezTo>
                <a:lnTo>
                  <a:pt x="333" y="828"/>
                </a:lnTo>
                <a:cubicBezTo>
                  <a:pt x="380" y="828"/>
                  <a:pt x="412" y="803"/>
                  <a:pt x="434" y="750"/>
                </a:cubicBezTo>
                <a:lnTo>
                  <a:pt x="434" y="750"/>
                </a:lnTo>
                <a:cubicBezTo>
                  <a:pt x="455" y="696"/>
                  <a:pt x="466" y="613"/>
                  <a:pt x="466" y="499"/>
                </a:cubicBezTo>
                <a:lnTo>
                  <a:pt x="466" y="499"/>
                </a:lnTo>
                <a:cubicBezTo>
                  <a:pt x="466" y="380"/>
                  <a:pt x="455" y="298"/>
                  <a:pt x="434" y="244"/>
                </a:cubicBezTo>
                <a:lnTo>
                  <a:pt x="434" y="244"/>
                </a:lnTo>
                <a:cubicBezTo>
                  <a:pt x="412" y="194"/>
                  <a:pt x="380" y="169"/>
                  <a:pt x="333" y="169"/>
                </a:cubicBezTo>
                <a:lnTo>
                  <a:pt x="333" y="169"/>
                </a:lnTo>
                <a:cubicBezTo>
                  <a:pt x="287" y="169"/>
                  <a:pt x="251" y="194"/>
                  <a:pt x="229" y="244"/>
                </a:cubicBezTo>
                <a:lnTo>
                  <a:pt x="229" y="244"/>
                </a:lnTo>
                <a:cubicBezTo>
                  <a:pt x="208" y="298"/>
                  <a:pt x="197" y="380"/>
                  <a:pt x="197" y="4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7197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22" name="Freeform 49"/>
          <p:cNvSpPr>
            <a:spLocks noChangeArrowheads="1"/>
          </p:cNvSpPr>
          <p:nvPr/>
        </p:nvSpPr>
        <p:spPr bwMode="auto">
          <a:xfrm>
            <a:off x="13497565" y="5380260"/>
            <a:ext cx="476064" cy="707747"/>
          </a:xfrm>
          <a:custGeom>
            <a:avLst/>
            <a:gdLst>
              <a:gd name="T0" fmla="*/ 635 w 661"/>
              <a:gd name="T1" fmla="*/ 229 h 983"/>
              <a:gd name="T2" fmla="*/ 635 w 661"/>
              <a:gd name="T3" fmla="*/ 229 h 983"/>
              <a:gd name="T4" fmla="*/ 581 w 661"/>
              <a:gd name="T5" fmla="*/ 380 h 983"/>
              <a:gd name="T6" fmla="*/ 581 w 661"/>
              <a:gd name="T7" fmla="*/ 380 h 983"/>
              <a:gd name="T8" fmla="*/ 427 w 661"/>
              <a:gd name="T9" fmla="*/ 469 h 983"/>
              <a:gd name="T10" fmla="*/ 427 w 661"/>
              <a:gd name="T11" fmla="*/ 473 h 983"/>
              <a:gd name="T12" fmla="*/ 427 w 661"/>
              <a:gd name="T13" fmla="*/ 473 h 983"/>
              <a:gd name="T14" fmla="*/ 602 w 661"/>
              <a:gd name="T15" fmla="*/ 541 h 983"/>
              <a:gd name="T16" fmla="*/ 602 w 661"/>
              <a:gd name="T17" fmla="*/ 541 h 983"/>
              <a:gd name="T18" fmla="*/ 660 w 661"/>
              <a:gd name="T19" fmla="*/ 692 h 983"/>
              <a:gd name="T20" fmla="*/ 660 w 661"/>
              <a:gd name="T21" fmla="*/ 692 h 983"/>
              <a:gd name="T22" fmla="*/ 563 w 661"/>
              <a:gd name="T23" fmla="*/ 910 h 983"/>
              <a:gd name="T24" fmla="*/ 563 w 661"/>
              <a:gd name="T25" fmla="*/ 910 h 983"/>
              <a:gd name="T26" fmla="*/ 276 w 661"/>
              <a:gd name="T27" fmla="*/ 982 h 983"/>
              <a:gd name="T28" fmla="*/ 276 w 661"/>
              <a:gd name="T29" fmla="*/ 982 h 983"/>
              <a:gd name="T30" fmla="*/ 0 w 661"/>
              <a:gd name="T31" fmla="*/ 936 h 983"/>
              <a:gd name="T32" fmla="*/ 0 w 661"/>
              <a:gd name="T33" fmla="*/ 760 h 983"/>
              <a:gd name="T34" fmla="*/ 0 w 661"/>
              <a:gd name="T35" fmla="*/ 760 h 983"/>
              <a:gd name="T36" fmla="*/ 122 w 661"/>
              <a:gd name="T37" fmla="*/ 806 h 983"/>
              <a:gd name="T38" fmla="*/ 122 w 661"/>
              <a:gd name="T39" fmla="*/ 806 h 983"/>
              <a:gd name="T40" fmla="*/ 255 w 661"/>
              <a:gd name="T41" fmla="*/ 824 h 983"/>
              <a:gd name="T42" fmla="*/ 255 w 661"/>
              <a:gd name="T43" fmla="*/ 824 h 983"/>
              <a:gd name="T44" fmla="*/ 402 w 661"/>
              <a:gd name="T45" fmla="*/ 792 h 983"/>
              <a:gd name="T46" fmla="*/ 402 w 661"/>
              <a:gd name="T47" fmla="*/ 792 h 983"/>
              <a:gd name="T48" fmla="*/ 452 w 661"/>
              <a:gd name="T49" fmla="*/ 681 h 983"/>
              <a:gd name="T50" fmla="*/ 452 w 661"/>
              <a:gd name="T51" fmla="*/ 681 h 983"/>
              <a:gd name="T52" fmla="*/ 394 w 661"/>
              <a:gd name="T53" fmla="*/ 584 h 983"/>
              <a:gd name="T54" fmla="*/ 394 w 661"/>
              <a:gd name="T55" fmla="*/ 584 h 983"/>
              <a:gd name="T56" fmla="*/ 222 w 661"/>
              <a:gd name="T57" fmla="*/ 555 h 983"/>
              <a:gd name="T58" fmla="*/ 147 w 661"/>
              <a:gd name="T59" fmla="*/ 555 h 983"/>
              <a:gd name="T60" fmla="*/ 147 w 661"/>
              <a:gd name="T61" fmla="*/ 401 h 983"/>
              <a:gd name="T62" fmla="*/ 222 w 661"/>
              <a:gd name="T63" fmla="*/ 401 h 983"/>
              <a:gd name="T64" fmla="*/ 222 w 661"/>
              <a:gd name="T65" fmla="*/ 401 h 983"/>
              <a:gd name="T66" fmla="*/ 384 w 661"/>
              <a:gd name="T67" fmla="*/ 373 h 983"/>
              <a:gd name="T68" fmla="*/ 384 w 661"/>
              <a:gd name="T69" fmla="*/ 373 h 983"/>
              <a:gd name="T70" fmla="*/ 434 w 661"/>
              <a:gd name="T71" fmla="*/ 272 h 983"/>
              <a:gd name="T72" fmla="*/ 434 w 661"/>
              <a:gd name="T73" fmla="*/ 272 h 983"/>
              <a:gd name="T74" fmla="*/ 301 w 661"/>
              <a:gd name="T75" fmla="*/ 165 h 983"/>
              <a:gd name="T76" fmla="*/ 301 w 661"/>
              <a:gd name="T77" fmla="*/ 165 h 983"/>
              <a:gd name="T78" fmla="*/ 201 w 661"/>
              <a:gd name="T79" fmla="*/ 179 h 983"/>
              <a:gd name="T80" fmla="*/ 201 w 661"/>
              <a:gd name="T81" fmla="*/ 179 h 983"/>
              <a:gd name="T82" fmla="*/ 93 w 661"/>
              <a:gd name="T83" fmla="*/ 233 h 983"/>
              <a:gd name="T84" fmla="*/ 4 w 661"/>
              <a:gd name="T85" fmla="*/ 93 h 983"/>
              <a:gd name="T86" fmla="*/ 4 w 661"/>
              <a:gd name="T87" fmla="*/ 93 h 983"/>
              <a:gd name="T88" fmla="*/ 316 w 661"/>
              <a:gd name="T89" fmla="*/ 0 h 983"/>
              <a:gd name="T90" fmla="*/ 316 w 661"/>
              <a:gd name="T91" fmla="*/ 0 h 983"/>
              <a:gd name="T92" fmla="*/ 549 w 661"/>
              <a:gd name="T93" fmla="*/ 61 h 983"/>
              <a:gd name="T94" fmla="*/ 549 w 661"/>
              <a:gd name="T95" fmla="*/ 61 h 983"/>
              <a:gd name="T96" fmla="*/ 635 w 661"/>
              <a:gd name="T97" fmla="*/ 229 h 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61" h="983">
                <a:moveTo>
                  <a:pt x="635" y="229"/>
                </a:moveTo>
                <a:lnTo>
                  <a:pt x="635" y="229"/>
                </a:lnTo>
                <a:cubicBezTo>
                  <a:pt x="635" y="290"/>
                  <a:pt x="617" y="340"/>
                  <a:pt x="581" y="380"/>
                </a:cubicBezTo>
                <a:lnTo>
                  <a:pt x="581" y="380"/>
                </a:lnTo>
                <a:cubicBezTo>
                  <a:pt x="541" y="423"/>
                  <a:pt x="495" y="452"/>
                  <a:pt x="427" y="469"/>
                </a:cubicBezTo>
                <a:lnTo>
                  <a:pt x="427" y="473"/>
                </a:lnTo>
                <a:lnTo>
                  <a:pt x="427" y="473"/>
                </a:lnTo>
                <a:cubicBezTo>
                  <a:pt x="506" y="480"/>
                  <a:pt x="563" y="502"/>
                  <a:pt x="602" y="541"/>
                </a:cubicBezTo>
                <a:lnTo>
                  <a:pt x="602" y="541"/>
                </a:lnTo>
                <a:cubicBezTo>
                  <a:pt x="645" y="581"/>
                  <a:pt x="660" y="631"/>
                  <a:pt x="660" y="692"/>
                </a:cubicBezTo>
                <a:lnTo>
                  <a:pt x="660" y="692"/>
                </a:lnTo>
                <a:cubicBezTo>
                  <a:pt x="660" y="781"/>
                  <a:pt x="631" y="857"/>
                  <a:pt x="563" y="910"/>
                </a:cubicBezTo>
                <a:lnTo>
                  <a:pt x="563" y="910"/>
                </a:lnTo>
                <a:cubicBezTo>
                  <a:pt x="498" y="957"/>
                  <a:pt x="398" y="982"/>
                  <a:pt x="276" y="982"/>
                </a:cubicBezTo>
                <a:lnTo>
                  <a:pt x="276" y="982"/>
                </a:lnTo>
                <a:cubicBezTo>
                  <a:pt x="172" y="982"/>
                  <a:pt x="79" y="968"/>
                  <a:pt x="0" y="936"/>
                </a:cubicBezTo>
                <a:lnTo>
                  <a:pt x="0" y="760"/>
                </a:lnTo>
                <a:lnTo>
                  <a:pt x="0" y="760"/>
                </a:lnTo>
                <a:cubicBezTo>
                  <a:pt x="39" y="781"/>
                  <a:pt x="75" y="796"/>
                  <a:pt x="122" y="806"/>
                </a:cubicBezTo>
                <a:lnTo>
                  <a:pt x="122" y="806"/>
                </a:lnTo>
                <a:cubicBezTo>
                  <a:pt x="169" y="821"/>
                  <a:pt x="208" y="824"/>
                  <a:pt x="255" y="824"/>
                </a:cubicBezTo>
                <a:lnTo>
                  <a:pt x="255" y="824"/>
                </a:lnTo>
                <a:cubicBezTo>
                  <a:pt x="323" y="824"/>
                  <a:pt x="373" y="810"/>
                  <a:pt x="402" y="792"/>
                </a:cubicBezTo>
                <a:lnTo>
                  <a:pt x="402" y="792"/>
                </a:lnTo>
                <a:cubicBezTo>
                  <a:pt x="434" y="767"/>
                  <a:pt x="452" y="731"/>
                  <a:pt x="452" y="681"/>
                </a:cubicBezTo>
                <a:lnTo>
                  <a:pt x="452" y="681"/>
                </a:lnTo>
                <a:cubicBezTo>
                  <a:pt x="452" y="638"/>
                  <a:pt x="430" y="606"/>
                  <a:pt x="394" y="584"/>
                </a:cubicBezTo>
                <a:lnTo>
                  <a:pt x="394" y="584"/>
                </a:lnTo>
                <a:cubicBezTo>
                  <a:pt x="359" y="566"/>
                  <a:pt x="301" y="555"/>
                  <a:pt x="222" y="555"/>
                </a:cubicBezTo>
                <a:lnTo>
                  <a:pt x="147" y="555"/>
                </a:lnTo>
                <a:lnTo>
                  <a:pt x="147" y="401"/>
                </a:lnTo>
                <a:lnTo>
                  <a:pt x="222" y="401"/>
                </a:lnTo>
                <a:lnTo>
                  <a:pt x="222" y="401"/>
                </a:lnTo>
                <a:cubicBezTo>
                  <a:pt x="294" y="401"/>
                  <a:pt x="351" y="391"/>
                  <a:pt x="384" y="373"/>
                </a:cubicBezTo>
                <a:lnTo>
                  <a:pt x="384" y="373"/>
                </a:lnTo>
                <a:cubicBezTo>
                  <a:pt x="416" y="351"/>
                  <a:pt x="434" y="322"/>
                  <a:pt x="434" y="272"/>
                </a:cubicBezTo>
                <a:lnTo>
                  <a:pt x="434" y="272"/>
                </a:lnTo>
                <a:cubicBezTo>
                  <a:pt x="434" y="201"/>
                  <a:pt x="387" y="165"/>
                  <a:pt x="301" y="165"/>
                </a:cubicBezTo>
                <a:lnTo>
                  <a:pt x="301" y="165"/>
                </a:lnTo>
                <a:cubicBezTo>
                  <a:pt x="269" y="165"/>
                  <a:pt x="233" y="172"/>
                  <a:pt x="201" y="179"/>
                </a:cubicBezTo>
                <a:lnTo>
                  <a:pt x="201" y="179"/>
                </a:lnTo>
                <a:cubicBezTo>
                  <a:pt x="172" y="193"/>
                  <a:pt x="136" y="208"/>
                  <a:pt x="93" y="233"/>
                </a:cubicBezTo>
                <a:lnTo>
                  <a:pt x="4" y="93"/>
                </a:lnTo>
                <a:lnTo>
                  <a:pt x="4" y="93"/>
                </a:lnTo>
                <a:cubicBezTo>
                  <a:pt x="86" y="32"/>
                  <a:pt x="194" y="0"/>
                  <a:pt x="316" y="0"/>
                </a:cubicBezTo>
                <a:lnTo>
                  <a:pt x="316" y="0"/>
                </a:lnTo>
                <a:cubicBezTo>
                  <a:pt x="412" y="0"/>
                  <a:pt x="491" y="18"/>
                  <a:pt x="549" y="61"/>
                </a:cubicBezTo>
                <a:lnTo>
                  <a:pt x="549" y="61"/>
                </a:lnTo>
                <a:cubicBezTo>
                  <a:pt x="606" y="100"/>
                  <a:pt x="635" y="158"/>
                  <a:pt x="635" y="22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7197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26" name="Freeform 50"/>
          <p:cNvSpPr>
            <a:spLocks noChangeArrowheads="1"/>
          </p:cNvSpPr>
          <p:nvPr/>
        </p:nvSpPr>
        <p:spPr bwMode="auto">
          <a:xfrm>
            <a:off x="16423771" y="7871661"/>
            <a:ext cx="533192" cy="783920"/>
          </a:xfrm>
          <a:custGeom>
            <a:avLst/>
            <a:gdLst>
              <a:gd name="T0" fmla="*/ 739 w 740"/>
              <a:gd name="T1" fmla="*/ 545 h 1087"/>
              <a:gd name="T2" fmla="*/ 739 w 740"/>
              <a:gd name="T3" fmla="*/ 545 h 1087"/>
              <a:gd name="T4" fmla="*/ 649 w 740"/>
              <a:gd name="T5" fmla="*/ 953 h 1087"/>
              <a:gd name="T6" fmla="*/ 649 w 740"/>
              <a:gd name="T7" fmla="*/ 953 h 1087"/>
              <a:gd name="T8" fmla="*/ 369 w 740"/>
              <a:gd name="T9" fmla="*/ 1086 h 1087"/>
              <a:gd name="T10" fmla="*/ 369 w 740"/>
              <a:gd name="T11" fmla="*/ 1086 h 1087"/>
              <a:gd name="T12" fmla="*/ 93 w 740"/>
              <a:gd name="T13" fmla="*/ 950 h 1087"/>
              <a:gd name="T14" fmla="*/ 93 w 740"/>
              <a:gd name="T15" fmla="*/ 950 h 1087"/>
              <a:gd name="T16" fmla="*/ 0 w 740"/>
              <a:gd name="T17" fmla="*/ 545 h 1087"/>
              <a:gd name="T18" fmla="*/ 0 w 740"/>
              <a:gd name="T19" fmla="*/ 545 h 1087"/>
              <a:gd name="T20" fmla="*/ 93 w 740"/>
              <a:gd name="T21" fmla="*/ 132 h 1087"/>
              <a:gd name="T22" fmla="*/ 93 w 740"/>
              <a:gd name="T23" fmla="*/ 132 h 1087"/>
              <a:gd name="T24" fmla="*/ 369 w 740"/>
              <a:gd name="T25" fmla="*/ 0 h 1087"/>
              <a:gd name="T26" fmla="*/ 369 w 740"/>
              <a:gd name="T27" fmla="*/ 0 h 1087"/>
              <a:gd name="T28" fmla="*/ 645 w 740"/>
              <a:gd name="T29" fmla="*/ 136 h 1087"/>
              <a:gd name="T30" fmla="*/ 645 w 740"/>
              <a:gd name="T31" fmla="*/ 136 h 1087"/>
              <a:gd name="T32" fmla="*/ 739 w 740"/>
              <a:gd name="T33" fmla="*/ 545 h 1087"/>
              <a:gd name="T34" fmla="*/ 222 w 740"/>
              <a:gd name="T35" fmla="*/ 545 h 1087"/>
              <a:gd name="T36" fmla="*/ 222 w 740"/>
              <a:gd name="T37" fmla="*/ 545 h 1087"/>
              <a:gd name="T38" fmla="*/ 258 w 740"/>
              <a:gd name="T39" fmla="*/ 824 h 1087"/>
              <a:gd name="T40" fmla="*/ 258 w 740"/>
              <a:gd name="T41" fmla="*/ 824 h 1087"/>
              <a:gd name="T42" fmla="*/ 369 w 740"/>
              <a:gd name="T43" fmla="*/ 907 h 1087"/>
              <a:gd name="T44" fmla="*/ 369 w 740"/>
              <a:gd name="T45" fmla="*/ 907 h 1087"/>
              <a:gd name="T46" fmla="*/ 480 w 740"/>
              <a:gd name="T47" fmla="*/ 824 h 1087"/>
              <a:gd name="T48" fmla="*/ 480 w 740"/>
              <a:gd name="T49" fmla="*/ 824 h 1087"/>
              <a:gd name="T50" fmla="*/ 516 w 740"/>
              <a:gd name="T51" fmla="*/ 545 h 1087"/>
              <a:gd name="T52" fmla="*/ 516 w 740"/>
              <a:gd name="T53" fmla="*/ 545 h 1087"/>
              <a:gd name="T54" fmla="*/ 480 w 740"/>
              <a:gd name="T55" fmla="*/ 265 h 1087"/>
              <a:gd name="T56" fmla="*/ 480 w 740"/>
              <a:gd name="T57" fmla="*/ 265 h 1087"/>
              <a:gd name="T58" fmla="*/ 369 w 740"/>
              <a:gd name="T59" fmla="*/ 179 h 1087"/>
              <a:gd name="T60" fmla="*/ 369 w 740"/>
              <a:gd name="T61" fmla="*/ 179 h 1087"/>
              <a:gd name="T62" fmla="*/ 258 w 740"/>
              <a:gd name="T63" fmla="*/ 265 h 1087"/>
              <a:gd name="T64" fmla="*/ 258 w 740"/>
              <a:gd name="T65" fmla="*/ 265 h 1087"/>
              <a:gd name="T66" fmla="*/ 222 w 740"/>
              <a:gd name="T67" fmla="*/ 545 h 10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40" h="1087">
                <a:moveTo>
                  <a:pt x="739" y="545"/>
                </a:moveTo>
                <a:lnTo>
                  <a:pt x="739" y="545"/>
                </a:lnTo>
                <a:cubicBezTo>
                  <a:pt x="739" y="728"/>
                  <a:pt x="710" y="864"/>
                  <a:pt x="649" y="953"/>
                </a:cubicBezTo>
                <a:lnTo>
                  <a:pt x="649" y="953"/>
                </a:lnTo>
                <a:cubicBezTo>
                  <a:pt x="588" y="1043"/>
                  <a:pt x="495" y="1086"/>
                  <a:pt x="369" y="1086"/>
                </a:cubicBezTo>
                <a:lnTo>
                  <a:pt x="369" y="1086"/>
                </a:lnTo>
                <a:cubicBezTo>
                  <a:pt x="247" y="1086"/>
                  <a:pt x="154" y="1039"/>
                  <a:pt x="93" y="950"/>
                </a:cubicBezTo>
                <a:lnTo>
                  <a:pt x="93" y="950"/>
                </a:lnTo>
                <a:cubicBezTo>
                  <a:pt x="32" y="857"/>
                  <a:pt x="0" y="724"/>
                  <a:pt x="0" y="545"/>
                </a:cubicBezTo>
                <a:lnTo>
                  <a:pt x="0" y="545"/>
                </a:lnTo>
                <a:cubicBezTo>
                  <a:pt x="0" y="355"/>
                  <a:pt x="32" y="222"/>
                  <a:pt x="93" y="132"/>
                </a:cubicBezTo>
                <a:lnTo>
                  <a:pt x="93" y="132"/>
                </a:lnTo>
                <a:cubicBezTo>
                  <a:pt x="150" y="43"/>
                  <a:pt x="247" y="0"/>
                  <a:pt x="369" y="0"/>
                </a:cubicBezTo>
                <a:lnTo>
                  <a:pt x="369" y="0"/>
                </a:lnTo>
                <a:cubicBezTo>
                  <a:pt x="491" y="0"/>
                  <a:pt x="584" y="46"/>
                  <a:pt x="645" y="136"/>
                </a:cubicBezTo>
                <a:lnTo>
                  <a:pt x="645" y="136"/>
                </a:lnTo>
                <a:cubicBezTo>
                  <a:pt x="710" y="229"/>
                  <a:pt x="739" y="369"/>
                  <a:pt x="739" y="545"/>
                </a:cubicBezTo>
                <a:close/>
                <a:moveTo>
                  <a:pt x="222" y="545"/>
                </a:moveTo>
                <a:lnTo>
                  <a:pt x="222" y="545"/>
                </a:lnTo>
                <a:cubicBezTo>
                  <a:pt x="222" y="674"/>
                  <a:pt x="237" y="767"/>
                  <a:pt x="258" y="824"/>
                </a:cubicBezTo>
                <a:lnTo>
                  <a:pt x="258" y="824"/>
                </a:lnTo>
                <a:cubicBezTo>
                  <a:pt x="280" y="878"/>
                  <a:pt x="315" y="907"/>
                  <a:pt x="369" y="907"/>
                </a:cubicBezTo>
                <a:lnTo>
                  <a:pt x="369" y="907"/>
                </a:lnTo>
                <a:cubicBezTo>
                  <a:pt x="419" y="907"/>
                  <a:pt x="459" y="878"/>
                  <a:pt x="480" y="824"/>
                </a:cubicBezTo>
                <a:lnTo>
                  <a:pt x="480" y="824"/>
                </a:lnTo>
                <a:cubicBezTo>
                  <a:pt x="505" y="763"/>
                  <a:pt x="516" y="674"/>
                  <a:pt x="516" y="545"/>
                </a:cubicBezTo>
                <a:lnTo>
                  <a:pt x="516" y="545"/>
                </a:lnTo>
                <a:cubicBezTo>
                  <a:pt x="516" y="412"/>
                  <a:pt x="505" y="322"/>
                  <a:pt x="480" y="265"/>
                </a:cubicBezTo>
                <a:lnTo>
                  <a:pt x="480" y="265"/>
                </a:lnTo>
                <a:cubicBezTo>
                  <a:pt x="459" y="208"/>
                  <a:pt x="419" y="179"/>
                  <a:pt x="369" y="179"/>
                </a:cubicBezTo>
                <a:lnTo>
                  <a:pt x="369" y="179"/>
                </a:lnTo>
                <a:cubicBezTo>
                  <a:pt x="315" y="179"/>
                  <a:pt x="280" y="208"/>
                  <a:pt x="258" y="265"/>
                </a:cubicBezTo>
                <a:lnTo>
                  <a:pt x="258" y="265"/>
                </a:lnTo>
                <a:cubicBezTo>
                  <a:pt x="237" y="322"/>
                  <a:pt x="222" y="412"/>
                  <a:pt x="222" y="5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7197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27" name="Freeform 51"/>
          <p:cNvSpPr>
            <a:spLocks noChangeArrowheads="1"/>
          </p:cNvSpPr>
          <p:nvPr/>
        </p:nvSpPr>
        <p:spPr bwMode="auto">
          <a:xfrm>
            <a:off x="17014091" y="7884356"/>
            <a:ext cx="577624" cy="758530"/>
          </a:xfrm>
          <a:custGeom>
            <a:avLst/>
            <a:gdLst>
              <a:gd name="T0" fmla="*/ 800 w 801"/>
              <a:gd name="T1" fmla="*/ 839 h 1055"/>
              <a:gd name="T2" fmla="*/ 671 w 801"/>
              <a:gd name="T3" fmla="*/ 839 h 1055"/>
              <a:gd name="T4" fmla="*/ 671 w 801"/>
              <a:gd name="T5" fmla="*/ 1054 h 1055"/>
              <a:gd name="T6" fmla="*/ 452 w 801"/>
              <a:gd name="T7" fmla="*/ 1054 h 1055"/>
              <a:gd name="T8" fmla="*/ 452 w 801"/>
              <a:gd name="T9" fmla="*/ 839 h 1055"/>
              <a:gd name="T10" fmla="*/ 0 w 801"/>
              <a:gd name="T11" fmla="*/ 839 h 1055"/>
              <a:gd name="T12" fmla="*/ 0 w 801"/>
              <a:gd name="T13" fmla="*/ 681 h 1055"/>
              <a:gd name="T14" fmla="*/ 466 w 801"/>
              <a:gd name="T15" fmla="*/ 0 h 1055"/>
              <a:gd name="T16" fmla="*/ 671 w 801"/>
              <a:gd name="T17" fmla="*/ 0 h 1055"/>
              <a:gd name="T18" fmla="*/ 671 w 801"/>
              <a:gd name="T19" fmla="*/ 663 h 1055"/>
              <a:gd name="T20" fmla="*/ 800 w 801"/>
              <a:gd name="T21" fmla="*/ 663 h 1055"/>
              <a:gd name="T22" fmla="*/ 800 w 801"/>
              <a:gd name="T23" fmla="*/ 839 h 1055"/>
              <a:gd name="T24" fmla="*/ 452 w 801"/>
              <a:gd name="T25" fmla="*/ 663 h 1055"/>
              <a:gd name="T26" fmla="*/ 452 w 801"/>
              <a:gd name="T27" fmla="*/ 484 h 1055"/>
              <a:gd name="T28" fmla="*/ 452 w 801"/>
              <a:gd name="T29" fmla="*/ 484 h 1055"/>
              <a:gd name="T30" fmla="*/ 456 w 801"/>
              <a:gd name="T31" fmla="*/ 355 h 1055"/>
              <a:gd name="T32" fmla="*/ 456 w 801"/>
              <a:gd name="T33" fmla="*/ 355 h 1055"/>
              <a:gd name="T34" fmla="*/ 463 w 801"/>
              <a:gd name="T35" fmla="*/ 254 h 1055"/>
              <a:gd name="T36" fmla="*/ 456 w 801"/>
              <a:gd name="T37" fmla="*/ 254 h 1055"/>
              <a:gd name="T38" fmla="*/ 456 w 801"/>
              <a:gd name="T39" fmla="*/ 254 h 1055"/>
              <a:gd name="T40" fmla="*/ 395 w 801"/>
              <a:gd name="T41" fmla="*/ 369 h 1055"/>
              <a:gd name="T42" fmla="*/ 198 w 801"/>
              <a:gd name="T43" fmla="*/ 663 h 1055"/>
              <a:gd name="T44" fmla="*/ 452 w 801"/>
              <a:gd name="T45" fmla="*/ 663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01" h="1055">
                <a:moveTo>
                  <a:pt x="800" y="839"/>
                </a:moveTo>
                <a:lnTo>
                  <a:pt x="671" y="839"/>
                </a:lnTo>
                <a:lnTo>
                  <a:pt x="671" y="1054"/>
                </a:lnTo>
                <a:lnTo>
                  <a:pt x="452" y="1054"/>
                </a:lnTo>
                <a:lnTo>
                  <a:pt x="452" y="839"/>
                </a:lnTo>
                <a:lnTo>
                  <a:pt x="0" y="839"/>
                </a:lnTo>
                <a:lnTo>
                  <a:pt x="0" y="681"/>
                </a:lnTo>
                <a:lnTo>
                  <a:pt x="466" y="0"/>
                </a:lnTo>
                <a:lnTo>
                  <a:pt x="671" y="0"/>
                </a:lnTo>
                <a:lnTo>
                  <a:pt x="671" y="663"/>
                </a:lnTo>
                <a:lnTo>
                  <a:pt x="800" y="663"/>
                </a:lnTo>
                <a:lnTo>
                  <a:pt x="800" y="839"/>
                </a:lnTo>
                <a:close/>
                <a:moveTo>
                  <a:pt x="452" y="663"/>
                </a:moveTo>
                <a:lnTo>
                  <a:pt x="452" y="484"/>
                </a:lnTo>
                <a:lnTo>
                  <a:pt x="452" y="484"/>
                </a:lnTo>
                <a:cubicBezTo>
                  <a:pt x="452" y="455"/>
                  <a:pt x="452" y="408"/>
                  <a:pt x="456" y="355"/>
                </a:cubicBezTo>
                <a:lnTo>
                  <a:pt x="456" y="355"/>
                </a:lnTo>
                <a:cubicBezTo>
                  <a:pt x="459" y="297"/>
                  <a:pt x="459" y="261"/>
                  <a:pt x="463" y="254"/>
                </a:cubicBezTo>
                <a:lnTo>
                  <a:pt x="456" y="254"/>
                </a:lnTo>
                <a:lnTo>
                  <a:pt x="456" y="254"/>
                </a:lnTo>
                <a:cubicBezTo>
                  <a:pt x="438" y="294"/>
                  <a:pt x="420" y="333"/>
                  <a:pt x="395" y="369"/>
                </a:cubicBezTo>
                <a:lnTo>
                  <a:pt x="198" y="663"/>
                </a:lnTo>
                <a:lnTo>
                  <a:pt x="452" y="6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7197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28" name="Freeform 52"/>
          <p:cNvSpPr>
            <a:spLocks noChangeArrowheads="1"/>
          </p:cNvSpPr>
          <p:nvPr/>
        </p:nvSpPr>
        <p:spPr bwMode="auto">
          <a:xfrm>
            <a:off x="8749620" y="7871660"/>
            <a:ext cx="768050" cy="1129859"/>
          </a:xfrm>
          <a:custGeom>
            <a:avLst/>
            <a:gdLst>
              <a:gd name="T0" fmla="*/ 1068 w 1069"/>
              <a:gd name="T1" fmla="*/ 785 h 1571"/>
              <a:gd name="T2" fmla="*/ 1068 w 1069"/>
              <a:gd name="T3" fmla="*/ 785 h 1571"/>
              <a:gd name="T4" fmla="*/ 936 w 1069"/>
              <a:gd name="T5" fmla="*/ 1376 h 1571"/>
              <a:gd name="T6" fmla="*/ 936 w 1069"/>
              <a:gd name="T7" fmla="*/ 1376 h 1571"/>
              <a:gd name="T8" fmla="*/ 534 w 1069"/>
              <a:gd name="T9" fmla="*/ 1570 h 1571"/>
              <a:gd name="T10" fmla="*/ 534 w 1069"/>
              <a:gd name="T11" fmla="*/ 1570 h 1571"/>
              <a:gd name="T12" fmla="*/ 136 w 1069"/>
              <a:gd name="T13" fmla="*/ 1369 h 1571"/>
              <a:gd name="T14" fmla="*/ 136 w 1069"/>
              <a:gd name="T15" fmla="*/ 1369 h 1571"/>
              <a:gd name="T16" fmla="*/ 0 w 1069"/>
              <a:gd name="T17" fmla="*/ 785 h 1571"/>
              <a:gd name="T18" fmla="*/ 0 w 1069"/>
              <a:gd name="T19" fmla="*/ 785 h 1571"/>
              <a:gd name="T20" fmla="*/ 133 w 1069"/>
              <a:gd name="T21" fmla="*/ 193 h 1571"/>
              <a:gd name="T22" fmla="*/ 133 w 1069"/>
              <a:gd name="T23" fmla="*/ 193 h 1571"/>
              <a:gd name="T24" fmla="*/ 534 w 1069"/>
              <a:gd name="T25" fmla="*/ 0 h 1571"/>
              <a:gd name="T26" fmla="*/ 534 w 1069"/>
              <a:gd name="T27" fmla="*/ 0 h 1571"/>
              <a:gd name="T28" fmla="*/ 932 w 1069"/>
              <a:gd name="T29" fmla="*/ 200 h 1571"/>
              <a:gd name="T30" fmla="*/ 932 w 1069"/>
              <a:gd name="T31" fmla="*/ 200 h 1571"/>
              <a:gd name="T32" fmla="*/ 1068 w 1069"/>
              <a:gd name="T33" fmla="*/ 785 h 1571"/>
              <a:gd name="T34" fmla="*/ 323 w 1069"/>
              <a:gd name="T35" fmla="*/ 785 h 1571"/>
              <a:gd name="T36" fmla="*/ 323 w 1069"/>
              <a:gd name="T37" fmla="*/ 785 h 1571"/>
              <a:gd name="T38" fmla="*/ 373 w 1069"/>
              <a:gd name="T39" fmla="*/ 1186 h 1571"/>
              <a:gd name="T40" fmla="*/ 373 w 1069"/>
              <a:gd name="T41" fmla="*/ 1186 h 1571"/>
              <a:gd name="T42" fmla="*/ 534 w 1069"/>
              <a:gd name="T43" fmla="*/ 1312 h 1571"/>
              <a:gd name="T44" fmla="*/ 534 w 1069"/>
              <a:gd name="T45" fmla="*/ 1312 h 1571"/>
              <a:gd name="T46" fmla="*/ 699 w 1069"/>
              <a:gd name="T47" fmla="*/ 1186 h 1571"/>
              <a:gd name="T48" fmla="*/ 699 w 1069"/>
              <a:gd name="T49" fmla="*/ 1186 h 1571"/>
              <a:gd name="T50" fmla="*/ 749 w 1069"/>
              <a:gd name="T51" fmla="*/ 785 h 1571"/>
              <a:gd name="T52" fmla="*/ 749 w 1069"/>
              <a:gd name="T53" fmla="*/ 785 h 1571"/>
              <a:gd name="T54" fmla="*/ 695 w 1069"/>
              <a:gd name="T55" fmla="*/ 380 h 1571"/>
              <a:gd name="T56" fmla="*/ 695 w 1069"/>
              <a:gd name="T57" fmla="*/ 380 h 1571"/>
              <a:gd name="T58" fmla="*/ 534 w 1069"/>
              <a:gd name="T59" fmla="*/ 258 h 1571"/>
              <a:gd name="T60" fmla="*/ 534 w 1069"/>
              <a:gd name="T61" fmla="*/ 258 h 1571"/>
              <a:gd name="T62" fmla="*/ 373 w 1069"/>
              <a:gd name="T63" fmla="*/ 380 h 1571"/>
              <a:gd name="T64" fmla="*/ 373 w 1069"/>
              <a:gd name="T65" fmla="*/ 380 h 1571"/>
              <a:gd name="T66" fmla="*/ 323 w 1069"/>
              <a:gd name="T67" fmla="*/ 785 h 1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69" h="1571">
                <a:moveTo>
                  <a:pt x="1068" y="785"/>
                </a:moveTo>
                <a:lnTo>
                  <a:pt x="1068" y="785"/>
                </a:lnTo>
                <a:cubicBezTo>
                  <a:pt x="1068" y="1050"/>
                  <a:pt x="1025" y="1251"/>
                  <a:pt x="936" y="1376"/>
                </a:cubicBezTo>
                <a:lnTo>
                  <a:pt x="936" y="1376"/>
                </a:lnTo>
                <a:cubicBezTo>
                  <a:pt x="850" y="1509"/>
                  <a:pt x="717" y="1570"/>
                  <a:pt x="534" y="1570"/>
                </a:cubicBezTo>
                <a:lnTo>
                  <a:pt x="534" y="1570"/>
                </a:lnTo>
                <a:cubicBezTo>
                  <a:pt x="358" y="1570"/>
                  <a:pt x="226" y="1506"/>
                  <a:pt x="136" y="1369"/>
                </a:cubicBezTo>
                <a:lnTo>
                  <a:pt x="136" y="1369"/>
                </a:lnTo>
                <a:cubicBezTo>
                  <a:pt x="46" y="1240"/>
                  <a:pt x="0" y="1043"/>
                  <a:pt x="0" y="785"/>
                </a:cubicBezTo>
                <a:lnTo>
                  <a:pt x="0" y="785"/>
                </a:lnTo>
                <a:cubicBezTo>
                  <a:pt x="0" y="520"/>
                  <a:pt x="46" y="319"/>
                  <a:pt x="133" y="193"/>
                </a:cubicBezTo>
                <a:lnTo>
                  <a:pt x="133" y="193"/>
                </a:lnTo>
                <a:cubicBezTo>
                  <a:pt x="219" y="64"/>
                  <a:pt x="355" y="0"/>
                  <a:pt x="534" y="0"/>
                </a:cubicBezTo>
                <a:lnTo>
                  <a:pt x="534" y="0"/>
                </a:lnTo>
                <a:cubicBezTo>
                  <a:pt x="713" y="0"/>
                  <a:pt x="842" y="68"/>
                  <a:pt x="932" y="200"/>
                </a:cubicBezTo>
                <a:lnTo>
                  <a:pt x="932" y="200"/>
                </a:lnTo>
                <a:cubicBezTo>
                  <a:pt x="1025" y="333"/>
                  <a:pt x="1068" y="527"/>
                  <a:pt x="1068" y="785"/>
                </a:cubicBezTo>
                <a:close/>
                <a:moveTo>
                  <a:pt x="323" y="785"/>
                </a:moveTo>
                <a:lnTo>
                  <a:pt x="323" y="785"/>
                </a:lnTo>
                <a:cubicBezTo>
                  <a:pt x="323" y="975"/>
                  <a:pt x="337" y="1108"/>
                  <a:pt x="373" y="1186"/>
                </a:cubicBezTo>
                <a:lnTo>
                  <a:pt x="373" y="1186"/>
                </a:lnTo>
                <a:cubicBezTo>
                  <a:pt x="405" y="1269"/>
                  <a:pt x="455" y="1312"/>
                  <a:pt x="534" y="1312"/>
                </a:cubicBezTo>
                <a:lnTo>
                  <a:pt x="534" y="1312"/>
                </a:lnTo>
                <a:cubicBezTo>
                  <a:pt x="609" y="1312"/>
                  <a:pt x="663" y="1269"/>
                  <a:pt x="699" y="1186"/>
                </a:cubicBezTo>
                <a:lnTo>
                  <a:pt x="699" y="1186"/>
                </a:lnTo>
                <a:cubicBezTo>
                  <a:pt x="731" y="1104"/>
                  <a:pt x="749" y="971"/>
                  <a:pt x="749" y="785"/>
                </a:cubicBezTo>
                <a:lnTo>
                  <a:pt x="749" y="785"/>
                </a:lnTo>
                <a:cubicBezTo>
                  <a:pt x="749" y="598"/>
                  <a:pt x="731" y="466"/>
                  <a:pt x="695" y="380"/>
                </a:cubicBezTo>
                <a:lnTo>
                  <a:pt x="695" y="380"/>
                </a:lnTo>
                <a:cubicBezTo>
                  <a:pt x="663" y="301"/>
                  <a:pt x="609" y="258"/>
                  <a:pt x="534" y="258"/>
                </a:cubicBezTo>
                <a:lnTo>
                  <a:pt x="534" y="258"/>
                </a:lnTo>
                <a:cubicBezTo>
                  <a:pt x="459" y="258"/>
                  <a:pt x="405" y="301"/>
                  <a:pt x="373" y="380"/>
                </a:cubicBezTo>
                <a:lnTo>
                  <a:pt x="373" y="380"/>
                </a:lnTo>
                <a:cubicBezTo>
                  <a:pt x="340" y="466"/>
                  <a:pt x="323" y="598"/>
                  <a:pt x="323" y="78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7197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29" name="Freeform 53"/>
          <p:cNvSpPr>
            <a:spLocks noChangeArrowheads="1"/>
          </p:cNvSpPr>
          <p:nvPr/>
        </p:nvSpPr>
        <p:spPr bwMode="auto">
          <a:xfrm>
            <a:off x="9635100" y="7871661"/>
            <a:ext cx="768050" cy="1113991"/>
          </a:xfrm>
          <a:custGeom>
            <a:avLst/>
            <a:gdLst>
              <a:gd name="T0" fmla="*/ 1068 w 1069"/>
              <a:gd name="T1" fmla="*/ 1549 h 1550"/>
              <a:gd name="T2" fmla="*/ 3 w 1069"/>
              <a:gd name="T3" fmla="*/ 1549 h 1550"/>
              <a:gd name="T4" fmla="*/ 3 w 1069"/>
              <a:gd name="T5" fmla="*/ 1326 h 1550"/>
              <a:gd name="T6" fmla="*/ 383 w 1069"/>
              <a:gd name="T7" fmla="*/ 939 h 1550"/>
              <a:gd name="T8" fmla="*/ 383 w 1069"/>
              <a:gd name="T9" fmla="*/ 939 h 1550"/>
              <a:gd name="T10" fmla="*/ 609 w 1069"/>
              <a:gd name="T11" fmla="*/ 699 h 1550"/>
              <a:gd name="T12" fmla="*/ 609 w 1069"/>
              <a:gd name="T13" fmla="*/ 699 h 1550"/>
              <a:gd name="T14" fmla="*/ 681 w 1069"/>
              <a:gd name="T15" fmla="*/ 573 h 1550"/>
              <a:gd name="T16" fmla="*/ 681 w 1069"/>
              <a:gd name="T17" fmla="*/ 573 h 1550"/>
              <a:gd name="T18" fmla="*/ 706 w 1069"/>
              <a:gd name="T19" fmla="*/ 451 h 1550"/>
              <a:gd name="T20" fmla="*/ 706 w 1069"/>
              <a:gd name="T21" fmla="*/ 451 h 1550"/>
              <a:gd name="T22" fmla="*/ 656 w 1069"/>
              <a:gd name="T23" fmla="*/ 315 h 1550"/>
              <a:gd name="T24" fmla="*/ 656 w 1069"/>
              <a:gd name="T25" fmla="*/ 315 h 1550"/>
              <a:gd name="T26" fmla="*/ 520 w 1069"/>
              <a:gd name="T27" fmla="*/ 269 h 1550"/>
              <a:gd name="T28" fmla="*/ 520 w 1069"/>
              <a:gd name="T29" fmla="*/ 269 h 1550"/>
              <a:gd name="T30" fmla="*/ 347 w 1069"/>
              <a:gd name="T31" fmla="*/ 312 h 1550"/>
              <a:gd name="T32" fmla="*/ 347 w 1069"/>
              <a:gd name="T33" fmla="*/ 312 h 1550"/>
              <a:gd name="T34" fmla="*/ 175 w 1069"/>
              <a:gd name="T35" fmla="*/ 426 h 1550"/>
              <a:gd name="T36" fmla="*/ 0 w 1069"/>
              <a:gd name="T37" fmla="*/ 222 h 1550"/>
              <a:gd name="T38" fmla="*/ 0 w 1069"/>
              <a:gd name="T39" fmla="*/ 222 h 1550"/>
              <a:gd name="T40" fmla="*/ 183 w 1069"/>
              <a:gd name="T41" fmla="*/ 82 h 1550"/>
              <a:gd name="T42" fmla="*/ 183 w 1069"/>
              <a:gd name="T43" fmla="*/ 82 h 1550"/>
              <a:gd name="T44" fmla="*/ 344 w 1069"/>
              <a:gd name="T45" fmla="*/ 25 h 1550"/>
              <a:gd name="T46" fmla="*/ 344 w 1069"/>
              <a:gd name="T47" fmla="*/ 25 h 1550"/>
              <a:gd name="T48" fmla="*/ 541 w 1069"/>
              <a:gd name="T49" fmla="*/ 0 h 1550"/>
              <a:gd name="T50" fmla="*/ 541 w 1069"/>
              <a:gd name="T51" fmla="*/ 0 h 1550"/>
              <a:gd name="T52" fmla="*/ 792 w 1069"/>
              <a:gd name="T53" fmla="*/ 50 h 1550"/>
              <a:gd name="T54" fmla="*/ 792 w 1069"/>
              <a:gd name="T55" fmla="*/ 50 h 1550"/>
              <a:gd name="T56" fmla="*/ 964 w 1069"/>
              <a:gd name="T57" fmla="*/ 200 h 1550"/>
              <a:gd name="T58" fmla="*/ 964 w 1069"/>
              <a:gd name="T59" fmla="*/ 200 h 1550"/>
              <a:gd name="T60" fmla="*/ 1025 w 1069"/>
              <a:gd name="T61" fmla="*/ 412 h 1550"/>
              <a:gd name="T62" fmla="*/ 1025 w 1069"/>
              <a:gd name="T63" fmla="*/ 412 h 1550"/>
              <a:gd name="T64" fmla="*/ 986 w 1069"/>
              <a:gd name="T65" fmla="*/ 613 h 1550"/>
              <a:gd name="T66" fmla="*/ 986 w 1069"/>
              <a:gd name="T67" fmla="*/ 613 h 1550"/>
              <a:gd name="T68" fmla="*/ 874 w 1069"/>
              <a:gd name="T69" fmla="*/ 803 h 1550"/>
              <a:gd name="T70" fmla="*/ 874 w 1069"/>
              <a:gd name="T71" fmla="*/ 803 h 1550"/>
              <a:gd name="T72" fmla="*/ 602 w 1069"/>
              <a:gd name="T73" fmla="*/ 1079 h 1550"/>
              <a:gd name="T74" fmla="*/ 405 w 1069"/>
              <a:gd name="T75" fmla="*/ 1262 h 1550"/>
              <a:gd name="T76" fmla="*/ 405 w 1069"/>
              <a:gd name="T77" fmla="*/ 1280 h 1550"/>
              <a:gd name="T78" fmla="*/ 1068 w 1069"/>
              <a:gd name="T79" fmla="*/ 1280 h 1550"/>
              <a:gd name="T80" fmla="*/ 1068 w 1069"/>
              <a:gd name="T81" fmla="*/ 1549 h 1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69" h="1550">
                <a:moveTo>
                  <a:pt x="1068" y="1549"/>
                </a:moveTo>
                <a:lnTo>
                  <a:pt x="3" y="1549"/>
                </a:lnTo>
                <a:lnTo>
                  <a:pt x="3" y="1326"/>
                </a:lnTo>
                <a:lnTo>
                  <a:pt x="383" y="939"/>
                </a:lnTo>
                <a:lnTo>
                  <a:pt x="383" y="939"/>
                </a:lnTo>
                <a:cubicBezTo>
                  <a:pt x="498" y="821"/>
                  <a:pt x="573" y="742"/>
                  <a:pt x="609" y="699"/>
                </a:cubicBezTo>
                <a:lnTo>
                  <a:pt x="609" y="699"/>
                </a:lnTo>
                <a:cubicBezTo>
                  <a:pt x="641" y="652"/>
                  <a:pt x="667" y="609"/>
                  <a:pt x="681" y="573"/>
                </a:cubicBezTo>
                <a:lnTo>
                  <a:pt x="681" y="573"/>
                </a:lnTo>
                <a:cubicBezTo>
                  <a:pt x="699" y="530"/>
                  <a:pt x="706" y="494"/>
                  <a:pt x="706" y="451"/>
                </a:cubicBezTo>
                <a:lnTo>
                  <a:pt x="706" y="451"/>
                </a:lnTo>
                <a:cubicBezTo>
                  <a:pt x="706" y="394"/>
                  <a:pt x="688" y="347"/>
                  <a:pt x="656" y="315"/>
                </a:cubicBezTo>
                <a:lnTo>
                  <a:pt x="656" y="315"/>
                </a:lnTo>
                <a:cubicBezTo>
                  <a:pt x="620" y="287"/>
                  <a:pt x="577" y="269"/>
                  <a:pt x="520" y="269"/>
                </a:cubicBezTo>
                <a:lnTo>
                  <a:pt x="520" y="269"/>
                </a:lnTo>
                <a:cubicBezTo>
                  <a:pt x="462" y="269"/>
                  <a:pt x="401" y="283"/>
                  <a:pt x="347" y="312"/>
                </a:cubicBezTo>
                <a:lnTo>
                  <a:pt x="347" y="312"/>
                </a:lnTo>
                <a:cubicBezTo>
                  <a:pt x="294" y="340"/>
                  <a:pt x="233" y="376"/>
                  <a:pt x="175" y="426"/>
                </a:cubicBezTo>
                <a:lnTo>
                  <a:pt x="0" y="222"/>
                </a:lnTo>
                <a:lnTo>
                  <a:pt x="0" y="222"/>
                </a:lnTo>
                <a:cubicBezTo>
                  <a:pt x="71" y="154"/>
                  <a:pt x="136" y="111"/>
                  <a:pt x="183" y="82"/>
                </a:cubicBezTo>
                <a:lnTo>
                  <a:pt x="183" y="82"/>
                </a:lnTo>
                <a:cubicBezTo>
                  <a:pt x="233" y="53"/>
                  <a:pt x="290" y="39"/>
                  <a:pt x="344" y="25"/>
                </a:cubicBezTo>
                <a:lnTo>
                  <a:pt x="344" y="25"/>
                </a:lnTo>
                <a:cubicBezTo>
                  <a:pt x="405" y="10"/>
                  <a:pt x="469" y="0"/>
                  <a:pt x="541" y="0"/>
                </a:cubicBezTo>
                <a:lnTo>
                  <a:pt x="541" y="0"/>
                </a:lnTo>
                <a:cubicBezTo>
                  <a:pt x="638" y="0"/>
                  <a:pt x="724" y="18"/>
                  <a:pt x="792" y="50"/>
                </a:cubicBezTo>
                <a:lnTo>
                  <a:pt x="792" y="50"/>
                </a:lnTo>
                <a:cubicBezTo>
                  <a:pt x="867" y="86"/>
                  <a:pt x="921" y="136"/>
                  <a:pt x="964" y="200"/>
                </a:cubicBezTo>
                <a:lnTo>
                  <a:pt x="964" y="200"/>
                </a:lnTo>
                <a:cubicBezTo>
                  <a:pt x="1004" y="261"/>
                  <a:pt x="1025" y="333"/>
                  <a:pt x="1025" y="412"/>
                </a:cubicBezTo>
                <a:lnTo>
                  <a:pt x="1025" y="412"/>
                </a:lnTo>
                <a:cubicBezTo>
                  <a:pt x="1025" y="484"/>
                  <a:pt x="1014" y="552"/>
                  <a:pt x="986" y="613"/>
                </a:cubicBezTo>
                <a:lnTo>
                  <a:pt x="986" y="613"/>
                </a:lnTo>
                <a:cubicBezTo>
                  <a:pt x="964" y="674"/>
                  <a:pt x="928" y="735"/>
                  <a:pt x="874" y="803"/>
                </a:cubicBezTo>
                <a:lnTo>
                  <a:pt x="874" y="803"/>
                </a:lnTo>
                <a:cubicBezTo>
                  <a:pt x="821" y="864"/>
                  <a:pt x="731" y="961"/>
                  <a:pt x="602" y="1079"/>
                </a:cubicBezTo>
                <a:lnTo>
                  <a:pt x="405" y="1262"/>
                </a:lnTo>
                <a:lnTo>
                  <a:pt x="405" y="1280"/>
                </a:lnTo>
                <a:lnTo>
                  <a:pt x="1068" y="1280"/>
                </a:lnTo>
                <a:lnTo>
                  <a:pt x="1068" y="154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7197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66953" y="1241274"/>
            <a:ext cx="172792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Главни проблеми при разработка</a:t>
            </a:r>
            <a:endParaRPr lang="en-US" sz="8000" b="1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"/>
              <a:ea typeface="Nunito Light" charset="0"/>
              <a:cs typeface="Nunito Light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105666" y="7481287"/>
            <a:ext cx="4769046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bg-BG" sz="32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Създаване на качествен код, поддържащ основната функция за различен контрол на достъпа</a:t>
            </a:r>
            <a:endParaRPr lang="en-US" sz="32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603735" y="4304792"/>
            <a:ext cx="5579603" cy="2220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bg-BG" sz="320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Изучаването, разбирането </a:t>
            </a:r>
            <a:r>
              <a:rPr lang="bg-BG" sz="32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на научните дейности на ЦЕРН и бързото приспособяване към средата</a:t>
            </a:r>
            <a:endParaRPr lang="en-US" sz="32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12669" y="4388713"/>
            <a:ext cx="51201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bg-BG" sz="32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Създаване на иновативен и лесен за навигиране потребителски интерфейс</a:t>
            </a:r>
            <a:endParaRPr lang="en-US" sz="32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34999" y="7305271"/>
            <a:ext cx="347962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ru-RU" sz="320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Опростяване на структурата на базата данни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8" y="0"/>
            <a:ext cx="1947834" cy="1920240"/>
          </a:xfrm>
          <a:prstGeom prst="rect">
            <a:avLst/>
          </a:prstGeom>
        </p:spPr>
      </p:pic>
      <p:pic>
        <p:nvPicPr>
          <p:cNvPr id="25" name="Picture 1">
            <a:extLst>
              <a:ext uri="{FF2B5EF4-FFF2-40B4-BE49-F238E27FC236}">
                <a16:creationId xmlns:a16="http://schemas.microsoft.com/office/drawing/2014/main" id="{45494EB7-E841-48F3-9078-97EFEA83888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343368" y="149630"/>
            <a:ext cx="1925987" cy="134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52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Custom 5">
      <a:dk1>
        <a:srgbClr val="1B243B"/>
      </a:dk1>
      <a:lt1>
        <a:srgbClr val="FFFFFF"/>
      </a:lt1>
      <a:dk2>
        <a:srgbClr val="1B243B"/>
      </a:dk2>
      <a:lt2>
        <a:srgbClr val="FFFFFF"/>
      </a:lt2>
      <a:accent1>
        <a:srgbClr val="165AB6"/>
      </a:accent1>
      <a:accent2>
        <a:srgbClr val="1B8BCD"/>
      </a:accent2>
      <a:accent3>
        <a:srgbClr val="27C7CF"/>
      </a:accent3>
      <a:accent4>
        <a:srgbClr val="27C78A"/>
      </a:accent4>
      <a:accent5>
        <a:srgbClr val="70C456"/>
      </a:accent5>
      <a:accent6>
        <a:srgbClr val="CAC9D0"/>
      </a:accent6>
      <a:hlink>
        <a:srgbClr val="216BA9"/>
      </a:hlink>
      <a:folHlink>
        <a:srgbClr val="1FB18A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29136</TotalTime>
  <Words>297</Words>
  <Application>Microsoft Office PowerPoint</Application>
  <PresentationFormat>Custom</PresentationFormat>
  <Paragraphs>54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Gill Sans</vt:lpstr>
      <vt:lpstr>Lato Light</vt:lpstr>
      <vt:lpstr>Nunito</vt:lpstr>
      <vt:lpstr>Nunito Light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Designed by Slidesmash</dc:title>
  <dc:creator>Designed by Slidesmash</dc:creator>
  <cp:lastModifiedBy>Alex Milchov</cp:lastModifiedBy>
  <cp:revision>5873</cp:revision>
  <dcterms:created xsi:type="dcterms:W3CDTF">2014-11-12T21:47:38Z</dcterms:created>
  <dcterms:modified xsi:type="dcterms:W3CDTF">2021-03-03T15:03:50Z</dcterms:modified>
</cp:coreProperties>
</file>