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0.jpg" ContentType="image/jpeg"/>
  <Override PartName="/ppt/media/image15.jpg" ContentType="image/jpe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4"/>
  </p:notesMasterIdLst>
  <p:handoutMasterIdLst>
    <p:handoutMasterId r:id="rId25"/>
  </p:handoutMasterIdLst>
  <p:sldIdLst>
    <p:sldId id="281" r:id="rId5"/>
    <p:sldId id="355" r:id="rId6"/>
    <p:sldId id="354" r:id="rId7"/>
    <p:sldId id="351" r:id="rId8"/>
    <p:sldId id="360" r:id="rId9"/>
    <p:sldId id="361" r:id="rId10"/>
    <p:sldId id="373" r:id="rId11"/>
    <p:sldId id="375" r:id="rId12"/>
    <p:sldId id="374" r:id="rId13"/>
    <p:sldId id="362" r:id="rId14"/>
    <p:sldId id="366" r:id="rId15"/>
    <p:sldId id="369" r:id="rId16"/>
    <p:sldId id="368" r:id="rId17"/>
    <p:sldId id="370" r:id="rId18"/>
    <p:sldId id="372" r:id="rId19"/>
    <p:sldId id="364" r:id="rId20"/>
    <p:sldId id="365" r:id="rId21"/>
    <p:sldId id="358" r:id="rId22"/>
    <p:sldId id="3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5/25/2023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www.twilio.com/en-us" TargetMode="External"/><Relationship Id="rId3" Type="http://schemas.openxmlformats.org/officeDocument/2006/relationships/hyperlink" Target="https://developer.mozilla.org/en-US/docs/Learn/Server-side/Django" TargetMode="External"/><Relationship Id="rId7" Type="http://schemas.openxmlformats.org/officeDocument/2006/relationships/hyperlink" Target="https://dialogflow.cloud.google.com/" TargetMode="External"/><Relationship Id="rId2" Type="http://schemas.openxmlformats.org/officeDocument/2006/relationships/hyperlink" Target="https://youtu.be/iINE3iaN1Oo" TargetMode="External"/><Relationship Id="rId1" Type="http://schemas.openxmlformats.org/officeDocument/2006/relationships/slideLayout" Target="../slideLayouts/slideLayout10.xml"/><Relationship Id="rId6" Type="http://schemas.openxmlformats.org/officeDocument/2006/relationships/hyperlink" Target="https://chat.openai.com/" TargetMode="External"/><Relationship Id="rId5" Type="http://schemas.openxmlformats.org/officeDocument/2006/relationships/hyperlink" Target="https://pypi.org/" TargetMode="External"/><Relationship Id="rId10" Type="http://schemas.openxmlformats.org/officeDocument/2006/relationships/image" Target="../media/image16.jpeg"/><Relationship Id="rId4" Type="http://schemas.openxmlformats.org/officeDocument/2006/relationships/hyperlink" Target="https://djangopackages.org/" TargetMode="External"/><Relationship Id="rId9" Type="http://schemas.openxmlformats.org/officeDocument/2006/relationships/hyperlink" Target="https://bard.google.co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sv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hyperlink" Target="mailto:amildev8547@gmail.com" TargetMode="External"/><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Online Inventory Management System</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2"/>
            <a:ext cx="7223760" cy="1051560"/>
          </a:xfrm>
        </p:spPr>
        <p:txBody>
          <a:bodyPr>
            <a:normAutofit/>
          </a:bodyPr>
          <a:lstStyle/>
          <a:p>
            <a:r>
              <a:rPr lang="en-US" b="1" dirty="0">
                <a:latin typeface="Times New Roman" panose="02020603050405020304" pitchFamily="18" charset="0"/>
                <a:cs typeface="Times New Roman" panose="02020603050405020304" pitchFamily="18" charset="0"/>
              </a:rPr>
              <a:t>Name: Amil Dev S</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914400" y="548640"/>
            <a:ext cx="10684042" cy="1179576"/>
          </a:xfrm>
        </p:spPr>
        <p:txBody>
          <a:bodyPr>
            <a:noAutofit/>
          </a:bodyPr>
          <a:lstStyle/>
          <a:p>
            <a:r>
              <a:rPr lang="en-IN" sz="5200" b="0" i="0" dirty="0">
                <a:effectLst/>
                <a:latin typeface="Times New Roman" panose="02020603050405020304" pitchFamily="18" charset="0"/>
                <a:cs typeface="Times New Roman" panose="02020603050405020304" pitchFamily="18" charset="0"/>
              </a:rPr>
              <a:t>Challenges Faced </a:t>
            </a:r>
            <a:r>
              <a:rPr lang="en-IN" sz="5200" dirty="0">
                <a:latin typeface="Times New Roman" panose="02020603050405020304" pitchFamily="18" charset="0"/>
                <a:cs typeface="Times New Roman" panose="02020603050405020304" pitchFamily="18" charset="0"/>
              </a:rPr>
              <a:t>D</a:t>
            </a:r>
            <a:r>
              <a:rPr lang="en-IN" sz="5200" b="0" i="0" dirty="0">
                <a:effectLst/>
                <a:latin typeface="Times New Roman" panose="02020603050405020304" pitchFamily="18" charset="0"/>
                <a:cs typeface="Times New Roman" panose="02020603050405020304" pitchFamily="18" charset="0"/>
              </a:rPr>
              <a:t>uring </a:t>
            </a:r>
            <a:r>
              <a:rPr lang="en-IN" sz="5200" dirty="0">
                <a:latin typeface="Times New Roman" panose="02020603050405020304" pitchFamily="18" charset="0"/>
                <a:cs typeface="Times New Roman" panose="02020603050405020304" pitchFamily="18" charset="0"/>
              </a:rPr>
              <a:t>D</a:t>
            </a:r>
            <a:r>
              <a:rPr lang="en-IN" sz="5200" b="0" i="0" dirty="0">
                <a:effectLst/>
                <a:latin typeface="Times New Roman" panose="02020603050405020304" pitchFamily="18" charset="0"/>
                <a:cs typeface="Times New Roman" panose="02020603050405020304" pitchFamily="18" charset="0"/>
              </a:rPr>
              <a:t>evelopment</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10</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267712"/>
            <a:ext cx="10168128" cy="3694176"/>
          </a:xfrm>
        </p:spPr>
        <p:txBody>
          <a:bodyPr>
            <a:normAutofit fontScale="85000" lnSpcReduction="10000"/>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Ensuring accurate and consistent data across different modules and database tables.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Handling data validation and ensuring data integrity during various operations.</a:t>
            </a:r>
          </a:p>
          <a:p>
            <a:pPr algn="just"/>
            <a:r>
              <a:rPr lang="en-US" b="0" i="0" dirty="0">
                <a:effectLst/>
                <a:latin typeface="Times New Roman" panose="02020603050405020304" pitchFamily="18" charset="0"/>
                <a:cs typeface="Times New Roman" panose="02020603050405020304" pitchFamily="18" charset="0"/>
              </a:rPr>
              <a:t>Integrating the inventory system with Django libraries and third-party APIs.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Creating a user-friendly interface that is intuitive and easy to navigate.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Balancing the need for a visually appealing design with functional requirements.</a:t>
            </a:r>
          </a:p>
          <a:p>
            <a:pPr algn="just"/>
            <a:r>
              <a:rPr lang="en-US" b="0" i="0" dirty="0">
                <a:effectLst/>
                <a:latin typeface="Times New Roman" panose="02020603050405020304" pitchFamily="18" charset="0"/>
                <a:cs typeface="Times New Roman" panose="02020603050405020304" pitchFamily="18" charset="0"/>
              </a:rPr>
              <a:t>Implementing secure user authentication and authorization mechanisms.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92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Important Screenshots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11</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722376" y="2267712"/>
            <a:ext cx="3913632" cy="3694176"/>
          </a:xfrm>
        </p:spPr>
        <p:txBody>
          <a:bodyPr/>
          <a:lstStyle/>
          <a:p>
            <a:r>
              <a:rPr lang="en-IN" dirty="0">
                <a:latin typeface="Times New Roman" panose="02020603050405020304" pitchFamily="18" charset="0"/>
                <a:cs typeface="Times New Roman" panose="02020603050405020304" pitchFamily="18" charset="0"/>
              </a:rPr>
              <a:t>Admin Panel</a:t>
            </a:r>
          </a:p>
          <a:p>
            <a:pPr marL="0" indent="0" algn="just">
              <a:buNone/>
            </a:pPr>
            <a:r>
              <a:rPr lang="en-IN" sz="2000" dirty="0">
                <a:latin typeface="Times New Roman" panose="02020603050405020304" pitchFamily="18" charset="0"/>
                <a:cs typeface="Times New Roman" panose="02020603050405020304" pitchFamily="18" charset="0"/>
              </a:rPr>
              <a:t>Customised Django admin panel with Django-</a:t>
            </a:r>
            <a:r>
              <a:rPr lang="en-IN" sz="2000" dirty="0" err="1">
                <a:latin typeface="Times New Roman" panose="02020603050405020304" pitchFamily="18" charset="0"/>
                <a:cs typeface="Times New Roman" panose="02020603050405020304" pitchFamily="18" charset="0"/>
              </a:rPr>
              <a:t>jazzmin</a:t>
            </a:r>
            <a:r>
              <a:rPr lang="en-IN" sz="2000" dirty="0">
                <a:latin typeface="Times New Roman" panose="02020603050405020304" pitchFamily="18" charset="0"/>
                <a:cs typeface="Times New Roman" panose="02020603050405020304" pitchFamily="18" charset="0"/>
              </a:rPr>
              <a:t> library, which helps to make the user interface more interactive. It provides more facilities such as sidebar, logo, logo image, filter, show recent actions and so on.</a:t>
            </a:r>
          </a:p>
        </p:txBody>
      </p:sp>
      <p:pic>
        <p:nvPicPr>
          <p:cNvPr id="6" name="Picture 5">
            <a:extLst>
              <a:ext uri="{FF2B5EF4-FFF2-40B4-BE49-F238E27FC236}">
                <a16:creationId xmlns:a16="http://schemas.microsoft.com/office/drawing/2014/main" id="{C132EDCF-F81B-2CA3-5C1A-BC2A754D8642}"/>
              </a:ext>
            </a:extLst>
          </p:cNvPr>
          <p:cNvPicPr>
            <a:picLocks noChangeAspect="1"/>
          </p:cNvPicPr>
          <p:nvPr/>
        </p:nvPicPr>
        <p:blipFill rotWithShape="1">
          <a:blip r:embed="rId2"/>
          <a:srcRect l="-54348" t="3309" r="-9721" b="-13126"/>
          <a:stretch/>
        </p:blipFill>
        <p:spPr>
          <a:xfrm>
            <a:off x="1773937" y="2122678"/>
            <a:ext cx="10333904" cy="4067809"/>
          </a:xfrm>
          <a:prstGeom prst="rect">
            <a:avLst/>
          </a:prstGeom>
        </p:spPr>
      </p:pic>
    </p:spTree>
    <p:extLst>
      <p:ext uri="{BB962C8B-B14F-4D97-AF65-F5344CB8AC3E}">
        <p14:creationId xmlns:p14="http://schemas.microsoft.com/office/powerpoint/2010/main" val="366235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Important Screenshots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12</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722376" y="2267712"/>
            <a:ext cx="3794760" cy="3694176"/>
          </a:xfrm>
        </p:spPr>
        <p:txBody>
          <a:bodyPr/>
          <a:lstStyle/>
          <a:p>
            <a:r>
              <a:rPr lang="en-IN" dirty="0">
                <a:latin typeface="Times New Roman" panose="02020603050405020304" pitchFamily="18" charset="0"/>
                <a:cs typeface="Times New Roman" panose="02020603050405020304" pitchFamily="18" charset="0"/>
              </a:rPr>
              <a:t>Visualization</a:t>
            </a:r>
          </a:p>
          <a:p>
            <a:pPr marL="0" indent="0" algn="just">
              <a:buNone/>
            </a:pPr>
            <a:r>
              <a:rPr lang="en-IN" sz="2000" dirty="0">
                <a:latin typeface="Times New Roman" panose="02020603050405020304" pitchFamily="18" charset="0"/>
                <a:cs typeface="Times New Roman" panose="02020603050405020304" pitchFamily="18" charset="0"/>
              </a:rPr>
              <a:t>This page provides the graphical visualization of the stock according to their quantity. Here I used </a:t>
            </a:r>
            <a:r>
              <a:rPr lang="en-IN" sz="2000" dirty="0" err="1">
                <a:latin typeface="Times New Roman" panose="02020603050405020304" pitchFamily="18" charset="0"/>
                <a:cs typeface="Times New Roman" panose="02020603050405020304" pitchFamily="18" charset="0"/>
              </a:rPr>
              <a:t>Chartjs</a:t>
            </a:r>
            <a:r>
              <a:rPr lang="en-IN" sz="2000" dirty="0">
                <a:latin typeface="Times New Roman" panose="02020603050405020304" pitchFamily="18" charset="0"/>
                <a:cs typeface="Times New Roman" panose="02020603050405020304" pitchFamily="18" charset="0"/>
              </a:rPr>
              <a:t> library to build the visualization and the chart used is Bar Graph.</a:t>
            </a:r>
          </a:p>
        </p:txBody>
      </p:sp>
      <p:pic>
        <p:nvPicPr>
          <p:cNvPr id="6" name="Picture 5">
            <a:extLst>
              <a:ext uri="{FF2B5EF4-FFF2-40B4-BE49-F238E27FC236}">
                <a16:creationId xmlns:a16="http://schemas.microsoft.com/office/drawing/2014/main" id="{7C7DED68-64F3-87DA-109D-83959223F03F}"/>
              </a:ext>
            </a:extLst>
          </p:cNvPr>
          <p:cNvPicPr>
            <a:picLocks noChangeAspect="1"/>
          </p:cNvPicPr>
          <p:nvPr/>
        </p:nvPicPr>
        <p:blipFill rotWithShape="1">
          <a:blip r:embed="rId2"/>
          <a:srcRect t="4644"/>
          <a:stretch/>
        </p:blipFill>
        <p:spPr>
          <a:xfrm>
            <a:off x="5120640" y="2122678"/>
            <a:ext cx="6583679" cy="3694177"/>
          </a:xfrm>
          <a:prstGeom prst="rect">
            <a:avLst/>
          </a:prstGeom>
        </p:spPr>
      </p:pic>
    </p:spTree>
    <p:extLst>
      <p:ext uri="{BB962C8B-B14F-4D97-AF65-F5344CB8AC3E}">
        <p14:creationId xmlns:p14="http://schemas.microsoft.com/office/powerpoint/2010/main" val="132384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Important Screenshots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13</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722376" y="2267712"/>
            <a:ext cx="7178040" cy="3694176"/>
          </a:xfrm>
        </p:spPr>
        <p:txBody>
          <a:bodyPr/>
          <a:lstStyle/>
          <a:p>
            <a:r>
              <a:rPr lang="en-IN" dirty="0">
                <a:latin typeface="Times New Roman" panose="02020603050405020304" pitchFamily="18" charset="0"/>
                <a:cs typeface="Times New Roman" panose="02020603050405020304" pitchFamily="18" charset="0"/>
              </a:rPr>
              <a:t>Mini </a:t>
            </a:r>
            <a:r>
              <a:rPr lang="en-IN" dirty="0" err="1">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Mini Chatbot is one of the interesting feature in the Online Inventory Management System. The main purpose of the chatbot is to provide guide for the newly joined staff to know the features and procedures of the website. </a:t>
            </a:r>
            <a:r>
              <a:rPr lang="en-IN" sz="2000" dirty="0" err="1">
                <a:latin typeface="Times New Roman" panose="02020603050405020304" pitchFamily="18" charset="0"/>
                <a:cs typeface="Times New Roman" panose="02020603050405020304" pitchFamily="18" charset="0"/>
              </a:rPr>
              <a:t>Dialogflow</a:t>
            </a:r>
            <a:r>
              <a:rPr lang="en-IN" sz="2000" dirty="0">
                <a:latin typeface="Times New Roman" panose="02020603050405020304" pitchFamily="18" charset="0"/>
                <a:cs typeface="Times New Roman" panose="02020603050405020304" pitchFamily="18" charset="0"/>
              </a:rPr>
              <a:t> ,owned by Google is used to build the chatbot with the help of Kommunicate.io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882479-A3A6-0042-4C9B-72437F33015A}"/>
              </a:ext>
            </a:extLst>
          </p:cNvPr>
          <p:cNvPicPr>
            <a:picLocks noChangeAspect="1"/>
          </p:cNvPicPr>
          <p:nvPr/>
        </p:nvPicPr>
        <p:blipFill rotWithShape="1">
          <a:blip r:embed="rId2"/>
          <a:srcRect l="64810" t="11963" r="3088" b="1832"/>
          <a:stretch/>
        </p:blipFill>
        <p:spPr>
          <a:xfrm>
            <a:off x="8257032" y="2031079"/>
            <a:ext cx="3026664" cy="4278281"/>
          </a:xfrm>
          <a:prstGeom prst="rect">
            <a:avLst/>
          </a:prstGeom>
        </p:spPr>
      </p:pic>
    </p:spTree>
    <p:extLst>
      <p:ext uri="{BB962C8B-B14F-4D97-AF65-F5344CB8AC3E}">
        <p14:creationId xmlns:p14="http://schemas.microsoft.com/office/powerpoint/2010/main" val="268068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Important Screenshots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14</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722376" y="2267712"/>
            <a:ext cx="4343400" cy="4041648"/>
          </a:xfrm>
        </p:spPr>
        <p:txBody>
          <a:bodyPr/>
          <a:lstStyle/>
          <a:p>
            <a:r>
              <a:rPr lang="en-IN" dirty="0">
                <a:latin typeface="Times New Roman" panose="02020603050405020304" pitchFamily="18" charset="0"/>
                <a:cs typeface="Times New Roman" panose="02020603050405020304" pitchFamily="18" charset="0"/>
              </a:rPr>
              <a:t>Stock Issue Receipt</a:t>
            </a:r>
          </a:p>
          <a:p>
            <a:pPr marL="0" indent="0" algn="just">
              <a:buNone/>
            </a:pPr>
            <a:r>
              <a:rPr lang="en-IN" sz="2000" dirty="0">
                <a:latin typeface="Times New Roman" panose="02020603050405020304" pitchFamily="18" charset="0"/>
                <a:cs typeface="Times New Roman" panose="02020603050405020304" pitchFamily="18" charset="0"/>
              </a:rPr>
              <a:t>When the stock is issued by the staff, the system will automatically provide a stock issued receipt, which is in the form of PDF. It includes the selected product, quantity, issued date, customer name and details .</a:t>
            </a:r>
          </a:p>
        </p:txBody>
      </p:sp>
      <p:pic>
        <p:nvPicPr>
          <p:cNvPr id="6" name="Picture 5">
            <a:extLst>
              <a:ext uri="{FF2B5EF4-FFF2-40B4-BE49-F238E27FC236}">
                <a16:creationId xmlns:a16="http://schemas.microsoft.com/office/drawing/2014/main" id="{662BD08D-368A-1700-5721-1CB8B2179009}"/>
              </a:ext>
            </a:extLst>
          </p:cNvPr>
          <p:cNvPicPr>
            <a:picLocks noChangeAspect="1"/>
          </p:cNvPicPr>
          <p:nvPr/>
        </p:nvPicPr>
        <p:blipFill rotWithShape="1">
          <a:blip r:embed="rId2"/>
          <a:srcRect l="20855" t="4723"/>
          <a:stretch/>
        </p:blipFill>
        <p:spPr>
          <a:xfrm>
            <a:off x="5495434" y="2185416"/>
            <a:ext cx="6090124" cy="4123944"/>
          </a:xfrm>
          <a:prstGeom prst="rect">
            <a:avLst/>
          </a:prstGeom>
        </p:spPr>
      </p:pic>
    </p:spTree>
    <p:extLst>
      <p:ext uri="{BB962C8B-B14F-4D97-AF65-F5344CB8AC3E}">
        <p14:creationId xmlns:p14="http://schemas.microsoft.com/office/powerpoint/2010/main" val="350423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Important Screenshots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15</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722376" y="2267712"/>
            <a:ext cx="4581144" cy="3694176"/>
          </a:xfrm>
        </p:spPr>
        <p:txBody>
          <a:bodyPr/>
          <a:lstStyle/>
          <a:p>
            <a:r>
              <a:rPr lang="en-IN" dirty="0">
                <a:latin typeface="Times New Roman" panose="02020603050405020304" pitchFamily="18" charset="0"/>
                <a:cs typeface="Times New Roman" panose="02020603050405020304" pitchFamily="18" charset="0"/>
              </a:rPr>
              <a:t>Stock Issued SMS</a:t>
            </a:r>
          </a:p>
          <a:p>
            <a:pPr marL="0" indent="0" algn="just">
              <a:buNone/>
            </a:pPr>
            <a:r>
              <a:rPr lang="en-IN" sz="2000" dirty="0">
                <a:latin typeface="Times New Roman" panose="02020603050405020304" pitchFamily="18" charset="0"/>
                <a:cs typeface="Times New Roman" panose="02020603050405020304" pitchFamily="18" charset="0"/>
              </a:rPr>
              <a:t>If the stock issued successfully, an </a:t>
            </a:r>
            <a:r>
              <a:rPr lang="en-IN" sz="2000" dirty="0" err="1">
                <a:latin typeface="Times New Roman" panose="02020603050405020304" pitchFamily="18" charset="0"/>
                <a:cs typeface="Times New Roman" panose="02020603050405020304" pitchFamily="18" charset="0"/>
              </a:rPr>
              <a:t>sms</a:t>
            </a:r>
            <a:r>
              <a:rPr lang="en-IN" sz="2000" dirty="0">
                <a:latin typeface="Times New Roman" panose="02020603050405020304" pitchFamily="18" charset="0"/>
                <a:cs typeface="Times New Roman" panose="02020603050405020304" pitchFamily="18" charset="0"/>
              </a:rPr>
              <a:t> notification will send to the customer’s phone number. It includes the customer details and the name of issued product with the number of quantity issued. SMS Notification is integrated with the help of Twilio, which is a third party API to provide notifications and calls etc.</a:t>
            </a:r>
          </a:p>
        </p:txBody>
      </p:sp>
      <p:pic>
        <p:nvPicPr>
          <p:cNvPr id="5" name="Picture 4">
            <a:extLst>
              <a:ext uri="{FF2B5EF4-FFF2-40B4-BE49-F238E27FC236}">
                <a16:creationId xmlns:a16="http://schemas.microsoft.com/office/drawing/2014/main" id="{8C7A1F27-B617-B4D7-41B2-B8B1C35C467E}"/>
              </a:ext>
            </a:extLst>
          </p:cNvPr>
          <p:cNvPicPr>
            <a:picLocks noChangeAspect="1"/>
          </p:cNvPicPr>
          <p:nvPr/>
        </p:nvPicPr>
        <p:blipFill>
          <a:blip r:embed="rId2"/>
          <a:stretch>
            <a:fillRect/>
          </a:stretch>
        </p:blipFill>
        <p:spPr>
          <a:xfrm>
            <a:off x="5769864" y="2122679"/>
            <a:ext cx="5120640" cy="3839210"/>
          </a:xfrm>
          <a:prstGeom prst="rect">
            <a:avLst/>
          </a:prstGeom>
        </p:spPr>
      </p:pic>
    </p:spTree>
    <p:extLst>
      <p:ext uri="{BB962C8B-B14F-4D97-AF65-F5344CB8AC3E}">
        <p14:creationId xmlns:p14="http://schemas.microsoft.com/office/powerpoint/2010/main" val="387710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dirty="0">
                <a:latin typeface="Times New Roman" panose="02020603050405020304" pitchFamily="18" charset="0"/>
                <a:cs typeface="Times New Roman" panose="02020603050405020304" pitchFamily="18" charset="0"/>
              </a:rPr>
              <a:t>Future Enhancement</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16</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 mobile application to provide on-the-go access to the inventory system.</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barcode scanning using mobile device cameras for quick product identification.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Enhance reporting capabilities to provide more detailed insights into inventory levels, sales trends, and profitability.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Extend the system to include warehouse management features such as location tracking, bin management, and stock transfers between warehouses.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Predict future stock requirements based on historical data and market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05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Conclusion</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17</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313432"/>
            <a:ext cx="10168128" cy="3694176"/>
          </a:xfrm>
        </p:spPr>
        <p:txBody>
          <a:bodyPr>
            <a:no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In conclusion, the development of an Online Inventory Management System offers significant benefits to businesses in effectively managing their inventory, streamlining operations, and improving overall efficiency . </a:t>
            </a:r>
          </a:p>
          <a:p>
            <a:pPr marL="0" indent="0" algn="just">
              <a:buNone/>
            </a:pPr>
            <a:r>
              <a:rPr lang="en-US" sz="2000" b="0" i="0" dirty="0">
                <a:effectLst/>
                <a:latin typeface="Times New Roman" panose="02020603050405020304" pitchFamily="18" charset="0"/>
                <a:cs typeface="Times New Roman" panose="02020603050405020304" pitchFamily="18" charset="0"/>
              </a:rPr>
              <a:t>By implementing features such as real-time inventory tracking, the system provides accurate and up-to-date inventory information. The user-friendly interface ensures easy navigation and efficient management of stock . The project has leveraged the power of Django, a robust web framework, along with third-party libraries to achieve a scalable and secure solutions . It contributes to improved productivity and cost savings. </a:t>
            </a:r>
          </a:p>
          <a:p>
            <a:pPr marL="0" indent="0" algn="just">
              <a:buNone/>
            </a:pPr>
            <a:r>
              <a:rPr lang="en-US" sz="2000" b="0" i="0" dirty="0">
                <a:effectLst/>
                <a:latin typeface="Times New Roman" panose="02020603050405020304" pitchFamily="18" charset="0"/>
                <a:cs typeface="Times New Roman" panose="02020603050405020304" pitchFamily="18" charset="0"/>
              </a:rPr>
              <a:t>By continually evolving and incorporating future enhancements, the system can adapt to the changing business landscape and ensure sustained growth and success.</a:t>
            </a:r>
          </a:p>
          <a:p>
            <a:pPr marL="0" indent="0" algn="just">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98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p:txBody>
          <a:bodyPr>
            <a:normAutofit/>
          </a:bodyPr>
          <a:lstStyle/>
          <a:p>
            <a:r>
              <a:rPr lang="en-IN" sz="5200" dirty="0">
                <a:latin typeface="Times New Roman" panose="02020603050405020304" pitchFamily="18" charset="0"/>
                <a:cs typeface="Times New Roman" panose="02020603050405020304" pitchFamily="18" charset="0"/>
              </a:rPr>
              <a:t>References </a:t>
            </a:r>
            <a:endParaRPr lang="en-US" sz="5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a:xfrm>
            <a:off x="704088" y="2278126"/>
            <a:ext cx="4572000" cy="3510026"/>
          </a:xfrm>
        </p:spPr>
        <p:txBody>
          <a:bodyPr>
            <a:normAutofit fontScale="92500" lnSpcReduction="10000"/>
          </a:bodyPr>
          <a:lstStyle/>
          <a:p>
            <a:pPr marL="285750" indent="-285750">
              <a:buFont typeface="Arial" panose="020B0604020202020204" pitchFamily="34" charset="0"/>
              <a:buChar char="•"/>
            </a:pPr>
            <a:r>
              <a:rPr lang="en-US" dirty="0">
                <a:hlinkClick r:id="rId2"/>
              </a:rPr>
              <a:t>https://youtu.be/iINE3iaN1Oo</a:t>
            </a:r>
            <a:endParaRPr lang="en-US" dirty="0"/>
          </a:p>
          <a:p>
            <a:pPr marL="285750" indent="-285750">
              <a:buFont typeface="Arial" panose="020B0604020202020204" pitchFamily="34" charset="0"/>
              <a:buChar char="•"/>
            </a:pPr>
            <a:r>
              <a:rPr lang="en-US" dirty="0">
                <a:hlinkClick r:id="rId3"/>
              </a:rPr>
              <a:t>https://developer.mozilla.org/en-US/docs/Learn/Server-side/Django</a:t>
            </a:r>
            <a:endParaRPr lang="en-US" dirty="0"/>
          </a:p>
          <a:p>
            <a:pPr marL="285750" indent="-285750">
              <a:buFont typeface="Arial" panose="020B0604020202020204" pitchFamily="34" charset="0"/>
              <a:buChar char="•"/>
            </a:pPr>
            <a:r>
              <a:rPr lang="en-US" dirty="0">
                <a:hlinkClick r:id="rId4"/>
              </a:rPr>
              <a:t>https://djangopackages.org/</a:t>
            </a:r>
            <a:endParaRPr lang="en-US" dirty="0"/>
          </a:p>
          <a:p>
            <a:pPr marL="285750" indent="-285750">
              <a:buFont typeface="Arial" panose="020B0604020202020204" pitchFamily="34" charset="0"/>
              <a:buChar char="•"/>
            </a:pPr>
            <a:r>
              <a:rPr lang="en-US" dirty="0">
                <a:hlinkClick r:id="rId5"/>
              </a:rPr>
              <a:t>https://pypi.org/</a:t>
            </a:r>
            <a:endParaRPr lang="en-US" dirty="0"/>
          </a:p>
          <a:p>
            <a:pPr marL="285750" indent="-285750">
              <a:buFont typeface="Arial" panose="020B0604020202020204" pitchFamily="34" charset="0"/>
              <a:buChar char="•"/>
            </a:pPr>
            <a:r>
              <a:rPr lang="en-US" dirty="0">
                <a:hlinkClick r:id="rId6"/>
              </a:rPr>
              <a:t>https://chat.openai.com/</a:t>
            </a:r>
            <a:endParaRPr lang="en-US" dirty="0"/>
          </a:p>
          <a:p>
            <a:pPr marL="285750" indent="-285750">
              <a:buFont typeface="Arial" panose="020B0604020202020204" pitchFamily="34" charset="0"/>
              <a:buChar char="•"/>
            </a:pPr>
            <a:r>
              <a:rPr lang="en-US" dirty="0">
                <a:hlinkClick r:id="rId7"/>
              </a:rPr>
              <a:t>https://dialogflow.cloud.google.com/</a:t>
            </a:r>
            <a:endParaRPr lang="en-US" dirty="0"/>
          </a:p>
          <a:p>
            <a:pPr marL="285750" indent="-285750">
              <a:buFont typeface="Arial" panose="020B0604020202020204" pitchFamily="34" charset="0"/>
              <a:buChar char="•"/>
            </a:pPr>
            <a:r>
              <a:rPr lang="en-US" dirty="0">
                <a:hlinkClick r:id="rId8"/>
              </a:rPr>
              <a:t>https://www.twilio.com/en-us</a:t>
            </a:r>
            <a:endParaRPr lang="en-US" dirty="0"/>
          </a:p>
          <a:p>
            <a:pPr marL="285750" indent="-285750">
              <a:buFont typeface="Arial" panose="020B0604020202020204" pitchFamily="34" charset="0"/>
              <a:buChar char="•"/>
            </a:pPr>
            <a:r>
              <a:rPr lang="en-US" dirty="0">
                <a:hlinkClick r:id="rId9"/>
              </a:rPr>
              <a:t>https://bard.google.com/</a:t>
            </a:r>
            <a:endParaRPr lang="en-US" dirty="0"/>
          </a:p>
          <a:p>
            <a:pPr marL="285750" indent="-28575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5AA8C21D-9EF8-49B7-B9B1-37E7E6897C97}"/>
              </a:ext>
            </a:extLst>
          </p:cNvPr>
          <p:cNvSpPr>
            <a:spLocks noGrp="1"/>
          </p:cNvSpPr>
          <p:nvPr>
            <p:ph type="dt" sz="half" idx="18"/>
          </p:nvPr>
        </p:nvSpPr>
        <p:spPr/>
        <p:txBody>
          <a:bodyPr/>
          <a:lstStyle/>
          <a:p>
            <a:r>
              <a:rPr lang="en-US" dirty="0"/>
              <a:t>26/05/2023</a:t>
            </a:r>
          </a:p>
        </p:txBody>
      </p:sp>
      <p:sp>
        <p:nvSpPr>
          <p:cNvPr id="8" name="Footer Placeholder 7">
            <a:extLst>
              <a:ext uri="{FF2B5EF4-FFF2-40B4-BE49-F238E27FC236}">
                <a16:creationId xmlns:a16="http://schemas.microsoft.com/office/drawing/2014/main" id="{0B606C04-4F4E-47CE-849C-FC29852F5B18}"/>
              </a:ext>
            </a:extLst>
          </p:cNvPr>
          <p:cNvSpPr>
            <a:spLocks noGrp="1"/>
          </p:cNvSpPr>
          <p:nvPr>
            <p:ph type="ftr" sz="quarter" idx="19"/>
          </p:nvPr>
        </p:nvSpPr>
        <p:spPr/>
        <p:txBody>
          <a:bodyPr/>
          <a:lstStyle/>
          <a:p>
            <a:r>
              <a:rPr lang="en-US" dirty="0"/>
              <a:t>Online Inventory Management System</a:t>
            </a: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p:txBody>
          <a:bodyPr/>
          <a:lstStyle/>
          <a:p>
            <a:fld id="{A65A5C87-DF58-40C8-B092-1DE63DB4547E}" type="slidenum">
              <a:rPr lang="en-US" smtClean="0"/>
              <a:pPr/>
              <a:t>18</a:t>
            </a:fld>
            <a:endParaRPr lang="en-US" dirty="0"/>
          </a:p>
        </p:txBody>
      </p:sp>
      <p:pic>
        <p:nvPicPr>
          <p:cNvPr id="14" name="Picture 13">
            <a:extLst>
              <a:ext uri="{FF2B5EF4-FFF2-40B4-BE49-F238E27FC236}">
                <a16:creationId xmlns:a16="http://schemas.microsoft.com/office/drawing/2014/main" id="{3FEE426E-8BD9-6C0F-867C-A3841D9B924A}"/>
              </a:ext>
            </a:extLst>
          </p:cNvPr>
          <p:cNvPicPr>
            <a:picLocks noChangeAspect="1"/>
          </p:cNvPicPr>
          <p:nvPr/>
        </p:nvPicPr>
        <p:blipFill>
          <a:blip r:embed="rId10"/>
          <a:stretch>
            <a:fillRect/>
          </a:stretch>
        </p:blipFill>
        <p:spPr>
          <a:xfrm>
            <a:off x="6029515" y="918019"/>
            <a:ext cx="5021961" cy="5021961"/>
          </a:xfrm>
          <a:prstGeom prst="rect">
            <a:avLst/>
          </a:prstGeom>
        </p:spPr>
      </p:pic>
    </p:spTree>
    <p:extLst>
      <p:ext uri="{BB962C8B-B14F-4D97-AF65-F5344CB8AC3E}">
        <p14:creationId xmlns:p14="http://schemas.microsoft.com/office/powerpoint/2010/main" val="118579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dirty="0"/>
              <a:t>Thank you</a:t>
            </a:r>
          </a:p>
        </p:txBody>
      </p:sp>
      <p:pic>
        <p:nvPicPr>
          <p:cNvPr id="25" name="Online Image Placeholder 23" descr="User">
            <a:extLst>
              <a:ext uri="{FF2B5EF4-FFF2-40B4-BE49-F238E27FC236}">
                <a16:creationId xmlns:a16="http://schemas.microsoft.com/office/drawing/2014/main" id="{DD136AFE-38B3-4FAE-907B-277600FBDED5}"/>
              </a:ext>
            </a:extLst>
          </p:cNvPr>
          <p:cNvPicPr>
            <a:picLocks noGrp="1" noChangeAspect="1"/>
          </p:cNvPicPr>
          <p:nvPr>
            <p:ph type="pic" sz="quarter" idx="25"/>
          </p:nvPr>
        </p:nvPicPr>
        <p:blipFill rotWithShape="1">
          <a:blip r:embed="rId2">
            <a:extLst>
              <a:ext uri="{96DAC541-7B7A-43D3-8B79-37D633B846F1}">
                <asvg:svgBlip xmlns:asvg="http://schemas.microsoft.com/office/drawing/2016/SVG/main" r:embed="rId3"/>
              </a:ext>
            </a:extLst>
          </a:blip>
          <a:srcRect/>
          <a:stretch/>
        </p:blipFill>
        <p:spPr>
          <a:prstGeom prst="rect">
            <a:avLst/>
          </a:prstGeo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p:txBody>
          <a:bodyPr/>
          <a:lstStyle/>
          <a:p>
            <a:pPr marL="0" indent="0">
              <a:buNone/>
            </a:pPr>
            <a:r>
              <a:rPr lang="en-US" sz="1600" dirty="0"/>
              <a:t>AMIL DEV S</a:t>
            </a:r>
          </a:p>
        </p:txBody>
      </p:sp>
      <p:pic>
        <p:nvPicPr>
          <p:cNvPr id="27" name="Online Image Placeholder 27" descr="Envelope">
            <a:extLst>
              <a:ext uri="{FF2B5EF4-FFF2-40B4-BE49-F238E27FC236}">
                <a16:creationId xmlns:a16="http://schemas.microsoft.com/office/drawing/2014/main" id="{79C99175-A844-475F-B903-FB0A246099C3}"/>
              </a:ext>
            </a:extLst>
          </p:cNvPr>
          <p:cNvPicPr>
            <a:picLocks noGrp="1" noChangeAspect="1"/>
          </p:cNvPicPr>
          <p:nvPr>
            <p:ph type="pic" sz="quarter" idx="26"/>
          </p:nvPr>
        </p:nvPicPr>
        <p:blipFill rotWithShape="1">
          <a:blip r:embed="rId4">
            <a:extLst>
              <a:ext uri="{96DAC541-7B7A-43D3-8B79-37D633B846F1}">
                <asvg:svgBlip xmlns:asvg="http://schemas.microsoft.com/office/drawing/2016/SVG/main" r:embed="rId5"/>
              </a:ext>
            </a:extLst>
          </a:blip>
          <a:srcRect/>
          <a:stretch/>
        </p:blipFill>
        <p:spPr>
          <a:prstGeom prst="rect">
            <a:avLst/>
          </a:prstGeom>
        </p:spPr>
      </p:pic>
      <p:sp>
        <p:nvSpPr>
          <p:cNvPr id="11" name="Text Placeholder 10">
            <a:extLst>
              <a:ext uri="{FF2B5EF4-FFF2-40B4-BE49-F238E27FC236}">
                <a16:creationId xmlns:a16="http://schemas.microsoft.com/office/drawing/2014/main" id="{5B2E9EE6-5A74-4119-8DAA-06582357CF72}"/>
              </a:ext>
            </a:extLst>
          </p:cNvPr>
          <p:cNvSpPr>
            <a:spLocks noGrp="1"/>
          </p:cNvSpPr>
          <p:nvPr>
            <p:ph type="body" sz="quarter" idx="23"/>
          </p:nvPr>
        </p:nvSpPr>
        <p:spPr/>
        <p:txBody>
          <a:bodyPr/>
          <a:lstStyle/>
          <a:p>
            <a:r>
              <a:rPr lang="en-IN" sz="1600" i="1"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amildev8547@gmail.com</a:t>
            </a:r>
            <a:r>
              <a:rPr lang="en-IN" sz="1600" i="1" dirty="0">
                <a:solidFill>
                  <a:srgbClr val="0070C0"/>
                </a:solidFill>
                <a:latin typeface="Times New Roman" panose="02020603050405020304" pitchFamily="18" charset="0"/>
                <a:cs typeface="Times New Roman" panose="02020603050405020304" pitchFamily="18" charset="0"/>
              </a:rPr>
              <a:t> </a:t>
            </a:r>
            <a:endParaRPr lang="en-US" i="1" dirty="0">
              <a:solidFill>
                <a:srgbClr val="0070C0"/>
              </a:solidFill>
              <a:latin typeface="Times New Roman" panose="02020603050405020304" pitchFamily="18" charset="0"/>
              <a:cs typeface="Times New Roman" panose="02020603050405020304" pitchFamily="18" charset="0"/>
            </a:endParaRPr>
          </a:p>
        </p:txBody>
      </p:sp>
      <p:pic>
        <p:nvPicPr>
          <p:cNvPr id="29" name="Online Image Placeholder 11" descr="Monitor">
            <a:extLst>
              <a:ext uri="{FF2B5EF4-FFF2-40B4-BE49-F238E27FC236}">
                <a16:creationId xmlns:a16="http://schemas.microsoft.com/office/drawing/2014/main" id="{247D95FD-08A2-4831-BB6A-A0FCA300459A}"/>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prstGeom prst="rect">
            <a:avLst/>
          </a:prstGeom>
        </p:spPr>
      </p:pic>
      <p:sp>
        <p:nvSpPr>
          <p:cNvPr id="12" name="Text Placeholder 11">
            <a:extLst>
              <a:ext uri="{FF2B5EF4-FFF2-40B4-BE49-F238E27FC236}">
                <a16:creationId xmlns:a16="http://schemas.microsoft.com/office/drawing/2014/main" id="{A3CE7679-6065-4440-BCF7-BAFF752B013D}"/>
              </a:ext>
            </a:extLst>
          </p:cNvPr>
          <p:cNvSpPr>
            <a:spLocks noGrp="1"/>
          </p:cNvSpPr>
          <p:nvPr>
            <p:ph type="body" sz="quarter" idx="24"/>
          </p:nvPr>
        </p:nvSpPr>
        <p:spPr>
          <a:xfrm>
            <a:off x="7772400" y="5321808"/>
            <a:ext cx="4008120" cy="557784"/>
          </a:xfrm>
        </p:spPr>
        <p:txBody>
          <a:bodyPr>
            <a:noAutofit/>
          </a:bodyPr>
          <a:lstStyle/>
          <a:p>
            <a:r>
              <a:rPr lang="en-US" i="1" u="sng" dirty="0">
                <a:solidFill>
                  <a:srgbClr val="0070C0"/>
                </a:solidFill>
                <a:latin typeface="Times New Roman" panose="02020603050405020304" pitchFamily="18" charset="0"/>
                <a:cs typeface="Times New Roman" panose="02020603050405020304" pitchFamily="18" charset="0"/>
              </a:rPr>
              <a:t>https://github.com/amildev8547/Inventory-Management-System</a:t>
            </a:r>
          </a:p>
        </p:txBody>
      </p:sp>
      <p:sp>
        <p:nvSpPr>
          <p:cNvPr id="6" name="Date Placeholder 5">
            <a:extLst>
              <a:ext uri="{FF2B5EF4-FFF2-40B4-BE49-F238E27FC236}">
                <a16:creationId xmlns:a16="http://schemas.microsoft.com/office/drawing/2014/main" id="{D6C90EA9-2998-4A9C-A666-B38258E20B60}"/>
              </a:ext>
            </a:extLst>
          </p:cNvPr>
          <p:cNvSpPr>
            <a:spLocks noGrp="1"/>
          </p:cNvSpPr>
          <p:nvPr>
            <p:ph type="dt" sz="half" idx="18"/>
          </p:nvPr>
        </p:nvSpPr>
        <p:spPr/>
        <p:txBody>
          <a:bodyPr/>
          <a:lstStyle/>
          <a:p>
            <a:r>
              <a:rPr lang="en-US" dirty="0"/>
              <a:t>26/05/2023</a:t>
            </a:r>
          </a:p>
        </p:txBody>
      </p:sp>
      <p:sp>
        <p:nvSpPr>
          <p:cNvPr id="7" name="Footer Placeholder 6">
            <a:extLst>
              <a:ext uri="{FF2B5EF4-FFF2-40B4-BE49-F238E27FC236}">
                <a16:creationId xmlns:a16="http://schemas.microsoft.com/office/drawing/2014/main" id="{E1241EFF-1DFD-4B6D-BFDE-8E8B18833441}"/>
              </a:ext>
            </a:extLst>
          </p:cNvPr>
          <p:cNvSpPr>
            <a:spLocks noGrp="1"/>
          </p:cNvSpPr>
          <p:nvPr>
            <p:ph type="ftr" sz="quarter" idx="19"/>
          </p:nvPr>
        </p:nvSpPr>
        <p:spPr/>
        <p:txBody>
          <a:bodyPr/>
          <a:lstStyle/>
          <a:p>
            <a:r>
              <a:rPr lang="en-US" dirty="0"/>
              <a:t>Online Inventory Management System</a:t>
            </a:r>
          </a:p>
        </p:txBody>
      </p:sp>
      <p:sp>
        <p:nvSpPr>
          <p:cNvPr id="8" name="Slide Number Placeholder 7">
            <a:extLst>
              <a:ext uri="{FF2B5EF4-FFF2-40B4-BE49-F238E27FC236}">
                <a16:creationId xmlns:a16="http://schemas.microsoft.com/office/drawing/2014/main" id="{A3BB8335-F249-4F37-8C3F-A672116EB876}"/>
              </a:ext>
            </a:extLst>
          </p:cNvPr>
          <p:cNvSpPr>
            <a:spLocks noGrp="1"/>
          </p:cNvSpPr>
          <p:nvPr>
            <p:ph type="sldNum" sz="quarter" idx="20"/>
          </p:nvPr>
        </p:nvSpPr>
        <p:spPr/>
        <p:txBody>
          <a:bodyPr/>
          <a:lstStyle/>
          <a:p>
            <a:fld id="{A65A5C87-DF58-40C8-B092-1DE63DB4547E}" type="slidenum">
              <a:rPr lang="en-US" smtClean="0"/>
              <a:t>19</a:t>
            </a:fld>
            <a:endParaRPr lang="en-US" dirty="0"/>
          </a:p>
        </p:txBody>
      </p:sp>
      <p:pic>
        <p:nvPicPr>
          <p:cNvPr id="20" name="Picture 19">
            <a:extLst>
              <a:ext uri="{FF2B5EF4-FFF2-40B4-BE49-F238E27FC236}">
                <a16:creationId xmlns:a16="http://schemas.microsoft.com/office/drawing/2014/main" id="{4039AECD-475D-A172-C2C5-285C7104A958}"/>
              </a:ext>
            </a:extLst>
          </p:cNvPr>
          <p:cNvPicPr>
            <a:picLocks noChangeAspect="1"/>
          </p:cNvPicPr>
          <p:nvPr/>
        </p:nvPicPr>
        <p:blipFill>
          <a:blip r:embed="rId9"/>
          <a:stretch>
            <a:fillRect/>
          </a:stretch>
        </p:blipFill>
        <p:spPr>
          <a:xfrm>
            <a:off x="-137852" y="1142682"/>
            <a:ext cx="7837100" cy="4361942"/>
          </a:xfrm>
          <a:prstGeom prst="rect">
            <a:avLst/>
          </a:prstGeom>
        </p:spPr>
      </p:pic>
    </p:spTree>
    <p:extLst>
      <p:ext uri="{BB962C8B-B14F-4D97-AF65-F5344CB8AC3E}">
        <p14:creationId xmlns:p14="http://schemas.microsoft.com/office/powerpoint/2010/main" val="125775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550408" y="1324610"/>
            <a:ext cx="6272784" cy="1536192"/>
          </a:xfrm>
        </p:spPr>
        <p:txBody>
          <a:bodyPr/>
          <a:lstStyle/>
          <a:p>
            <a:r>
              <a:rPr lang="en-US" sz="5200" dirty="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763768" y="3063240"/>
            <a:ext cx="6428232" cy="3479800"/>
          </a:xfrm>
        </p:spPr>
        <p:txBody>
          <a:bodyPr>
            <a:noAutofit/>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1. Abstract :………………...........................................03</a:t>
            </a:r>
          </a:p>
          <a:p>
            <a:pPr marL="0" indent="0">
              <a:lnSpc>
                <a:spcPct val="110000"/>
              </a:lnSpc>
              <a:buNone/>
            </a:pPr>
            <a:r>
              <a:rPr lang="en-US" sz="1600" dirty="0">
                <a:latin typeface="Times New Roman" panose="02020603050405020304" pitchFamily="18" charset="0"/>
                <a:cs typeface="Times New Roman" panose="02020603050405020304" pitchFamily="18" charset="0"/>
              </a:rPr>
              <a:t>2. </a:t>
            </a:r>
            <a:r>
              <a:rPr lang="en-IN" sz="1600" b="0" i="0" dirty="0">
                <a:effectLst/>
                <a:latin typeface="Times New Roman" panose="02020603050405020304" pitchFamily="18" charset="0"/>
                <a:cs typeface="Times New Roman" panose="02020603050405020304" pitchFamily="18" charset="0"/>
              </a:rPr>
              <a:t>Project Requirements</a:t>
            </a:r>
            <a:r>
              <a:rPr lang="en-US" sz="1600" dirty="0">
                <a:latin typeface="Times New Roman" panose="02020603050405020304" pitchFamily="18" charset="0"/>
                <a:cs typeface="Times New Roman" panose="02020603050405020304" pitchFamily="18" charset="0"/>
              </a:rPr>
              <a:t> :………………………..........04</a:t>
            </a:r>
          </a:p>
          <a:p>
            <a:pPr marL="0" indent="0"/>
            <a:r>
              <a:rPr lang="en-US" sz="1600" dirty="0">
                <a:latin typeface="Times New Roman" panose="02020603050405020304" pitchFamily="18" charset="0"/>
                <a:cs typeface="Times New Roman" panose="02020603050405020304" pitchFamily="18" charset="0"/>
              </a:rPr>
              <a:t>3. </a:t>
            </a:r>
            <a:r>
              <a:rPr lang="en-US" sz="1600" b="0" i="0" dirty="0">
                <a:effectLst/>
                <a:latin typeface="Times New Roman" panose="02020603050405020304" pitchFamily="18" charset="0"/>
                <a:cs typeface="Times New Roman" panose="02020603050405020304" pitchFamily="18" charset="0"/>
              </a:rPr>
              <a:t>Features and highlights:……………………………05</a:t>
            </a:r>
            <a:endParaRPr lang="en-US" sz="1600" dirty="0">
              <a:latin typeface="Times New Roman" panose="02020603050405020304" pitchFamily="18" charset="0"/>
              <a:cs typeface="Times New Roman" panose="02020603050405020304" pitchFamily="18" charset="0"/>
            </a:endParaRPr>
          </a:p>
          <a:p>
            <a:pPr marL="0" indent="0">
              <a:lnSpc>
                <a:spcPct val="110000"/>
              </a:lnSpc>
              <a:buNone/>
            </a:pPr>
            <a:r>
              <a:rPr lang="en-US" sz="1600" dirty="0">
                <a:latin typeface="Times New Roman" panose="02020603050405020304" pitchFamily="18" charset="0"/>
                <a:cs typeface="Times New Roman" panose="02020603050405020304" pitchFamily="18" charset="0"/>
              </a:rPr>
              <a:t>4. </a:t>
            </a:r>
            <a:r>
              <a:rPr lang="en-IN" sz="1600" b="0" i="0" dirty="0">
                <a:effectLst/>
                <a:latin typeface="Times New Roman" panose="02020603050405020304" pitchFamily="18" charset="0"/>
                <a:cs typeface="Times New Roman" panose="02020603050405020304" pitchFamily="18" charset="0"/>
              </a:rPr>
              <a:t>Technical aspects</a:t>
            </a:r>
            <a:r>
              <a:rPr lang="en-US" sz="1600" dirty="0">
                <a:latin typeface="Times New Roman" panose="02020603050405020304" pitchFamily="18" charset="0"/>
                <a:cs typeface="Times New Roman" panose="02020603050405020304" pitchFamily="18" charset="0"/>
              </a:rPr>
              <a:t> : …………………………………06</a:t>
            </a:r>
            <a:endParaRPr lang="en-IN" sz="1600" b="0" i="0" dirty="0">
              <a:effectLst/>
              <a:latin typeface="Times New Roman" panose="02020603050405020304" pitchFamily="18" charset="0"/>
              <a:cs typeface="Times New Roman" panose="02020603050405020304" pitchFamily="18" charset="0"/>
            </a:endParaRPr>
          </a:p>
          <a:p>
            <a:pPr marL="0" indent="0"/>
            <a:r>
              <a:rPr lang="en-IN" sz="1600" dirty="0">
                <a:latin typeface="Times New Roman" panose="02020603050405020304" pitchFamily="18" charset="0"/>
                <a:cs typeface="Times New Roman" panose="02020603050405020304" pitchFamily="18" charset="0"/>
              </a:rPr>
              <a:t>5. </a:t>
            </a:r>
            <a:r>
              <a:rPr lang="en-US" sz="1600" b="0" i="0" dirty="0">
                <a:effectLst/>
                <a:latin typeface="Times New Roman" panose="02020603050405020304" pitchFamily="18" charset="0"/>
                <a:cs typeface="Times New Roman" panose="02020603050405020304" pitchFamily="18" charset="0"/>
              </a:rPr>
              <a:t>Challenges faced during the development</a:t>
            </a:r>
            <a:r>
              <a:rPr lang="en-IN" sz="1600" dirty="0">
                <a:latin typeface="Times New Roman" panose="02020603050405020304" pitchFamily="18" charset="0"/>
                <a:cs typeface="Times New Roman" panose="02020603050405020304" pitchFamily="18" charset="0"/>
              </a:rPr>
              <a:t> :………..09</a:t>
            </a:r>
            <a:endParaRPr lang="en-US" sz="1600" b="0" i="0" dirty="0">
              <a:effectLst/>
              <a:latin typeface="Times New Roman" panose="02020603050405020304" pitchFamily="18" charset="0"/>
              <a:cs typeface="Times New Roman" panose="02020603050405020304" pitchFamily="18" charset="0"/>
            </a:endParaRPr>
          </a:p>
          <a:p>
            <a:pPr marL="0" indent="0"/>
            <a:r>
              <a:rPr lang="en-IN" sz="1600" dirty="0">
                <a:latin typeface="Times New Roman" panose="02020603050405020304" pitchFamily="18" charset="0"/>
                <a:cs typeface="Times New Roman" panose="02020603050405020304" pitchFamily="18" charset="0"/>
              </a:rPr>
              <a:t>6. </a:t>
            </a:r>
            <a:r>
              <a:rPr lang="en-IN" sz="1600" b="0" i="0" dirty="0">
                <a:effectLst/>
                <a:latin typeface="Times New Roman" panose="02020603050405020304" pitchFamily="18" charset="0"/>
                <a:cs typeface="Times New Roman" panose="02020603050405020304" pitchFamily="18" charset="0"/>
              </a:rPr>
              <a:t>Important Screenshots with explanation</a:t>
            </a:r>
            <a:r>
              <a:rPr lang="en-IN" sz="1600" dirty="0">
                <a:latin typeface="Times New Roman" panose="02020603050405020304" pitchFamily="18" charset="0"/>
                <a:cs typeface="Times New Roman" panose="02020603050405020304" pitchFamily="18" charset="0"/>
              </a:rPr>
              <a:t> :………….10</a:t>
            </a:r>
            <a:endParaRPr lang="en-IN" sz="1600" b="0" i="0" dirty="0">
              <a:effectLst/>
              <a:latin typeface="Times New Roman" panose="02020603050405020304" pitchFamily="18" charset="0"/>
              <a:cs typeface="Times New Roman" panose="02020603050405020304" pitchFamily="18" charset="0"/>
            </a:endParaRPr>
          </a:p>
          <a:p>
            <a:pPr marL="0" indent="0"/>
            <a:r>
              <a:rPr lang="en-IN" sz="1600" dirty="0">
                <a:latin typeface="Times New Roman" panose="02020603050405020304" pitchFamily="18" charset="0"/>
                <a:cs typeface="Times New Roman" panose="02020603050405020304" pitchFamily="18" charset="0"/>
              </a:rPr>
              <a:t>7. </a:t>
            </a:r>
            <a:r>
              <a:rPr lang="en-IN" sz="1600" b="0" i="0" dirty="0">
                <a:effectLst/>
                <a:latin typeface="Times New Roman" panose="02020603050405020304" pitchFamily="18" charset="0"/>
                <a:cs typeface="Times New Roman" panose="02020603050405020304" pitchFamily="18" charset="0"/>
              </a:rPr>
              <a:t>Future enhancements</a:t>
            </a:r>
            <a:r>
              <a:rPr lang="en-IN" sz="1600" dirty="0">
                <a:latin typeface="Times New Roman" panose="02020603050405020304" pitchFamily="18" charset="0"/>
                <a:cs typeface="Times New Roman" panose="02020603050405020304" pitchFamily="18" charset="0"/>
              </a:rPr>
              <a:t> :……………………………...15</a:t>
            </a:r>
            <a:endParaRPr lang="en-IN" sz="1600" b="0" i="0" dirty="0">
              <a:effectLst/>
              <a:latin typeface="Times New Roman" panose="02020603050405020304" pitchFamily="18" charset="0"/>
              <a:cs typeface="Times New Roman" panose="02020603050405020304" pitchFamily="18" charset="0"/>
            </a:endParaRPr>
          </a:p>
          <a:p>
            <a:pPr marL="0" indent="0"/>
            <a:r>
              <a:rPr lang="en-IN" sz="1600" b="0" i="0" dirty="0">
                <a:effectLst/>
                <a:latin typeface="Times New Roman" panose="02020603050405020304" pitchFamily="18" charset="0"/>
                <a:cs typeface="Times New Roman" panose="02020603050405020304" pitchFamily="18" charset="0"/>
              </a:rPr>
              <a:t>8. Conclusion :……………………………...................16</a:t>
            </a:r>
          </a:p>
          <a:p>
            <a:pPr marL="0" indent="0"/>
            <a:r>
              <a:rPr lang="en-IN" sz="1600" b="0" i="0" dirty="0">
                <a:effectLst/>
                <a:latin typeface="Times New Roman" panose="02020603050405020304" pitchFamily="18" charset="0"/>
                <a:cs typeface="Times New Roman" panose="02020603050405020304" pitchFamily="18" charset="0"/>
              </a:rPr>
              <a:t>9. References:…………………………………………17</a:t>
            </a:r>
          </a:p>
          <a:p>
            <a:pPr marL="0" indent="0"/>
            <a:endParaRPr lang="en-IN" sz="1600" b="0" i="0" dirty="0">
              <a:solidFill>
                <a:srgbClr val="500050"/>
              </a:solidFill>
              <a:effectLst/>
              <a:latin typeface="Times New Roman" panose="02020603050405020304" pitchFamily="18" charset="0"/>
              <a:cs typeface="Times New Roman" panose="02020603050405020304" pitchFamily="18" charset="0"/>
            </a:endParaRPr>
          </a:p>
          <a:p>
            <a:pPr marL="0" indent="0">
              <a:lnSpc>
                <a:spcPct val="110000"/>
              </a:lnSpc>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25C423-85DE-48DB-8096-152D738B7D04}"/>
              </a:ext>
            </a:extLst>
          </p:cNvPr>
          <p:cNvSpPr>
            <a:spLocks noGrp="1"/>
          </p:cNvSpPr>
          <p:nvPr>
            <p:ph type="dt" sz="half" idx="10"/>
          </p:nvPr>
        </p:nvSpPr>
        <p:spPr/>
        <p:txBody>
          <a:bodyPr/>
          <a:lstStyle/>
          <a:p>
            <a:r>
              <a:rPr lang="en-US" dirty="0"/>
              <a:t>26/05/2023</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5" name="Picture 14">
            <a:extLst>
              <a:ext uri="{FF2B5EF4-FFF2-40B4-BE49-F238E27FC236}">
                <a16:creationId xmlns:a16="http://schemas.microsoft.com/office/drawing/2014/main" id="{8C7FA77C-3C24-9B90-535B-6B1960A2CD10}"/>
              </a:ext>
            </a:extLst>
          </p:cNvPr>
          <p:cNvPicPr>
            <a:picLocks noChangeAspect="1"/>
          </p:cNvPicPr>
          <p:nvPr/>
        </p:nvPicPr>
        <p:blipFill>
          <a:blip r:embed="rId2"/>
          <a:stretch>
            <a:fillRect/>
          </a:stretch>
        </p:blipFill>
        <p:spPr>
          <a:xfrm>
            <a:off x="0" y="546460"/>
            <a:ext cx="5650793" cy="5765079"/>
          </a:xfrm>
          <a:prstGeom prst="rect">
            <a:avLst/>
          </a:prstGeom>
        </p:spPr>
      </p:pic>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054731"/>
            <a:ext cx="6272784" cy="2825496"/>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The Online Inventory Management System is a Django-based web application designed to streamline and automate inventory management processes. The primary goal of the Online Inventory Management system is to provide businesses with a centralized solution to manage their inventory efficiently. </a:t>
            </a:r>
          </a:p>
          <a:p>
            <a:pPr algn="just"/>
            <a:r>
              <a:rPr lang="en-US" b="0" i="0" dirty="0">
                <a:effectLst/>
                <a:latin typeface="Times New Roman" panose="02020603050405020304" pitchFamily="18" charset="0"/>
                <a:cs typeface="Times New Roman" panose="02020603050405020304" pitchFamily="18" charset="0"/>
              </a:rPr>
              <a:t>The system provides an efficient and user-friendly platform for managing inventory, tracking stock levels and issue stock to the customer.</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5605272" y="6347206"/>
            <a:ext cx="1280160" cy="365125"/>
          </a:xfrm>
        </p:spPr>
        <p:txBody>
          <a:bodyPr/>
          <a:lstStyle/>
          <a:p>
            <a:fld id="{A65A5C87-DF58-40C8-B092-1DE63DB4547E}" type="slidenum">
              <a:rPr lang="en-US" smtClean="0"/>
              <a:pPr/>
              <a:t>3</a:t>
            </a:fld>
            <a:endParaRPr lang="en-US" dirty="0"/>
          </a:p>
        </p:txBody>
      </p:sp>
      <p:pic>
        <p:nvPicPr>
          <p:cNvPr id="21" name="Picture 20">
            <a:extLst>
              <a:ext uri="{FF2B5EF4-FFF2-40B4-BE49-F238E27FC236}">
                <a16:creationId xmlns:a16="http://schemas.microsoft.com/office/drawing/2014/main" id="{148549D7-C895-4986-ABE9-01C12487DD91}"/>
              </a:ext>
            </a:extLst>
          </p:cNvPr>
          <p:cNvPicPr>
            <a:picLocks noChangeAspect="1"/>
          </p:cNvPicPr>
          <p:nvPr/>
        </p:nvPicPr>
        <p:blipFill>
          <a:blip r:embed="rId2"/>
          <a:stretch>
            <a:fillRect/>
          </a:stretch>
        </p:blipFill>
        <p:spPr>
          <a:xfrm>
            <a:off x="6096000" y="359934"/>
            <a:ext cx="5946648" cy="5206714"/>
          </a:xfrm>
          <a:prstGeom prst="rect">
            <a:avLst/>
          </a:prstGeo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Project Requirements </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a:xfrm>
            <a:off x="3819144" y="6356350"/>
            <a:ext cx="4114800" cy="365125"/>
          </a:xfrm>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576072" y="2195195"/>
            <a:ext cx="10168128" cy="3694176"/>
          </a:xfrm>
        </p:spPr>
        <p:txBody>
          <a:bodyPr>
            <a:normAutofit/>
          </a:bodyPr>
          <a:lstStyle/>
          <a:p>
            <a:r>
              <a:rPr lang="en-US" dirty="0">
                <a:latin typeface="Times New Roman" panose="02020603050405020304" pitchFamily="18" charset="0"/>
                <a:cs typeface="Times New Roman" panose="02020603050405020304" pitchFamily="18" charset="0"/>
              </a:rPr>
              <a:t>Provide authentication </a:t>
            </a:r>
            <a:r>
              <a:rPr lang="en-US" b="0" i="0" dirty="0">
                <a:effectLst/>
                <a:latin typeface="Times New Roman" panose="02020603050405020304" pitchFamily="18" charset="0"/>
                <a:cs typeface="Times New Roman" panose="02020603050405020304" pitchFamily="18" charset="0"/>
              </a:rPr>
              <a:t>to secure the system.</a:t>
            </a:r>
          </a:p>
          <a:p>
            <a:r>
              <a:rPr lang="en-US" b="0" i="0" dirty="0">
                <a:effectLst/>
                <a:latin typeface="Times New Roman" panose="02020603050405020304" pitchFamily="18" charset="0"/>
                <a:cs typeface="Times New Roman" panose="02020603050405020304" pitchFamily="18" charset="0"/>
              </a:rPr>
              <a:t>Ability </a:t>
            </a:r>
            <a:r>
              <a:rPr lang="en-US" dirty="0">
                <a:latin typeface="Times New Roman" panose="02020603050405020304" pitchFamily="18" charset="0"/>
                <a:cs typeface="Times New Roman" panose="02020603050405020304" pitchFamily="18" charset="0"/>
              </a:rPr>
              <a:t>to manage </a:t>
            </a:r>
            <a:r>
              <a:rPr lang="en-US" b="0" i="0" dirty="0">
                <a:effectLst/>
                <a:latin typeface="Times New Roman" panose="02020603050405020304" pitchFamily="18" charset="0"/>
                <a:cs typeface="Times New Roman" panose="02020603050405020304" pitchFamily="18" charset="0"/>
              </a:rPr>
              <a:t>products in the inventory.</a:t>
            </a:r>
          </a:p>
          <a:p>
            <a:r>
              <a:rPr lang="en-US" b="0" i="0" dirty="0">
                <a:effectLst/>
                <a:latin typeface="Times New Roman" panose="02020603050405020304" pitchFamily="18" charset="0"/>
                <a:cs typeface="Times New Roman" panose="02020603050405020304" pitchFamily="18" charset="0"/>
              </a:rPr>
              <a:t>Ability to manage staff details.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Check stock availability.</a:t>
            </a:r>
          </a:p>
          <a:p>
            <a:r>
              <a:rPr lang="en-US" b="0" i="0" dirty="0">
                <a:effectLst/>
                <a:latin typeface="Times New Roman" panose="02020603050405020304" pitchFamily="18" charset="0"/>
                <a:cs typeface="Times New Roman" panose="02020603050405020304" pitchFamily="18" charset="0"/>
              </a:rPr>
              <a:t>Low stock alerts.</a:t>
            </a:r>
          </a:p>
          <a:p>
            <a:r>
              <a:rPr lang="en-IN" b="0" i="0" dirty="0">
                <a:effectLst/>
                <a:latin typeface="Times New Roman" panose="02020603050405020304" pitchFamily="18" charset="0"/>
                <a:cs typeface="Times New Roman" panose="02020603050405020304" pitchFamily="18" charset="0"/>
              </a:rPr>
              <a:t>Generation of reports</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690039-3C19-A2B3-FCAA-C4FE1A3653B9}"/>
              </a:ext>
            </a:extLst>
          </p:cNvPr>
          <p:cNvPicPr>
            <a:picLocks noChangeAspect="1"/>
          </p:cNvPicPr>
          <p:nvPr/>
        </p:nvPicPr>
        <p:blipFill>
          <a:blip r:embed="rId2"/>
          <a:stretch>
            <a:fillRect/>
          </a:stretch>
        </p:blipFill>
        <p:spPr>
          <a:xfrm>
            <a:off x="5175505" y="1389889"/>
            <a:ext cx="8430768" cy="4966461"/>
          </a:xfrm>
          <a:prstGeom prst="rect">
            <a:avLst/>
          </a:prstGeom>
        </p:spPr>
      </p:pic>
    </p:spTree>
    <p:extLst>
      <p:ext uri="{BB962C8B-B14F-4D97-AF65-F5344CB8AC3E}">
        <p14:creationId xmlns:p14="http://schemas.microsoft.com/office/powerpoint/2010/main" val="426635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Features And Highlights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072293"/>
            <a:ext cx="10168128" cy="3950208"/>
          </a:xfrm>
        </p:spPr>
        <p:txBody>
          <a:bodyPr>
            <a:noAutofit/>
          </a:bodyPr>
          <a:lstStyle/>
          <a:p>
            <a:r>
              <a:rPr lang="en-US" sz="1800" dirty="0">
                <a:latin typeface="Times New Roman" panose="02020603050405020304" pitchFamily="18" charset="0"/>
                <a:cs typeface="Times New Roman" panose="02020603050405020304" pitchFamily="18" charset="0"/>
              </a:rPr>
              <a:t>L</a:t>
            </a:r>
            <a:r>
              <a:rPr lang="en-US" sz="1800" b="0" i="0" dirty="0">
                <a:effectLst/>
                <a:latin typeface="Times New Roman" panose="02020603050405020304" pitchFamily="18" charset="0"/>
                <a:cs typeface="Times New Roman" panose="02020603050405020304" pitchFamily="18" charset="0"/>
              </a:rPr>
              <a:t>ogin functionality to secure the system.</a:t>
            </a:r>
          </a:p>
          <a:p>
            <a:r>
              <a:rPr lang="en-US" sz="1800" b="0" i="0" dirty="0">
                <a:effectLst/>
                <a:latin typeface="Times New Roman" panose="02020603050405020304" pitchFamily="18" charset="0"/>
                <a:cs typeface="Times New Roman" panose="02020603050405020304" pitchFamily="18" charset="0"/>
              </a:rPr>
              <a:t>Add, edit, and delete products in the inventory.</a:t>
            </a:r>
          </a:p>
          <a:p>
            <a:r>
              <a:rPr lang="en-US" sz="1800" b="0" i="0" dirty="0">
                <a:effectLst/>
                <a:latin typeface="Times New Roman" panose="02020603050405020304" pitchFamily="18" charset="0"/>
                <a:cs typeface="Times New Roman" panose="02020603050405020304" pitchFamily="18" charset="0"/>
              </a:rPr>
              <a:t>Real-time tracking of inventory levels and stock availability.</a:t>
            </a:r>
          </a:p>
          <a:p>
            <a:r>
              <a:rPr lang="en-US" sz="1800" b="0" i="0" dirty="0">
                <a:effectLst/>
                <a:latin typeface="Times New Roman" panose="02020603050405020304" pitchFamily="18" charset="0"/>
                <a:cs typeface="Times New Roman" panose="02020603050405020304" pitchFamily="18" charset="0"/>
              </a:rPr>
              <a:t>Alerts for low stock or out-of-stock items.</a:t>
            </a:r>
          </a:p>
          <a:p>
            <a:r>
              <a:rPr lang="en-US" sz="1800" dirty="0">
                <a:latin typeface="Times New Roman" panose="02020603050405020304" pitchFamily="18" charset="0"/>
                <a:cs typeface="Times New Roman" panose="02020603050405020304" pitchFamily="18" charset="0"/>
              </a:rPr>
              <a:t>Export available stocks to csv file.</a:t>
            </a:r>
          </a:p>
          <a:p>
            <a:r>
              <a:rPr lang="en-US" sz="1800" dirty="0">
                <a:latin typeface="Times New Roman" panose="02020603050405020304" pitchFamily="18" charset="0"/>
                <a:cs typeface="Times New Roman" panose="02020603050405020304" pitchFamily="18" charset="0"/>
              </a:rPr>
              <a:t>Can update profile details of the staffs and admin. </a:t>
            </a:r>
          </a:p>
          <a:p>
            <a:r>
              <a:rPr lang="en-US" sz="1800" dirty="0">
                <a:latin typeface="Times New Roman" panose="02020603050405020304" pitchFamily="18" charset="0"/>
                <a:cs typeface="Times New Roman" panose="02020603050405020304" pitchFamily="18" charset="0"/>
              </a:rPr>
              <a:t>Invoice generation for each issued product.</a:t>
            </a:r>
          </a:p>
          <a:p>
            <a:r>
              <a:rPr lang="en-US" sz="1800" b="0" i="0" dirty="0">
                <a:effectLst/>
                <a:latin typeface="Times New Roman" panose="02020603050405020304" pitchFamily="18" charset="0"/>
                <a:cs typeface="Times New Roman" panose="02020603050405020304" pitchFamily="18" charset="0"/>
              </a:rPr>
              <a:t>Generate visualized reports to analyze inventory levels.</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SMS alerts to notify customers when stock is issued.</a:t>
            </a:r>
          </a:p>
          <a:p>
            <a:r>
              <a:rPr lang="en-US" sz="1800" dirty="0">
                <a:latin typeface="Times New Roman" panose="02020603050405020304" pitchFamily="18" charset="0"/>
                <a:cs typeface="Times New Roman" panose="02020603050405020304" pitchFamily="18" charset="0"/>
              </a:rPr>
              <a:t>Mini chatbot to guide the newly joined staff.</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616E333-3D6D-9AE7-1887-C3C76338E246}"/>
              </a:ext>
            </a:extLst>
          </p:cNvPr>
          <p:cNvPicPr>
            <a:picLocks noChangeAspect="1"/>
          </p:cNvPicPr>
          <p:nvPr/>
        </p:nvPicPr>
        <p:blipFill>
          <a:blip r:embed="rId2"/>
          <a:stretch>
            <a:fillRect/>
          </a:stretch>
        </p:blipFill>
        <p:spPr>
          <a:xfrm>
            <a:off x="4954906" y="1325185"/>
            <a:ext cx="8934830" cy="5031165"/>
          </a:xfrm>
          <a:prstGeom prst="rect">
            <a:avLst/>
          </a:prstGeom>
        </p:spPr>
      </p:pic>
    </p:spTree>
    <p:extLst>
      <p:ext uri="{BB962C8B-B14F-4D97-AF65-F5344CB8AC3E}">
        <p14:creationId xmlns:p14="http://schemas.microsoft.com/office/powerpoint/2010/main" val="85368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Technical Aspects</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9/4/20XX</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6</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095881"/>
            <a:ext cx="10168128" cy="3975735"/>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Django Libraries &amp; Third Party APIs</a:t>
            </a:r>
          </a:p>
          <a:p>
            <a:r>
              <a:rPr lang="en-IN" sz="1800" dirty="0">
                <a:latin typeface="Times New Roman" panose="02020603050405020304" pitchFamily="18" charset="0"/>
                <a:cs typeface="Times New Roman" panose="02020603050405020304" pitchFamily="18" charset="0"/>
              </a:rPr>
              <a:t>Admin Page: -   </a:t>
            </a:r>
            <a:r>
              <a:rPr lang="en-IN" sz="1800" b="0" i="0" dirty="0" err="1">
                <a:effectLst/>
                <a:latin typeface="Times New Roman" panose="02020603050405020304" pitchFamily="18" charset="0"/>
                <a:cs typeface="Times New Roman" panose="02020603050405020304" pitchFamily="18" charset="0"/>
              </a:rPr>
              <a:t>django-jazzmin</a:t>
            </a:r>
            <a:endParaRPr lang="en-IN" sz="1800" b="0" i="0" dirty="0">
              <a:effectLs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CSS:-  Bootstrap5 </a:t>
            </a:r>
          </a:p>
          <a:p>
            <a:r>
              <a:rPr lang="en-IN" sz="1800" dirty="0">
                <a:latin typeface="Times New Roman" panose="02020603050405020304" pitchFamily="18" charset="0"/>
                <a:cs typeface="Times New Roman" panose="02020603050405020304" pitchFamily="18" charset="0"/>
              </a:rPr>
              <a:t>Forms:-  </a:t>
            </a:r>
            <a:r>
              <a:rPr lang="en-IN" sz="1800" b="0" i="0" dirty="0" err="1">
                <a:effectLst/>
                <a:latin typeface="Times New Roman" panose="02020603050405020304" pitchFamily="18" charset="0"/>
                <a:cs typeface="Times New Roman" panose="02020603050405020304" pitchFamily="18" charset="0"/>
              </a:rPr>
              <a:t>django</a:t>
            </a:r>
            <a:r>
              <a:rPr lang="en-IN" sz="1800" b="0" i="0" dirty="0">
                <a:effectLst/>
                <a:latin typeface="Times New Roman" panose="02020603050405020304" pitchFamily="18" charset="0"/>
                <a:cs typeface="Times New Roman" panose="02020603050405020304" pitchFamily="18" charset="0"/>
              </a:rPr>
              <a:t>-crispy-forms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Login:-  </a:t>
            </a:r>
            <a:r>
              <a:rPr lang="en-IN" sz="1800" b="0" i="0" dirty="0" err="1">
                <a:effectLst/>
                <a:latin typeface="Times New Roman" panose="02020603050405020304" pitchFamily="18" charset="0"/>
                <a:cs typeface="Times New Roman" panose="02020603050405020304" pitchFamily="18" charset="0"/>
              </a:rPr>
              <a:t>django</a:t>
            </a:r>
            <a:r>
              <a:rPr lang="en-IN" sz="1800" b="0" i="0" dirty="0">
                <a:effectLst/>
                <a:latin typeface="Times New Roman" panose="02020603050405020304" pitchFamily="18" charset="0"/>
                <a:cs typeface="Times New Roman" panose="02020603050405020304" pitchFamily="18" charset="0"/>
              </a:rPr>
              <a:t>-registration-redux</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ChatBot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Dialogflow</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SMS Alert:-   Twilio</a:t>
            </a:r>
          </a:p>
          <a:p>
            <a:r>
              <a:rPr lang="en-IN" sz="1800" dirty="0">
                <a:latin typeface="Times New Roman" panose="02020603050405020304" pitchFamily="18" charset="0"/>
                <a:cs typeface="Times New Roman" panose="02020603050405020304" pitchFamily="18" charset="0"/>
              </a:rPr>
              <a:t>PDF Generation:-   </a:t>
            </a:r>
            <a:r>
              <a:rPr lang="en-IN" sz="1800" b="0" dirty="0" err="1">
                <a:effectLst/>
                <a:latin typeface="Times New Roman" panose="02020603050405020304" pitchFamily="18" charset="0"/>
                <a:cs typeface="Times New Roman" panose="02020603050405020304" pitchFamily="18" charset="0"/>
              </a:rPr>
              <a:t>reportlab</a:t>
            </a:r>
            <a:endParaRPr lang="en-IN" sz="1800" b="0" dirty="0">
              <a:effectLs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Import &amp; Export of Stock:-   </a:t>
            </a:r>
            <a:r>
              <a:rPr lang="en-IN" sz="1800" dirty="0" err="1">
                <a:latin typeface="Times New Roman" panose="02020603050405020304" pitchFamily="18" charset="0"/>
                <a:cs typeface="Times New Roman" panose="02020603050405020304" pitchFamily="18" charset="0"/>
              </a:rPr>
              <a:t>django</a:t>
            </a:r>
            <a:r>
              <a:rPr lang="en-IN" sz="1800" dirty="0">
                <a:latin typeface="Times New Roman" panose="02020603050405020304" pitchFamily="18" charset="0"/>
                <a:cs typeface="Times New Roman" panose="02020603050405020304" pitchFamily="18" charset="0"/>
              </a:rPr>
              <a:t>-import-export</a:t>
            </a:r>
          </a:p>
          <a:p>
            <a:r>
              <a:rPr lang="en-IN" sz="1800" dirty="0">
                <a:latin typeface="Times New Roman" panose="02020603050405020304" pitchFamily="18" charset="0"/>
                <a:cs typeface="Times New Roman" panose="02020603050405020304" pitchFamily="18" charset="0"/>
              </a:rPr>
              <a:t>Visualization:-  </a:t>
            </a:r>
            <a:r>
              <a:rPr lang="en-IN" sz="1800" dirty="0" err="1">
                <a:latin typeface="Times New Roman" panose="02020603050405020304" pitchFamily="18" charset="0"/>
                <a:cs typeface="Times New Roman" panose="02020603050405020304" pitchFamily="18" charset="0"/>
              </a:rPr>
              <a:t>Chartjs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US" sz="1000" dirty="0"/>
              <a:t>26/05/2023</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B03C25B-4BAA-4868-CE2B-47D87C130E96}"/>
              </a:ext>
            </a:extLst>
          </p:cNvPr>
          <p:cNvPicPr>
            <a:picLocks noChangeAspect="1"/>
          </p:cNvPicPr>
          <p:nvPr/>
        </p:nvPicPr>
        <p:blipFill>
          <a:blip r:embed="rId2"/>
          <a:stretch>
            <a:fillRect/>
          </a:stretch>
        </p:blipFill>
        <p:spPr>
          <a:xfrm>
            <a:off x="7387461" y="3358688"/>
            <a:ext cx="2306068" cy="1537378"/>
          </a:xfrm>
          <a:prstGeom prst="rect">
            <a:avLst/>
          </a:prstGeom>
        </p:spPr>
      </p:pic>
      <p:pic>
        <p:nvPicPr>
          <p:cNvPr id="26" name="Picture 25">
            <a:extLst>
              <a:ext uri="{FF2B5EF4-FFF2-40B4-BE49-F238E27FC236}">
                <a16:creationId xmlns:a16="http://schemas.microsoft.com/office/drawing/2014/main" id="{F770ADC8-B925-938D-C285-18CF6D61DF4C}"/>
              </a:ext>
            </a:extLst>
          </p:cNvPr>
          <p:cNvPicPr>
            <a:picLocks noChangeAspect="1"/>
          </p:cNvPicPr>
          <p:nvPr/>
        </p:nvPicPr>
        <p:blipFill>
          <a:blip r:embed="rId3"/>
          <a:stretch>
            <a:fillRect/>
          </a:stretch>
        </p:blipFill>
        <p:spPr>
          <a:xfrm>
            <a:off x="6671628" y="1795280"/>
            <a:ext cx="3737733" cy="1287908"/>
          </a:xfrm>
          <a:prstGeom prst="rect">
            <a:avLst/>
          </a:prstGeom>
        </p:spPr>
      </p:pic>
      <p:pic>
        <p:nvPicPr>
          <p:cNvPr id="28" name="Picture 27">
            <a:extLst>
              <a:ext uri="{FF2B5EF4-FFF2-40B4-BE49-F238E27FC236}">
                <a16:creationId xmlns:a16="http://schemas.microsoft.com/office/drawing/2014/main" id="{F19BFB6D-29C3-65FF-F979-74A1970965C1}"/>
              </a:ext>
            </a:extLst>
          </p:cNvPr>
          <p:cNvPicPr>
            <a:picLocks noChangeAspect="1"/>
          </p:cNvPicPr>
          <p:nvPr/>
        </p:nvPicPr>
        <p:blipFill>
          <a:blip r:embed="rId4"/>
          <a:stretch>
            <a:fillRect/>
          </a:stretch>
        </p:blipFill>
        <p:spPr>
          <a:xfrm>
            <a:off x="4804540" y="3635545"/>
            <a:ext cx="2743200" cy="822960"/>
          </a:xfrm>
          <a:prstGeom prst="rect">
            <a:avLst/>
          </a:prstGeom>
        </p:spPr>
      </p:pic>
      <p:pic>
        <p:nvPicPr>
          <p:cNvPr id="30" name="Picture 29">
            <a:extLst>
              <a:ext uri="{FF2B5EF4-FFF2-40B4-BE49-F238E27FC236}">
                <a16:creationId xmlns:a16="http://schemas.microsoft.com/office/drawing/2014/main" id="{A888C0D5-8861-3ABD-B893-69680DD4DE47}"/>
              </a:ext>
            </a:extLst>
          </p:cNvPr>
          <p:cNvPicPr>
            <a:picLocks noChangeAspect="1"/>
          </p:cNvPicPr>
          <p:nvPr/>
        </p:nvPicPr>
        <p:blipFill rotWithShape="1">
          <a:blip r:embed="rId5"/>
          <a:srcRect l="12802" r="12277"/>
          <a:stretch/>
        </p:blipFill>
        <p:spPr>
          <a:xfrm>
            <a:off x="9546336" y="3570441"/>
            <a:ext cx="2539110" cy="953168"/>
          </a:xfrm>
          <a:prstGeom prst="rect">
            <a:avLst/>
          </a:prstGeom>
        </p:spPr>
      </p:pic>
      <p:pic>
        <p:nvPicPr>
          <p:cNvPr id="32" name="Picture 31">
            <a:extLst>
              <a:ext uri="{FF2B5EF4-FFF2-40B4-BE49-F238E27FC236}">
                <a16:creationId xmlns:a16="http://schemas.microsoft.com/office/drawing/2014/main" id="{01BD1F50-552C-92D9-9B16-D38089CDF383}"/>
              </a:ext>
            </a:extLst>
          </p:cNvPr>
          <p:cNvPicPr>
            <a:picLocks noChangeAspect="1"/>
          </p:cNvPicPr>
          <p:nvPr/>
        </p:nvPicPr>
        <p:blipFill>
          <a:blip r:embed="rId6"/>
          <a:stretch>
            <a:fillRect/>
          </a:stretch>
        </p:blipFill>
        <p:spPr>
          <a:xfrm>
            <a:off x="6917887" y="4333195"/>
            <a:ext cx="3394388" cy="2972078"/>
          </a:xfrm>
          <a:prstGeom prst="rect">
            <a:avLst/>
          </a:prstGeom>
        </p:spPr>
      </p:pic>
    </p:spTree>
    <p:extLst>
      <p:ext uri="{BB962C8B-B14F-4D97-AF65-F5344CB8AC3E}">
        <p14:creationId xmlns:p14="http://schemas.microsoft.com/office/powerpoint/2010/main" val="393182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Architecture Of The Project</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7</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195195"/>
            <a:ext cx="10168128" cy="3694176"/>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9639B2-7767-8CB9-F9C0-C2CC66B981AF}"/>
              </a:ext>
            </a:extLst>
          </p:cNvPr>
          <p:cNvSpPr txBox="1"/>
          <p:nvPr/>
        </p:nvSpPr>
        <p:spPr>
          <a:xfrm>
            <a:off x="676656" y="2066544"/>
            <a:ext cx="11183112" cy="4406745"/>
          </a:xfrm>
          <a:prstGeom prst="rect">
            <a:avLst/>
          </a:prstGeom>
          <a:noFill/>
        </p:spPr>
        <p:txBody>
          <a:bodyPr wrap="square">
            <a:spAutoFit/>
          </a:bodyPr>
          <a:lstStyle/>
          <a:p>
            <a:pPr algn="l">
              <a:buFont typeface="+mj-lt"/>
              <a:buAutoNum type="arabicPeriod"/>
            </a:pPr>
            <a:r>
              <a:rPr lang="en-IN" sz="1600" b="1" i="0" dirty="0">
                <a:effectLst/>
                <a:latin typeface="Times New Roman" panose="02020603050405020304" pitchFamily="18" charset="0"/>
                <a:cs typeface="Times New Roman" panose="02020603050405020304" pitchFamily="18" charset="0"/>
              </a:rPr>
              <a:t>Presentation Layer:</a:t>
            </a:r>
            <a:endParaRPr lang="en-IN"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User Interface (UI) using HTML, CSS, JavaScript</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Templates for rendering dynamic content</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Views to handle user requests and responses</a:t>
            </a:r>
          </a:p>
          <a:p>
            <a:pPr algn="l">
              <a:buFont typeface="+mj-lt"/>
              <a:buAutoNum type="arabicPeriod"/>
            </a:pPr>
            <a:r>
              <a:rPr lang="en-IN" sz="1600" b="1" i="0" dirty="0">
                <a:effectLst/>
                <a:latin typeface="Times New Roman" panose="02020603050405020304" pitchFamily="18" charset="0"/>
                <a:cs typeface="Times New Roman" panose="02020603050405020304" pitchFamily="18" charset="0"/>
              </a:rPr>
              <a:t>Application Layer:</a:t>
            </a:r>
            <a:endParaRPr lang="en-IN"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Django Framework as the web application framework</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Business logic implementation</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Models representing inventory items, orders, users, etc.</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Forms for data validation and user input handling</a:t>
            </a:r>
          </a:p>
          <a:p>
            <a:pPr algn="l">
              <a:buFont typeface="+mj-lt"/>
              <a:buAutoNum type="arabicPeriod"/>
            </a:pPr>
            <a:r>
              <a:rPr lang="en-IN" sz="1600" b="1" i="0" dirty="0">
                <a:effectLst/>
                <a:latin typeface="Times New Roman" panose="02020603050405020304" pitchFamily="18" charset="0"/>
                <a:cs typeface="Times New Roman" panose="02020603050405020304" pitchFamily="18" charset="0"/>
              </a:rPr>
              <a:t>Database:</a:t>
            </a:r>
            <a:endParaRPr lang="en-IN"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Relational Database Management System (MySQL)</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Tables representing entities (inventory, orders, users, etc.)</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Relationships between tables for data integrity</a:t>
            </a:r>
          </a:p>
          <a:p>
            <a:pPr algn="l">
              <a:buFont typeface="+mj-lt"/>
              <a:buAutoNum type="arabicPeriod"/>
            </a:pPr>
            <a:r>
              <a:rPr lang="en-IN" sz="1600" b="1" i="0" dirty="0">
                <a:effectLst/>
                <a:latin typeface="Times New Roman" panose="02020603050405020304" pitchFamily="18" charset="0"/>
                <a:cs typeface="Times New Roman" panose="02020603050405020304" pitchFamily="18" charset="0"/>
              </a:rPr>
              <a:t>Authentication and Authorization:</a:t>
            </a:r>
            <a:endParaRPr lang="en-IN"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User login, and logout functionality</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Permissions and roles management</a:t>
            </a:r>
          </a:p>
          <a:p>
            <a:pPr marL="742950" lvl="1" indent="-285750" algn="l">
              <a:buFont typeface="+mj-lt"/>
              <a:buAutoNum type="arabicPeriod"/>
            </a:pPr>
            <a:r>
              <a:rPr lang="en-IN" sz="1600" b="0" i="0" dirty="0">
                <a:effectLst/>
                <a:latin typeface="Times New Roman" panose="02020603050405020304" pitchFamily="18" charset="0"/>
                <a:cs typeface="Times New Roman" panose="02020603050405020304" pitchFamily="18" charset="0"/>
              </a:rPr>
              <a:t>User authentication using Django's built-in authentication system</a:t>
            </a:r>
          </a:p>
        </p:txBody>
      </p:sp>
    </p:spTree>
    <p:extLst>
      <p:ext uri="{BB962C8B-B14F-4D97-AF65-F5344CB8AC3E}">
        <p14:creationId xmlns:p14="http://schemas.microsoft.com/office/powerpoint/2010/main" val="151328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Architecture Of The Project</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8</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195195"/>
            <a:ext cx="10168128" cy="3694176"/>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9639B2-7767-8CB9-F9C0-C2CC66B981AF}"/>
              </a:ext>
            </a:extLst>
          </p:cNvPr>
          <p:cNvSpPr txBox="1"/>
          <p:nvPr/>
        </p:nvSpPr>
        <p:spPr>
          <a:xfrm>
            <a:off x="908304" y="2195195"/>
            <a:ext cx="11146536" cy="4197559"/>
          </a:xfrm>
          <a:prstGeom prst="rect">
            <a:avLst/>
          </a:prstGeom>
          <a:noFill/>
        </p:spPr>
        <p:txBody>
          <a:bodyPr wrap="square">
            <a:spAutoFit/>
          </a:bodyPr>
          <a:lstStyle/>
          <a:p>
            <a:pPr algn="l">
              <a:lnSpc>
                <a:spcPct val="150000"/>
              </a:lnSpc>
            </a:pPr>
            <a:r>
              <a:rPr lang="en-US" b="1" i="0" dirty="0">
                <a:effectLst/>
                <a:latin typeface="Times New Roman" panose="02020603050405020304" pitchFamily="18" charset="0"/>
                <a:cs typeface="Times New Roman" panose="02020603050405020304" pitchFamily="18" charset="0"/>
              </a:rPr>
              <a:t>5.Inventory Management Module:</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CRUD operations for managing inventory items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Tracking stock levels, quantities, and availability</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Search and filtering capabilities</a:t>
            </a:r>
          </a:p>
          <a:p>
            <a:pPr algn="l">
              <a:lnSpc>
                <a:spcPct val="150000"/>
              </a:lnSpc>
            </a:pPr>
            <a:r>
              <a:rPr lang="en-US" b="1" i="0" dirty="0">
                <a:effectLst/>
                <a:latin typeface="Times New Roman" panose="02020603050405020304" pitchFamily="18" charset="0"/>
                <a:cs typeface="Times New Roman" panose="02020603050405020304" pitchFamily="18" charset="0"/>
              </a:rPr>
              <a:t>6.Order Management Module:</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Placing and processing customer orders</a:t>
            </a:r>
          </a:p>
          <a:p>
            <a:pPr algn="l">
              <a:lnSpc>
                <a:spcPct val="150000"/>
              </a:lnSpc>
            </a:pPr>
            <a:r>
              <a:rPr lang="en-US" b="1" i="0" dirty="0">
                <a:effectLst/>
                <a:latin typeface="Times New Roman" panose="02020603050405020304" pitchFamily="18" charset="0"/>
                <a:cs typeface="Times New Roman" panose="02020603050405020304" pitchFamily="18" charset="0"/>
              </a:rPr>
              <a:t>7.Reporting Module:</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Generating reports on inventory levels, sales, etc.</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Data visualization and analytics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Exporting reports in various formats (e.g., PDF, CSV)</a:t>
            </a:r>
          </a:p>
        </p:txBody>
      </p:sp>
    </p:spTree>
    <p:extLst>
      <p:ext uri="{BB962C8B-B14F-4D97-AF65-F5344CB8AC3E}">
        <p14:creationId xmlns:p14="http://schemas.microsoft.com/office/powerpoint/2010/main" val="298612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Database (Class Diagram)</a:t>
            </a:r>
            <a:endParaRPr lang="en-US" sz="5200"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p:txBody>
          <a:bodyPr/>
          <a:lstStyle/>
          <a:p>
            <a:r>
              <a:rPr lang="en-US" dirty="0"/>
              <a:t>26/05/2023</a:t>
            </a:r>
          </a:p>
        </p:txBody>
      </p:sp>
      <p:sp>
        <p:nvSpPr>
          <p:cNvPr id="9" name="Footer Placeholder 4">
            <a:extLst>
              <a:ext uri="{FF2B5EF4-FFF2-40B4-BE49-F238E27FC236}">
                <a16:creationId xmlns:a16="http://schemas.microsoft.com/office/drawing/2014/main" id="{948F1280-0C85-421E-BF0E-DB3DAF29F39A}"/>
              </a:ext>
            </a:extLst>
          </p:cNvPr>
          <p:cNvSpPr>
            <a:spLocks noGrp="1"/>
          </p:cNvSpPr>
          <p:nvPr>
            <p:ph type="ftr" sz="quarter" idx="11"/>
          </p:nvPr>
        </p:nvSpPr>
        <p:spPr/>
        <p:txBody>
          <a:bodyPr/>
          <a:lstStyle/>
          <a:p>
            <a:r>
              <a:rPr lang="en-US" dirty="0"/>
              <a:t>Online Inventory Management System</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9</a:t>
            </a:fld>
            <a:endParaRPr lang="en-US" dirty="0"/>
          </a:p>
        </p:txBody>
      </p:sp>
      <p:sp>
        <p:nvSpPr>
          <p:cNvPr id="4" name="Content Placeholder 3">
            <a:extLst>
              <a:ext uri="{FF2B5EF4-FFF2-40B4-BE49-F238E27FC236}">
                <a16:creationId xmlns:a16="http://schemas.microsoft.com/office/drawing/2014/main" id="{7F7D12D0-9777-BC9F-860B-0582DA6DAC72}"/>
              </a:ext>
            </a:extLst>
          </p:cNvPr>
          <p:cNvSpPr>
            <a:spLocks noGrp="1"/>
          </p:cNvSpPr>
          <p:nvPr>
            <p:ph idx="1"/>
          </p:nvPr>
        </p:nvSpPr>
        <p:spPr>
          <a:xfrm>
            <a:off x="1115568" y="2195195"/>
            <a:ext cx="10168128" cy="3694176"/>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A02525-9F26-18AF-EFCE-18FFEC574232}"/>
              </a:ext>
            </a:extLst>
          </p:cNvPr>
          <p:cNvPicPr>
            <a:picLocks noChangeAspect="1"/>
          </p:cNvPicPr>
          <p:nvPr/>
        </p:nvPicPr>
        <p:blipFill rotWithShape="1">
          <a:blip r:embed="rId2"/>
          <a:srcRect t="9600" b="20400"/>
          <a:stretch/>
        </p:blipFill>
        <p:spPr>
          <a:xfrm>
            <a:off x="1115568" y="2103119"/>
            <a:ext cx="9171432" cy="4357751"/>
          </a:xfrm>
          <a:prstGeom prst="rect">
            <a:avLst/>
          </a:prstGeom>
        </p:spPr>
      </p:pic>
    </p:spTree>
    <p:extLst>
      <p:ext uri="{BB962C8B-B14F-4D97-AF65-F5344CB8AC3E}">
        <p14:creationId xmlns:p14="http://schemas.microsoft.com/office/powerpoint/2010/main" val="28878465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1167</TotalTime>
  <Words>1222</Words>
  <Application>Microsoft Office PowerPoint</Application>
  <PresentationFormat>Widescreen</PresentationFormat>
  <Paragraphs>191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Calibri</vt:lpstr>
      <vt:lpstr>Segoe UI</vt:lpstr>
      <vt:lpstr>Times New Roman</vt:lpstr>
      <vt:lpstr>AccentBoxVTI</vt:lpstr>
      <vt:lpstr>Online Inventory Management System</vt:lpstr>
      <vt:lpstr>Agenda</vt:lpstr>
      <vt:lpstr>Abstract</vt:lpstr>
      <vt:lpstr>Project Requirements </vt:lpstr>
      <vt:lpstr>Features And Highlights</vt:lpstr>
      <vt:lpstr>Technical Aspects</vt:lpstr>
      <vt:lpstr>Architecture Of The Project</vt:lpstr>
      <vt:lpstr>Architecture Of The Project</vt:lpstr>
      <vt:lpstr>Database (Class Diagram)</vt:lpstr>
      <vt:lpstr>Challenges Faced During Development</vt:lpstr>
      <vt:lpstr>Important Screenshots</vt:lpstr>
      <vt:lpstr>Important Screenshots</vt:lpstr>
      <vt:lpstr>Important Screenshots</vt:lpstr>
      <vt:lpstr>Important Screenshots</vt:lpstr>
      <vt:lpstr>Important Screenshots</vt:lpstr>
      <vt:lpstr>Future Enhancement</vt:lpstr>
      <vt:lpstr>Conclusion</vt:lpstr>
      <vt:lpstr>References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Inventory Management System</dc:title>
  <dc:creator>Amil Dev</dc:creator>
  <cp:lastModifiedBy>Amil Dev</cp:lastModifiedBy>
  <cp:revision>7</cp:revision>
  <dcterms:created xsi:type="dcterms:W3CDTF">2023-05-23T10:19:20Z</dcterms:created>
  <dcterms:modified xsi:type="dcterms:W3CDTF">2023-05-25T15:16:02Z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