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embeddings/oleObject1.bin" ContentType="application/vnd.openxmlformats-officedocument.oleObject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embeddings/oleObject2.bin" ContentType="application/vnd.openxmlformats-officedocument.oleObject"/>
  <Override PartName="/ppt/notesSlides/notesSlide34.xml" ContentType="application/vnd.openxmlformats-officedocument.presentationml.notesSlide+xml"/>
  <Override PartName="/ppt/embeddings/oleObject3.bin" ContentType="application/vnd.openxmlformats-officedocument.oleObject"/>
  <Override PartName="/ppt/notesSlides/notesSlide35.xml" ContentType="application/vnd.openxmlformats-officedocument.presentationml.notesSlide+xml"/>
  <Override PartName="/ppt/embeddings/oleObject4.bin" ContentType="application/vnd.openxmlformats-officedocument.oleObject"/>
  <Override PartName="/ppt/notesSlides/notesSlide36.xml" ContentType="application/vnd.openxmlformats-officedocument.presentationml.notesSlide+xml"/>
  <Override PartName="/ppt/embeddings/oleObject5.bin" ContentType="application/vnd.openxmlformats-officedocument.oleObject"/>
  <Override PartName="/ppt/notesSlides/notesSlide37.xml" ContentType="application/vnd.openxmlformats-officedocument.presentationml.notesSlide+xml"/>
  <Override PartName="/ppt/embeddings/oleObject6.bin" ContentType="application/vnd.openxmlformats-officedocument.oleObject"/>
  <Override PartName="/ppt/notesSlides/notesSlide38.xml" ContentType="application/vnd.openxmlformats-officedocument.presentationml.notesSlide+xml"/>
  <Override PartName="/ppt/embeddings/oleObject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92" r:id="rId19"/>
    <p:sldId id="274" r:id="rId20"/>
    <p:sldId id="293" r:id="rId21"/>
    <p:sldId id="276" r:id="rId22"/>
    <p:sldId id="273" r:id="rId23"/>
    <p:sldId id="294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7AB646"/>
    <a:srgbClr val="3399FF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-1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1C3DA-C68D-CC49-A67F-EBCA83752023}" type="datetimeFigureOut">
              <a:rPr lang="fr-FR" smtClean="0"/>
              <a:t>14/01/13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A19CB4-8B7B-8E45-9A71-40A2AB2F6A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72041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F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CA9DA17-A178-6A4C-ACD0-75FBD77A5D70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68437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fr-FR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fr-FR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fr-FR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fr-FR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fr-FR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fr-FR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fr-FR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fr-FR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fr-FR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fr-FR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fr-FR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fr-FR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fr-FR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fr-FR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fr-FR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fr-FR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fr-FR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fr-FR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fr-FR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fr-FR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fr-FR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fr-FR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fr-FR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fr-FR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fr-FR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fr-FR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fr-FR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fr-FR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fr-FR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fr-FR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fr-FR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fr-FR" smtClean="0"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fr-FR" smtClean="0"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fr-FR" smtClean="0"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fr-FR" smtClean="0"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fr-FR" smtClean="0"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fr-FR" smtClean="0"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fr-FR" smtClean="0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INF05-Projet : Alain MILLE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Séance 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A9039A-BD82-5F46-BB04-8F2C8099FD69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6113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INF05-Projet : Alain MILLE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Séance 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5C557E-E5FE-094F-9AD0-9A2F9A48B4F0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569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INF05-Projet : Alain MILLE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Séance 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0A4F75-39B9-EE4E-A48F-6FB9325B609A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2180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INF05-Projet : Alain MILLE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Séance 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AF4CF8-D33E-7A40-B639-CB9283A51C63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1830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INF05-Projet : Alain MILLE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Séance 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BE83A9-201C-3E4A-8F16-5BA6098D2D1C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0645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INF05-Projet : Alain MILLE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Séance 2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C2E8DD-80E1-694E-AACF-289B8FE8398F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613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INF05-Projet : Alain MILLE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Séance 2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9DF5E3-F416-1443-9600-E29FD736ED6C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54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INF05-Projet : Alain MILLE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Séance 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E964CE-1C11-C34E-A6DF-18E77CD968EA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113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INF05-Projet : Alain MILLE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Séance 2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1A5779-18B8-B349-B81F-3F15EA3EC0A1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6763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INF05-Projet : Alain MILLE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Séance 2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47199F-B443-3A45-913F-AFEE9983B50C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3478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INF05-Projet : Alain MILLE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Séance 2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AA3531-2F6E-FC40-9A26-1ED6E671AFFC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146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0594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9750" y="6165850"/>
            <a:ext cx="251936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fr-FR" smtClean="0"/>
              <a:t>INF05-Projet : Alain MILLE</a:t>
            </a:r>
            <a:endParaRPr lang="fr-F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fr-FR" smtClean="0"/>
              <a:t>Séance 2</a:t>
            </a:r>
            <a:endParaRPr lang="fr-FR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ADF6E86-891C-0140-92D6-FBAC65FC0429}" type="slidenum">
              <a:rPr lang="fr-FR"/>
              <a:pPr/>
              <a:t>‹#›</a:t>
            </a:fld>
            <a:endParaRPr lang="fr-FR"/>
          </a:p>
        </p:txBody>
      </p:sp>
      <p:pic>
        <p:nvPicPr>
          <p:cNvPr id="3079" name="Picture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075" y="0"/>
            <a:ext cx="2447925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>
              <a:defRPr/>
            </a:pPr>
            <a:r>
              <a:rPr lang="fr-FR" dirty="0" smtClean="0">
                <a:cs typeface="+mj-cs"/>
              </a:rPr>
              <a:t>Suivi de projet</a:t>
            </a:r>
            <a:br>
              <a:rPr lang="fr-FR" dirty="0" smtClean="0">
                <a:cs typeface="+mj-cs"/>
              </a:rPr>
            </a:br>
            <a:r>
              <a:rPr lang="fr-FR" dirty="0" smtClean="0"/>
              <a:t>Architecture de l’information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par</a:t>
            </a:r>
            <a:br>
              <a:rPr lang="fr-FR" dirty="0" smtClean="0"/>
            </a:br>
            <a:r>
              <a:rPr lang="fr-FR" dirty="0" smtClean="0"/>
              <a:t>l’équipe en charge du projet</a:t>
            </a:r>
            <a:endParaRPr lang="fr-FR" dirty="0" smtClean="0">
              <a:cs typeface="+mj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1640" y="4581128"/>
            <a:ext cx="6400800" cy="17526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defRPr/>
            </a:pPr>
            <a:r>
              <a:rPr lang="fr-FR" dirty="0" smtClean="0">
                <a:cs typeface="+mn-cs"/>
              </a:rPr>
              <a:t>A Mille</a:t>
            </a:r>
          </a:p>
          <a:p>
            <a:pPr marL="342900" indent="-342900">
              <a:defRPr/>
            </a:pPr>
            <a:r>
              <a:rPr lang="fr-FR" dirty="0" smtClean="0">
                <a:cs typeface="+mn-cs"/>
              </a:rPr>
              <a:t>2013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Espace réservé de la date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fr-FR" sz="1400" smtClean="0">
                <a:solidFill>
                  <a:schemeClr val="bg2"/>
                </a:solidFill>
                <a:latin typeface="Arial" charset="0"/>
              </a:rPr>
              <a:t>INF05-Projet : Alain MILLE</a:t>
            </a:r>
            <a:endParaRPr lang="fr-FR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3554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C98A4BB-DA7F-E14D-B205-81508EE06BC1}" type="slidenum">
              <a:rPr lang="fr-FR" sz="1400">
                <a:solidFill>
                  <a:schemeClr val="bg2"/>
                </a:solidFill>
                <a:latin typeface="Arial" charset="0"/>
              </a:rPr>
              <a:pPr/>
              <a:t>10</a:t>
            </a:fld>
            <a:endParaRPr lang="fr-FR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149350" y="1682750"/>
            <a:ext cx="1435100" cy="4445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1225550" y="2368550"/>
            <a:ext cx="1282700" cy="3683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387350" y="2978150"/>
            <a:ext cx="1435100" cy="4445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387350" y="3587750"/>
            <a:ext cx="1435100" cy="4445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3319" name="Oval 7"/>
          <p:cNvSpPr>
            <a:spLocks noChangeArrowheads="1"/>
          </p:cNvSpPr>
          <p:nvPr/>
        </p:nvSpPr>
        <p:spPr bwMode="auto">
          <a:xfrm>
            <a:off x="463550" y="4197350"/>
            <a:ext cx="1282700" cy="3683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3321" name="Freeform 9"/>
          <p:cNvSpPr>
            <a:spLocks/>
          </p:cNvSpPr>
          <p:nvPr/>
        </p:nvSpPr>
        <p:spPr bwMode="auto">
          <a:xfrm>
            <a:off x="1828800" y="2133600"/>
            <a:ext cx="1588" cy="230188"/>
          </a:xfrm>
          <a:custGeom>
            <a:avLst/>
            <a:gdLst>
              <a:gd name="T0" fmla="*/ 0 w 1"/>
              <a:gd name="T1" fmla="*/ 0 h 145"/>
              <a:gd name="T2" fmla="*/ 0 w 1"/>
              <a:gd name="T3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45">
                <a:moveTo>
                  <a:pt x="0" y="0"/>
                </a:moveTo>
                <a:lnTo>
                  <a:pt x="0" y="144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3322" name="Freeform 10"/>
          <p:cNvSpPr>
            <a:spLocks/>
          </p:cNvSpPr>
          <p:nvPr/>
        </p:nvSpPr>
        <p:spPr bwMode="auto">
          <a:xfrm>
            <a:off x="1143000" y="2514600"/>
            <a:ext cx="77788" cy="458788"/>
          </a:xfrm>
          <a:custGeom>
            <a:avLst/>
            <a:gdLst>
              <a:gd name="T0" fmla="*/ 48 w 49"/>
              <a:gd name="T1" fmla="*/ 0 h 289"/>
              <a:gd name="T2" fmla="*/ 0 w 49"/>
              <a:gd name="T3" fmla="*/ 0 h 289"/>
              <a:gd name="T4" fmla="*/ 0 w 49"/>
              <a:gd name="T5" fmla="*/ 28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9" h="289">
                <a:moveTo>
                  <a:pt x="48" y="0"/>
                </a:moveTo>
                <a:lnTo>
                  <a:pt x="0" y="0"/>
                </a:lnTo>
                <a:lnTo>
                  <a:pt x="0" y="288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3323" name="Freeform 11"/>
          <p:cNvSpPr>
            <a:spLocks/>
          </p:cNvSpPr>
          <p:nvPr/>
        </p:nvSpPr>
        <p:spPr bwMode="auto">
          <a:xfrm>
            <a:off x="1104900" y="3505200"/>
            <a:ext cx="1588" cy="77788"/>
          </a:xfrm>
          <a:custGeom>
            <a:avLst/>
            <a:gdLst>
              <a:gd name="T0" fmla="*/ 0 w 1"/>
              <a:gd name="T1" fmla="*/ 0 h 49"/>
              <a:gd name="T2" fmla="*/ 0 w 1"/>
              <a:gd name="T3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49">
                <a:moveTo>
                  <a:pt x="0" y="0"/>
                </a:moveTo>
                <a:lnTo>
                  <a:pt x="0" y="48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3324" name="Freeform 12"/>
          <p:cNvSpPr>
            <a:spLocks/>
          </p:cNvSpPr>
          <p:nvPr/>
        </p:nvSpPr>
        <p:spPr bwMode="auto">
          <a:xfrm>
            <a:off x="1104900" y="4038600"/>
            <a:ext cx="1588" cy="153988"/>
          </a:xfrm>
          <a:custGeom>
            <a:avLst/>
            <a:gdLst>
              <a:gd name="T0" fmla="*/ 0 w 1"/>
              <a:gd name="T1" fmla="*/ 0 h 97"/>
              <a:gd name="T2" fmla="*/ 0 w 1"/>
              <a:gd name="T3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97">
                <a:moveTo>
                  <a:pt x="0" y="0"/>
                </a:moveTo>
                <a:lnTo>
                  <a:pt x="0" y="96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3325" name="Freeform 13"/>
          <p:cNvSpPr>
            <a:spLocks/>
          </p:cNvSpPr>
          <p:nvPr/>
        </p:nvSpPr>
        <p:spPr bwMode="auto">
          <a:xfrm>
            <a:off x="2514600" y="2514600"/>
            <a:ext cx="306388" cy="153988"/>
          </a:xfrm>
          <a:custGeom>
            <a:avLst/>
            <a:gdLst>
              <a:gd name="T0" fmla="*/ 0 w 193"/>
              <a:gd name="T1" fmla="*/ 0 h 97"/>
              <a:gd name="T2" fmla="*/ 192 w 193"/>
              <a:gd name="T3" fmla="*/ 0 h 97"/>
              <a:gd name="T4" fmla="*/ 192 w 193"/>
              <a:gd name="T5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3" h="97">
                <a:moveTo>
                  <a:pt x="0" y="0"/>
                </a:moveTo>
                <a:lnTo>
                  <a:pt x="192" y="0"/>
                </a:lnTo>
                <a:lnTo>
                  <a:pt x="192" y="96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3326" name="Freeform 14" descr="Wide downward diagonal"/>
          <p:cNvSpPr>
            <a:spLocks/>
          </p:cNvSpPr>
          <p:nvPr/>
        </p:nvSpPr>
        <p:spPr bwMode="auto">
          <a:xfrm>
            <a:off x="2590800" y="2667000"/>
            <a:ext cx="534988" cy="153988"/>
          </a:xfrm>
          <a:custGeom>
            <a:avLst/>
            <a:gdLst>
              <a:gd name="T0" fmla="*/ 0 w 337"/>
              <a:gd name="T1" fmla="*/ 96 h 97"/>
              <a:gd name="T2" fmla="*/ 0 w 337"/>
              <a:gd name="T3" fmla="*/ 0 h 97"/>
              <a:gd name="T4" fmla="*/ 336 w 337"/>
              <a:gd name="T5" fmla="*/ 0 h 97"/>
              <a:gd name="T6" fmla="*/ 336 w 337"/>
              <a:gd name="T7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7" h="97">
                <a:moveTo>
                  <a:pt x="0" y="96"/>
                </a:moveTo>
                <a:lnTo>
                  <a:pt x="0" y="0"/>
                </a:lnTo>
                <a:lnTo>
                  <a:pt x="336" y="0"/>
                </a:lnTo>
                <a:lnTo>
                  <a:pt x="336" y="96"/>
                </a:lnTo>
              </a:path>
            </a:pathLst>
          </a:custGeom>
          <a:pattFill prst="wdDnDiag">
            <a:fgClr>
              <a:schemeClr val="tx1"/>
            </a:fgClr>
            <a:bgClr>
              <a:schemeClr val="bg1"/>
            </a:bgClr>
          </a:patt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3327" name="Freeform 15" descr="Wide downward diagonal"/>
          <p:cNvSpPr>
            <a:spLocks/>
          </p:cNvSpPr>
          <p:nvPr/>
        </p:nvSpPr>
        <p:spPr bwMode="auto">
          <a:xfrm>
            <a:off x="152400" y="4724400"/>
            <a:ext cx="534988" cy="153988"/>
          </a:xfrm>
          <a:custGeom>
            <a:avLst/>
            <a:gdLst>
              <a:gd name="T0" fmla="*/ 0 w 337"/>
              <a:gd name="T1" fmla="*/ 96 h 97"/>
              <a:gd name="T2" fmla="*/ 0 w 337"/>
              <a:gd name="T3" fmla="*/ 0 h 97"/>
              <a:gd name="T4" fmla="*/ 336 w 337"/>
              <a:gd name="T5" fmla="*/ 0 h 97"/>
              <a:gd name="T6" fmla="*/ 336 w 337"/>
              <a:gd name="T7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7" h="97">
                <a:moveTo>
                  <a:pt x="0" y="96"/>
                </a:moveTo>
                <a:lnTo>
                  <a:pt x="0" y="0"/>
                </a:lnTo>
                <a:lnTo>
                  <a:pt x="336" y="0"/>
                </a:lnTo>
                <a:lnTo>
                  <a:pt x="336" y="96"/>
                </a:lnTo>
              </a:path>
            </a:pathLst>
          </a:custGeom>
          <a:pattFill prst="wdDnDiag">
            <a:fgClr>
              <a:schemeClr val="tx1"/>
            </a:fgClr>
            <a:bgClr>
              <a:schemeClr val="bg1"/>
            </a:bgClr>
          </a:patt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3328" name="Freeform 16"/>
          <p:cNvSpPr>
            <a:spLocks/>
          </p:cNvSpPr>
          <p:nvPr/>
        </p:nvSpPr>
        <p:spPr bwMode="auto">
          <a:xfrm>
            <a:off x="457200" y="4343400"/>
            <a:ext cx="1588" cy="382588"/>
          </a:xfrm>
          <a:custGeom>
            <a:avLst/>
            <a:gdLst>
              <a:gd name="T0" fmla="*/ 0 w 1"/>
              <a:gd name="T1" fmla="*/ 0 h 241"/>
              <a:gd name="T2" fmla="*/ 0 w 1"/>
              <a:gd name="T3" fmla="*/ 0 h 241"/>
              <a:gd name="T4" fmla="*/ 0 w 1"/>
              <a:gd name="T5" fmla="*/ 240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41">
                <a:moveTo>
                  <a:pt x="0" y="0"/>
                </a:moveTo>
                <a:lnTo>
                  <a:pt x="0" y="0"/>
                </a:lnTo>
                <a:lnTo>
                  <a:pt x="0" y="24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3329" name="Freeform 17"/>
          <p:cNvSpPr>
            <a:spLocks/>
          </p:cNvSpPr>
          <p:nvPr/>
        </p:nvSpPr>
        <p:spPr bwMode="auto">
          <a:xfrm>
            <a:off x="1752600" y="4419600"/>
            <a:ext cx="915988" cy="306388"/>
          </a:xfrm>
          <a:custGeom>
            <a:avLst/>
            <a:gdLst>
              <a:gd name="T0" fmla="*/ 0 w 577"/>
              <a:gd name="T1" fmla="*/ 0 h 193"/>
              <a:gd name="T2" fmla="*/ 576 w 577"/>
              <a:gd name="T3" fmla="*/ 0 h 193"/>
              <a:gd name="T4" fmla="*/ 576 w 577"/>
              <a:gd name="T5" fmla="*/ 192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7" h="193">
                <a:moveTo>
                  <a:pt x="0" y="0"/>
                </a:moveTo>
                <a:lnTo>
                  <a:pt x="576" y="0"/>
                </a:lnTo>
                <a:lnTo>
                  <a:pt x="576" y="192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1546225" y="1701800"/>
            <a:ext cx="63023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Idée</a:t>
            </a:r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1371600" y="2311400"/>
            <a:ext cx="9112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suivie?</a:t>
            </a:r>
          </a:p>
        </p:txBody>
      </p:sp>
      <p:sp>
        <p:nvSpPr>
          <p:cNvPr id="13333" name="Rectangle 21"/>
          <p:cNvSpPr>
            <a:spLocks noChangeArrowheads="1"/>
          </p:cNvSpPr>
          <p:nvPr/>
        </p:nvSpPr>
        <p:spPr bwMode="auto">
          <a:xfrm>
            <a:off x="877888" y="2235200"/>
            <a:ext cx="3778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O</a:t>
            </a:r>
          </a:p>
        </p:txBody>
      </p:sp>
      <p:sp>
        <p:nvSpPr>
          <p:cNvPr id="13334" name="Rectangle 22"/>
          <p:cNvSpPr>
            <a:spLocks noChangeArrowheads="1"/>
          </p:cNvSpPr>
          <p:nvPr/>
        </p:nvSpPr>
        <p:spPr bwMode="auto">
          <a:xfrm>
            <a:off x="2401888" y="2159000"/>
            <a:ext cx="3778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N</a:t>
            </a:r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396875" y="2997200"/>
            <a:ext cx="134143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Etat Actuel</a:t>
            </a:r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555625" y="3606800"/>
            <a:ext cx="102393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Critique</a:t>
            </a:r>
          </a:p>
        </p:txBody>
      </p:sp>
      <p:sp>
        <p:nvSpPr>
          <p:cNvPr id="13337" name="Rectangle 25"/>
          <p:cNvSpPr>
            <a:spLocks noChangeArrowheads="1"/>
          </p:cNvSpPr>
          <p:nvPr/>
        </p:nvSpPr>
        <p:spPr bwMode="auto">
          <a:xfrm>
            <a:off x="677863" y="4140200"/>
            <a:ext cx="77787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 dirty="0">
                <a:cs typeface="+mn-cs"/>
              </a:rPr>
              <a:t>info ?</a:t>
            </a:r>
          </a:p>
        </p:txBody>
      </p:sp>
      <p:sp>
        <p:nvSpPr>
          <p:cNvPr id="13338" name="Rectangle 26"/>
          <p:cNvSpPr>
            <a:spLocks noChangeArrowheads="1"/>
          </p:cNvSpPr>
          <p:nvPr/>
        </p:nvSpPr>
        <p:spPr bwMode="auto">
          <a:xfrm>
            <a:off x="115888" y="4140200"/>
            <a:ext cx="3778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N</a:t>
            </a:r>
          </a:p>
        </p:txBody>
      </p:sp>
      <p:sp>
        <p:nvSpPr>
          <p:cNvPr id="13339" name="Rectangle 27"/>
          <p:cNvSpPr>
            <a:spLocks noChangeArrowheads="1"/>
          </p:cNvSpPr>
          <p:nvPr/>
        </p:nvSpPr>
        <p:spPr bwMode="auto">
          <a:xfrm>
            <a:off x="1716088" y="4064000"/>
            <a:ext cx="3778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O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Séance 2</a:t>
            </a:r>
            <a:endParaRPr lang="fr-FR"/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1835696" y="4725144"/>
            <a:ext cx="1800200" cy="37809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fr-FR" dirty="0" smtClean="0">
                <a:cs typeface="+mn-cs"/>
              </a:rPr>
              <a:t>« Avant » Projet</a:t>
            </a:r>
            <a:endParaRPr lang="fr-FR" dirty="0">
              <a:cs typeface="+mn-cs"/>
            </a:endParaRPr>
          </a:p>
        </p:txBody>
      </p:sp>
      <p:sp>
        <p:nvSpPr>
          <p:cNvPr id="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059488" cy="11430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defRPr/>
            </a:pPr>
            <a:r>
              <a:rPr lang="fr-FR" dirty="0" smtClean="0"/>
              <a:t>Cycle(s) de projet</a:t>
            </a:r>
            <a:endParaRPr lang="fr-FR" dirty="0" smtClean="0"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fr-FR" sz="1400" smtClean="0">
                <a:solidFill>
                  <a:schemeClr val="bg2"/>
                </a:solidFill>
                <a:latin typeface="Arial" charset="0"/>
              </a:rPr>
              <a:t>INF05-Projet : Alain MILLE</a:t>
            </a:r>
            <a:endParaRPr lang="fr-FR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560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B8D58E0-8975-EE4A-8827-87C055B83C3E}" type="slidenum">
              <a:rPr lang="fr-FR" sz="1400">
                <a:solidFill>
                  <a:schemeClr val="bg2"/>
                </a:solidFill>
                <a:latin typeface="Arial" charset="0"/>
              </a:rPr>
              <a:pPr/>
              <a:t>11</a:t>
            </a:fld>
            <a:endParaRPr lang="fr-FR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defRPr/>
            </a:pPr>
            <a:r>
              <a:rPr lang="fr-FR" dirty="0" smtClean="0"/>
              <a:t>« A</a:t>
            </a:r>
            <a:r>
              <a:rPr lang="fr-FR" dirty="0" smtClean="0">
                <a:cs typeface="+mj-cs"/>
              </a:rPr>
              <a:t>vant » projet, c'est ...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84784"/>
            <a:ext cx="7772400" cy="46482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defRPr/>
            </a:pPr>
            <a:r>
              <a:rPr lang="fr-FR" sz="2000" dirty="0" smtClean="0"/>
              <a:t>La description de comment ça devrait marcher après la mise en œuvre du projet (teaser, portfolio, simulations, …)</a:t>
            </a:r>
          </a:p>
          <a:p>
            <a:pPr>
              <a:defRPr/>
            </a:pPr>
            <a:r>
              <a:rPr lang="fr-FR" sz="2000" dirty="0" smtClean="0"/>
              <a:t>L'estimation "justifiée" des coûts prévisionnels :</a:t>
            </a:r>
          </a:p>
          <a:p>
            <a:pPr lvl="1">
              <a:defRPr/>
            </a:pPr>
            <a:r>
              <a:rPr lang="fr-FR" sz="1800" dirty="0" smtClean="0"/>
              <a:t>investissements</a:t>
            </a:r>
          </a:p>
          <a:p>
            <a:pPr lvl="1">
              <a:defRPr/>
            </a:pPr>
            <a:r>
              <a:rPr lang="fr-FR" sz="1800" dirty="0" smtClean="0"/>
              <a:t>frais de développement</a:t>
            </a:r>
          </a:p>
          <a:p>
            <a:pPr lvl="1">
              <a:defRPr/>
            </a:pPr>
            <a:r>
              <a:rPr lang="fr-FR" sz="1800" dirty="0" smtClean="0"/>
              <a:t>frais de déploiement (contractuel)</a:t>
            </a:r>
          </a:p>
          <a:p>
            <a:pPr lvl="2">
              <a:defRPr/>
            </a:pPr>
            <a:r>
              <a:rPr lang="fr-FR" sz="1600" dirty="0" smtClean="0"/>
              <a:t>formation</a:t>
            </a:r>
          </a:p>
          <a:p>
            <a:pPr lvl="2">
              <a:defRPr/>
            </a:pPr>
            <a:r>
              <a:rPr lang="fr-FR" sz="1600" dirty="0" smtClean="0"/>
              <a:t>pertes de production possibles</a:t>
            </a:r>
          </a:p>
          <a:p>
            <a:pPr lvl="1">
              <a:defRPr/>
            </a:pPr>
            <a:r>
              <a:rPr lang="fr-FR" sz="1800" dirty="0" smtClean="0"/>
              <a:t>frais de suivi et évolution sur 5 ans</a:t>
            </a:r>
          </a:p>
          <a:p>
            <a:pPr>
              <a:defRPr/>
            </a:pPr>
            <a:r>
              <a:rPr lang="fr-FR" sz="2000" dirty="0" smtClean="0">
                <a:cs typeface="+mn-cs"/>
              </a:rPr>
              <a:t>L'estimation "justifiée" des bénéfices attendus</a:t>
            </a:r>
          </a:p>
          <a:p>
            <a:pPr lvl="1">
              <a:defRPr/>
            </a:pPr>
            <a:r>
              <a:rPr lang="fr-FR" sz="1600" dirty="0"/>
              <a:t>P</a:t>
            </a:r>
            <a:r>
              <a:rPr lang="fr-FR" sz="1600" dirty="0" smtClean="0"/>
              <a:t>roductivité pour faire vivre l’architecture (contenus, flux, interactions, évolutions technologiques, interopérabilités, sûreté, …)</a:t>
            </a:r>
          </a:p>
          <a:p>
            <a:pPr lvl="1">
              <a:defRPr/>
            </a:pPr>
            <a:r>
              <a:rPr lang="fr-FR" sz="1600" dirty="0" smtClean="0"/>
              <a:t>Qualité -&gt; cibles d’information mieux atteintes, plus satisfaites</a:t>
            </a:r>
          </a:p>
          <a:p>
            <a:pPr lvl="1">
              <a:defRPr/>
            </a:pPr>
            <a:r>
              <a:rPr lang="fr-FR" sz="1600" dirty="0" smtClean="0"/>
              <a:t>Quantité -&gt; cibles plus nombreuses, rayonnement plus grand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Séance 2</a:t>
            </a:r>
            <a:endParaRPr lang="fr-FR"/>
          </a:p>
        </p:txBody>
      </p:sp>
    </p:spTree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1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Espace réservé de la date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fr-FR" sz="1400" smtClean="0">
                <a:solidFill>
                  <a:schemeClr val="bg2"/>
                </a:solidFill>
                <a:latin typeface="Arial" charset="0"/>
              </a:rPr>
              <a:t>INF05-Projet : Alain MILLE</a:t>
            </a:r>
            <a:endParaRPr lang="fr-FR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7650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5656BF6-7F1C-3C4D-8B52-6CD4FCCD4A3B}" type="slidenum">
              <a:rPr lang="fr-FR" sz="1400">
                <a:solidFill>
                  <a:schemeClr val="bg2"/>
                </a:solidFill>
                <a:latin typeface="Arial" charset="0"/>
              </a:rPr>
              <a:pPr/>
              <a:t>12</a:t>
            </a:fld>
            <a:endParaRPr lang="fr-FR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149350" y="1682750"/>
            <a:ext cx="1435100" cy="4445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5364" name="Oval 4"/>
          <p:cNvSpPr>
            <a:spLocks noChangeArrowheads="1"/>
          </p:cNvSpPr>
          <p:nvPr/>
        </p:nvSpPr>
        <p:spPr bwMode="auto">
          <a:xfrm>
            <a:off x="1225550" y="2368550"/>
            <a:ext cx="1282700" cy="3683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387350" y="2978150"/>
            <a:ext cx="1435100" cy="4445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387350" y="3587750"/>
            <a:ext cx="1435100" cy="4445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5367" name="Oval 7"/>
          <p:cNvSpPr>
            <a:spLocks noChangeArrowheads="1"/>
          </p:cNvSpPr>
          <p:nvPr/>
        </p:nvSpPr>
        <p:spPr bwMode="auto">
          <a:xfrm>
            <a:off x="463550" y="4197350"/>
            <a:ext cx="1282700" cy="3683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1911350" y="4730750"/>
            <a:ext cx="1435100" cy="4445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5369" name="Oval 9"/>
          <p:cNvSpPr>
            <a:spLocks noChangeArrowheads="1"/>
          </p:cNvSpPr>
          <p:nvPr/>
        </p:nvSpPr>
        <p:spPr bwMode="auto">
          <a:xfrm>
            <a:off x="1987550" y="5492750"/>
            <a:ext cx="1282700" cy="3683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5370" name="Freeform 10"/>
          <p:cNvSpPr>
            <a:spLocks/>
          </p:cNvSpPr>
          <p:nvPr/>
        </p:nvSpPr>
        <p:spPr bwMode="auto">
          <a:xfrm>
            <a:off x="3886200" y="3352800"/>
            <a:ext cx="1588" cy="158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5371" name="Freeform 11"/>
          <p:cNvSpPr>
            <a:spLocks/>
          </p:cNvSpPr>
          <p:nvPr/>
        </p:nvSpPr>
        <p:spPr bwMode="auto">
          <a:xfrm>
            <a:off x="1828800" y="2133600"/>
            <a:ext cx="1588" cy="230188"/>
          </a:xfrm>
          <a:custGeom>
            <a:avLst/>
            <a:gdLst>
              <a:gd name="T0" fmla="*/ 0 w 1"/>
              <a:gd name="T1" fmla="*/ 0 h 145"/>
              <a:gd name="T2" fmla="*/ 0 w 1"/>
              <a:gd name="T3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45">
                <a:moveTo>
                  <a:pt x="0" y="0"/>
                </a:moveTo>
                <a:lnTo>
                  <a:pt x="0" y="144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5372" name="Freeform 12"/>
          <p:cNvSpPr>
            <a:spLocks/>
          </p:cNvSpPr>
          <p:nvPr/>
        </p:nvSpPr>
        <p:spPr bwMode="auto">
          <a:xfrm>
            <a:off x="1143000" y="2514600"/>
            <a:ext cx="77788" cy="458788"/>
          </a:xfrm>
          <a:custGeom>
            <a:avLst/>
            <a:gdLst>
              <a:gd name="T0" fmla="*/ 48 w 49"/>
              <a:gd name="T1" fmla="*/ 0 h 289"/>
              <a:gd name="T2" fmla="*/ 0 w 49"/>
              <a:gd name="T3" fmla="*/ 0 h 289"/>
              <a:gd name="T4" fmla="*/ 0 w 49"/>
              <a:gd name="T5" fmla="*/ 28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9" h="289">
                <a:moveTo>
                  <a:pt x="48" y="0"/>
                </a:moveTo>
                <a:lnTo>
                  <a:pt x="0" y="0"/>
                </a:lnTo>
                <a:lnTo>
                  <a:pt x="0" y="288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5373" name="Freeform 13"/>
          <p:cNvSpPr>
            <a:spLocks/>
          </p:cNvSpPr>
          <p:nvPr/>
        </p:nvSpPr>
        <p:spPr bwMode="auto">
          <a:xfrm>
            <a:off x="1104900" y="3505200"/>
            <a:ext cx="1588" cy="77788"/>
          </a:xfrm>
          <a:custGeom>
            <a:avLst/>
            <a:gdLst>
              <a:gd name="T0" fmla="*/ 0 w 1"/>
              <a:gd name="T1" fmla="*/ 0 h 49"/>
              <a:gd name="T2" fmla="*/ 0 w 1"/>
              <a:gd name="T3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49">
                <a:moveTo>
                  <a:pt x="0" y="0"/>
                </a:moveTo>
                <a:lnTo>
                  <a:pt x="0" y="48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5374" name="Freeform 14"/>
          <p:cNvSpPr>
            <a:spLocks/>
          </p:cNvSpPr>
          <p:nvPr/>
        </p:nvSpPr>
        <p:spPr bwMode="auto">
          <a:xfrm>
            <a:off x="1104900" y="4038600"/>
            <a:ext cx="1588" cy="153988"/>
          </a:xfrm>
          <a:custGeom>
            <a:avLst/>
            <a:gdLst>
              <a:gd name="T0" fmla="*/ 0 w 1"/>
              <a:gd name="T1" fmla="*/ 0 h 97"/>
              <a:gd name="T2" fmla="*/ 0 w 1"/>
              <a:gd name="T3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97">
                <a:moveTo>
                  <a:pt x="0" y="0"/>
                </a:moveTo>
                <a:lnTo>
                  <a:pt x="0" y="96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5375" name="Freeform 15"/>
          <p:cNvSpPr>
            <a:spLocks/>
          </p:cNvSpPr>
          <p:nvPr/>
        </p:nvSpPr>
        <p:spPr bwMode="auto">
          <a:xfrm>
            <a:off x="2514600" y="2514600"/>
            <a:ext cx="306388" cy="153988"/>
          </a:xfrm>
          <a:custGeom>
            <a:avLst/>
            <a:gdLst>
              <a:gd name="T0" fmla="*/ 0 w 193"/>
              <a:gd name="T1" fmla="*/ 0 h 97"/>
              <a:gd name="T2" fmla="*/ 192 w 193"/>
              <a:gd name="T3" fmla="*/ 0 h 97"/>
              <a:gd name="T4" fmla="*/ 192 w 193"/>
              <a:gd name="T5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3" h="97">
                <a:moveTo>
                  <a:pt x="0" y="0"/>
                </a:moveTo>
                <a:lnTo>
                  <a:pt x="192" y="0"/>
                </a:lnTo>
                <a:lnTo>
                  <a:pt x="192" y="96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5376" name="Freeform 16" descr="Wide downward diagonal"/>
          <p:cNvSpPr>
            <a:spLocks/>
          </p:cNvSpPr>
          <p:nvPr/>
        </p:nvSpPr>
        <p:spPr bwMode="auto">
          <a:xfrm>
            <a:off x="2590800" y="2667000"/>
            <a:ext cx="534988" cy="153988"/>
          </a:xfrm>
          <a:custGeom>
            <a:avLst/>
            <a:gdLst>
              <a:gd name="T0" fmla="*/ 0 w 337"/>
              <a:gd name="T1" fmla="*/ 96 h 97"/>
              <a:gd name="T2" fmla="*/ 0 w 337"/>
              <a:gd name="T3" fmla="*/ 0 h 97"/>
              <a:gd name="T4" fmla="*/ 336 w 337"/>
              <a:gd name="T5" fmla="*/ 0 h 97"/>
              <a:gd name="T6" fmla="*/ 336 w 337"/>
              <a:gd name="T7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7" h="97">
                <a:moveTo>
                  <a:pt x="0" y="96"/>
                </a:moveTo>
                <a:lnTo>
                  <a:pt x="0" y="0"/>
                </a:lnTo>
                <a:lnTo>
                  <a:pt x="336" y="0"/>
                </a:lnTo>
                <a:lnTo>
                  <a:pt x="336" y="96"/>
                </a:lnTo>
              </a:path>
            </a:pathLst>
          </a:custGeom>
          <a:pattFill prst="wdDnDiag">
            <a:fgClr>
              <a:schemeClr val="tx1"/>
            </a:fgClr>
            <a:bgClr>
              <a:schemeClr val="bg1"/>
            </a:bgClr>
          </a:patt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5377" name="Freeform 17" descr="Wide downward diagonal"/>
          <p:cNvSpPr>
            <a:spLocks/>
          </p:cNvSpPr>
          <p:nvPr/>
        </p:nvSpPr>
        <p:spPr bwMode="auto">
          <a:xfrm>
            <a:off x="152400" y="4724400"/>
            <a:ext cx="534988" cy="153988"/>
          </a:xfrm>
          <a:custGeom>
            <a:avLst/>
            <a:gdLst>
              <a:gd name="T0" fmla="*/ 0 w 337"/>
              <a:gd name="T1" fmla="*/ 96 h 97"/>
              <a:gd name="T2" fmla="*/ 0 w 337"/>
              <a:gd name="T3" fmla="*/ 0 h 97"/>
              <a:gd name="T4" fmla="*/ 336 w 337"/>
              <a:gd name="T5" fmla="*/ 0 h 97"/>
              <a:gd name="T6" fmla="*/ 336 w 337"/>
              <a:gd name="T7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7" h="97">
                <a:moveTo>
                  <a:pt x="0" y="96"/>
                </a:moveTo>
                <a:lnTo>
                  <a:pt x="0" y="0"/>
                </a:lnTo>
                <a:lnTo>
                  <a:pt x="336" y="0"/>
                </a:lnTo>
                <a:lnTo>
                  <a:pt x="336" y="96"/>
                </a:lnTo>
              </a:path>
            </a:pathLst>
          </a:custGeom>
          <a:pattFill prst="wdDnDiag">
            <a:fgClr>
              <a:schemeClr val="tx1"/>
            </a:fgClr>
            <a:bgClr>
              <a:schemeClr val="bg1"/>
            </a:bgClr>
          </a:patt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5378" name="Freeform 18"/>
          <p:cNvSpPr>
            <a:spLocks/>
          </p:cNvSpPr>
          <p:nvPr/>
        </p:nvSpPr>
        <p:spPr bwMode="auto">
          <a:xfrm>
            <a:off x="457200" y="4343400"/>
            <a:ext cx="1588" cy="382588"/>
          </a:xfrm>
          <a:custGeom>
            <a:avLst/>
            <a:gdLst>
              <a:gd name="T0" fmla="*/ 0 w 1"/>
              <a:gd name="T1" fmla="*/ 0 h 241"/>
              <a:gd name="T2" fmla="*/ 0 w 1"/>
              <a:gd name="T3" fmla="*/ 0 h 241"/>
              <a:gd name="T4" fmla="*/ 0 w 1"/>
              <a:gd name="T5" fmla="*/ 240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41">
                <a:moveTo>
                  <a:pt x="0" y="0"/>
                </a:moveTo>
                <a:lnTo>
                  <a:pt x="0" y="0"/>
                </a:lnTo>
                <a:lnTo>
                  <a:pt x="0" y="24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5379" name="Freeform 19"/>
          <p:cNvSpPr>
            <a:spLocks/>
          </p:cNvSpPr>
          <p:nvPr/>
        </p:nvSpPr>
        <p:spPr bwMode="auto">
          <a:xfrm>
            <a:off x="1752600" y="4419600"/>
            <a:ext cx="915988" cy="306388"/>
          </a:xfrm>
          <a:custGeom>
            <a:avLst/>
            <a:gdLst>
              <a:gd name="T0" fmla="*/ 0 w 577"/>
              <a:gd name="T1" fmla="*/ 0 h 193"/>
              <a:gd name="T2" fmla="*/ 576 w 577"/>
              <a:gd name="T3" fmla="*/ 0 h 193"/>
              <a:gd name="T4" fmla="*/ 576 w 577"/>
              <a:gd name="T5" fmla="*/ 192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7" h="193">
                <a:moveTo>
                  <a:pt x="0" y="0"/>
                </a:moveTo>
                <a:lnTo>
                  <a:pt x="576" y="0"/>
                </a:lnTo>
                <a:lnTo>
                  <a:pt x="576" y="192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5380" name="Freeform 20"/>
          <p:cNvSpPr>
            <a:spLocks/>
          </p:cNvSpPr>
          <p:nvPr/>
        </p:nvSpPr>
        <p:spPr bwMode="auto">
          <a:xfrm>
            <a:off x="2667000" y="5181600"/>
            <a:ext cx="1588" cy="306388"/>
          </a:xfrm>
          <a:custGeom>
            <a:avLst/>
            <a:gdLst>
              <a:gd name="T0" fmla="*/ 0 w 1"/>
              <a:gd name="T1" fmla="*/ 0 h 193"/>
              <a:gd name="T2" fmla="*/ 0 w 1"/>
              <a:gd name="T3" fmla="*/ 192 h 19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93">
                <a:moveTo>
                  <a:pt x="0" y="0"/>
                </a:moveTo>
                <a:lnTo>
                  <a:pt x="0" y="192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5381" name="Freeform 21" descr="Wide downward diagonal"/>
          <p:cNvSpPr>
            <a:spLocks/>
          </p:cNvSpPr>
          <p:nvPr/>
        </p:nvSpPr>
        <p:spPr bwMode="auto">
          <a:xfrm>
            <a:off x="1295400" y="6096000"/>
            <a:ext cx="534988" cy="153988"/>
          </a:xfrm>
          <a:custGeom>
            <a:avLst/>
            <a:gdLst>
              <a:gd name="T0" fmla="*/ 0 w 337"/>
              <a:gd name="T1" fmla="*/ 96 h 97"/>
              <a:gd name="T2" fmla="*/ 0 w 337"/>
              <a:gd name="T3" fmla="*/ 0 h 97"/>
              <a:gd name="T4" fmla="*/ 336 w 337"/>
              <a:gd name="T5" fmla="*/ 0 h 97"/>
              <a:gd name="T6" fmla="*/ 336 w 337"/>
              <a:gd name="T7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7" h="97">
                <a:moveTo>
                  <a:pt x="0" y="96"/>
                </a:moveTo>
                <a:lnTo>
                  <a:pt x="0" y="0"/>
                </a:lnTo>
                <a:lnTo>
                  <a:pt x="336" y="0"/>
                </a:lnTo>
                <a:lnTo>
                  <a:pt x="336" y="96"/>
                </a:lnTo>
              </a:path>
            </a:pathLst>
          </a:custGeom>
          <a:pattFill prst="wdDnDiag">
            <a:fgClr>
              <a:schemeClr val="tx1"/>
            </a:fgClr>
            <a:bgClr>
              <a:schemeClr val="bg1"/>
            </a:bgClr>
          </a:patt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5382" name="Freeform 22"/>
          <p:cNvSpPr>
            <a:spLocks/>
          </p:cNvSpPr>
          <p:nvPr/>
        </p:nvSpPr>
        <p:spPr bwMode="auto">
          <a:xfrm>
            <a:off x="1600200" y="5638800"/>
            <a:ext cx="382588" cy="458788"/>
          </a:xfrm>
          <a:custGeom>
            <a:avLst/>
            <a:gdLst>
              <a:gd name="T0" fmla="*/ 240 w 241"/>
              <a:gd name="T1" fmla="*/ 0 h 289"/>
              <a:gd name="T2" fmla="*/ 0 w 241"/>
              <a:gd name="T3" fmla="*/ 0 h 289"/>
              <a:gd name="T4" fmla="*/ 0 w 241"/>
              <a:gd name="T5" fmla="*/ 28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1" h="289">
                <a:moveTo>
                  <a:pt x="240" y="0"/>
                </a:moveTo>
                <a:lnTo>
                  <a:pt x="0" y="0"/>
                </a:lnTo>
                <a:lnTo>
                  <a:pt x="0" y="288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5383" name="Rectangle 23"/>
          <p:cNvSpPr>
            <a:spLocks noChangeArrowheads="1"/>
          </p:cNvSpPr>
          <p:nvPr/>
        </p:nvSpPr>
        <p:spPr bwMode="auto">
          <a:xfrm>
            <a:off x="1546225" y="1701800"/>
            <a:ext cx="63023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Idée</a:t>
            </a:r>
          </a:p>
        </p:txBody>
      </p:sp>
      <p:sp>
        <p:nvSpPr>
          <p:cNvPr id="15384" name="Rectangle 24"/>
          <p:cNvSpPr>
            <a:spLocks noChangeArrowheads="1"/>
          </p:cNvSpPr>
          <p:nvPr/>
        </p:nvSpPr>
        <p:spPr bwMode="auto">
          <a:xfrm>
            <a:off x="1371600" y="2311400"/>
            <a:ext cx="9112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suivie?</a:t>
            </a:r>
          </a:p>
        </p:txBody>
      </p:sp>
      <p:sp>
        <p:nvSpPr>
          <p:cNvPr id="15385" name="Rectangle 25"/>
          <p:cNvSpPr>
            <a:spLocks noChangeArrowheads="1"/>
          </p:cNvSpPr>
          <p:nvPr/>
        </p:nvSpPr>
        <p:spPr bwMode="auto">
          <a:xfrm>
            <a:off x="877888" y="2235200"/>
            <a:ext cx="3778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O</a:t>
            </a:r>
          </a:p>
        </p:txBody>
      </p:sp>
      <p:sp>
        <p:nvSpPr>
          <p:cNvPr id="15386" name="Rectangle 26"/>
          <p:cNvSpPr>
            <a:spLocks noChangeArrowheads="1"/>
          </p:cNvSpPr>
          <p:nvPr/>
        </p:nvSpPr>
        <p:spPr bwMode="auto">
          <a:xfrm>
            <a:off x="2401888" y="2159000"/>
            <a:ext cx="3778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N</a:t>
            </a:r>
          </a:p>
        </p:txBody>
      </p:sp>
      <p:sp>
        <p:nvSpPr>
          <p:cNvPr id="15387" name="Rectangle 27"/>
          <p:cNvSpPr>
            <a:spLocks noChangeArrowheads="1"/>
          </p:cNvSpPr>
          <p:nvPr/>
        </p:nvSpPr>
        <p:spPr bwMode="auto">
          <a:xfrm>
            <a:off x="396875" y="2997200"/>
            <a:ext cx="134143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Etat Actuel</a:t>
            </a:r>
          </a:p>
        </p:txBody>
      </p:sp>
      <p:sp>
        <p:nvSpPr>
          <p:cNvPr id="15388" name="Rectangle 28"/>
          <p:cNvSpPr>
            <a:spLocks noChangeArrowheads="1"/>
          </p:cNvSpPr>
          <p:nvPr/>
        </p:nvSpPr>
        <p:spPr bwMode="auto">
          <a:xfrm>
            <a:off x="555625" y="3606800"/>
            <a:ext cx="102393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Critique</a:t>
            </a:r>
          </a:p>
        </p:txBody>
      </p:sp>
      <p:sp>
        <p:nvSpPr>
          <p:cNvPr id="15389" name="Rectangle 29"/>
          <p:cNvSpPr>
            <a:spLocks noChangeArrowheads="1"/>
          </p:cNvSpPr>
          <p:nvPr/>
        </p:nvSpPr>
        <p:spPr bwMode="auto">
          <a:xfrm>
            <a:off x="677863" y="4140200"/>
            <a:ext cx="77787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info ?</a:t>
            </a:r>
          </a:p>
        </p:txBody>
      </p:sp>
      <p:sp>
        <p:nvSpPr>
          <p:cNvPr id="15390" name="Rectangle 30"/>
          <p:cNvSpPr>
            <a:spLocks noChangeArrowheads="1"/>
          </p:cNvSpPr>
          <p:nvPr/>
        </p:nvSpPr>
        <p:spPr bwMode="auto">
          <a:xfrm>
            <a:off x="115888" y="4140200"/>
            <a:ext cx="3778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N</a:t>
            </a:r>
          </a:p>
        </p:txBody>
      </p:sp>
      <p:sp>
        <p:nvSpPr>
          <p:cNvPr id="15391" name="Rectangle 31"/>
          <p:cNvSpPr>
            <a:spLocks noChangeArrowheads="1"/>
          </p:cNvSpPr>
          <p:nvPr/>
        </p:nvSpPr>
        <p:spPr bwMode="auto">
          <a:xfrm>
            <a:off x="1716088" y="4064000"/>
            <a:ext cx="3778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O</a:t>
            </a:r>
          </a:p>
        </p:txBody>
      </p:sp>
      <p:sp>
        <p:nvSpPr>
          <p:cNvPr id="15392" name="Rectangle 32"/>
          <p:cNvSpPr>
            <a:spLocks noChangeArrowheads="1"/>
          </p:cNvSpPr>
          <p:nvPr/>
        </p:nvSpPr>
        <p:spPr bwMode="auto">
          <a:xfrm>
            <a:off x="1839913" y="4673600"/>
            <a:ext cx="1503362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Avant-Projet</a:t>
            </a:r>
          </a:p>
        </p:txBody>
      </p:sp>
      <p:sp>
        <p:nvSpPr>
          <p:cNvPr id="15393" name="Rectangle 33"/>
          <p:cNvSpPr>
            <a:spLocks noChangeArrowheads="1"/>
          </p:cNvSpPr>
          <p:nvPr/>
        </p:nvSpPr>
        <p:spPr bwMode="auto">
          <a:xfrm>
            <a:off x="2279650" y="5435600"/>
            <a:ext cx="62388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ok ?</a:t>
            </a:r>
          </a:p>
        </p:txBody>
      </p:sp>
      <p:sp>
        <p:nvSpPr>
          <p:cNvPr id="15394" name="Rectangle 34"/>
          <p:cNvSpPr>
            <a:spLocks noChangeArrowheads="1"/>
          </p:cNvSpPr>
          <p:nvPr/>
        </p:nvSpPr>
        <p:spPr bwMode="auto">
          <a:xfrm>
            <a:off x="1563688" y="5359400"/>
            <a:ext cx="3778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N</a:t>
            </a:r>
          </a:p>
        </p:txBody>
      </p:sp>
      <p:sp>
        <p:nvSpPr>
          <p:cNvPr id="15395" name="Rectangle 35"/>
          <p:cNvSpPr>
            <a:spLocks noChangeArrowheads="1"/>
          </p:cNvSpPr>
          <p:nvPr/>
        </p:nvSpPr>
        <p:spPr bwMode="auto">
          <a:xfrm>
            <a:off x="3316288" y="5283200"/>
            <a:ext cx="3778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O</a:t>
            </a:r>
          </a:p>
        </p:txBody>
      </p:sp>
      <p:sp>
        <p:nvSpPr>
          <p:cNvPr id="15396" name="Freeform 36"/>
          <p:cNvSpPr>
            <a:spLocks/>
          </p:cNvSpPr>
          <p:nvPr/>
        </p:nvSpPr>
        <p:spPr bwMode="auto">
          <a:xfrm>
            <a:off x="3276600" y="3886200"/>
            <a:ext cx="611188" cy="1830388"/>
          </a:xfrm>
          <a:custGeom>
            <a:avLst/>
            <a:gdLst>
              <a:gd name="T0" fmla="*/ 0 w 385"/>
              <a:gd name="T1" fmla="*/ 1152 h 1153"/>
              <a:gd name="T2" fmla="*/ 384 w 385"/>
              <a:gd name="T3" fmla="*/ 1152 h 1153"/>
              <a:gd name="T4" fmla="*/ 384 w 385"/>
              <a:gd name="T5" fmla="*/ 0 h 1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5" h="1153">
                <a:moveTo>
                  <a:pt x="0" y="1152"/>
                </a:moveTo>
                <a:lnTo>
                  <a:pt x="384" y="1152"/>
                </a:lnTo>
                <a:lnTo>
                  <a:pt x="384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5397" name="Rectangle 37"/>
          <p:cNvSpPr>
            <a:spLocks noChangeArrowheads="1"/>
          </p:cNvSpPr>
          <p:nvPr/>
        </p:nvSpPr>
        <p:spPr bwMode="auto">
          <a:xfrm>
            <a:off x="2673350" y="3435350"/>
            <a:ext cx="2425700" cy="569714"/>
          </a:xfrm>
          <a:prstGeom prst="rect">
            <a:avLst/>
          </a:prstGeom>
          <a:solidFill>
            <a:srgbClr val="A3F25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fr-FR" dirty="0">
              <a:cs typeface="+mn-cs"/>
            </a:endParaRPr>
          </a:p>
        </p:txBody>
      </p:sp>
      <p:sp>
        <p:nvSpPr>
          <p:cNvPr id="15398" name="Rectangle 38"/>
          <p:cNvSpPr>
            <a:spLocks noChangeArrowheads="1"/>
          </p:cNvSpPr>
          <p:nvPr/>
        </p:nvSpPr>
        <p:spPr bwMode="auto">
          <a:xfrm>
            <a:off x="2646363" y="3408363"/>
            <a:ext cx="2184381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fr-FR" dirty="0">
                <a:cs typeface="+mn-cs"/>
              </a:rPr>
              <a:t>Cahier des </a:t>
            </a:r>
            <a:r>
              <a:rPr lang="fr-FR" dirty="0" smtClean="0">
                <a:cs typeface="+mn-cs"/>
              </a:rPr>
              <a:t>charges </a:t>
            </a:r>
          </a:p>
          <a:p>
            <a:pPr algn="ctr">
              <a:defRPr/>
            </a:pPr>
            <a:r>
              <a:rPr lang="fr-FR" dirty="0" smtClean="0">
                <a:cs typeface="+mn-cs"/>
              </a:rPr>
              <a:t>contractuel</a:t>
            </a:r>
            <a:endParaRPr lang="fr-FR" dirty="0">
              <a:cs typeface="+mn-cs"/>
            </a:endParaRP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Séance 2</a:t>
            </a:r>
            <a:endParaRPr lang="fr-FR"/>
          </a:p>
        </p:txBody>
      </p:sp>
      <p:sp>
        <p:nvSpPr>
          <p:cNvPr id="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059488" cy="11430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defRPr/>
            </a:pPr>
            <a:r>
              <a:rPr lang="fr-FR" dirty="0" smtClean="0"/>
              <a:t>Cycle(s) de projet</a:t>
            </a:r>
            <a:endParaRPr lang="fr-FR" dirty="0" smtClean="0"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fr-FR" sz="1400" smtClean="0">
                <a:solidFill>
                  <a:schemeClr val="bg2"/>
                </a:solidFill>
                <a:latin typeface="Arial" charset="0"/>
              </a:rPr>
              <a:t>INF05-Projet : Alain MILLE</a:t>
            </a:r>
            <a:endParaRPr lang="fr-FR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969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D6AF6AE-24B0-F74E-9356-4B9E73CBD306}" type="slidenum">
              <a:rPr lang="fr-FR" sz="1400">
                <a:solidFill>
                  <a:schemeClr val="bg2"/>
                </a:solidFill>
                <a:latin typeface="Arial" charset="0"/>
              </a:rPr>
              <a:pPr/>
              <a:t>13</a:t>
            </a:fld>
            <a:endParaRPr lang="fr-FR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defRPr/>
            </a:pPr>
            <a:r>
              <a:rPr lang="fr-FR" dirty="0" smtClean="0">
                <a:cs typeface="+mj-cs"/>
              </a:rPr>
              <a:t>Cahier des charges</a:t>
            </a:r>
            <a:br>
              <a:rPr lang="fr-FR" dirty="0" smtClean="0">
                <a:cs typeface="+mj-cs"/>
              </a:rPr>
            </a:br>
            <a:r>
              <a:rPr lang="fr-FR" dirty="0" smtClean="0"/>
              <a:t>Contractuel</a:t>
            </a:r>
            <a:endParaRPr lang="fr-FR" dirty="0" smtClean="0">
              <a:cs typeface="+mj-cs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defRPr/>
            </a:pPr>
            <a:r>
              <a:rPr lang="fr-FR" dirty="0" smtClean="0">
                <a:cs typeface="+mn-cs"/>
              </a:rPr>
              <a:t>L'avant-projet résumé</a:t>
            </a:r>
          </a:p>
          <a:p>
            <a:pPr>
              <a:defRPr/>
            </a:pPr>
            <a:r>
              <a:rPr lang="fr-FR" dirty="0" smtClean="0">
                <a:cs typeface="+mn-cs"/>
              </a:rPr>
              <a:t>Les contraintes techniques</a:t>
            </a:r>
          </a:p>
          <a:p>
            <a:pPr>
              <a:defRPr/>
            </a:pPr>
            <a:r>
              <a:rPr lang="fr-FR" dirty="0" smtClean="0">
                <a:cs typeface="+mn-cs"/>
              </a:rPr>
              <a:t>Les contraintes réglementaires</a:t>
            </a:r>
          </a:p>
          <a:p>
            <a:pPr>
              <a:defRPr/>
            </a:pPr>
            <a:r>
              <a:rPr lang="fr-FR" dirty="0" smtClean="0">
                <a:cs typeface="+mn-cs"/>
              </a:rPr>
              <a:t>Les contraintes financières</a:t>
            </a:r>
          </a:p>
          <a:p>
            <a:pPr>
              <a:defRPr/>
            </a:pPr>
            <a:r>
              <a:rPr lang="fr-FR" dirty="0" smtClean="0">
                <a:cs typeface="+mn-cs"/>
              </a:rPr>
              <a:t>Les contraintes de calendrier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Séance 2</a:t>
            </a:r>
            <a:endParaRPr lang="fr-FR"/>
          </a:p>
        </p:txBody>
      </p:sp>
    </p:spTree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Espace réservé de la date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fr-FR" sz="1400" smtClean="0">
                <a:solidFill>
                  <a:schemeClr val="bg2"/>
                </a:solidFill>
                <a:latin typeface="Arial" charset="0"/>
              </a:rPr>
              <a:t>INF05-Projet : Alain MILLE</a:t>
            </a:r>
            <a:endParaRPr lang="fr-FR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1746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8245752-897A-8A4B-9CDD-110ABF3FB814}" type="slidenum">
              <a:rPr lang="fr-FR" sz="1400">
                <a:solidFill>
                  <a:schemeClr val="bg2"/>
                </a:solidFill>
                <a:latin typeface="Arial" charset="0"/>
              </a:rPr>
              <a:pPr/>
              <a:t>14</a:t>
            </a:fld>
            <a:endParaRPr lang="fr-FR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1149350" y="1682750"/>
            <a:ext cx="1435100" cy="4445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7412" name="Oval 4"/>
          <p:cNvSpPr>
            <a:spLocks noChangeArrowheads="1"/>
          </p:cNvSpPr>
          <p:nvPr/>
        </p:nvSpPr>
        <p:spPr bwMode="auto">
          <a:xfrm>
            <a:off x="1225550" y="2368550"/>
            <a:ext cx="1282700" cy="3683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387350" y="2978150"/>
            <a:ext cx="1435100" cy="4445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387350" y="3587750"/>
            <a:ext cx="1435100" cy="4445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7415" name="Oval 7"/>
          <p:cNvSpPr>
            <a:spLocks noChangeArrowheads="1"/>
          </p:cNvSpPr>
          <p:nvPr/>
        </p:nvSpPr>
        <p:spPr bwMode="auto">
          <a:xfrm>
            <a:off x="463550" y="4197350"/>
            <a:ext cx="1282700" cy="3683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1547664" y="4730750"/>
            <a:ext cx="2160240" cy="4445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fr-FR" dirty="0"/>
              <a:t>« Avant » </a:t>
            </a:r>
            <a:r>
              <a:rPr lang="fr-FR" dirty="0" smtClean="0"/>
              <a:t>Projet</a:t>
            </a:r>
            <a:endParaRPr lang="fr-FR" dirty="0"/>
          </a:p>
        </p:txBody>
      </p:sp>
      <p:sp>
        <p:nvSpPr>
          <p:cNvPr id="17417" name="Oval 9"/>
          <p:cNvSpPr>
            <a:spLocks noChangeArrowheads="1"/>
          </p:cNvSpPr>
          <p:nvPr/>
        </p:nvSpPr>
        <p:spPr bwMode="auto">
          <a:xfrm>
            <a:off x="1987550" y="5492750"/>
            <a:ext cx="1282700" cy="3683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4283968" y="2216150"/>
            <a:ext cx="1872208" cy="852810"/>
          </a:xfrm>
          <a:prstGeom prst="rect">
            <a:avLst/>
          </a:prstGeom>
          <a:solidFill>
            <a:srgbClr val="FAFD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 defTabSz="762000">
              <a:defRPr/>
            </a:pPr>
            <a:r>
              <a:rPr lang="fr-FR" dirty="0"/>
              <a:t>Choix </a:t>
            </a:r>
          </a:p>
          <a:p>
            <a:pPr algn="ctr" defTabSz="762000">
              <a:defRPr/>
            </a:pPr>
            <a:r>
              <a:rPr lang="fr-FR" dirty="0"/>
              <a:t>technologiques</a:t>
            </a:r>
          </a:p>
          <a:p>
            <a:pPr>
              <a:defRPr/>
            </a:pPr>
            <a:endParaRPr lang="fr-FR" dirty="0">
              <a:cs typeface="+mn-cs"/>
            </a:endParaRPr>
          </a:p>
        </p:txBody>
      </p:sp>
      <p:sp>
        <p:nvSpPr>
          <p:cNvPr id="17419" name="Freeform 11"/>
          <p:cNvSpPr>
            <a:spLocks/>
          </p:cNvSpPr>
          <p:nvPr/>
        </p:nvSpPr>
        <p:spPr bwMode="auto">
          <a:xfrm>
            <a:off x="3886200" y="3352800"/>
            <a:ext cx="1588" cy="158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7420" name="Freeform 12"/>
          <p:cNvSpPr>
            <a:spLocks/>
          </p:cNvSpPr>
          <p:nvPr/>
        </p:nvSpPr>
        <p:spPr bwMode="auto">
          <a:xfrm>
            <a:off x="1828800" y="2133600"/>
            <a:ext cx="1588" cy="230188"/>
          </a:xfrm>
          <a:custGeom>
            <a:avLst/>
            <a:gdLst>
              <a:gd name="T0" fmla="*/ 0 w 1"/>
              <a:gd name="T1" fmla="*/ 0 h 145"/>
              <a:gd name="T2" fmla="*/ 0 w 1"/>
              <a:gd name="T3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45">
                <a:moveTo>
                  <a:pt x="0" y="0"/>
                </a:moveTo>
                <a:lnTo>
                  <a:pt x="0" y="144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7421" name="Rectangle 13"/>
          <p:cNvSpPr>
            <a:spLocks noChangeArrowheads="1"/>
          </p:cNvSpPr>
          <p:nvPr/>
        </p:nvSpPr>
        <p:spPr bwMode="auto">
          <a:xfrm>
            <a:off x="6711950" y="2216150"/>
            <a:ext cx="1748482" cy="708794"/>
          </a:xfrm>
          <a:prstGeom prst="rect">
            <a:avLst/>
          </a:prstGeom>
          <a:solidFill>
            <a:srgbClr val="FAFD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 defTabSz="762000">
              <a:defRPr/>
            </a:pPr>
            <a:r>
              <a:rPr lang="fr-FR" dirty="0" smtClean="0"/>
              <a:t>Etude Préalable</a:t>
            </a:r>
            <a:endParaRPr lang="fr-FR" dirty="0"/>
          </a:p>
          <a:p>
            <a:pPr>
              <a:defRPr/>
            </a:pPr>
            <a:endParaRPr lang="fr-FR" dirty="0">
              <a:cs typeface="+mn-cs"/>
            </a:endParaRPr>
          </a:p>
        </p:txBody>
      </p:sp>
      <p:sp>
        <p:nvSpPr>
          <p:cNvPr id="17422" name="Freeform 14"/>
          <p:cNvSpPr>
            <a:spLocks/>
          </p:cNvSpPr>
          <p:nvPr/>
        </p:nvSpPr>
        <p:spPr bwMode="auto">
          <a:xfrm>
            <a:off x="1143000" y="2514600"/>
            <a:ext cx="77788" cy="458788"/>
          </a:xfrm>
          <a:custGeom>
            <a:avLst/>
            <a:gdLst>
              <a:gd name="T0" fmla="*/ 48 w 49"/>
              <a:gd name="T1" fmla="*/ 0 h 289"/>
              <a:gd name="T2" fmla="*/ 0 w 49"/>
              <a:gd name="T3" fmla="*/ 0 h 289"/>
              <a:gd name="T4" fmla="*/ 0 w 49"/>
              <a:gd name="T5" fmla="*/ 28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9" h="289">
                <a:moveTo>
                  <a:pt x="48" y="0"/>
                </a:moveTo>
                <a:lnTo>
                  <a:pt x="0" y="0"/>
                </a:lnTo>
                <a:lnTo>
                  <a:pt x="0" y="288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7423" name="Freeform 15"/>
          <p:cNvSpPr>
            <a:spLocks/>
          </p:cNvSpPr>
          <p:nvPr/>
        </p:nvSpPr>
        <p:spPr bwMode="auto">
          <a:xfrm>
            <a:off x="1104900" y="3505200"/>
            <a:ext cx="1588" cy="77788"/>
          </a:xfrm>
          <a:custGeom>
            <a:avLst/>
            <a:gdLst>
              <a:gd name="T0" fmla="*/ 0 w 1"/>
              <a:gd name="T1" fmla="*/ 0 h 49"/>
              <a:gd name="T2" fmla="*/ 0 w 1"/>
              <a:gd name="T3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49">
                <a:moveTo>
                  <a:pt x="0" y="0"/>
                </a:moveTo>
                <a:lnTo>
                  <a:pt x="0" y="48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7424" name="Freeform 16"/>
          <p:cNvSpPr>
            <a:spLocks/>
          </p:cNvSpPr>
          <p:nvPr/>
        </p:nvSpPr>
        <p:spPr bwMode="auto">
          <a:xfrm>
            <a:off x="1104900" y="4038600"/>
            <a:ext cx="1588" cy="153988"/>
          </a:xfrm>
          <a:custGeom>
            <a:avLst/>
            <a:gdLst>
              <a:gd name="T0" fmla="*/ 0 w 1"/>
              <a:gd name="T1" fmla="*/ 0 h 97"/>
              <a:gd name="T2" fmla="*/ 0 w 1"/>
              <a:gd name="T3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97">
                <a:moveTo>
                  <a:pt x="0" y="0"/>
                </a:moveTo>
                <a:lnTo>
                  <a:pt x="0" y="96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7425" name="Freeform 17"/>
          <p:cNvSpPr>
            <a:spLocks/>
          </p:cNvSpPr>
          <p:nvPr/>
        </p:nvSpPr>
        <p:spPr bwMode="auto">
          <a:xfrm>
            <a:off x="2514600" y="2514600"/>
            <a:ext cx="306388" cy="153988"/>
          </a:xfrm>
          <a:custGeom>
            <a:avLst/>
            <a:gdLst>
              <a:gd name="T0" fmla="*/ 0 w 193"/>
              <a:gd name="T1" fmla="*/ 0 h 97"/>
              <a:gd name="T2" fmla="*/ 192 w 193"/>
              <a:gd name="T3" fmla="*/ 0 h 97"/>
              <a:gd name="T4" fmla="*/ 192 w 193"/>
              <a:gd name="T5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3" h="97">
                <a:moveTo>
                  <a:pt x="0" y="0"/>
                </a:moveTo>
                <a:lnTo>
                  <a:pt x="192" y="0"/>
                </a:lnTo>
                <a:lnTo>
                  <a:pt x="192" y="96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7426" name="Freeform 18" descr="Wide downward diagonal"/>
          <p:cNvSpPr>
            <a:spLocks/>
          </p:cNvSpPr>
          <p:nvPr/>
        </p:nvSpPr>
        <p:spPr bwMode="auto">
          <a:xfrm>
            <a:off x="2590800" y="2667000"/>
            <a:ext cx="534988" cy="153988"/>
          </a:xfrm>
          <a:custGeom>
            <a:avLst/>
            <a:gdLst>
              <a:gd name="T0" fmla="*/ 0 w 337"/>
              <a:gd name="T1" fmla="*/ 96 h 97"/>
              <a:gd name="T2" fmla="*/ 0 w 337"/>
              <a:gd name="T3" fmla="*/ 0 h 97"/>
              <a:gd name="T4" fmla="*/ 336 w 337"/>
              <a:gd name="T5" fmla="*/ 0 h 97"/>
              <a:gd name="T6" fmla="*/ 336 w 337"/>
              <a:gd name="T7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7" h="97">
                <a:moveTo>
                  <a:pt x="0" y="96"/>
                </a:moveTo>
                <a:lnTo>
                  <a:pt x="0" y="0"/>
                </a:lnTo>
                <a:lnTo>
                  <a:pt x="336" y="0"/>
                </a:lnTo>
                <a:lnTo>
                  <a:pt x="336" y="96"/>
                </a:lnTo>
              </a:path>
            </a:pathLst>
          </a:custGeom>
          <a:pattFill prst="wdDnDiag">
            <a:fgClr>
              <a:schemeClr val="tx1"/>
            </a:fgClr>
            <a:bgClr>
              <a:schemeClr val="bg1"/>
            </a:bgClr>
          </a:patt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7427" name="Freeform 19" descr="Wide downward diagonal"/>
          <p:cNvSpPr>
            <a:spLocks/>
          </p:cNvSpPr>
          <p:nvPr/>
        </p:nvSpPr>
        <p:spPr bwMode="auto">
          <a:xfrm>
            <a:off x="152400" y="4724400"/>
            <a:ext cx="534988" cy="153988"/>
          </a:xfrm>
          <a:custGeom>
            <a:avLst/>
            <a:gdLst>
              <a:gd name="T0" fmla="*/ 0 w 337"/>
              <a:gd name="T1" fmla="*/ 96 h 97"/>
              <a:gd name="T2" fmla="*/ 0 w 337"/>
              <a:gd name="T3" fmla="*/ 0 h 97"/>
              <a:gd name="T4" fmla="*/ 336 w 337"/>
              <a:gd name="T5" fmla="*/ 0 h 97"/>
              <a:gd name="T6" fmla="*/ 336 w 337"/>
              <a:gd name="T7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7" h="97">
                <a:moveTo>
                  <a:pt x="0" y="96"/>
                </a:moveTo>
                <a:lnTo>
                  <a:pt x="0" y="0"/>
                </a:lnTo>
                <a:lnTo>
                  <a:pt x="336" y="0"/>
                </a:lnTo>
                <a:lnTo>
                  <a:pt x="336" y="96"/>
                </a:lnTo>
              </a:path>
            </a:pathLst>
          </a:custGeom>
          <a:pattFill prst="wdDnDiag">
            <a:fgClr>
              <a:schemeClr val="tx1"/>
            </a:fgClr>
            <a:bgClr>
              <a:schemeClr val="bg1"/>
            </a:bgClr>
          </a:patt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7428" name="Freeform 20"/>
          <p:cNvSpPr>
            <a:spLocks/>
          </p:cNvSpPr>
          <p:nvPr/>
        </p:nvSpPr>
        <p:spPr bwMode="auto">
          <a:xfrm>
            <a:off x="457200" y="4343400"/>
            <a:ext cx="1588" cy="382588"/>
          </a:xfrm>
          <a:custGeom>
            <a:avLst/>
            <a:gdLst>
              <a:gd name="T0" fmla="*/ 0 w 1"/>
              <a:gd name="T1" fmla="*/ 0 h 241"/>
              <a:gd name="T2" fmla="*/ 0 w 1"/>
              <a:gd name="T3" fmla="*/ 0 h 241"/>
              <a:gd name="T4" fmla="*/ 0 w 1"/>
              <a:gd name="T5" fmla="*/ 240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41">
                <a:moveTo>
                  <a:pt x="0" y="0"/>
                </a:moveTo>
                <a:lnTo>
                  <a:pt x="0" y="0"/>
                </a:lnTo>
                <a:lnTo>
                  <a:pt x="0" y="24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7429" name="Freeform 21"/>
          <p:cNvSpPr>
            <a:spLocks/>
          </p:cNvSpPr>
          <p:nvPr/>
        </p:nvSpPr>
        <p:spPr bwMode="auto">
          <a:xfrm>
            <a:off x="1752600" y="4419600"/>
            <a:ext cx="915988" cy="306388"/>
          </a:xfrm>
          <a:custGeom>
            <a:avLst/>
            <a:gdLst>
              <a:gd name="T0" fmla="*/ 0 w 577"/>
              <a:gd name="T1" fmla="*/ 0 h 193"/>
              <a:gd name="T2" fmla="*/ 576 w 577"/>
              <a:gd name="T3" fmla="*/ 0 h 193"/>
              <a:gd name="T4" fmla="*/ 576 w 577"/>
              <a:gd name="T5" fmla="*/ 192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7" h="193">
                <a:moveTo>
                  <a:pt x="0" y="0"/>
                </a:moveTo>
                <a:lnTo>
                  <a:pt x="576" y="0"/>
                </a:lnTo>
                <a:lnTo>
                  <a:pt x="576" y="192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7430" name="Freeform 22"/>
          <p:cNvSpPr>
            <a:spLocks/>
          </p:cNvSpPr>
          <p:nvPr/>
        </p:nvSpPr>
        <p:spPr bwMode="auto">
          <a:xfrm>
            <a:off x="2667000" y="5181600"/>
            <a:ext cx="1588" cy="306388"/>
          </a:xfrm>
          <a:custGeom>
            <a:avLst/>
            <a:gdLst>
              <a:gd name="T0" fmla="*/ 0 w 1"/>
              <a:gd name="T1" fmla="*/ 0 h 193"/>
              <a:gd name="T2" fmla="*/ 0 w 1"/>
              <a:gd name="T3" fmla="*/ 192 h 19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93">
                <a:moveTo>
                  <a:pt x="0" y="0"/>
                </a:moveTo>
                <a:lnTo>
                  <a:pt x="0" y="192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7431" name="Freeform 23" descr="Wide downward diagonal"/>
          <p:cNvSpPr>
            <a:spLocks/>
          </p:cNvSpPr>
          <p:nvPr/>
        </p:nvSpPr>
        <p:spPr bwMode="auto">
          <a:xfrm>
            <a:off x="1295400" y="6096000"/>
            <a:ext cx="534988" cy="153988"/>
          </a:xfrm>
          <a:custGeom>
            <a:avLst/>
            <a:gdLst>
              <a:gd name="T0" fmla="*/ 0 w 337"/>
              <a:gd name="T1" fmla="*/ 96 h 97"/>
              <a:gd name="T2" fmla="*/ 0 w 337"/>
              <a:gd name="T3" fmla="*/ 0 h 97"/>
              <a:gd name="T4" fmla="*/ 336 w 337"/>
              <a:gd name="T5" fmla="*/ 0 h 97"/>
              <a:gd name="T6" fmla="*/ 336 w 337"/>
              <a:gd name="T7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7" h="97">
                <a:moveTo>
                  <a:pt x="0" y="96"/>
                </a:moveTo>
                <a:lnTo>
                  <a:pt x="0" y="0"/>
                </a:lnTo>
                <a:lnTo>
                  <a:pt x="336" y="0"/>
                </a:lnTo>
                <a:lnTo>
                  <a:pt x="336" y="96"/>
                </a:lnTo>
              </a:path>
            </a:pathLst>
          </a:custGeom>
          <a:pattFill prst="wdDnDiag">
            <a:fgClr>
              <a:schemeClr val="tx1"/>
            </a:fgClr>
            <a:bgClr>
              <a:schemeClr val="bg1"/>
            </a:bgClr>
          </a:patt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7432" name="Freeform 24"/>
          <p:cNvSpPr>
            <a:spLocks/>
          </p:cNvSpPr>
          <p:nvPr/>
        </p:nvSpPr>
        <p:spPr bwMode="auto">
          <a:xfrm>
            <a:off x="1600200" y="5638800"/>
            <a:ext cx="382588" cy="458788"/>
          </a:xfrm>
          <a:custGeom>
            <a:avLst/>
            <a:gdLst>
              <a:gd name="T0" fmla="*/ 240 w 241"/>
              <a:gd name="T1" fmla="*/ 0 h 289"/>
              <a:gd name="T2" fmla="*/ 0 w 241"/>
              <a:gd name="T3" fmla="*/ 0 h 289"/>
              <a:gd name="T4" fmla="*/ 0 w 241"/>
              <a:gd name="T5" fmla="*/ 28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1" h="289">
                <a:moveTo>
                  <a:pt x="240" y="0"/>
                </a:moveTo>
                <a:lnTo>
                  <a:pt x="0" y="0"/>
                </a:lnTo>
                <a:lnTo>
                  <a:pt x="0" y="288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7433" name="Freeform 25"/>
          <p:cNvSpPr>
            <a:spLocks/>
          </p:cNvSpPr>
          <p:nvPr/>
        </p:nvSpPr>
        <p:spPr bwMode="auto">
          <a:xfrm>
            <a:off x="3276600" y="1752600"/>
            <a:ext cx="3049588" cy="3963988"/>
          </a:xfrm>
          <a:custGeom>
            <a:avLst/>
            <a:gdLst>
              <a:gd name="T0" fmla="*/ 0 w 1921"/>
              <a:gd name="T1" fmla="*/ 2496 h 2497"/>
              <a:gd name="T2" fmla="*/ 432 w 1921"/>
              <a:gd name="T3" fmla="*/ 2496 h 2497"/>
              <a:gd name="T4" fmla="*/ 432 w 1921"/>
              <a:gd name="T5" fmla="*/ 0 h 2497"/>
              <a:gd name="T6" fmla="*/ 1920 w 1921"/>
              <a:gd name="T7" fmla="*/ 0 h 2497"/>
              <a:gd name="T8" fmla="*/ 1920 w 1921"/>
              <a:gd name="T9" fmla="*/ 144 h 2497"/>
              <a:gd name="T10" fmla="*/ 1200 w 1921"/>
              <a:gd name="T11" fmla="*/ 144 h 2497"/>
              <a:gd name="T12" fmla="*/ 1200 w 1921"/>
              <a:gd name="T13" fmla="*/ 336 h 2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21" h="2497">
                <a:moveTo>
                  <a:pt x="0" y="2496"/>
                </a:moveTo>
                <a:lnTo>
                  <a:pt x="432" y="2496"/>
                </a:lnTo>
                <a:lnTo>
                  <a:pt x="432" y="0"/>
                </a:lnTo>
                <a:lnTo>
                  <a:pt x="1920" y="0"/>
                </a:lnTo>
                <a:lnTo>
                  <a:pt x="1920" y="144"/>
                </a:lnTo>
                <a:lnTo>
                  <a:pt x="1200" y="144"/>
                </a:lnTo>
                <a:lnTo>
                  <a:pt x="1200" y="336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7434" name="Freeform 26"/>
          <p:cNvSpPr>
            <a:spLocks/>
          </p:cNvSpPr>
          <p:nvPr/>
        </p:nvSpPr>
        <p:spPr bwMode="auto">
          <a:xfrm>
            <a:off x="6324600" y="1981200"/>
            <a:ext cx="1144588" cy="230188"/>
          </a:xfrm>
          <a:custGeom>
            <a:avLst/>
            <a:gdLst>
              <a:gd name="T0" fmla="*/ 0 w 721"/>
              <a:gd name="T1" fmla="*/ 0 h 145"/>
              <a:gd name="T2" fmla="*/ 720 w 721"/>
              <a:gd name="T3" fmla="*/ 0 h 145"/>
              <a:gd name="T4" fmla="*/ 720 w 721"/>
              <a:gd name="T5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21" h="145">
                <a:moveTo>
                  <a:pt x="0" y="0"/>
                </a:moveTo>
                <a:lnTo>
                  <a:pt x="720" y="0"/>
                </a:lnTo>
                <a:lnTo>
                  <a:pt x="720" y="144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7435" name="Rectangle 27"/>
          <p:cNvSpPr>
            <a:spLocks noChangeArrowheads="1"/>
          </p:cNvSpPr>
          <p:nvPr/>
        </p:nvSpPr>
        <p:spPr bwMode="auto">
          <a:xfrm>
            <a:off x="1546225" y="1701800"/>
            <a:ext cx="63023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Idée</a:t>
            </a:r>
          </a:p>
        </p:txBody>
      </p:sp>
      <p:sp>
        <p:nvSpPr>
          <p:cNvPr id="17436" name="Rectangle 28"/>
          <p:cNvSpPr>
            <a:spLocks noChangeArrowheads="1"/>
          </p:cNvSpPr>
          <p:nvPr/>
        </p:nvSpPr>
        <p:spPr bwMode="auto">
          <a:xfrm>
            <a:off x="1371600" y="2311400"/>
            <a:ext cx="9112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suivie?</a:t>
            </a:r>
          </a:p>
        </p:txBody>
      </p:sp>
      <p:sp>
        <p:nvSpPr>
          <p:cNvPr id="17437" name="Rectangle 29"/>
          <p:cNvSpPr>
            <a:spLocks noChangeArrowheads="1"/>
          </p:cNvSpPr>
          <p:nvPr/>
        </p:nvSpPr>
        <p:spPr bwMode="auto">
          <a:xfrm>
            <a:off x="877888" y="2235200"/>
            <a:ext cx="3778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O</a:t>
            </a:r>
          </a:p>
        </p:txBody>
      </p:sp>
      <p:sp>
        <p:nvSpPr>
          <p:cNvPr id="17438" name="Rectangle 30"/>
          <p:cNvSpPr>
            <a:spLocks noChangeArrowheads="1"/>
          </p:cNvSpPr>
          <p:nvPr/>
        </p:nvSpPr>
        <p:spPr bwMode="auto">
          <a:xfrm>
            <a:off x="2401888" y="2159000"/>
            <a:ext cx="3778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N</a:t>
            </a:r>
          </a:p>
        </p:txBody>
      </p:sp>
      <p:sp>
        <p:nvSpPr>
          <p:cNvPr id="17439" name="Rectangle 31"/>
          <p:cNvSpPr>
            <a:spLocks noChangeArrowheads="1"/>
          </p:cNvSpPr>
          <p:nvPr/>
        </p:nvSpPr>
        <p:spPr bwMode="auto">
          <a:xfrm>
            <a:off x="396875" y="2997200"/>
            <a:ext cx="134143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Etat Actuel</a:t>
            </a:r>
          </a:p>
        </p:txBody>
      </p:sp>
      <p:sp>
        <p:nvSpPr>
          <p:cNvPr id="17440" name="Rectangle 32"/>
          <p:cNvSpPr>
            <a:spLocks noChangeArrowheads="1"/>
          </p:cNvSpPr>
          <p:nvPr/>
        </p:nvSpPr>
        <p:spPr bwMode="auto">
          <a:xfrm>
            <a:off x="555625" y="3606800"/>
            <a:ext cx="102393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Critique</a:t>
            </a:r>
          </a:p>
        </p:txBody>
      </p:sp>
      <p:sp>
        <p:nvSpPr>
          <p:cNvPr id="17441" name="Rectangle 33"/>
          <p:cNvSpPr>
            <a:spLocks noChangeArrowheads="1"/>
          </p:cNvSpPr>
          <p:nvPr/>
        </p:nvSpPr>
        <p:spPr bwMode="auto">
          <a:xfrm>
            <a:off x="677863" y="4140200"/>
            <a:ext cx="77787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info ?</a:t>
            </a:r>
          </a:p>
        </p:txBody>
      </p:sp>
      <p:sp>
        <p:nvSpPr>
          <p:cNvPr id="17442" name="Rectangle 34"/>
          <p:cNvSpPr>
            <a:spLocks noChangeArrowheads="1"/>
          </p:cNvSpPr>
          <p:nvPr/>
        </p:nvSpPr>
        <p:spPr bwMode="auto">
          <a:xfrm>
            <a:off x="115888" y="4140200"/>
            <a:ext cx="3778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N</a:t>
            </a:r>
          </a:p>
        </p:txBody>
      </p:sp>
      <p:sp>
        <p:nvSpPr>
          <p:cNvPr id="17443" name="Rectangle 35"/>
          <p:cNvSpPr>
            <a:spLocks noChangeArrowheads="1"/>
          </p:cNvSpPr>
          <p:nvPr/>
        </p:nvSpPr>
        <p:spPr bwMode="auto">
          <a:xfrm>
            <a:off x="1716088" y="4064000"/>
            <a:ext cx="3778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O</a:t>
            </a:r>
          </a:p>
        </p:txBody>
      </p:sp>
      <p:sp>
        <p:nvSpPr>
          <p:cNvPr id="17445" name="Rectangle 37"/>
          <p:cNvSpPr>
            <a:spLocks noChangeArrowheads="1"/>
          </p:cNvSpPr>
          <p:nvPr/>
        </p:nvSpPr>
        <p:spPr bwMode="auto">
          <a:xfrm>
            <a:off x="2279650" y="5435600"/>
            <a:ext cx="62388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ok ?</a:t>
            </a:r>
          </a:p>
        </p:txBody>
      </p:sp>
      <p:sp>
        <p:nvSpPr>
          <p:cNvPr id="17446" name="Rectangle 38"/>
          <p:cNvSpPr>
            <a:spLocks noChangeArrowheads="1"/>
          </p:cNvSpPr>
          <p:nvPr/>
        </p:nvSpPr>
        <p:spPr bwMode="auto">
          <a:xfrm>
            <a:off x="1563688" y="5359400"/>
            <a:ext cx="3778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N</a:t>
            </a:r>
          </a:p>
        </p:txBody>
      </p:sp>
      <p:sp>
        <p:nvSpPr>
          <p:cNvPr id="17447" name="Rectangle 39"/>
          <p:cNvSpPr>
            <a:spLocks noChangeArrowheads="1"/>
          </p:cNvSpPr>
          <p:nvPr/>
        </p:nvSpPr>
        <p:spPr bwMode="auto">
          <a:xfrm>
            <a:off x="3316288" y="5283200"/>
            <a:ext cx="3778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O</a:t>
            </a:r>
          </a:p>
        </p:txBody>
      </p:sp>
      <p:sp>
        <p:nvSpPr>
          <p:cNvPr id="17450" name="Freeform 42"/>
          <p:cNvSpPr>
            <a:spLocks/>
          </p:cNvSpPr>
          <p:nvPr/>
        </p:nvSpPr>
        <p:spPr bwMode="auto">
          <a:xfrm>
            <a:off x="3962400" y="3505200"/>
            <a:ext cx="1588" cy="158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7451" name="Rectangle 43"/>
          <p:cNvSpPr>
            <a:spLocks noChangeArrowheads="1"/>
          </p:cNvSpPr>
          <p:nvPr/>
        </p:nvSpPr>
        <p:spPr bwMode="auto">
          <a:xfrm>
            <a:off x="2749550" y="3587750"/>
            <a:ext cx="2425700" cy="633338"/>
          </a:xfrm>
          <a:prstGeom prst="rect">
            <a:avLst/>
          </a:prstGeom>
          <a:solidFill>
            <a:srgbClr val="A3F25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7452" name="Rectangle 44"/>
          <p:cNvSpPr>
            <a:spLocks noChangeArrowheads="1"/>
          </p:cNvSpPr>
          <p:nvPr/>
        </p:nvSpPr>
        <p:spPr bwMode="auto">
          <a:xfrm>
            <a:off x="2722563" y="3560763"/>
            <a:ext cx="2184381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fr-FR" dirty="0">
                <a:cs typeface="+mn-cs"/>
              </a:rPr>
              <a:t>Cahier des </a:t>
            </a:r>
            <a:r>
              <a:rPr lang="fr-FR" dirty="0" smtClean="0">
                <a:cs typeface="+mn-cs"/>
              </a:rPr>
              <a:t>charges </a:t>
            </a:r>
          </a:p>
          <a:p>
            <a:pPr algn="ctr">
              <a:defRPr/>
            </a:pPr>
            <a:r>
              <a:rPr lang="fr-FR" dirty="0" smtClean="0">
                <a:cs typeface="+mn-cs"/>
              </a:rPr>
              <a:t>contractuel</a:t>
            </a:r>
            <a:endParaRPr lang="fr-FR" dirty="0">
              <a:cs typeface="+mn-cs"/>
            </a:endParaRP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Séance 2</a:t>
            </a:r>
            <a:endParaRPr lang="fr-FR"/>
          </a:p>
        </p:txBody>
      </p:sp>
      <p:sp>
        <p:nvSpPr>
          <p:cNvPr id="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059488" cy="11430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defRPr/>
            </a:pPr>
            <a:r>
              <a:rPr lang="fr-FR" dirty="0" smtClean="0"/>
              <a:t>Cycle(s) de projet</a:t>
            </a:r>
            <a:endParaRPr lang="fr-FR" dirty="0" smtClean="0"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Espace réservé de la date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fr-FR" sz="1400" smtClean="0">
                <a:solidFill>
                  <a:schemeClr val="bg2"/>
                </a:solidFill>
                <a:latin typeface="Arial" charset="0"/>
              </a:rPr>
              <a:t>INF05-Projet : Alain MILLE</a:t>
            </a:r>
            <a:endParaRPr lang="fr-FR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3794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3C024BD-C3E7-EB4E-9547-DE8B0EEEB136}" type="slidenum">
              <a:rPr lang="fr-FR" sz="1400">
                <a:solidFill>
                  <a:schemeClr val="bg2"/>
                </a:solidFill>
                <a:latin typeface="Arial" charset="0"/>
              </a:rPr>
              <a:pPr/>
              <a:t>15</a:t>
            </a:fld>
            <a:endParaRPr lang="fr-FR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defRPr/>
            </a:pPr>
            <a:r>
              <a:rPr lang="fr-FR" dirty="0" smtClean="0"/>
              <a:t>Préciser la réponse au cahier des charges</a:t>
            </a:r>
            <a:endParaRPr lang="fr-FR" dirty="0" smtClean="0">
              <a:cs typeface="+mj-cs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85950"/>
            <a:ext cx="4008438" cy="417195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defRPr/>
            </a:pPr>
            <a:r>
              <a:rPr lang="fr-FR" dirty="0" smtClean="0"/>
              <a:t>Éléments de </a:t>
            </a:r>
            <a:r>
              <a:rPr lang="fr-FR" dirty="0" smtClean="0">
                <a:cs typeface="+mn-cs"/>
              </a:rPr>
              <a:t>technologie</a:t>
            </a:r>
          </a:p>
          <a:p>
            <a:pPr lvl="1">
              <a:defRPr/>
            </a:pPr>
            <a:r>
              <a:rPr lang="fr-FR" dirty="0"/>
              <a:t>P</a:t>
            </a:r>
            <a:r>
              <a:rPr lang="fr-FR" dirty="0" smtClean="0"/>
              <a:t>lateforme</a:t>
            </a:r>
          </a:p>
          <a:p>
            <a:pPr lvl="1">
              <a:defRPr/>
            </a:pPr>
            <a:r>
              <a:rPr lang="fr-FR" dirty="0" smtClean="0"/>
              <a:t>Logiciel</a:t>
            </a:r>
          </a:p>
          <a:p>
            <a:pPr lvl="2">
              <a:defRPr/>
            </a:pPr>
            <a:r>
              <a:rPr lang="fr-FR" dirty="0" smtClean="0"/>
              <a:t>SGBD</a:t>
            </a:r>
          </a:p>
          <a:p>
            <a:pPr lvl="2">
              <a:defRPr/>
            </a:pPr>
            <a:r>
              <a:rPr lang="fr-FR" dirty="0" smtClean="0"/>
              <a:t>CMS</a:t>
            </a:r>
          </a:p>
          <a:p>
            <a:pPr lvl="2">
              <a:defRPr/>
            </a:pPr>
            <a:r>
              <a:rPr lang="fr-FR" dirty="0" smtClean="0"/>
              <a:t>Normes et protocoles</a:t>
            </a:r>
          </a:p>
          <a:p>
            <a:pPr lvl="2">
              <a:defRPr/>
            </a:pPr>
            <a:r>
              <a:rPr lang="fr-FR" dirty="0" smtClean="0"/>
              <a:t>Outils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27563" y="1885950"/>
            <a:ext cx="4008437" cy="417195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defRPr/>
            </a:pPr>
            <a:r>
              <a:rPr lang="fr-FR" dirty="0" smtClean="0">
                <a:cs typeface="+mn-cs"/>
              </a:rPr>
              <a:t>Mener l’étude préalable	</a:t>
            </a:r>
          </a:p>
          <a:p>
            <a:pPr lvl="1">
              <a:defRPr/>
            </a:pPr>
            <a:r>
              <a:rPr lang="fr-FR" dirty="0" smtClean="0">
                <a:cs typeface="+mn-cs"/>
              </a:rPr>
              <a:t>Voir le cours Inf03 pour l’approche UX de cette étude préalable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Séance 2</a:t>
            </a:r>
            <a:endParaRPr lang="fr-FR"/>
          </a:p>
        </p:txBody>
      </p:sp>
    </p:spTree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Espace réservé de la date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fr-FR" sz="1400" smtClean="0">
                <a:solidFill>
                  <a:schemeClr val="bg2"/>
                </a:solidFill>
                <a:latin typeface="Arial" charset="0"/>
              </a:rPr>
              <a:t>INF05-Projet : Alain MILLE</a:t>
            </a:r>
            <a:endParaRPr lang="fr-FR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5842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48F9A3B-D438-DA49-B996-1AFD99794FBC}" type="slidenum">
              <a:rPr lang="fr-FR" sz="1400">
                <a:solidFill>
                  <a:schemeClr val="bg2"/>
                </a:solidFill>
                <a:latin typeface="Arial" charset="0"/>
              </a:rPr>
              <a:pPr/>
              <a:t>16</a:t>
            </a:fld>
            <a:endParaRPr lang="fr-FR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5364088" y="3356992"/>
            <a:ext cx="2448272" cy="936104"/>
          </a:xfrm>
          <a:prstGeom prst="rect">
            <a:avLst/>
          </a:prstGeom>
          <a:solidFill>
            <a:srgbClr val="FAFD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r-FR" dirty="0" smtClean="0">
                <a:cs typeface="+mn-cs"/>
              </a:rPr>
              <a:t>Conception </a:t>
            </a:r>
          </a:p>
          <a:p>
            <a:pPr algn="ctr">
              <a:defRPr/>
            </a:pPr>
            <a:r>
              <a:rPr lang="fr-FR" dirty="0" smtClean="0">
                <a:cs typeface="+mn-cs"/>
              </a:rPr>
              <a:t>et </a:t>
            </a:r>
          </a:p>
          <a:p>
            <a:pPr algn="ctr">
              <a:defRPr/>
            </a:pPr>
            <a:r>
              <a:rPr lang="fr-FR" dirty="0" smtClean="0">
                <a:cs typeface="+mn-cs"/>
              </a:rPr>
              <a:t>Développement</a:t>
            </a:r>
            <a:endParaRPr lang="fr-FR" dirty="0">
              <a:cs typeface="+mn-cs"/>
            </a:endParaRP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1149350" y="1682750"/>
            <a:ext cx="1435100" cy="4445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9466" name="Oval 10"/>
          <p:cNvSpPr>
            <a:spLocks noChangeArrowheads="1"/>
          </p:cNvSpPr>
          <p:nvPr/>
        </p:nvSpPr>
        <p:spPr bwMode="auto">
          <a:xfrm>
            <a:off x="1225550" y="2368550"/>
            <a:ext cx="1282700" cy="3683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387350" y="2978150"/>
            <a:ext cx="1435100" cy="4445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387350" y="3587750"/>
            <a:ext cx="1435100" cy="4445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9469" name="Oval 13"/>
          <p:cNvSpPr>
            <a:spLocks noChangeArrowheads="1"/>
          </p:cNvSpPr>
          <p:nvPr/>
        </p:nvSpPr>
        <p:spPr bwMode="auto">
          <a:xfrm>
            <a:off x="463550" y="4197350"/>
            <a:ext cx="1282700" cy="3683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1911350" y="4730750"/>
            <a:ext cx="1435100" cy="4445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9471" name="Oval 15"/>
          <p:cNvSpPr>
            <a:spLocks noChangeArrowheads="1"/>
          </p:cNvSpPr>
          <p:nvPr/>
        </p:nvSpPr>
        <p:spPr bwMode="auto">
          <a:xfrm>
            <a:off x="1987550" y="5492750"/>
            <a:ext cx="1282700" cy="3683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9472" name="Rectangle 16"/>
          <p:cNvSpPr>
            <a:spLocks noChangeArrowheads="1"/>
          </p:cNvSpPr>
          <p:nvPr/>
        </p:nvSpPr>
        <p:spPr bwMode="auto">
          <a:xfrm>
            <a:off x="4425950" y="2216150"/>
            <a:ext cx="1587500" cy="5969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fr-FR" dirty="0" smtClean="0">
                <a:cs typeface="+mn-cs"/>
              </a:rPr>
              <a:t>Choix techno</a:t>
            </a:r>
            <a:endParaRPr lang="fr-FR" dirty="0">
              <a:cs typeface="+mn-cs"/>
            </a:endParaRPr>
          </a:p>
        </p:txBody>
      </p:sp>
      <p:sp>
        <p:nvSpPr>
          <p:cNvPr id="19473" name="Freeform 17"/>
          <p:cNvSpPr>
            <a:spLocks/>
          </p:cNvSpPr>
          <p:nvPr/>
        </p:nvSpPr>
        <p:spPr bwMode="auto">
          <a:xfrm>
            <a:off x="3886200" y="3352800"/>
            <a:ext cx="1588" cy="158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9474" name="Freeform 18"/>
          <p:cNvSpPr>
            <a:spLocks/>
          </p:cNvSpPr>
          <p:nvPr/>
        </p:nvSpPr>
        <p:spPr bwMode="auto">
          <a:xfrm>
            <a:off x="1828800" y="2133600"/>
            <a:ext cx="1588" cy="230188"/>
          </a:xfrm>
          <a:custGeom>
            <a:avLst/>
            <a:gdLst>
              <a:gd name="T0" fmla="*/ 0 w 1"/>
              <a:gd name="T1" fmla="*/ 0 h 145"/>
              <a:gd name="T2" fmla="*/ 0 w 1"/>
              <a:gd name="T3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45">
                <a:moveTo>
                  <a:pt x="0" y="0"/>
                </a:moveTo>
                <a:lnTo>
                  <a:pt x="0" y="144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9475" name="Rectangle 19"/>
          <p:cNvSpPr>
            <a:spLocks noChangeArrowheads="1"/>
          </p:cNvSpPr>
          <p:nvPr/>
        </p:nvSpPr>
        <p:spPr bwMode="auto">
          <a:xfrm>
            <a:off x="6711950" y="2204864"/>
            <a:ext cx="1748482" cy="576064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fr-FR" dirty="0" smtClean="0">
                <a:cs typeface="+mn-cs"/>
              </a:rPr>
              <a:t>Etude préalable</a:t>
            </a:r>
            <a:endParaRPr lang="fr-FR" dirty="0">
              <a:cs typeface="+mn-cs"/>
            </a:endParaRPr>
          </a:p>
        </p:txBody>
      </p:sp>
      <p:sp>
        <p:nvSpPr>
          <p:cNvPr id="19476" name="Freeform 20"/>
          <p:cNvSpPr>
            <a:spLocks/>
          </p:cNvSpPr>
          <p:nvPr/>
        </p:nvSpPr>
        <p:spPr bwMode="auto">
          <a:xfrm>
            <a:off x="1143000" y="2514600"/>
            <a:ext cx="77788" cy="458788"/>
          </a:xfrm>
          <a:custGeom>
            <a:avLst/>
            <a:gdLst>
              <a:gd name="T0" fmla="*/ 48 w 49"/>
              <a:gd name="T1" fmla="*/ 0 h 289"/>
              <a:gd name="T2" fmla="*/ 0 w 49"/>
              <a:gd name="T3" fmla="*/ 0 h 289"/>
              <a:gd name="T4" fmla="*/ 0 w 49"/>
              <a:gd name="T5" fmla="*/ 28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9" h="289">
                <a:moveTo>
                  <a:pt x="48" y="0"/>
                </a:moveTo>
                <a:lnTo>
                  <a:pt x="0" y="0"/>
                </a:lnTo>
                <a:lnTo>
                  <a:pt x="0" y="288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9477" name="Freeform 21"/>
          <p:cNvSpPr>
            <a:spLocks/>
          </p:cNvSpPr>
          <p:nvPr/>
        </p:nvSpPr>
        <p:spPr bwMode="auto">
          <a:xfrm>
            <a:off x="1104900" y="3505200"/>
            <a:ext cx="1588" cy="77788"/>
          </a:xfrm>
          <a:custGeom>
            <a:avLst/>
            <a:gdLst>
              <a:gd name="T0" fmla="*/ 0 w 1"/>
              <a:gd name="T1" fmla="*/ 0 h 49"/>
              <a:gd name="T2" fmla="*/ 0 w 1"/>
              <a:gd name="T3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49">
                <a:moveTo>
                  <a:pt x="0" y="0"/>
                </a:moveTo>
                <a:lnTo>
                  <a:pt x="0" y="48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9478" name="Freeform 22"/>
          <p:cNvSpPr>
            <a:spLocks/>
          </p:cNvSpPr>
          <p:nvPr/>
        </p:nvSpPr>
        <p:spPr bwMode="auto">
          <a:xfrm>
            <a:off x="1104900" y="4038600"/>
            <a:ext cx="1588" cy="153988"/>
          </a:xfrm>
          <a:custGeom>
            <a:avLst/>
            <a:gdLst>
              <a:gd name="T0" fmla="*/ 0 w 1"/>
              <a:gd name="T1" fmla="*/ 0 h 97"/>
              <a:gd name="T2" fmla="*/ 0 w 1"/>
              <a:gd name="T3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97">
                <a:moveTo>
                  <a:pt x="0" y="0"/>
                </a:moveTo>
                <a:lnTo>
                  <a:pt x="0" y="96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9479" name="Freeform 23"/>
          <p:cNvSpPr>
            <a:spLocks/>
          </p:cNvSpPr>
          <p:nvPr/>
        </p:nvSpPr>
        <p:spPr bwMode="auto">
          <a:xfrm>
            <a:off x="2514600" y="2514600"/>
            <a:ext cx="306388" cy="153988"/>
          </a:xfrm>
          <a:custGeom>
            <a:avLst/>
            <a:gdLst>
              <a:gd name="T0" fmla="*/ 0 w 193"/>
              <a:gd name="T1" fmla="*/ 0 h 97"/>
              <a:gd name="T2" fmla="*/ 192 w 193"/>
              <a:gd name="T3" fmla="*/ 0 h 97"/>
              <a:gd name="T4" fmla="*/ 192 w 193"/>
              <a:gd name="T5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3" h="97">
                <a:moveTo>
                  <a:pt x="0" y="0"/>
                </a:moveTo>
                <a:lnTo>
                  <a:pt x="192" y="0"/>
                </a:lnTo>
                <a:lnTo>
                  <a:pt x="192" y="96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9480" name="Freeform 24" descr="Wide downward diagonal"/>
          <p:cNvSpPr>
            <a:spLocks/>
          </p:cNvSpPr>
          <p:nvPr/>
        </p:nvSpPr>
        <p:spPr bwMode="auto">
          <a:xfrm>
            <a:off x="2590800" y="2667000"/>
            <a:ext cx="534988" cy="153988"/>
          </a:xfrm>
          <a:custGeom>
            <a:avLst/>
            <a:gdLst>
              <a:gd name="T0" fmla="*/ 0 w 337"/>
              <a:gd name="T1" fmla="*/ 96 h 97"/>
              <a:gd name="T2" fmla="*/ 0 w 337"/>
              <a:gd name="T3" fmla="*/ 0 h 97"/>
              <a:gd name="T4" fmla="*/ 336 w 337"/>
              <a:gd name="T5" fmla="*/ 0 h 97"/>
              <a:gd name="T6" fmla="*/ 336 w 337"/>
              <a:gd name="T7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7" h="97">
                <a:moveTo>
                  <a:pt x="0" y="96"/>
                </a:moveTo>
                <a:lnTo>
                  <a:pt x="0" y="0"/>
                </a:lnTo>
                <a:lnTo>
                  <a:pt x="336" y="0"/>
                </a:lnTo>
                <a:lnTo>
                  <a:pt x="336" y="96"/>
                </a:lnTo>
              </a:path>
            </a:pathLst>
          </a:custGeom>
          <a:pattFill prst="wdDnDiag">
            <a:fgClr>
              <a:schemeClr val="tx1"/>
            </a:fgClr>
            <a:bgClr>
              <a:schemeClr val="bg1"/>
            </a:bgClr>
          </a:patt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9481" name="Freeform 25" descr="Wide downward diagonal"/>
          <p:cNvSpPr>
            <a:spLocks/>
          </p:cNvSpPr>
          <p:nvPr/>
        </p:nvSpPr>
        <p:spPr bwMode="auto">
          <a:xfrm>
            <a:off x="152400" y="4724400"/>
            <a:ext cx="534988" cy="153988"/>
          </a:xfrm>
          <a:custGeom>
            <a:avLst/>
            <a:gdLst>
              <a:gd name="T0" fmla="*/ 0 w 337"/>
              <a:gd name="T1" fmla="*/ 96 h 97"/>
              <a:gd name="T2" fmla="*/ 0 w 337"/>
              <a:gd name="T3" fmla="*/ 0 h 97"/>
              <a:gd name="T4" fmla="*/ 336 w 337"/>
              <a:gd name="T5" fmla="*/ 0 h 97"/>
              <a:gd name="T6" fmla="*/ 336 w 337"/>
              <a:gd name="T7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7" h="97">
                <a:moveTo>
                  <a:pt x="0" y="96"/>
                </a:moveTo>
                <a:lnTo>
                  <a:pt x="0" y="0"/>
                </a:lnTo>
                <a:lnTo>
                  <a:pt x="336" y="0"/>
                </a:lnTo>
                <a:lnTo>
                  <a:pt x="336" y="96"/>
                </a:lnTo>
              </a:path>
            </a:pathLst>
          </a:custGeom>
          <a:pattFill prst="wdDnDiag">
            <a:fgClr>
              <a:schemeClr val="tx1"/>
            </a:fgClr>
            <a:bgClr>
              <a:schemeClr val="bg1"/>
            </a:bgClr>
          </a:patt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9482" name="Freeform 26"/>
          <p:cNvSpPr>
            <a:spLocks/>
          </p:cNvSpPr>
          <p:nvPr/>
        </p:nvSpPr>
        <p:spPr bwMode="auto">
          <a:xfrm>
            <a:off x="457200" y="4343400"/>
            <a:ext cx="1588" cy="382588"/>
          </a:xfrm>
          <a:custGeom>
            <a:avLst/>
            <a:gdLst>
              <a:gd name="T0" fmla="*/ 0 w 1"/>
              <a:gd name="T1" fmla="*/ 0 h 241"/>
              <a:gd name="T2" fmla="*/ 0 w 1"/>
              <a:gd name="T3" fmla="*/ 0 h 241"/>
              <a:gd name="T4" fmla="*/ 0 w 1"/>
              <a:gd name="T5" fmla="*/ 240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41">
                <a:moveTo>
                  <a:pt x="0" y="0"/>
                </a:moveTo>
                <a:lnTo>
                  <a:pt x="0" y="0"/>
                </a:lnTo>
                <a:lnTo>
                  <a:pt x="0" y="24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9483" name="Freeform 27"/>
          <p:cNvSpPr>
            <a:spLocks/>
          </p:cNvSpPr>
          <p:nvPr/>
        </p:nvSpPr>
        <p:spPr bwMode="auto">
          <a:xfrm>
            <a:off x="1752600" y="4419600"/>
            <a:ext cx="915988" cy="306388"/>
          </a:xfrm>
          <a:custGeom>
            <a:avLst/>
            <a:gdLst>
              <a:gd name="T0" fmla="*/ 0 w 577"/>
              <a:gd name="T1" fmla="*/ 0 h 193"/>
              <a:gd name="T2" fmla="*/ 576 w 577"/>
              <a:gd name="T3" fmla="*/ 0 h 193"/>
              <a:gd name="T4" fmla="*/ 576 w 577"/>
              <a:gd name="T5" fmla="*/ 192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7" h="193">
                <a:moveTo>
                  <a:pt x="0" y="0"/>
                </a:moveTo>
                <a:lnTo>
                  <a:pt x="576" y="0"/>
                </a:lnTo>
                <a:lnTo>
                  <a:pt x="576" y="192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9484" name="Freeform 28"/>
          <p:cNvSpPr>
            <a:spLocks/>
          </p:cNvSpPr>
          <p:nvPr/>
        </p:nvSpPr>
        <p:spPr bwMode="auto">
          <a:xfrm>
            <a:off x="2667000" y="5181600"/>
            <a:ext cx="1588" cy="306388"/>
          </a:xfrm>
          <a:custGeom>
            <a:avLst/>
            <a:gdLst>
              <a:gd name="T0" fmla="*/ 0 w 1"/>
              <a:gd name="T1" fmla="*/ 0 h 193"/>
              <a:gd name="T2" fmla="*/ 0 w 1"/>
              <a:gd name="T3" fmla="*/ 192 h 19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93">
                <a:moveTo>
                  <a:pt x="0" y="0"/>
                </a:moveTo>
                <a:lnTo>
                  <a:pt x="0" y="192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9485" name="Freeform 29" descr="Wide downward diagonal"/>
          <p:cNvSpPr>
            <a:spLocks/>
          </p:cNvSpPr>
          <p:nvPr/>
        </p:nvSpPr>
        <p:spPr bwMode="auto">
          <a:xfrm>
            <a:off x="1295400" y="6096000"/>
            <a:ext cx="534988" cy="153988"/>
          </a:xfrm>
          <a:custGeom>
            <a:avLst/>
            <a:gdLst>
              <a:gd name="T0" fmla="*/ 0 w 337"/>
              <a:gd name="T1" fmla="*/ 96 h 97"/>
              <a:gd name="T2" fmla="*/ 0 w 337"/>
              <a:gd name="T3" fmla="*/ 0 h 97"/>
              <a:gd name="T4" fmla="*/ 336 w 337"/>
              <a:gd name="T5" fmla="*/ 0 h 97"/>
              <a:gd name="T6" fmla="*/ 336 w 337"/>
              <a:gd name="T7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7" h="97">
                <a:moveTo>
                  <a:pt x="0" y="96"/>
                </a:moveTo>
                <a:lnTo>
                  <a:pt x="0" y="0"/>
                </a:lnTo>
                <a:lnTo>
                  <a:pt x="336" y="0"/>
                </a:lnTo>
                <a:lnTo>
                  <a:pt x="336" y="96"/>
                </a:lnTo>
              </a:path>
            </a:pathLst>
          </a:custGeom>
          <a:pattFill prst="wdDnDiag">
            <a:fgClr>
              <a:schemeClr val="tx1"/>
            </a:fgClr>
            <a:bgClr>
              <a:schemeClr val="bg1"/>
            </a:bgClr>
          </a:patt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9486" name="Freeform 30"/>
          <p:cNvSpPr>
            <a:spLocks/>
          </p:cNvSpPr>
          <p:nvPr/>
        </p:nvSpPr>
        <p:spPr bwMode="auto">
          <a:xfrm>
            <a:off x="1600200" y="5638800"/>
            <a:ext cx="382588" cy="458788"/>
          </a:xfrm>
          <a:custGeom>
            <a:avLst/>
            <a:gdLst>
              <a:gd name="T0" fmla="*/ 240 w 241"/>
              <a:gd name="T1" fmla="*/ 0 h 289"/>
              <a:gd name="T2" fmla="*/ 0 w 241"/>
              <a:gd name="T3" fmla="*/ 0 h 289"/>
              <a:gd name="T4" fmla="*/ 0 w 241"/>
              <a:gd name="T5" fmla="*/ 28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1" h="289">
                <a:moveTo>
                  <a:pt x="240" y="0"/>
                </a:moveTo>
                <a:lnTo>
                  <a:pt x="0" y="0"/>
                </a:lnTo>
                <a:lnTo>
                  <a:pt x="0" y="288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9489" name="Rectangle 33"/>
          <p:cNvSpPr>
            <a:spLocks noChangeArrowheads="1"/>
          </p:cNvSpPr>
          <p:nvPr/>
        </p:nvSpPr>
        <p:spPr bwMode="auto">
          <a:xfrm>
            <a:off x="1546225" y="1701800"/>
            <a:ext cx="63023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Idée</a:t>
            </a:r>
          </a:p>
        </p:txBody>
      </p:sp>
      <p:sp>
        <p:nvSpPr>
          <p:cNvPr id="19490" name="Rectangle 34"/>
          <p:cNvSpPr>
            <a:spLocks noChangeArrowheads="1"/>
          </p:cNvSpPr>
          <p:nvPr/>
        </p:nvSpPr>
        <p:spPr bwMode="auto">
          <a:xfrm>
            <a:off x="1371600" y="2311400"/>
            <a:ext cx="9112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suivie?</a:t>
            </a:r>
          </a:p>
        </p:txBody>
      </p:sp>
      <p:sp>
        <p:nvSpPr>
          <p:cNvPr id="19491" name="Rectangle 35"/>
          <p:cNvSpPr>
            <a:spLocks noChangeArrowheads="1"/>
          </p:cNvSpPr>
          <p:nvPr/>
        </p:nvSpPr>
        <p:spPr bwMode="auto">
          <a:xfrm>
            <a:off x="877888" y="2235200"/>
            <a:ext cx="3778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O</a:t>
            </a:r>
          </a:p>
        </p:txBody>
      </p:sp>
      <p:sp>
        <p:nvSpPr>
          <p:cNvPr id="19492" name="Rectangle 36"/>
          <p:cNvSpPr>
            <a:spLocks noChangeArrowheads="1"/>
          </p:cNvSpPr>
          <p:nvPr/>
        </p:nvSpPr>
        <p:spPr bwMode="auto">
          <a:xfrm>
            <a:off x="2401888" y="2159000"/>
            <a:ext cx="3778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N</a:t>
            </a:r>
          </a:p>
        </p:txBody>
      </p:sp>
      <p:sp>
        <p:nvSpPr>
          <p:cNvPr id="19493" name="Rectangle 37"/>
          <p:cNvSpPr>
            <a:spLocks noChangeArrowheads="1"/>
          </p:cNvSpPr>
          <p:nvPr/>
        </p:nvSpPr>
        <p:spPr bwMode="auto">
          <a:xfrm>
            <a:off x="396875" y="2997200"/>
            <a:ext cx="134143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Etat Actuel</a:t>
            </a:r>
          </a:p>
        </p:txBody>
      </p:sp>
      <p:sp>
        <p:nvSpPr>
          <p:cNvPr id="19494" name="Rectangle 38"/>
          <p:cNvSpPr>
            <a:spLocks noChangeArrowheads="1"/>
          </p:cNvSpPr>
          <p:nvPr/>
        </p:nvSpPr>
        <p:spPr bwMode="auto">
          <a:xfrm>
            <a:off x="555625" y="3606800"/>
            <a:ext cx="102393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Critique</a:t>
            </a:r>
          </a:p>
        </p:txBody>
      </p:sp>
      <p:sp>
        <p:nvSpPr>
          <p:cNvPr id="19495" name="Rectangle 39"/>
          <p:cNvSpPr>
            <a:spLocks noChangeArrowheads="1"/>
          </p:cNvSpPr>
          <p:nvPr/>
        </p:nvSpPr>
        <p:spPr bwMode="auto">
          <a:xfrm>
            <a:off x="677863" y="4140200"/>
            <a:ext cx="77787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info ?</a:t>
            </a:r>
          </a:p>
        </p:txBody>
      </p:sp>
      <p:sp>
        <p:nvSpPr>
          <p:cNvPr id="19496" name="Rectangle 40"/>
          <p:cNvSpPr>
            <a:spLocks noChangeArrowheads="1"/>
          </p:cNvSpPr>
          <p:nvPr/>
        </p:nvSpPr>
        <p:spPr bwMode="auto">
          <a:xfrm>
            <a:off x="115888" y="4140200"/>
            <a:ext cx="3778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N</a:t>
            </a:r>
          </a:p>
        </p:txBody>
      </p:sp>
      <p:sp>
        <p:nvSpPr>
          <p:cNvPr id="19497" name="Rectangle 41"/>
          <p:cNvSpPr>
            <a:spLocks noChangeArrowheads="1"/>
          </p:cNvSpPr>
          <p:nvPr/>
        </p:nvSpPr>
        <p:spPr bwMode="auto">
          <a:xfrm>
            <a:off x="1716088" y="4064000"/>
            <a:ext cx="3778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O</a:t>
            </a:r>
          </a:p>
        </p:txBody>
      </p:sp>
      <p:sp>
        <p:nvSpPr>
          <p:cNvPr id="19498" name="Rectangle 42"/>
          <p:cNvSpPr>
            <a:spLocks noChangeArrowheads="1"/>
          </p:cNvSpPr>
          <p:nvPr/>
        </p:nvSpPr>
        <p:spPr bwMode="auto">
          <a:xfrm>
            <a:off x="1839913" y="4673600"/>
            <a:ext cx="1503362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Avant-Projet</a:t>
            </a:r>
          </a:p>
        </p:txBody>
      </p:sp>
      <p:sp>
        <p:nvSpPr>
          <p:cNvPr id="19499" name="Rectangle 43"/>
          <p:cNvSpPr>
            <a:spLocks noChangeArrowheads="1"/>
          </p:cNvSpPr>
          <p:nvPr/>
        </p:nvSpPr>
        <p:spPr bwMode="auto">
          <a:xfrm>
            <a:off x="2279650" y="5435600"/>
            <a:ext cx="62388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ok ?</a:t>
            </a:r>
          </a:p>
        </p:txBody>
      </p:sp>
      <p:sp>
        <p:nvSpPr>
          <p:cNvPr id="19500" name="Rectangle 44"/>
          <p:cNvSpPr>
            <a:spLocks noChangeArrowheads="1"/>
          </p:cNvSpPr>
          <p:nvPr/>
        </p:nvSpPr>
        <p:spPr bwMode="auto">
          <a:xfrm>
            <a:off x="1563688" y="5359400"/>
            <a:ext cx="3778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N</a:t>
            </a:r>
          </a:p>
        </p:txBody>
      </p:sp>
      <p:sp>
        <p:nvSpPr>
          <p:cNvPr id="19501" name="Rectangle 45"/>
          <p:cNvSpPr>
            <a:spLocks noChangeArrowheads="1"/>
          </p:cNvSpPr>
          <p:nvPr/>
        </p:nvSpPr>
        <p:spPr bwMode="auto">
          <a:xfrm>
            <a:off x="3316288" y="5283200"/>
            <a:ext cx="3778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O</a:t>
            </a:r>
          </a:p>
        </p:txBody>
      </p:sp>
      <p:sp>
        <p:nvSpPr>
          <p:cNvPr id="19504" name="Freeform 48"/>
          <p:cNvSpPr>
            <a:spLocks/>
          </p:cNvSpPr>
          <p:nvPr/>
        </p:nvSpPr>
        <p:spPr bwMode="auto">
          <a:xfrm>
            <a:off x="3962400" y="3505200"/>
            <a:ext cx="1588" cy="158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9505" name="Rectangle 49"/>
          <p:cNvSpPr>
            <a:spLocks noChangeArrowheads="1"/>
          </p:cNvSpPr>
          <p:nvPr/>
        </p:nvSpPr>
        <p:spPr bwMode="auto">
          <a:xfrm>
            <a:off x="2749550" y="3587750"/>
            <a:ext cx="2425700" cy="444500"/>
          </a:xfrm>
          <a:prstGeom prst="rect">
            <a:avLst/>
          </a:prstGeom>
          <a:solidFill>
            <a:srgbClr val="A3F25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9506" name="Rectangle 50"/>
          <p:cNvSpPr>
            <a:spLocks noChangeArrowheads="1"/>
          </p:cNvSpPr>
          <p:nvPr/>
        </p:nvSpPr>
        <p:spPr bwMode="auto">
          <a:xfrm>
            <a:off x="2722563" y="3560763"/>
            <a:ext cx="2493962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fr-FR">
                <a:cs typeface="+mn-cs"/>
              </a:rPr>
              <a:t>Cahier des charges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Séance 2</a:t>
            </a:r>
            <a:endParaRPr lang="fr-FR"/>
          </a:p>
        </p:txBody>
      </p:sp>
      <p:cxnSp>
        <p:nvCxnSpPr>
          <p:cNvPr id="6" name="Connecteur en angle 5"/>
          <p:cNvCxnSpPr>
            <a:stCxn id="19472" idx="2"/>
            <a:endCxn id="19460" idx="0"/>
          </p:cNvCxnSpPr>
          <p:nvPr/>
        </p:nvCxnSpPr>
        <p:spPr>
          <a:xfrm rot="16200000" flipH="1">
            <a:off x="5631991" y="2400759"/>
            <a:ext cx="543942" cy="136852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en angle 8"/>
          <p:cNvCxnSpPr>
            <a:stCxn id="19475" idx="2"/>
            <a:endCxn id="19460" idx="0"/>
          </p:cNvCxnSpPr>
          <p:nvPr/>
        </p:nvCxnSpPr>
        <p:spPr>
          <a:xfrm rot="5400000">
            <a:off x="6799176" y="2569977"/>
            <a:ext cx="576064" cy="99796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en angle 10"/>
          <p:cNvCxnSpPr>
            <a:stCxn id="19471" idx="6"/>
            <a:endCxn id="19505" idx="2"/>
          </p:cNvCxnSpPr>
          <p:nvPr/>
        </p:nvCxnSpPr>
        <p:spPr>
          <a:xfrm flipV="1">
            <a:off x="3270250" y="4032250"/>
            <a:ext cx="692150" cy="164465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en angle 16"/>
          <p:cNvCxnSpPr>
            <a:stCxn id="19505" idx="0"/>
            <a:endCxn id="19472" idx="0"/>
          </p:cNvCxnSpPr>
          <p:nvPr/>
        </p:nvCxnSpPr>
        <p:spPr>
          <a:xfrm rot="5400000" flipH="1" flipV="1">
            <a:off x="3905250" y="2273300"/>
            <a:ext cx="1371600" cy="1257300"/>
          </a:xfrm>
          <a:prstGeom prst="bentConnector3">
            <a:avLst>
              <a:gd name="adj1" fmla="val 11666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en angle 18"/>
          <p:cNvCxnSpPr>
            <a:stCxn id="19506" idx="0"/>
            <a:endCxn id="19475" idx="0"/>
          </p:cNvCxnSpPr>
          <p:nvPr/>
        </p:nvCxnSpPr>
        <p:spPr>
          <a:xfrm rot="5400000" flipH="1" flipV="1">
            <a:off x="5099918" y="1074491"/>
            <a:ext cx="1355899" cy="3616647"/>
          </a:xfrm>
          <a:prstGeom prst="bentConnector3">
            <a:avLst>
              <a:gd name="adj1" fmla="val 11686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059488" cy="11430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defRPr/>
            </a:pPr>
            <a:r>
              <a:rPr lang="fr-FR" dirty="0" smtClean="0"/>
              <a:t>Cycle(s) de projet</a:t>
            </a:r>
            <a:endParaRPr lang="fr-FR" dirty="0" smtClean="0"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Espace réservé de la date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fr-FR" sz="1400" smtClean="0">
                <a:solidFill>
                  <a:schemeClr val="bg2"/>
                </a:solidFill>
                <a:latin typeface="Arial" charset="0"/>
              </a:rPr>
              <a:t>INF05-Projet : Alain MILLE</a:t>
            </a:r>
            <a:endParaRPr lang="fr-FR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7890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CF38B33-73E3-A646-82B5-09D1BD4A4286}" type="slidenum">
              <a:rPr lang="fr-FR" sz="1400">
                <a:solidFill>
                  <a:schemeClr val="bg2"/>
                </a:solidFill>
                <a:latin typeface="Arial" charset="0"/>
              </a:rPr>
              <a:pPr/>
              <a:t>17</a:t>
            </a:fld>
            <a:endParaRPr lang="fr-FR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defRPr/>
            </a:pPr>
            <a:r>
              <a:rPr lang="fr-FR" dirty="0" smtClean="0">
                <a:cs typeface="+mj-cs"/>
              </a:rPr>
              <a:t>Développement, Design</a:t>
            </a:r>
            <a:endParaRPr lang="fr-FR" dirty="0" smtClean="0">
              <a:cs typeface="+mj-cs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85950"/>
            <a:ext cx="4008438" cy="417195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defRPr/>
            </a:pPr>
            <a:r>
              <a:rPr lang="fr-FR" dirty="0" smtClean="0">
                <a:cs typeface="+mn-cs"/>
              </a:rPr>
              <a:t>Un groupe avec r</a:t>
            </a:r>
            <a:r>
              <a:rPr lang="fr-FR" dirty="0" smtClean="0">
                <a:cs typeface="+mn-cs"/>
              </a:rPr>
              <a:t>ôle(s) pour chacun</a:t>
            </a:r>
          </a:p>
          <a:p>
            <a:pPr lvl="1">
              <a:defRPr/>
            </a:pPr>
            <a:r>
              <a:rPr lang="fr-FR" dirty="0" smtClean="0"/>
              <a:t>Animateur du groupe, lien UX</a:t>
            </a:r>
          </a:p>
          <a:p>
            <a:pPr lvl="1">
              <a:defRPr/>
            </a:pPr>
            <a:r>
              <a:rPr lang="fr-FR" dirty="0" smtClean="0"/>
              <a:t>Designer</a:t>
            </a:r>
          </a:p>
          <a:p>
            <a:pPr lvl="1">
              <a:defRPr/>
            </a:pPr>
            <a:r>
              <a:rPr lang="fr-FR" dirty="0" smtClean="0"/>
              <a:t>Développeur</a:t>
            </a:r>
          </a:p>
          <a:p>
            <a:pPr lvl="1">
              <a:defRPr/>
            </a:pPr>
            <a:r>
              <a:rPr lang="fr-FR" dirty="0" smtClean="0"/>
              <a:t>(Producteur de contenus)</a:t>
            </a:r>
          </a:p>
          <a:p>
            <a:pPr lvl="1">
              <a:defRPr/>
            </a:pPr>
            <a:r>
              <a:rPr lang="fr-FR" dirty="0" smtClean="0"/>
              <a:t>(Intégrateur)</a:t>
            </a:r>
            <a:endParaRPr lang="fr-FR" dirty="0" smtClean="0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27563" y="1885950"/>
            <a:ext cx="4008437" cy="417195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defRPr/>
            </a:pPr>
            <a:r>
              <a:rPr lang="fr-FR" sz="2400" dirty="0" smtClean="0"/>
              <a:t>L’organisation</a:t>
            </a:r>
          </a:p>
          <a:p>
            <a:pPr lvl="1">
              <a:defRPr/>
            </a:pPr>
            <a:r>
              <a:rPr lang="fr-FR" sz="2000" dirty="0" smtClean="0"/>
              <a:t>Boucles courtes / UX (1 par semaine)</a:t>
            </a:r>
          </a:p>
          <a:p>
            <a:pPr lvl="1">
              <a:defRPr/>
            </a:pPr>
            <a:r>
              <a:rPr lang="fr-FR" sz="2000" dirty="0" smtClean="0"/>
              <a:t>Synchronisations « présentielles » courtes et nombreuses (1/jour)</a:t>
            </a:r>
          </a:p>
          <a:p>
            <a:pPr lvl="1">
              <a:defRPr/>
            </a:pPr>
            <a:r>
              <a:rPr lang="fr-FR" sz="2000" dirty="0" smtClean="0"/>
              <a:t>Outil de partage et de synchronisation des productions</a:t>
            </a:r>
          </a:p>
          <a:p>
            <a:pPr lvl="1">
              <a:defRPr/>
            </a:pPr>
            <a:r>
              <a:rPr lang="fr-FR" sz="2000" dirty="0" smtClean="0"/>
              <a:t>Outil de suivi léger et distribué</a:t>
            </a:r>
          </a:p>
          <a:p>
            <a:pPr lvl="1">
              <a:defRPr/>
            </a:pPr>
            <a:r>
              <a:rPr lang="fr-FR" sz="2000" dirty="0" smtClean="0"/>
              <a:t>Documentation liée à la production : </a:t>
            </a:r>
            <a:r>
              <a:rPr lang="fr-FR" sz="2000" dirty="0" err="1" smtClean="0"/>
              <a:t>prod</a:t>
            </a:r>
            <a:r>
              <a:rPr lang="fr-FR" sz="2000" dirty="0" smtClean="0"/>
              <a:t> = doc.</a:t>
            </a:r>
          </a:p>
          <a:p>
            <a:pPr lvl="1">
              <a:defRPr/>
            </a:pPr>
            <a:endParaRPr lang="fr-FR" sz="2000" dirty="0" smtClean="0"/>
          </a:p>
          <a:p>
            <a:pPr lvl="1">
              <a:defRPr/>
            </a:pPr>
            <a:endParaRPr lang="fr-FR" sz="2000" dirty="0" smtClean="0">
              <a:cs typeface="+mn-cs"/>
            </a:endParaRP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Séance 2</a:t>
            </a:r>
            <a:endParaRPr lang="fr-FR"/>
          </a:p>
        </p:txBody>
      </p:sp>
    </p:spTree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Espace réservé de la date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fr-FR" sz="1400" smtClean="0">
                <a:solidFill>
                  <a:schemeClr val="bg2"/>
                </a:solidFill>
                <a:latin typeface="Arial" charset="0"/>
              </a:rPr>
              <a:t>INF05-Projet : Alain MILLE</a:t>
            </a:r>
            <a:endParaRPr lang="fr-FR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5842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48F9A3B-D438-DA49-B996-1AFD99794FBC}" type="slidenum">
              <a:rPr lang="fr-FR" sz="1400">
                <a:solidFill>
                  <a:schemeClr val="bg2"/>
                </a:solidFill>
                <a:latin typeface="Arial" charset="0"/>
              </a:rPr>
              <a:pPr/>
              <a:t>18</a:t>
            </a:fld>
            <a:endParaRPr lang="fr-FR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5868144" y="4869160"/>
            <a:ext cx="1435100" cy="444500"/>
          </a:xfrm>
          <a:prstGeom prst="rect">
            <a:avLst/>
          </a:prstGeom>
          <a:solidFill>
            <a:srgbClr val="FAFD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fr-FR" dirty="0" smtClean="0">
                <a:cs typeface="+mn-cs"/>
              </a:rPr>
              <a:t>Dé</a:t>
            </a:r>
            <a:r>
              <a:rPr lang="fr-FR" dirty="0" smtClean="0">
                <a:cs typeface="+mn-cs"/>
              </a:rPr>
              <a:t>ploiement</a:t>
            </a:r>
            <a:endParaRPr lang="fr-FR" dirty="0">
              <a:cs typeface="+mn-cs"/>
            </a:endParaRP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5364088" y="3356992"/>
            <a:ext cx="2448272" cy="936104"/>
          </a:xfrm>
          <a:prstGeom prst="rect">
            <a:avLst/>
          </a:prstGeom>
          <a:solidFill>
            <a:srgbClr val="7AB646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r-FR" dirty="0" smtClean="0">
                <a:cs typeface="+mn-cs"/>
              </a:rPr>
              <a:t>Conception </a:t>
            </a:r>
          </a:p>
          <a:p>
            <a:pPr algn="ctr">
              <a:defRPr/>
            </a:pPr>
            <a:r>
              <a:rPr lang="fr-FR" dirty="0" smtClean="0">
                <a:cs typeface="+mn-cs"/>
              </a:rPr>
              <a:t>et </a:t>
            </a:r>
          </a:p>
          <a:p>
            <a:pPr algn="ctr">
              <a:defRPr/>
            </a:pPr>
            <a:r>
              <a:rPr lang="fr-FR" dirty="0" smtClean="0">
                <a:cs typeface="+mn-cs"/>
              </a:rPr>
              <a:t>Développement</a:t>
            </a:r>
            <a:endParaRPr lang="fr-FR" dirty="0">
              <a:cs typeface="+mn-cs"/>
            </a:endParaRP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1149350" y="1682750"/>
            <a:ext cx="1435100" cy="4445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9466" name="Oval 10"/>
          <p:cNvSpPr>
            <a:spLocks noChangeArrowheads="1"/>
          </p:cNvSpPr>
          <p:nvPr/>
        </p:nvSpPr>
        <p:spPr bwMode="auto">
          <a:xfrm>
            <a:off x="1225550" y="2368550"/>
            <a:ext cx="1282700" cy="3683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387350" y="2978150"/>
            <a:ext cx="1435100" cy="4445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387350" y="3587750"/>
            <a:ext cx="1435100" cy="4445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9469" name="Oval 13"/>
          <p:cNvSpPr>
            <a:spLocks noChangeArrowheads="1"/>
          </p:cNvSpPr>
          <p:nvPr/>
        </p:nvSpPr>
        <p:spPr bwMode="auto">
          <a:xfrm>
            <a:off x="463550" y="4197350"/>
            <a:ext cx="1282700" cy="3683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1911350" y="4730750"/>
            <a:ext cx="1435100" cy="4445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9471" name="Oval 15"/>
          <p:cNvSpPr>
            <a:spLocks noChangeArrowheads="1"/>
          </p:cNvSpPr>
          <p:nvPr/>
        </p:nvSpPr>
        <p:spPr bwMode="auto">
          <a:xfrm>
            <a:off x="1987550" y="5492750"/>
            <a:ext cx="1282700" cy="3683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9472" name="Rectangle 16"/>
          <p:cNvSpPr>
            <a:spLocks noChangeArrowheads="1"/>
          </p:cNvSpPr>
          <p:nvPr/>
        </p:nvSpPr>
        <p:spPr bwMode="auto">
          <a:xfrm>
            <a:off x="4425950" y="2216150"/>
            <a:ext cx="1587500" cy="5969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fr-FR" dirty="0" smtClean="0">
                <a:cs typeface="+mn-cs"/>
              </a:rPr>
              <a:t>Choix techno</a:t>
            </a:r>
            <a:endParaRPr lang="fr-FR" dirty="0">
              <a:cs typeface="+mn-cs"/>
            </a:endParaRPr>
          </a:p>
        </p:txBody>
      </p:sp>
      <p:sp>
        <p:nvSpPr>
          <p:cNvPr id="19473" name="Freeform 17"/>
          <p:cNvSpPr>
            <a:spLocks/>
          </p:cNvSpPr>
          <p:nvPr/>
        </p:nvSpPr>
        <p:spPr bwMode="auto">
          <a:xfrm>
            <a:off x="3886200" y="3352800"/>
            <a:ext cx="1588" cy="158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9474" name="Freeform 18"/>
          <p:cNvSpPr>
            <a:spLocks/>
          </p:cNvSpPr>
          <p:nvPr/>
        </p:nvSpPr>
        <p:spPr bwMode="auto">
          <a:xfrm>
            <a:off x="1828800" y="2133600"/>
            <a:ext cx="1588" cy="230188"/>
          </a:xfrm>
          <a:custGeom>
            <a:avLst/>
            <a:gdLst>
              <a:gd name="T0" fmla="*/ 0 w 1"/>
              <a:gd name="T1" fmla="*/ 0 h 145"/>
              <a:gd name="T2" fmla="*/ 0 w 1"/>
              <a:gd name="T3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45">
                <a:moveTo>
                  <a:pt x="0" y="0"/>
                </a:moveTo>
                <a:lnTo>
                  <a:pt x="0" y="144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9475" name="Rectangle 19"/>
          <p:cNvSpPr>
            <a:spLocks noChangeArrowheads="1"/>
          </p:cNvSpPr>
          <p:nvPr/>
        </p:nvSpPr>
        <p:spPr bwMode="auto">
          <a:xfrm>
            <a:off x="6711950" y="2204864"/>
            <a:ext cx="1748482" cy="576064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fr-FR" dirty="0" smtClean="0">
                <a:cs typeface="+mn-cs"/>
              </a:rPr>
              <a:t>Etude préalable</a:t>
            </a:r>
            <a:endParaRPr lang="fr-FR" dirty="0">
              <a:cs typeface="+mn-cs"/>
            </a:endParaRPr>
          </a:p>
        </p:txBody>
      </p:sp>
      <p:sp>
        <p:nvSpPr>
          <p:cNvPr id="19476" name="Freeform 20"/>
          <p:cNvSpPr>
            <a:spLocks/>
          </p:cNvSpPr>
          <p:nvPr/>
        </p:nvSpPr>
        <p:spPr bwMode="auto">
          <a:xfrm>
            <a:off x="1143000" y="2514600"/>
            <a:ext cx="77788" cy="458788"/>
          </a:xfrm>
          <a:custGeom>
            <a:avLst/>
            <a:gdLst>
              <a:gd name="T0" fmla="*/ 48 w 49"/>
              <a:gd name="T1" fmla="*/ 0 h 289"/>
              <a:gd name="T2" fmla="*/ 0 w 49"/>
              <a:gd name="T3" fmla="*/ 0 h 289"/>
              <a:gd name="T4" fmla="*/ 0 w 49"/>
              <a:gd name="T5" fmla="*/ 28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9" h="289">
                <a:moveTo>
                  <a:pt x="48" y="0"/>
                </a:moveTo>
                <a:lnTo>
                  <a:pt x="0" y="0"/>
                </a:lnTo>
                <a:lnTo>
                  <a:pt x="0" y="288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9477" name="Freeform 21"/>
          <p:cNvSpPr>
            <a:spLocks/>
          </p:cNvSpPr>
          <p:nvPr/>
        </p:nvSpPr>
        <p:spPr bwMode="auto">
          <a:xfrm>
            <a:off x="1104900" y="3505200"/>
            <a:ext cx="1588" cy="77788"/>
          </a:xfrm>
          <a:custGeom>
            <a:avLst/>
            <a:gdLst>
              <a:gd name="T0" fmla="*/ 0 w 1"/>
              <a:gd name="T1" fmla="*/ 0 h 49"/>
              <a:gd name="T2" fmla="*/ 0 w 1"/>
              <a:gd name="T3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49">
                <a:moveTo>
                  <a:pt x="0" y="0"/>
                </a:moveTo>
                <a:lnTo>
                  <a:pt x="0" y="48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9478" name="Freeform 22"/>
          <p:cNvSpPr>
            <a:spLocks/>
          </p:cNvSpPr>
          <p:nvPr/>
        </p:nvSpPr>
        <p:spPr bwMode="auto">
          <a:xfrm>
            <a:off x="1104900" y="4038600"/>
            <a:ext cx="1588" cy="153988"/>
          </a:xfrm>
          <a:custGeom>
            <a:avLst/>
            <a:gdLst>
              <a:gd name="T0" fmla="*/ 0 w 1"/>
              <a:gd name="T1" fmla="*/ 0 h 97"/>
              <a:gd name="T2" fmla="*/ 0 w 1"/>
              <a:gd name="T3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97">
                <a:moveTo>
                  <a:pt x="0" y="0"/>
                </a:moveTo>
                <a:lnTo>
                  <a:pt x="0" y="96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9479" name="Freeform 23"/>
          <p:cNvSpPr>
            <a:spLocks/>
          </p:cNvSpPr>
          <p:nvPr/>
        </p:nvSpPr>
        <p:spPr bwMode="auto">
          <a:xfrm>
            <a:off x="2514600" y="2514600"/>
            <a:ext cx="306388" cy="153988"/>
          </a:xfrm>
          <a:custGeom>
            <a:avLst/>
            <a:gdLst>
              <a:gd name="T0" fmla="*/ 0 w 193"/>
              <a:gd name="T1" fmla="*/ 0 h 97"/>
              <a:gd name="T2" fmla="*/ 192 w 193"/>
              <a:gd name="T3" fmla="*/ 0 h 97"/>
              <a:gd name="T4" fmla="*/ 192 w 193"/>
              <a:gd name="T5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3" h="97">
                <a:moveTo>
                  <a:pt x="0" y="0"/>
                </a:moveTo>
                <a:lnTo>
                  <a:pt x="192" y="0"/>
                </a:lnTo>
                <a:lnTo>
                  <a:pt x="192" y="96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9480" name="Freeform 24" descr="Wide downward diagonal"/>
          <p:cNvSpPr>
            <a:spLocks/>
          </p:cNvSpPr>
          <p:nvPr/>
        </p:nvSpPr>
        <p:spPr bwMode="auto">
          <a:xfrm>
            <a:off x="2590800" y="2667000"/>
            <a:ext cx="534988" cy="153988"/>
          </a:xfrm>
          <a:custGeom>
            <a:avLst/>
            <a:gdLst>
              <a:gd name="T0" fmla="*/ 0 w 337"/>
              <a:gd name="T1" fmla="*/ 96 h 97"/>
              <a:gd name="T2" fmla="*/ 0 w 337"/>
              <a:gd name="T3" fmla="*/ 0 h 97"/>
              <a:gd name="T4" fmla="*/ 336 w 337"/>
              <a:gd name="T5" fmla="*/ 0 h 97"/>
              <a:gd name="T6" fmla="*/ 336 w 337"/>
              <a:gd name="T7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7" h="97">
                <a:moveTo>
                  <a:pt x="0" y="96"/>
                </a:moveTo>
                <a:lnTo>
                  <a:pt x="0" y="0"/>
                </a:lnTo>
                <a:lnTo>
                  <a:pt x="336" y="0"/>
                </a:lnTo>
                <a:lnTo>
                  <a:pt x="336" y="96"/>
                </a:lnTo>
              </a:path>
            </a:pathLst>
          </a:custGeom>
          <a:pattFill prst="wdDnDiag">
            <a:fgClr>
              <a:schemeClr val="tx1"/>
            </a:fgClr>
            <a:bgClr>
              <a:schemeClr val="bg1"/>
            </a:bgClr>
          </a:patt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9481" name="Freeform 25" descr="Wide downward diagonal"/>
          <p:cNvSpPr>
            <a:spLocks/>
          </p:cNvSpPr>
          <p:nvPr/>
        </p:nvSpPr>
        <p:spPr bwMode="auto">
          <a:xfrm>
            <a:off x="152400" y="4724400"/>
            <a:ext cx="534988" cy="153988"/>
          </a:xfrm>
          <a:custGeom>
            <a:avLst/>
            <a:gdLst>
              <a:gd name="T0" fmla="*/ 0 w 337"/>
              <a:gd name="T1" fmla="*/ 96 h 97"/>
              <a:gd name="T2" fmla="*/ 0 w 337"/>
              <a:gd name="T3" fmla="*/ 0 h 97"/>
              <a:gd name="T4" fmla="*/ 336 w 337"/>
              <a:gd name="T5" fmla="*/ 0 h 97"/>
              <a:gd name="T6" fmla="*/ 336 w 337"/>
              <a:gd name="T7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7" h="97">
                <a:moveTo>
                  <a:pt x="0" y="96"/>
                </a:moveTo>
                <a:lnTo>
                  <a:pt x="0" y="0"/>
                </a:lnTo>
                <a:lnTo>
                  <a:pt x="336" y="0"/>
                </a:lnTo>
                <a:lnTo>
                  <a:pt x="336" y="96"/>
                </a:lnTo>
              </a:path>
            </a:pathLst>
          </a:custGeom>
          <a:pattFill prst="wdDnDiag">
            <a:fgClr>
              <a:schemeClr val="tx1"/>
            </a:fgClr>
            <a:bgClr>
              <a:schemeClr val="bg1"/>
            </a:bgClr>
          </a:patt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9482" name="Freeform 26"/>
          <p:cNvSpPr>
            <a:spLocks/>
          </p:cNvSpPr>
          <p:nvPr/>
        </p:nvSpPr>
        <p:spPr bwMode="auto">
          <a:xfrm>
            <a:off x="457200" y="4343400"/>
            <a:ext cx="1588" cy="382588"/>
          </a:xfrm>
          <a:custGeom>
            <a:avLst/>
            <a:gdLst>
              <a:gd name="T0" fmla="*/ 0 w 1"/>
              <a:gd name="T1" fmla="*/ 0 h 241"/>
              <a:gd name="T2" fmla="*/ 0 w 1"/>
              <a:gd name="T3" fmla="*/ 0 h 241"/>
              <a:gd name="T4" fmla="*/ 0 w 1"/>
              <a:gd name="T5" fmla="*/ 240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41">
                <a:moveTo>
                  <a:pt x="0" y="0"/>
                </a:moveTo>
                <a:lnTo>
                  <a:pt x="0" y="0"/>
                </a:lnTo>
                <a:lnTo>
                  <a:pt x="0" y="24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9483" name="Freeform 27"/>
          <p:cNvSpPr>
            <a:spLocks/>
          </p:cNvSpPr>
          <p:nvPr/>
        </p:nvSpPr>
        <p:spPr bwMode="auto">
          <a:xfrm>
            <a:off x="1752600" y="4419600"/>
            <a:ext cx="915988" cy="306388"/>
          </a:xfrm>
          <a:custGeom>
            <a:avLst/>
            <a:gdLst>
              <a:gd name="T0" fmla="*/ 0 w 577"/>
              <a:gd name="T1" fmla="*/ 0 h 193"/>
              <a:gd name="T2" fmla="*/ 576 w 577"/>
              <a:gd name="T3" fmla="*/ 0 h 193"/>
              <a:gd name="T4" fmla="*/ 576 w 577"/>
              <a:gd name="T5" fmla="*/ 192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7" h="193">
                <a:moveTo>
                  <a:pt x="0" y="0"/>
                </a:moveTo>
                <a:lnTo>
                  <a:pt x="576" y="0"/>
                </a:lnTo>
                <a:lnTo>
                  <a:pt x="576" y="192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9484" name="Freeform 28"/>
          <p:cNvSpPr>
            <a:spLocks/>
          </p:cNvSpPr>
          <p:nvPr/>
        </p:nvSpPr>
        <p:spPr bwMode="auto">
          <a:xfrm>
            <a:off x="2667000" y="5181600"/>
            <a:ext cx="1588" cy="306388"/>
          </a:xfrm>
          <a:custGeom>
            <a:avLst/>
            <a:gdLst>
              <a:gd name="T0" fmla="*/ 0 w 1"/>
              <a:gd name="T1" fmla="*/ 0 h 193"/>
              <a:gd name="T2" fmla="*/ 0 w 1"/>
              <a:gd name="T3" fmla="*/ 192 h 19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93">
                <a:moveTo>
                  <a:pt x="0" y="0"/>
                </a:moveTo>
                <a:lnTo>
                  <a:pt x="0" y="192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9485" name="Freeform 29" descr="Wide downward diagonal"/>
          <p:cNvSpPr>
            <a:spLocks/>
          </p:cNvSpPr>
          <p:nvPr/>
        </p:nvSpPr>
        <p:spPr bwMode="auto">
          <a:xfrm>
            <a:off x="1295400" y="6096000"/>
            <a:ext cx="534988" cy="153988"/>
          </a:xfrm>
          <a:custGeom>
            <a:avLst/>
            <a:gdLst>
              <a:gd name="T0" fmla="*/ 0 w 337"/>
              <a:gd name="T1" fmla="*/ 96 h 97"/>
              <a:gd name="T2" fmla="*/ 0 w 337"/>
              <a:gd name="T3" fmla="*/ 0 h 97"/>
              <a:gd name="T4" fmla="*/ 336 w 337"/>
              <a:gd name="T5" fmla="*/ 0 h 97"/>
              <a:gd name="T6" fmla="*/ 336 w 337"/>
              <a:gd name="T7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7" h="97">
                <a:moveTo>
                  <a:pt x="0" y="96"/>
                </a:moveTo>
                <a:lnTo>
                  <a:pt x="0" y="0"/>
                </a:lnTo>
                <a:lnTo>
                  <a:pt x="336" y="0"/>
                </a:lnTo>
                <a:lnTo>
                  <a:pt x="336" y="96"/>
                </a:lnTo>
              </a:path>
            </a:pathLst>
          </a:custGeom>
          <a:pattFill prst="wdDnDiag">
            <a:fgClr>
              <a:schemeClr val="tx1"/>
            </a:fgClr>
            <a:bgClr>
              <a:schemeClr val="bg1"/>
            </a:bgClr>
          </a:patt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9486" name="Freeform 30"/>
          <p:cNvSpPr>
            <a:spLocks/>
          </p:cNvSpPr>
          <p:nvPr/>
        </p:nvSpPr>
        <p:spPr bwMode="auto">
          <a:xfrm>
            <a:off x="1600200" y="5638800"/>
            <a:ext cx="382588" cy="458788"/>
          </a:xfrm>
          <a:custGeom>
            <a:avLst/>
            <a:gdLst>
              <a:gd name="T0" fmla="*/ 240 w 241"/>
              <a:gd name="T1" fmla="*/ 0 h 289"/>
              <a:gd name="T2" fmla="*/ 0 w 241"/>
              <a:gd name="T3" fmla="*/ 0 h 289"/>
              <a:gd name="T4" fmla="*/ 0 w 241"/>
              <a:gd name="T5" fmla="*/ 28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1" h="289">
                <a:moveTo>
                  <a:pt x="240" y="0"/>
                </a:moveTo>
                <a:lnTo>
                  <a:pt x="0" y="0"/>
                </a:lnTo>
                <a:lnTo>
                  <a:pt x="0" y="288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9489" name="Rectangle 33"/>
          <p:cNvSpPr>
            <a:spLocks noChangeArrowheads="1"/>
          </p:cNvSpPr>
          <p:nvPr/>
        </p:nvSpPr>
        <p:spPr bwMode="auto">
          <a:xfrm>
            <a:off x="1546225" y="1701800"/>
            <a:ext cx="63023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Idée</a:t>
            </a:r>
          </a:p>
        </p:txBody>
      </p:sp>
      <p:sp>
        <p:nvSpPr>
          <p:cNvPr id="19490" name="Rectangle 34"/>
          <p:cNvSpPr>
            <a:spLocks noChangeArrowheads="1"/>
          </p:cNvSpPr>
          <p:nvPr/>
        </p:nvSpPr>
        <p:spPr bwMode="auto">
          <a:xfrm>
            <a:off x="1371600" y="2311400"/>
            <a:ext cx="9112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suivie?</a:t>
            </a:r>
          </a:p>
        </p:txBody>
      </p:sp>
      <p:sp>
        <p:nvSpPr>
          <p:cNvPr id="19491" name="Rectangle 35"/>
          <p:cNvSpPr>
            <a:spLocks noChangeArrowheads="1"/>
          </p:cNvSpPr>
          <p:nvPr/>
        </p:nvSpPr>
        <p:spPr bwMode="auto">
          <a:xfrm>
            <a:off x="877888" y="2235200"/>
            <a:ext cx="3778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O</a:t>
            </a:r>
          </a:p>
        </p:txBody>
      </p:sp>
      <p:sp>
        <p:nvSpPr>
          <p:cNvPr id="19492" name="Rectangle 36"/>
          <p:cNvSpPr>
            <a:spLocks noChangeArrowheads="1"/>
          </p:cNvSpPr>
          <p:nvPr/>
        </p:nvSpPr>
        <p:spPr bwMode="auto">
          <a:xfrm>
            <a:off x="2401888" y="2159000"/>
            <a:ext cx="3778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N</a:t>
            </a:r>
          </a:p>
        </p:txBody>
      </p:sp>
      <p:sp>
        <p:nvSpPr>
          <p:cNvPr id="19493" name="Rectangle 37"/>
          <p:cNvSpPr>
            <a:spLocks noChangeArrowheads="1"/>
          </p:cNvSpPr>
          <p:nvPr/>
        </p:nvSpPr>
        <p:spPr bwMode="auto">
          <a:xfrm>
            <a:off x="396875" y="2997200"/>
            <a:ext cx="134143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Etat Actuel</a:t>
            </a:r>
          </a:p>
        </p:txBody>
      </p:sp>
      <p:sp>
        <p:nvSpPr>
          <p:cNvPr id="19494" name="Rectangle 38"/>
          <p:cNvSpPr>
            <a:spLocks noChangeArrowheads="1"/>
          </p:cNvSpPr>
          <p:nvPr/>
        </p:nvSpPr>
        <p:spPr bwMode="auto">
          <a:xfrm>
            <a:off x="555625" y="3606800"/>
            <a:ext cx="102393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Critique</a:t>
            </a:r>
          </a:p>
        </p:txBody>
      </p:sp>
      <p:sp>
        <p:nvSpPr>
          <p:cNvPr id="19495" name="Rectangle 39"/>
          <p:cNvSpPr>
            <a:spLocks noChangeArrowheads="1"/>
          </p:cNvSpPr>
          <p:nvPr/>
        </p:nvSpPr>
        <p:spPr bwMode="auto">
          <a:xfrm>
            <a:off x="677863" y="4140200"/>
            <a:ext cx="77787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info ?</a:t>
            </a:r>
          </a:p>
        </p:txBody>
      </p:sp>
      <p:sp>
        <p:nvSpPr>
          <p:cNvPr id="19496" name="Rectangle 40"/>
          <p:cNvSpPr>
            <a:spLocks noChangeArrowheads="1"/>
          </p:cNvSpPr>
          <p:nvPr/>
        </p:nvSpPr>
        <p:spPr bwMode="auto">
          <a:xfrm>
            <a:off x="115888" y="4140200"/>
            <a:ext cx="3778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N</a:t>
            </a:r>
          </a:p>
        </p:txBody>
      </p:sp>
      <p:sp>
        <p:nvSpPr>
          <p:cNvPr id="19497" name="Rectangle 41"/>
          <p:cNvSpPr>
            <a:spLocks noChangeArrowheads="1"/>
          </p:cNvSpPr>
          <p:nvPr/>
        </p:nvSpPr>
        <p:spPr bwMode="auto">
          <a:xfrm>
            <a:off x="1716088" y="4064000"/>
            <a:ext cx="3778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O</a:t>
            </a:r>
          </a:p>
        </p:txBody>
      </p:sp>
      <p:sp>
        <p:nvSpPr>
          <p:cNvPr id="19498" name="Rectangle 42"/>
          <p:cNvSpPr>
            <a:spLocks noChangeArrowheads="1"/>
          </p:cNvSpPr>
          <p:nvPr/>
        </p:nvSpPr>
        <p:spPr bwMode="auto">
          <a:xfrm>
            <a:off x="1839913" y="4673600"/>
            <a:ext cx="1503362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Avant-Projet</a:t>
            </a:r>
          </a:p>
        </p:txBody>
      </p:sp>
      <p:sp>
        <p:nvSpPr>
          <p:cNvPr id="19499" name="Rectangle 43"/>
          <p:cNvSpPr>
            <a:spLocks noChangeArrowheads="1"/>
          </p:cNvSpPr>
          <p:nvPr/>
        </p:nvSpPr>
        <p:spPr bwMode="auto">
          <a:xfrm>
            <a:off x="2279650" y="5435600"/>
            <a:ext cx="62388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ok ?</a:t>
            </a:r>
          </a:p>
        </p:txBody>
      </p:sp>
      <p:sp>
        <p:nvSpPr>
          <p:cNvPr id="19500" name="Rectangle 44"/>
          <p:cNvSpPr>
            <a:spLocks noChangeArrowheads="1"/>
          </p:cNvSpPr>
          <p:nvPr/>
        </p:nvSpPr>
        <p:spPr bwMode="auto">
          <a:xfrm>
            <a:off x="1563688" y="5359400"/>
            <a:ext cx="3778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N</a:t>
            </a:r>
          </a:p>
        </p:txBody>
      </p:sp>
      <p:sp>
        <p:nvSpPr>
          <p:cNvPr id="19501" name="Rectangle 45"/>
          <p:cNvSpPr>
            <a:spLocks noChangeArrowheads="1"/>
          </p:cNvSpPr>
          <p:nvPr/>
        </p:nvSpPr>
        <p:spPr bwMode="auto">
          <a:xfrm>
            <a:off x="3316288" y="5283200"/>
            <a:ext cx="3778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O</a:t>
            </a:r>
          </a:p>
        </p:txBody>
      </p:sp>
      <p:sp>
        <p:nvSpPr>
          <p:cNvPr id="19504" name="Freeform 48"/>
          <p:cNvSpPr>
            <a:spLocks/>
          </p:cNvSpPr>
          <p:nvPr/>
        </p:nvSpPr>
        <p:spPr bwMode="auto">
          <a:xfrm>
            <a:off x="3962400" y="3505200"/>
            <a:ext cx="1588" cy="158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9505" name="Rectangle 49"/>
          <p:cNvSpPr>
            <a:spLocks noChangeArrowheads="1"/>
          </p:cNvSpPr>
          <p:nvPr/>
        </p:nvSpPr>
        <p:spPr bwMode="auto">
          <a:xfrm>
            <a:off x="2749550" y="3587750"/>
            <a:ext cx="2425700" cy="444500"/>
          </a:xfrm>
          <a:prstGeom prst="rect">
            <a:avLst/>
          </a:prstGeom>
          <a:solidFill>
            <a:srgbClr val="A3F25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9506" name="Rectangle 50"/>
          <p:cNvSpPr>
            <a:spLocks noChangeArrowheads="1"/>
          </p:cNvSpPr>
          <p:nvPr/>
        </p:nvSpPr>
        <p:spPr bwMode="auto">
          <a:xfrm>
            <a:off x="2722563" y="3560763"/>
            <a:ext cx="2493962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fr-FR">
                <a:cs typeface="+mn-cs"/>
              </a:rPr>
              <a:t>Cahier des charges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Séance 2</a:t>
            </a:r>
            <a:endParaRPr lang="fr-FR"/>
          </a:p>
        </p:txBody>
      </p:sp>
      <p:cxnSp>
        <p:nvCxnSpPr>
          <p:cNvPr id="4" name="Connecteur droit avec flèche 3"/>
          <p:cNvCxnSpPr>
            <a:stCxn id="19460" idx="2"/>
            <a:endCxn id="19459" idx="0"/>
          </p:cNvCxnSpPr>
          <p:nvPr/>
        </p:nvCxnSpPr>
        <p:spPr>
          <a:xfrm flipH="1">
            <a:off x="6585694" y="4293096"/>
            <a:ext cx="253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en angle 5"/>
          <p:cNvCxnSpPr>
            <a:stCxn id="19472" idx="2"/>
            <a:endCxn id="19460" idx="0"/>
          </p:cNvCxnSpPr>
          <p:nvPr/>
        </p:nvCxnSpPr>
        <p:spPr>
          <a:xfrm rot="16200000" flipH="1">
            <a:off x="5631991" y="2400759"/>
            <a:ext cx="543942" cy="136852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en angle 8"/>
          <p:cNvCxnSpPr>
            <a:stCxn id="19475" idx="2"/>
            <a:endCxn id="19460" idx="0"/>
          </p:cNvCxnSpPr>
          <p:nvPr/>
        </p:nvCxnSpPr>
        <p:spPr>
          <a:xfrm rot="5400000">
            <a:off x="6799176" y="2569977"/>
            <a:ext cx="576064" cy="99796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en angle 10"/>
          <p:cNvCxnSpPr>
            <a:stCxn id="19471" idx="6"/>
            <a:endCxn id="19505" idx="2"/>
          </p:cNvCxnSpPr>
          <p:nvPr/>
        </p:nvCxnSpPr>
        <p:spPr>
          <a:xfrm flipV="1">
            <a:off x="3270250" y="4032250"/>
            <a:ext cx="692150" cy="164465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en angle 16"/>
          <p:cNvCxnSpPr>
            <a:stCxn id="19505" idx="0"/>
            <a:endCxn id="19472" idx="0"/>
          </p:cNvCxnSpPr>
          <p:nvPr/>
        </p:nvCxnSpPr>
        <p:spPr>
          <a:xfrm rot="5400000" flipH="1" flipV="1">
            <a:off x="3905250" y="2273300"/>
            <a:ext cx="1371600" cy="1257300"/>
          </a:xfrm>
          <a:prstGeom prst="bentConnector3">
            <a:avLst>
              <a:gd name="adj1" fmla="val 11666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en angle 18"/>
          <p:cNvCxnSpPr>
            <a:stCxn id="19506" idx="0"/>
            <a:endCxn id="19475" idx="0"/>
          </p:cNvCxnSpPr>
          <p:nvPr/>
        </p:nvCxnSpPr>
        <p:spPr>
          <a:xfrm rot="5400000" flipH="1" flipV="1">
            <a:off x="5099918" y="1074491"/>
            <a:ext cx="1355899" cy="3616647"/>
          </a:xfrm>
          <a:prstGeom prst="bentConnector3">
            <a:avLst>
              <a:gd name="adj1" fmla="val 11686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059488" cy="11430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defRPr/>
            </a:pPr>
            <a:r>
              <a:rPr lang="fr-FR" dirty="0" smtClean="0"/>
              <a:t>Cycle(s) de projet</a:t>
            </a:r>
            <a:endParaRPr lang="fr-FR" dirty="0" smtClean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67298924"/>
      </p:ext>
    </p:extLst>
  </p:cSld>
  <p:clrMapOvr>
    <a:masterClrMapping/>
  </p:clrMapOvr>
  <p:transition xmlns:p14="http://schemas.microsoft.com/office/powerpoint/2010/main"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Espace réservé de la date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fr-FR" sz="1400" smtClean="0">
                <a:solidFill>
                  <a:schemeClr val="bg2"/>
                </a:solidFill>
                <a:latin typeface="Arial" charset="0"/>
              </a:rPr>
              <a:t>INF05-Projet : Alain MILLE</a:t>
            </a:r>
            <a:endParaRPr lang="fr-FR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41986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CA2A045-A0A4-7F44-BFCE-CFA8C6E62077}" type="slidenum">
              <a:rPr lang="fr-FR" sz="1400">
                <a:solidFill>
                  <a:schemeClr val="bg2"/>
                </a:solidFill>
                <a:latin typeface="Arial" charset="0"/>
              </a:rPr>
              <a:pPr/>
              <a:t>19</a:t>
            </a:fld>
            <a:endParaRPr lang="fr-FR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defRPr/>
            </a:pPr>
            <a:r>
              <a:rPr lang="fr-FR" smtClean="0">
                <a:cs typeface="+mj-cs"/>
              </a:rPr>
              <a:t>Livrer le projet...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88024" y="1844824"/>
            <a:ext cx="4008438" cy="417195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defRPr/>
            </a:pPr>
            <a:r>
              <a:rPr lang="fr-FR" dirty="0" smtClean="0">
                <a:cs typeface="+mn-cs"/>
              </a:rPr>
              <a:t>Audit</a:t>
            </a:r>
          </a:p>
          <a:p>
            <a:pPr lvl="1">
              <a:defRPr/>
            </a:pPr>
            <a:r>
              <a:rPr lang="fr-FR" dirty="0" smtClean="0"/>
              <a:t>sur les délais</a:t>
            </a:r>
          </a:p>
          <a:p>
            <a:pPr lvl="1">
              <a:defRPr/>
            </a:pPr>
            <a:r>
              <a:rPr lang="fr-FR" dirty="0" smtClean="0"/>
              <a:t>sur les coûts</a:t>
            </a:r>
          </a:p>
          <a:p>
            <a:pPr lvl="1">
              <a:defRPr/>
            </a:pPr>
            <a:r>
              <a:rPr lang="fr-FR" dirty="0" smtClean="0"/>
              <a:t>sur les bénéfices</a:t>
            </a:r>
          </a:p>
          <a:p>
            <a:pPr lvl="1">
              <a:defRPr/>
            </a:pPr>
            <a:r>
              <a:rPr lang="fr-FR" dirty="0" smtClean="0"/>
              <a:t>sur la qualité du projet</a:t>
            </a:r>
          </a:p>
          <a:p>
            <a:pPr lvl="1">
              <a:defRPr/>
            </a:pPr>
            <a:r>
              <a:rPr lang="fr-FR" dirty="0" smtClean="0"/>
              <a:t>sur la productivité</a:t>
            </a:r>
          </a:p>
          <a:p>
            <a:pPr lvl="1">
              <a:defRPr/>
            </a:pPr>
            <a:r>
              <a:rPr lang="fr-FR" dirty="0" smtClean="0"/>
              <a:t>sur les choix techniques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23528" y="1916832"/>
            <a:ext cx="4008437" cy="417195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defRPr/>
            </a:pPr>
            <a:r>
              <a:rPr lang="fr-FR" dirty="0" smtClean="0">
                <a:cs typeface="+mn-cs"/>
              </a:rPr>
              <a:t>Déploiement</a:t>
            </a:r>
            <a:endParaRPr lang="fr-FR" dirty="0" smtClean="0">
              <a:cs typeface="+mn-cs"/>
            </a:endParaRPr>
          </a:p>
          <a:p>
            <a:pPr lvl="1">
              <a:defRPr/>
            </a:pPr>
            <a:r>
              <a:rPr lang="fr-FR" dirty="0" smtClean="0"/>
              <a:t>sur le site de développement</a:t>
            </a:r>
          </a:p>
          <a:p>
            <a:pPr lvl="2">
              <a:defRPr/>
            </a:pPr>
            <a:r>
              <a:rPr lang="fr-FR" dirty="0" smtClean="0"/>
              <a:t>simulations</a:t>
            </a:r>
          </a:p>
          <a:p>
            <a:pPr lvl="2">
              <a:defRPr/>
            </a:pPr>
            <a:r>
              <a:rPr lang="fr-FR" dirty="0" err="1" smtClean="0"/>
              <a:t>benchmarking</a:t>
            </a:r>
            <a:endParaRPr lang="fr-FR" dirty="0" smtClean="0"/>
          </a:p>
          <a:p>
            <a:pPr lvl="1">
              <a:defRPr/>
            </a:pPr>
            <a:r>
              <a:rPr lang="fr-FR" dirty="0" smtClean="0"/>
              <a:t>sur le site d'utilisation</a:t>
            </a:r>
          </a:p>
          <a:p>
            <a:pPr lvl="2">
              <a:defRPr/>
            </a:pPr>
            <a:r>
              <a:rPr lang="fr-FR" dirty="0" smtClean="0"/>
              <a:t>intégration</a:t>
            </a:r>
          </a:p>
          <a:p>
            <a:pPr lvl="2">
              <a:defRPr/>
            </a:pPr>
            <a:r>
              <a:rPr lang="fr-FR" dirty="0" smtClean="0"/>
              <a:t>formation</a:t>
            </a:r>
          </a:p>
          <a:p>
            <a:pPr lvl="2">
              <a:defRPr/>
            </a:pPr>
            <a:r>
              <a:rPr lang="fr-FR" dirty="0" smtClean="0"/>
              <a:t>validation et recette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Séance 2</a:t>
            </a:r>
            <a:endParaRPr lang="fr-FR"/>
          </a:p>
        </p:txBody>
      </p:sp>
    </p:spTree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fr-FR" sz="1400" dirty="0" smtClean="0">
                <a:solidFill>
                  <a:schemeClr val="bg2"/>
                </a:solidFill>
                <a:latin typeface="Arial" charset="0"/>
              </a:rPr>
              <a:t>INF05-Projet : Alain MILLE</a:t>
            </a:r>
            <a:endParaRPr lang="fr-FR" sz="140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717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7C657DA-9FF4-D949-B377-0C0B87406CA5}" type="slidenum">
              <a:rPr lang="fr-FR" sz="1400">
                <a:solidFill>
                  <a:schemeClr val="bg2"/>
                </a:solidFill>
                <a:latin typeface="Arial" charset="0"/>
              </a:rPr>
              <a:pPr/>
              <a:t>2</a:t>
            </a:fld>
            <a:endParaRPr lang="fr-FR" sz="140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defRPr/>
            </a:pPr>
            <a:r>
              <a:rPr lang="fr-FR" dirty="0" smtClean="0">
                <a:cs typeface="+mj-cs"/>
              </a:rPr>
              <a:t>OBJECTIFS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defRPr/>
            </a:pPr>
            <a:r>
              <a:rPr lang="fr-FR" dirty="0" smtClean="0">
                <a:cs typeface="+mn-cs"/>
              </a:rPr>
              <a:t>Définir les limites d'un projet</a:t>
            </a:r>
          </a:p>
          <a:p>
            <a:pPr>
              <a:defRPr/>
            </a:pPr>
            <a:r>
              <a:rPr lang="fr-FR" dirty="0" smtClean="0">
                <a:cs typeface="+mn-cs"/>
              </a:rPr>
              <a:t>Chiffrer les moyens à mettre en </a:t>
            </a:r>
            <a:r>
              <a:rPr lang="fr-FR" dirty="0" err="1" smtClean="0">
                <a:cs typeface="+mn-cs"/>
              </a:rPr>
              <a:t>oeuvre</a:t>
            </a:r>
            <a:endParaRPr lang="fr-FR" dirty="0" smtClean="0">
              <a:cs typeface="+mn-cs"/>
            </a:endParaRPr>
          </a:p>
          <a:p>
            <a:pPr>
              <a:defRPr/>
            </a:pPr>
            <a:r>
              <a:rPr lang="fr-FR" dirty="0" smtClean="0">
                <a:cs typeface="+mn-cs"/>
              </a:rPr>
              <a:t>Organiser le développement</a:t>
            </a:r>
          </a:p>
          <a:p>
            <a:pPr>
              <a:defRPr/>
            </a:pPr>
            <a:r>
              <a:rPr lang="fr-FR" dirty="0" smtClean="0">
                <a:cs typeface="+mn-cs"/>
              </a:rPr>
              <a:t>Suivre l'avancement et corriger les anomalies</a:t>
            </a:r>
          </a:p>
          <a:p>
            <a:pPr>
              <a:defRPr/>
            </a:pPr>
            <a:r>
              <a:rPr lang="fr-FR" dirty="0" smtClean="0">
                <a:cs typeface="+mn-cs"/>
              </a:rPr>
              <a:t>Améliorer les estimations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Séance 2</a:t>
            </a:r>
            <a:endParaRPr lang="fr-FR"/>
          </a:p>
        </p:txBody>
      </p:sp>
    </p:spTree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Espace réservé de la date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fr-FR" sz="1400" smtClean="0">
                <a:solidFill>
                  <a:schemeClr val="bg2"/>
                </a:solidFill>
                <a:latin typeface="Arial" charset="0"/>
              </a:rPr>
              <a:t>INF05-Projet : Alain MILLE</a:t>
            </a:r>
            <a:endParaRPr lang="fr-FR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5842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48F9A3B-D438-DA49-B996-1AFD99794FBC}" type="slidenum">
              <a:rPr lang="fr-FR" sz="1400">
                <a:solidFill>
                  <a:schemeClr val="bg2"/>
                </a:solidFill>
                <a:latin typeface="Arial" charset="0"/>
              </a:rPr>
              <a:pPr/>
              <a:t>20</a:t>
            </a:fld>
            <a:endParaRPr lang="fr-FR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5868144" y="4653136"/>
            <a:ext cx="1435100" cy="444500"/>
          </a:xfrm>
          <a:prstGeom prst="rect">
            <a:avLst/>
          </a:prstGeom>
          <a:solidFill>
            <a:srgbClr val="7AB646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fr-FR" dirty="0" smtClean="0">
                <a:cs typeface="+mn-cs"/>
              </a:rPr>
              <a:t>Dé</a:t>
            </a:r>
            <a:r>
              <a:rPr lang="fr-FR" dirty="0" smtClean="0">
                <a:cs typeface="+mn-cs"/>
              </a:rPr>
              <a:t>ploiement</a:t>
            </a:r>
            <a:endParaRPr lang="fr-FR" dirty="0">
              <a:cs typeface="+mn-cs"/>
            </a:endParaRP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5364088" y="3356992"/>
            <a:ext cx="2448272" cy="936104"/>
          </a:xfrm>
          <a:prstGeom prst="rect">
            <a:avLst/>
          </a:prstGeom>
          <a:solidFill>
            <a:srgbClr val="7AB646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r-FR" dirty="0" smtClean="0">
                <a:cs typeface="+mn-cs"/>
              </a:rPr>
              <a:t>Conception </a:t>
            </a:r>
          </a:p>
          <a:p>
            <a:pPr algn="ctr">
              <a:defRPr/>
            </a:pPr>
            <a:r>
              <a:rPr lang="fr-FR" dirty="0" smtClean="0">
                <a:cs typeface="+mn-cs"/>
              </a:rPr>
              <a:t>et </a:t>
            </a:r>
          </a:p>
          <a:p>
            <a:pPr algn="ctr">
              <a:defRPr/>
            </a:pPr>
            <a:r>
              <a:rPr lang="fr-FR" dirty="0" smtClean="0">
                <a:cs typeface="+mn-cs"/>
              </a:rPr>
              <a:t>Développement</a:t>
            </a:r>
            <a:endParaRPr lang="fr-FR" dirty="0">
              <a:cs typeface="+mn-cs"/>
            </a:endParaRP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1149350" y="1682750"/>
            <a:ext cx="1435100" cy="4445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9466" name="Oval 10"/>
          <p:cNvSpPr>
            <a:spLocks noChangeArrowheads="1"/>
          </p:cNvSpPr>
          <p:nvPr/>
        </p:nvSpPr>
        <p:spPr bwMode="auto">
          <a:xfrm>
            <a:off x="1225550" y="2368550"/>
            <a:ext cx="1282700" cy="3683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387350" y="2978150"/>
            <a:ext cx="1435100" cy="4445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387350" y="3587750"/>
            <a:ext cx="1435100" cy="4445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9469" name="Oval 13"/>
          <p:cNvSpPr>
            <a:spLocks noChangeArrowheads="1"/>
          </p:cNvSpPr>
          <p:nvPr/>
        </p:nvSpPr>
        <p:spPr bwMode="auto">
          <a:xfrm>
            <a:off x="463550" y="4197350"/>
            <a:ext cx="1282700" cy="3683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1911350" y="4730750"/>
            <a:ext cx="1435100" cy="4445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9471" name="Oval 15"/>
          <p:cNvSpPr>
            <a:spLocks noChangeArrowheads="1"/>
          </p:cNvSpPr>
          <p:nvPr/>
        </p:nvSpPr>
        <p:spPr bwMode="auto">
          <a:xfrm>
            <a:off x="1987550" y="5492750"/>
            <a:ext cx="1282700" cy="3683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9472" name="Rectangle 16"/>
          <p:cNvSpPr>
            <a:spLocks noChangeArrowheads="1"/>
          </p:cNvSpPr>
          <p:nvPr/>
        </p:nvSpPr>
        <p:spPr bwMode="auto">
          <a:xfrm>
            <a:off x="4425950" y="2216150"/>
            <a:ext cx="1587500" cy="5969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fr-FR" dirty="0" smtClean="0">
                <a:cs typeface="+mn-cs"/>
              </a:rPr>
              <a:t>Choix techno</a:t>
            </a:r>
            <a:endParaRPr lang="fr-FR" dirty="0">
              <a:cs typeface="+mn-cs"/>
            </a:endParaRPr>
          </a:p>
        </p:txBody>
      </p:sp>
      <p:sp>
        <p:nvSpPr>
          <p:cNvPr id="19473" name="Freeform 17"/>
          <p:cNvSpPr>
            <a:spLocks/>
          </p:cNvSpPr>
          <p:nvPr/>
        </p:nvSpPr>
        <p:spPr bwMode="auto">
          <a:xfrm>
            <a:off x="3886200" y="3352800"/>
            <a:ext cx="1588" cy="158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9474" name="Freeform 18"/>
          <p:cNvSpPr>
            <a:spLocks/>
          </p:cNvSpPr>
          <p:nvPr/>
        </p:nvSpPr>
        <p:spPr bwMode="auto">
          <a:xfrm>
            <a:off x="1828800" y="2133600"/>
            <a:ext cx="1588" cy="230188"/>
          </a:xfrm>
          <a:custGeom>
            <a:avLst/>
            <a:gdLst>
              <a:gd name="T0" fmla="*/ 0 w 1"/>
              <a:gd name="T1" fmla="*/ 0 h 145"/>
              <a:gd name="T2" fmla="*/ 0 w 1"/>
              <a:gd name="T3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45">
                <a:moveTo>
                  <a:pt x="0" y="0"/>
                </a:moveTo>
                <a:lnTo>
                  <a:pt x="0" y="144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9475" name="Rectangle 19"/>
          <p:cNvSpPr>
            <a:spLocks noChangeArrowheads="1"/>
          </p:cNvSpPr>
          <p:nvPr/>
        </p:nvSpPr>
        <p:spPr bwMode="auto">
          <a:xfrm>
            <a:off x="6711950" y="2204864"/>
            <a:ext cx="1748482" cy="576064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fr-FR" dirty="0" smtClean="0">
                <a:cs typeface="+mn-cs"/>
              </a:rPr>
              <a:t>Etude préalable</a:t>
            </a:r>
            <a:endParaRPr lang="fr-FR" dirty="0">
              <a:cs typeface="+mn-cs"/>
            </a:endParaRPr>
          </a:p>
        </p:txBody>
      </p:sp>
      <p:sp>
        <p:nvSpPr>
          <p:cNvPr id="19476" name="Freeform 20"/>
          <p:cNvSpPr>
            <a:spLocks/>
          </p:cNvSpPr>
          <p:nvPr/>
        </p:nvSpPr>
        <p:spPr bwMode="auto">
          <a:xfrm>
            <a:off x="1143000" y="2514600"/>
            <a:ext cx="77788" cy="458788"/>
          </a:xfrm>
          <a:custGeom>
            <a:avLst/>
            <a:gdLst>
              <a:gd name="T0" fmla="*/ 48 w 49"/>
              <a:gd name="T1" fmla="*/ 0 h 289"/>
              <a:gd name="T2" fmla="*/ 0 w 49"/>
              <a:gd name="T3" fmla="*/ 0 h 289"/>
              <a:gd name="T4" fmla="*/ 0 w 49"/>
              <a:gd name="T5" fmla="*/ 28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9" h="289">
                <a:moveTo>
                  <a:pt x="48" y="0"/>
                </a:moveTo>
                <a:lnTo>
                  <a:pt x="0" y="0"/>
                </a:lnTo>
                <a:lnTo>
                  <a:pt x="0" y="288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9477" name="Freeform 21"/>
          <p:cNvSpPr>
            <a:spLocks/>
          </p:cNvSpPr>
          <p:nvPr/>
        </p:nvSpPr>
        <p:spPr bwMode="auto">
          <a:xfrm>
            <a:off x="1104900" y="3505200"/>
            <a:ext cx="1588" cy="77788"/>
          </a:xfrm>
          <a:custGeom>
            <a:avLst/>
            <a:gdLst>
              <a:gd name="T0" fmla="*/ 0 w 1"/>
              <a:gd name="T1" fmla="*/ 0 h 49"/>
              <a:gd name="T2" fmla="*/ 0 w 1"/>
              <a:gd name="T3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49">
                <a:moveTo>
                  <a:pt x="0" y="0"/>
                </a:moveTo>
                <a:lnTo>
                  <a:pt x="0" y="48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9478" name="Freeform 22"/>
          <p:cNvSpPr>
            <a:spLocks/>
          </p:cNvSpPr>
          <p:nvPr/>
        </p:nvSpPr>
        <p:spPr bwMode="auto">
          <a:xfrm>
            <a:off x="1104900" y="4038600"/>
            <a:ext cx="1588" cy="153988"/>
          </a:xfrm>
          <a:custGeom>
            <a:avLst/>
            <a:gdLst>
              <a:gd name="T0" fmla="*/ 0 w 1"/>
              <a:gd name="T1" fmla="*/ 0 h 97"/>
              <a:gd name="T2" fmla="*/ 0 w 1"/>
              <a:gd name="T3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97">
                <a:moveTo>
                  <a:pt x="0" y="0"/>
                </a:moveTo>
                <a:lnTo>
                  <a:pt x="0" y="96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9479" name="Freeform 23"/>
          <p:cNvSpPr>
            <a:spLocks/>
          </p:cNvSpPr>
          <p:nvPr/>
        </p:nvSpPr>
        <p:spPr bwMode="auto">
          <a:xfrm>
            <a:off x="2514600" y="2514600"/>
            <a:ext cx="306388" cy="153988"/>
          </a:xfrm>
          <a:custGeom>
            <a:avLst/>
            <a:gdLst>
              <a:gd name="T0" fmla="*/ 0 w 193"/>
              <a:gd name="T1" fmla="*/ 0 h 97"/>
              <a:gd name="T2" fmla="*/ 192 w 193"/>
              <a:gd name="T3" fmla="*/ 0 h 97"/>
              <a:gd name="T4" fmla="*/ 192 w 193"/>
              <a:gd name="T5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3" h="97">
                <a:moveTo>
                  <a:pt x="0" y="0"/>
                </a:moveTo>
                <a:lnTo>
                  <a:pt x="192" y="0"/>
                </a:lnTo>
                <a:lnTo>
                  <a:pt x="192" y="96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9480" name="Freeform 24" descr="Wide downward diagonal"/>
          <p:cNvSpPr>
            <a:spLocks/>
          </p:cNvSpPr>
          <p:nvPr/>
        </p:nvSpPr>
        <p:spPr bwMode="auto">
          <a:xfrm>
            <a:off x="2590800" y="2667000"/>
            <a:ext cx="534988" cy="153988"/>
          </a:xfrm>
          <a:custGeom>
            <a:avLst/>
            <a:gdLst>
              <a:gd name="T0" fmla="*/ 0 w 337"/>
              <a:gd name="T1" fmla="*/ 96 h 97"/>
              <a:gd name="T2" fmla="*/ 0 w 337"/>
              <a:gd name="T3" fmla="*/ 0 h 97"/>
              <a:gd name="T4" fmla="*/ 336 w 337"/>
              <a:gd name="T5" fmla="*/ 0 h 97"/>
              <a:gd name="T6" fmla="*/ 336 w 337"/>
              <a:gd name="T7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7" h="97">
                <a:moveTo>
                  <a:pt x="0" y="96"/>
                </a:moveTo>
                <a:lnTo>
                  <a:pt x="0" y="0"/>
                </a:lnTo>
                <a:lnTo>
                  <a:pt x="336" y="0"/>
                </a:lnTo>
                <a:lnTo>
                  <a:pt x="336" y="96"/>
                </a:lnTo>
              </a:path>
            </a:pathLst>
          </a:custGeom>
          <a:pattFill prst="wdDnDiag">
            <a:fgClr>
              <a:schemeClr val="tx1"/>
            </a:fgClr>
            <a:bgClr>
              <a:schemeClr val="bg1"/>
            </a:bgClr>
          </a:patt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9481" name="Freeform 25" descr="Wide downward diagonal"/>
          <p:cNvSpPr>
            <a:spLocks/>
          </p:cNvSpPr>
          <p:nvPr/>
        </p:nvSpPr>
        <p:spPr bwMode="auto">
          <a:xfrm>
            <a:off x="152400" y="4724400"/>
            <a:ext cx="534988" cy="153988"/>
          </a:xfrm>
          <a:custGeom>
            <a:avLst/>
            <a:gdLst>
              <a:gd name="T0" fmla="*/ 0 w 337"/>
              <a:gd name="T1" fmla="*/ 96 h 97"/>
              <a:gd name="T2" fmla="*/ 0 w 337"/>
              <a:gd name="T3" fmla="*/ 0 h 97"/>
              <a:gd name="T4" fmla="*/ 336 w 337"/>
              <a:gd name="T5" fmla="*/ 0 h 97"/>
              <a:gd name="T6" fmla="*/ 336 w 337"/>
              <a:gd name="T7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7" h="97">
                <a:moveTo>
                  <a:pt x="0" y="96"/>
                </a:moveTo>
                <a:lnTo>
                  <a:pt x="0" y="0"/>
                </a:lnTo>
                <a:lnTo>
                  <a:pt x="336" y="0"/>
                </a:lnTo>
                <a:lnTo>
                  <a:pt x="336" y="96"/>
                </a:lnTo>
              </a:path>
            </a:pathLst>
          </a:custGeom>
          <a:pattFill prst="wdDnDiag">
            <a:fgClr>
              <a:schemeClr val="tx1"/>
            </a:fgClr>
            <a:bgClr>
              <a:schemeClr val="bg1"/>
            </a:bgClr>
          </a:patt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9482" name="Freeform 26"/>
          <p:cNvSpPr>
            <a:spLocks/>
          </p:cNvSpPr>
          <p:nvPr/>
        </p:nvSpPr>
        <p:spPr bwMode="auto">
          <a:xfrm>
            <a:off x="457200" y="4343400"/>
            <a:ext cx="1588" cy="382588"/>
          </a:xfrm>
          <a:custGeom>
            <a:avLst/>
            <a:gdLst>
              <a:gd name="T0" fmla="*/ 0 w 1"/>
              <a:gd name="T1" fmla="*/ 0 h 241"/>
              <a:gd name="T2" fmla="*/ 0 w 1"/>
              <a:gd name="T3" fmla="*/ 0 h 241"/>
              <a:gd name="T4" fmla="*/ 0 w 1"/>
              <a:gd name="T5" fmla="*/ 240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41">
                <a:moveTo>
                  <a:pt x="0" y="0"/>
                </a:moveTo>
                <a:lnTo>
                  <a:pt x="0" y="0"/>
                </a:lnTo>
                <a:lnTo>
                  <a:pt x="0" y="24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9483" name="Freeform 27"/>
          <p:cNvSpPr>
            <a:spLocks/>
          </p:cNvSpPr>
          <p:nvPr/>
        </p:nvSpPr>
        <p:spPr bwMode="auto">
          <a:xfrm>
            <a:off x="1752600" y="4419600"/>
            <a:ext cx="915988" cy="306388"/>
          </a:xfrm>
          <a:custGeom>
            <a:avLst/>
            <a:gdLst>
              <a:gd name="T0" fmla="*/ 0 w 577"/>
              <a:gd name="T1" fmla="*/ 0 h 193"/>
              <a:gd name="T2" fmla="*/ 576 w 577"/>
              <a:gd name="T3" fmla="*/ 0 h 193"/>
              <a:gd name="T4" fmla="*/ 576 w 577"/>
              <a:gd name="T5" fmla="*/ 192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7" h="193">
                <a:moveTo>
                  <a:pt x="0" y="0"/>
                </a:moveTo>
                <a:lnTo>
                  <a:pt x="576" y="0"/>
                </a:lnTo>
                <a:lnTo>
                  <a:pt x="576" y="192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9484" name="Freeform 28"/>
          <p:cNvSpPr>
            <a:spLocks/>
          </p:cNvSpPr>
          <p:nvPr/>
        </p:nvSpPr>
        <p:spPr bwMode="auto">
          <a:xfrm>
            <a:off x="2667000" y="5181600"/>
            <a:ext cx="1588" cy="306388"/>
          </a:xfrm>
          <a:custGeom>
            <a:avLst/>
            <a:gdLst>
              <a:gd name="T0" fmla="*/ 0 w 1"/>
              <a:gd name="T1" fmla="*/ 0 h 193"/>
              <a:gd name="T2" fmla="*/ 0 w 1"/>
              <a:gd name="T3" fmla="*/ 192 h 19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93">
                <a:moveTo>
                  <a:pt x="0" y="0"/>
                </a:moveTo>
                <a:lnTo>
                  <a:pt x="0" y="192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9485" name="Freeform 29" descr="Wide downward diagonal"/>
          <p:cNvSpPr>
            <a:spLocks/>
          </p:cNvSpPr>
          <p:nvPr/>
        </p:nvSpPr>
        <p:spPr bwMode="auto">
          <a:xfrm>
            <a:off x="1295400" y="6096000"/>
            <a:ext cx="534988" cy="153988"/>
          </a:xfrm>
          <a:custGeom>
            <a:avLst/>
            <a:gdLst>
              <a:gd name="T0" fmla="*/ 0 w 337"/>
              <a:gd name="T1" fmla="*/ 96 h 97"/>
              <a:gd name="T2" fmla="*/ 0 w 337"/>
              <a:gd name="T3" fmla="*/ 0 h 97"/>
              <a:gd name="T4" fmla="*/ 336 w 337"/>
              <a:gd name="T5" fmla="*/ 0 h 97"/>
              <a:gd name="T6" fmla="*/ 336 w 337"/>
              <a:gd name="T7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7" h="97">
                <a:moveTo>
                  <a:pt x="0" y="96"/>
                </a:moveTo>
                <a:lnTo>
                  <a:pt x="0" y="0"/>
                </a:lnTo>
                <a:lnTo>
                  <a:pt x="336" y="0"/>
                </a:lnTo>
                <a:lnTo>
                  <a:pt x="336" y="96"/>
                </a:lnTo>
              </a:path>
            </a:pathLst>
          </a:custGeom>
          <a:pattFill prst="wdDnDiag">
            <a:fgClr>
              <a:schemeClr val="tx1"/>
            </a:fgClr>
            <a:bgClr>
              <a:schemeClr val="bg1"/>
            </a:bgClr>
          </a:patt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9486" name="Freeform 30"/>
          <p:cNvSpPr>
            <a:spLocks/>
          </p:cNvSpPr>
          <p:nvPr/>
        </p:nvSpPr>
        <p:spPr bwMode="auto">
          <a:xfrm>
            <a:off x="1600200" y="5638800"/>
            <a:ext cx="382588" cy="458788"/>
          </a:xfrm>
          <a:custGeom>
            <a:avLst/>
            <a:gdLst>
              <a:gd name="T0" fmla="*/ 240 w 241"/>
              <a:gd name="T1" fmla="*/ 0 h 289"/>
              <a:gd name="T2" fmla="*/ 0 w 241"/>
              <a:gd name="T3" fmla="*/ 0 h 289"/>
              <a:gd name="T4" fmla="*/ 0 w 241"/>
              <a:gd name="T5" fmla="*/ 28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1" h="289">
                <a:moveTo>
                  <a:pt x="240" y="0"/>
                </a:moveTo>
                <a:lnTo>
                  <a:pt x="0" y="0"/>
                </a:lnTo>
                <a:lnTo>
                  <a:pt x="0" y="288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9489" name="Rectangle 33"/>
          <p:cNvSpPr>
            <a:spLocks noChangeArrowheads="1"/>
          </p:cNvSpPr>
          <p:nvPr/>
        </p:nvSpPr>
        <p:spPr bwMode="auto">
          <a:xfrm>
            <a:off x="1546225" y="1701800"/>
            <a:ext cx="63023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Idée</a:t>
            </a:r>
          </a:p>
        </p:txBody>
      </p:sp>
      <p:sp>
        <p:nvSpPr>
          <p:cNvPr id="19490" name="Rectangle 34"/>
          <p:cNvSpPr>
            <a:spLocks noChangeArrowheads="1"/>
          </p:cNvSpPr>
          <p:nvPr/>
        </p:nvSpPr>
        <p:spPr bwMode="auto">
          <a:xfrm>
            <a:off x="1371600" y="2311400"/>
            <a:ext cx="9112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suivie?</a:t>
            </a:r>
          </a:p>
        </p:txBody>
      </p:sp>
      <p:sp>
        <p:nvSpPr>
          <p:cNvPr id="19491" name="Rectangle 35"/>
          <p:cNvSpPr>
            <a:spLocks noChangeArrowheads="1"/>
          </p:cNvSpPr>
          <p:nvPr/>
        </p:nvSpPr>
        <p:spPr bwMode="auto">
          <a:xfrm>
            <a:off x="877888" y="2235200"/>
            <a:ext cx="3778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O</a:t>
            </a:r>
          </a:p>
        </p:txBody>
      </p:sp>
      <p:sp>
        <p:nvSpPr>
          <p:cNvPr id="19492" name="Rectangle 36"/>
          <p:cNvSpPr>
            <a:spLocks noChangeArrowheads="1"/>
          </p:cNvSpPr>
          <p:nvPr/>
        </p:nvSpPr>
        <p:spPr bwMode="auto">
          <a:xfrm>
            <a:off x="2401888" y="2159000"/>
            <a:ext cx="3778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N</a:t>
            </a:r>
          </a:p>
        </p:txBody>
      </p:sp>
      <p:sp>
        <p:nvSpPr>
          <p:cNvPr id="19493" name="Rectangle 37"/>
          <p:cNvSpPr>
            <a:spLocks noChangeArrowheads="1"/>
          </p:cNvSpPr>
          <p:nvPr/>
        </p:nvSpPr>
        <p:spPr bwMode="auto">
          <a:xfrm>
            <a:off x="396875" y="2997200"/>
            <a:ext cx="134143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Etat Actuel</a:t>
            </a:r>
          </a:p>
        </p:txBody>
      </p:sp>
      <p:sp>
        <p:nvSpPr>
          <p:cNvPr id="19494" name="Rectangle 38"/>
          <p:cNvSpPr>
            <a:spLocks noChangeArrowheads="1"/>
          </p:cNvSpPr>
          <p:nvPr/>
        </p:nvSpPr>
        <p:spPr bwMode="auto">
          <a:xfrm>
            <a:off x="555625" y="3606800"/>
            <a:ext cx="102393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Critique</a:t>
            </a:r>
          </a:p>
        </p:txBody>
      </p:sp>
      <p:sp>
        <p:nvSpPr>
          <p:cNvPr id="19495" name="Rectangle 39"/>
          <p:cNvSpPr>
            <a:spLocks noChangeArrowheads="1"/>
          </p:cNvSpPr>
          <p:nvPr/>
        </p:nvSpPr>
        <p:spPr bwMode="auto">
          <a:xfrm>
            <a:off x="677863" y="4140200"/>
            <a:ext cx="77787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info ?</a:t>
            </a:r>
          </a:p>
        </p:txBody>
      </p:sp>
      <p:sp>
        <p:nvSpPr>
          <p:cNvPr id="19496" name="Rectangle 40"/>
          <p:cNvSpPr>
            <a:spLocks noChangeArrowheads="1"/>
          </p:cNvSpPr>
          <p:nvPr/>
        </p:nvSpPr>
        <p:spPr bwMode="auto">
          <a:xfrm>
            <a:off x="115888" y="4140200"/>
            <a:ext cx="3778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N</a:t>
            </a:r>
          </a:p>
        </p:txBody>
      </p:sp>
      <p:sp>
        <p:nvSpPr>
          <p:cNvPr id="19497" name="Rectangle 41"/>
          <p:cNvSpPr>
            <a:spLocks noChangeArrowheads="1"/>
          </p:cNvSpPr>
          <p:nvPr/>
        </p:nvSpPr>
        <p:spPr bwMode="auto">
          <a:xfrm>
            <a:off x="1716088" y="4064000"/>
            <a:ext cx="3778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O</a:t>
            </a:r>
          </a:p>
        </p:txBody>
      </p:sp>
      <p:sp>
        <p:nvSpPr>
          <p:cNvPr id="19498" name="Rectangle 42"/>
          <p:cNvSpPr>
            <a:spLocks noChangeArrowheads="1"/>
          </p:cNvSpPr>
          <p:nvPr/>
        </p:nvSpPr>
        <p:spPr bwMode="auto">
          <a:xfrm>
            <a:off x="1839913" y="4673600"/>
            <a:ext cx="1503362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Avant-Projet</a:t>
            </a:r>
          </a:p>
        </p:txBody>
      </p:sp>
      <p:sp>
        <p:nvSpPr>
          <p:cNvPr id="19499" name="Rectangle 43"/>
          <p:cNvSpPr>
            <a:spLocks noChangeArrowheads="1"/>
          </p:cNvSpPr>
          <p:nvPr/>
        </p:nvSpPr>
        <p:spPr bwMode="auto">
          <a:xfrm>
            <a:off x="2279650" y="5435600"/>
            <a:ext cx="62388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ok ?</a:t>
            </a:r>
          </a:p>
        </p:txBody>
      </p:sp>
      <p:sp>
        <p:nvSpPr>
          <p:cNvPr id="19500" name="Rectangle 44"/>
          <p:cNvSpPr>
            <a:spLocks noChangeArrowheads="1"/>
          </p:cNvSpPr>
          <p:nvPr/>
        </p:nvSpPr>
        <p:spPr bwMode="auto">
          <a:xfrm>
            <a:off x="1563688" y="5359400"/>
            <a:ext cx="3778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N</a:t>
            </a:r>
          </a:p>
        </p:txBody>
      </p:sp>
      <p:sp>
        <p:nvSpPr>
          <p:cNvPr id="19501" name="Rectangle 45"/>
          <p:cNvSpPr>
            <a:spLocks noChangeArrowheads="1"/>
          </p:cNvSpPr>
          <p:nvPr/>
        </p:nvSpPr>
        <p:spPr bwMode="auto">
          <a:xfrm>
            <a:off x="3316288" y="5283200"/>
            <a:ext cx="3778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O</a:t>
            </a:r>
          </a:p>
        </p:txBody>
      </p:sp>
      <p:sp>
        <p:nvSpPr>
          <p:cNvPr id="19504" name="Freeform 48"/>
          <p:cNvSpPr>
            <a:spLocks/>
          </p:cNvSpPr>
          <p:nvPr/>
        </p:nvSpPr>
        <p:spPr bwMode="auto">
          <a:xfrm>
            <a:off x="3962400" y="3505200"/>
            <a:ext cx="1588" cy="158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9505" name="Rectangle 49"/>
          <p:cNvSpPr>
            <a:spLocks noChangeArrowheads="1"/>
          </p:cNvSpPr>
          <p:nvPr/>
        </p:nvSpPr>
        <p:spPr bwMode="auto">
          <a:xfrm>
            <a:off x="2749550" y="3587750"/>
            <a:ext cx="2425700" cy="444500"/>
          </a:xfrm>
          <a:prstGeom prst="rect">
            <a:avLst/>
          </a:prstGeom>
          <a:solidFill>
            <a:srgbClr val="A3F25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9506" name="Rectangle 50"/>
          <p:cNvSpPr>
            <a:spLocks noChangeArrowheads="1"/>
          </p:cNvSpPr>
          <p:nvPr/>
        </p:nvSpPr>
        <p:spPr bwMode="auto">
          <a:xfrm>
            <a:off x="2722563" y="3560763"/>
            <a:ext cx="2493962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fr-FR">
                <a:cs typeface="+mn-cs"/>
              </a:rPr>
              <a:t>Cahier des charges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Séance 2</a:t>
            </a:r>
            <a:endParaRPr lang="fr-FR"/>
          </a:p>
        </p:txBody>
      </p:sp>
      <p:cxnSp>
        <p:nvCxnSpPr>
          <p:cNvPr id="4" name="Connecteur droit avec flèche 3"/>
          <p:cNvCxnSpPr>
            <a:stCxn id="19460" idx="2"/>
            <a:endCxn id="19459" idx="0"/>
          </p:cNvCxnSpPr>
          <p:nvPr/>
        </p:nvCxnSpPr>
        <p:spPr>
          <a:xfrm flipH="1">
            <a:off x="6585694" y="4293096"/>
            <a:ext cx="253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en angle 5"/>
          <p:cNvCxnSpPr>
            <a:stCxn id="19472" idx="2"/>
            <a:endCxn id="19460" idx="0"/>
          </p:cNvCxnSpPr>
          <p:nvPr/>
        </p:nvCxnSpPr>
        <p:spPr>
          <a:xfrm rot="16200000" flipH="1">
            <a:off x="5631991" y="2400759"/>
            <a:ext cx="543942" cy="136852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en angle 8"/>
          <p:cNvCxnSpPr>
            <a:stCxn id="19475" idx="2"/>
            <a:endCxn id="19460" idx="0"/>
          </p:cNvCxnSpPr>
          <p:nvPr/>
        </p:nvCxnSpPr>
        <p:spPr>
          <a:xfrm rot="5400000">
            <a:off x="6799176" y="2569977"/>
            <a:ext cx="576064" cy="99796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en angle 10"/>
          <p:cNvCxnSpPr>
            <a:stCxn id="19471" idx="6"/>
            <a:endCxn id="19505" idx="2"/>
          </p:cNvCxnSpPr>
          <p:nvPr/>
        </p:nvCxnSpPr>
        <p:spPr>
          <a:xfrm flipV="1">
            <a:off x="3270250" y="4032250"/>
            <a:ext cx="692150" cy="164465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en angle 16"/>
          <p:cNvCxnSpPr>
            <a:stCxn id="19505" idx="0"/>
            <a:endCxn id="19472" idx="0"/>
          </p:cNvCxnSpPr>
          <p:nvPr/>
        </p:nvCxnSpPr>
        <p:spPr>
          <a:xfrm rot="5400000" flipH="1" flipV="1">
            <a:off x="3905250" y="2273300"/>
            <a:ext cx="1371600" cy="1257300"/>
          </a:xfrm>
          <a:prstGeom prst="bentConnector3">
            <a:avLst>
              <a:gd name="adj1" fmla="val 11666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en angle 18"/>
          <p:cNvCxnSpPr>
            <a:stCxn id="19506" idx="0"/>
            <a:endCxn id="19475" idx="0"/>
          </p:cNvCxnSpPr>
          <p:nvPr/>
        </p:nvCxnSpPr>
        <p:spPr>
          <a:xfrm rot="5400000" flipH="1" flipV="1">
            <a:off x="5099918" y="1074491"/>
            <a:ext cx="1355899" cy="3616647"/>
          </a:xfrm>
          <a:prstGeom prst="bentConnector3">
            <a:avLst>
              <a:gd name="adj1" fmla="val 11686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3"/>
          <p:cNvSpPr>
            <a:spLocks noChangeArrowheads="1"/>
          </p:cNvSpPr>
          <p:nvPr/>
        </p:nvSpPr>
        <p:spPr bwMode="auto">
          <a:xfrm>
            <a:off x="5508104" y="5445224"/>
            <a:ext cx="2232248" cy="4445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fr-FR" dirty="0" smtClean="0">
                <a:cs typeface="+mn-cs"/>
              </a:rPr>
              <a:t>Vie de l’architecture</a:t>
            </a:r>
            <a:endParaRPr lang="fr-FR" dirty="0">
              <a:cs typeface="+mn-cs"/>
            </a:endParaRPr>
          </a:p>
        </p:txBody>
      </p:sp>
      <p:cxnSp>
        <p:nvCxnSpPr>
          <p:cNvPr id="7" name="Connecteur droit avec flèche 6"/>
          <p:cNvCxnSpPr>
            <a:stCxn id="19459" idx="2"/>
            <a:endCxn id="54" idx="0"/>
          </p:cNvCxnSpPr>
          <p:nvPr/>
        </p:nvCxnSpPr>
        <p:spPr>
          <a:xfrm>
            <a:off x="6585694" y="5097636"/>
            <a:ext cx="38534" cy="347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en angle 9"/>
          <p:cNvCxnSpPr>
            <a:stCxn id="54" idx="2"/>
            <a:endCxn id="19483" idx="1"/>
          </p:cNvCxnSpPr>
          <p:nvPr/>
        </p:nvCxnSpPr>
        <p:spPr>
          <a:xfrm rot="5400000" flipH="1">
            <a:off x="3910552" y="3176048"/>
            <a:ext cx="1470124" cy="3957228"/>
          </a:xfrm>
          <a:prstGeom prst="bentConnector4">
            <a:avLst>
              <a:gd name="adj1" fmla="val -15550"/>
              <a:gd name="adj2" fmla="val 6408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059488" cy="11430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defRPr/>
            </a:pPr>
            <a:r>
              <a:rPr lang="fr-FR" dirty="0" smtClean="0"/>
              <a:t>Cycle(s) de projet</a:t>
            </a:r>
            <a:endParaRPr lang="fr-FR" dirty="0" smtClean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92112413"/>
      </p:ext>
    </p:extLst>
  </p:cSld>
  <p:clrMapOvr>
    <a:masterClrMapping/>
  </p:clrMapOvr>
  <p:transition xmlns:p14="http://schemas.microsoft.com/office/powerpoint/2010/main"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fr-FR" sz="1400" smtClean="0">
                <a:solidFill>
                  <a:schemeClr val="bg2"/>
                </a:solidFill>
                <a:latin typeface="Arial" charset="0"/>
              </a:rPr>
              <a:t>INF05-Projet : Alain MILLE</a:t>
            </a:r>
            <a:endParaRPr lang="fr-FR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4608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451D89E-F0C7-DA41-9752-531204A5A37D}" type="slidenum">
              <a:rPr lang="fr-FR" sz="1400">
                <a:solidFill>
                  <a:schemeClr val="bg2"/>
                </a:solidFill>
                <a:latin typeface="Arial" charset="0"/>
              </a:rPr>
              <a:pPr/>
              <a:t>21</a:t>
            </a:fld>
            <a:endParaRPr lang="fr-FR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defRPr/>
            </a:pPr>
            <a:r>
              <a:rPr lang="fr-FR" dirty="0" smtClean="0">
                <a:cs typeface="+mj-cs"/>
              </a:rPr>
              <a:t>Vie de l’architecture</a:t>
            </a:r>
            <a:endParaRPr lang="fr-FR" dirty="0" smtClean="0">
              <a:cs typeface="+mj-cs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lvl="1">
              <a:defRPr/>
            </a:pPr>
            <a:r>
              <a:rPr lang="fr-FR" dirty="0" smtClean="0"/>
              <a:t>pour </a:t>
            </a:r>
            <a:r>
              <a:rPr lang="fr-FR" dirty="0" smtClean="0"/>
              <a:t>corriger des problèmes ...</a:t>
            </a:r>
          </a:p>
          <a:p>
            <a:pPr lvl="1">
              <a:defRPr/>
            </a:pPr>
            <a:r>
              <a:rPr lang="fr-FR" dirty="0" smtClean="0"/>
              <a:t>pour intégrer de nouvelles fonctions</a:t>
            </a:r>
            <a:r>
              <a:rPr lang="fr-FR" dirty="0" smtClean="0"/>
              <a:t>, interactions, flux, contenus, …</a:t>
            </a:r>
            <a:endParaRPr lang="fr-FR" dirty="0" smtClean="0"/>
          </a:p>
          <a:p>
            <a:pPr lvl="1">
              <a:defRPr/>
            </a:pPr>
            <a:r>
              <a:rPr lang="fr-FR" dirty="0" smtClean="0"/>
              <a:t>pour suivre les versions des logiciels de base,</a:t>
            </a:r>
          </a:p>
          <a:p>
            <a:pPr lvl="1">
              <a:defRPr/>
            </a:pPr>
            <a:r>
              <a:rPr lang="fr-FR" dirty="0" smtClean="0"/>
              <a:t>pour suivre l'évolution du matériel</a:t>
            </a:r>
          </a:p>
          <a:p>
            <a:pPr lvl="1">
              <a:defRPr/>
            </a:pPr>
            <a:r>
              <a:rPr lang="fr-FR" dirty="0" smtClean="0"/>
              <a:t>pour suivre la </a:t>
            </a:r>
            <a:r>
              <a:rPr lang="fr-FR" dirty="0" smtClean="0"/>
              <a:t>réglementation</a:t>
            </a:r>
            <a:endParaRPr lang="fr-FR" dirty="0" smtClean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Séance 2</a:t>
            </a:r>
            <a:endParaRPr lang="fr-FR"/>
          </a:p>
        </p:txBody>
      </p:sp>
    </p:spTree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Espace réservé de la date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fr-FR" sz="1400" smtClean="0">
                <a:solidFill>
                  <a:schemeClr val="bg2"/>
                </a:solidFill>
                <a:latin typeface="Arial" charset="0"/>
              </a:rPr>
              <a:t>INF05-Projet : Alain MILLE</a:t>
            </a:r>
            <a:endParaRPr lang="fr-FR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9938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D0831E6-C319-CC42-86E7-42D7A147B201}" type="slidenum">
              <a:rPr lang="fr-FR" sz="1400">
                <a:solidFill>
                  <a:schemeClr val="bg2"/>
                </a:solidFill>
                <a:latin typeface="Arial" charset="0"/>
              </a:rPr>
              <a:pPr/>
              <a:t>22</a:t>
            </a:fld>
            <a:endParaRPr lang="fr-FR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defRPr/>
            </a:pPr>
            <a:r>
              <a:rPr lang="fr-FR" smtClean="0">
                <a:cs typeface="+mj-cs"/>
              </a:rPr>
              <a:t>Déroulement général d'un projet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5530850" y="4883150"/>
            <a:ext cx="1435100" cy="444500"/>
          </a:xfrm>
          <a:prstGeom prst="rect">
            <a:avLst/>
          </a:prstGeom>
          <a:solidFill>
            <a:srgbClr val="FAFD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21509" name="Freeform 5"/>
          <p:cNvSpPr>
            <a:spLocks/>
          </p:cNvSpPr>
          <p:nvPr/>
        </p:nvSpPr>
        <p:spPr bwMode="auto">
          <a:xfrm>
            <a:off x="6248400" y="4648200"/>
            <a:ext cx="1588" cy="230188"/>
          </a:xfrm>
          <a:custGeom>
            <a:avLst/>
            <a:gdLst>
              <a:gd name="T0" fmla="*/ 0 w 1"/>
              <a:gd name="T1" fmla="*/ 0 h 145"/>
              <a:gd name="T2" fmla="*/ 0 w 1"/>
              <a:gd name="T3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45">
                <a:moveTo>
                  <a:pt x="0" y="0"/>
                </a:moveTo>
                <a:lnTo>
                  <a:pt x="0" y="144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21510" name="Freeform 6"/>
          <p:cNvSpPr>
            <a:spLocks/>
          </p:cNvSpPr>
          <p:nvPr/>
        </p:nvSpPr>
        <p:spPr bwMode="auto">
          <a:xfrm>
            <a:off x="6246813" y="5334000"/>
            <a:ext cx="6350" cy="230188"/>
          </a:xfrm>
          <a:custGeom>
            <a:avLst/>
            <a:gdLst>
              <a:gd name="T0" fmla="*/ 0 w 4"/>
              <a:gd name="T1" fmla="*/ 0 h 145"/>
              <a:gd name="T2" fmla="*/ 3 w 4"/>
              <a:gd name="T3" fmla="*/ 33 h 145"/>
              <a:gd name="T4" fmla="*/ 3 w 4"/>
              <a:gd name="T5" fmla="*/ 69 h 145"/>
              <a:gd name="T6" fmla="*/ 3 w 4"/>
              <a:gd name="T7" fmla="*/ 96 h 145"/>
              <a:gd name="T8" fmla="*/ 3 w 4"/>
              <a:gd name="T9" fmla="*/ 123 h 145"/>
              <a:gd name="T10" fmla="*/ 0 w 4"/>
              <a:gd name="T11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" h="145">
                <a:moveTo>
                  <a:pt x="0" y="0"/>
                </a:moveTo>
                <a:lnTo>
                  <a:pt x="3" y="33"/>
                </a:lnTo>
                <a:lnTo>
                  <a:pt x="3" y="69"/>
                </a:lnTo>
                <a:lnTo>
                  <a:pt x="3" y="96"/>
                </a:lnTo>
                <a:lnTo>
                  <a:pt x="3" y="123"/>
                </a:lnTo>
                <a:lnTo>
                  <a:pt x="0" y="144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5588000" y="4826000"/>
            <a:ext cx="13208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Lancement</a:t>
            </a: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5862638" y="5588000"/>
            <a:ext cx="7715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 dirty="0">
                <a:cs typeface="+mn-cs"/>
              </a:rPr>
              <a:t>Audit</a:t>
            </a:r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5530850" y="4197350"/>
            <a:ext cx="1435100" cy="4445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5530850" y="3511550"/>
            <a:ext cx="1435100" cy="5207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21515" name="Freeform 11"/>
          <p:cNvSpPr>
            <a:spLocks/>
          </p:cNvSpPr>
          <p:nvPr/>
        </p:nvSpPr>
        <p:spPr bwMode="auto">
          <a:xfrm>
            <a:off x="6248400" y="3962400"/>
            <a:ext cx="1588" cy="230188"/>
          </a:xfrm>
          <a:custGeom>
            <a:avLst/>
            <a:gdLst>
              <a:gd name="T0" fmla="*/ 0 w 1"/>
              <a:gd name="T1" fmla="*/ 0 h 145"/>
              <a:gd name="T2" fmla="*/ 0 w 1"/>
              <a:gd name="T3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45">
                <a:moveTo>
                  <a:pt x="0" y="0"/>
                </a:moveTo>
                <a:lnTo>
                  <a:pt x="0" y="144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21516" name="Freeform 12"/>
          <p:cNvSpPr>
            <a:spLocks/>
          </p:cNvSpPr>
          <p:nvPr/>
        </p:nvSpPr>
        <p:spPr bwMode="auto">
          <a:xfrm>
            <a:off x="6248400" y="4648200"/>
            <a:ext cx="1588" cy="230188"/>
          </a:xfrm>
          <a:custGeom>
            <a:avLst/>
            <a:gdLst>
              <a:gd name="T0" fmla="*/ 0 w 1"/>
              <a:gd name="T1" fmla="*/ 0 h 145"/>
              <a:gd name="T2" fmla="*/ 0 w 1"/>
              <a:gd name="T3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45">
                <a:moveTo>
                  <a:pt x="0" y="0"/>
                </a:moveTo>
                <a:lnTo>
                  <a:pt x="0" y="144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5565775" y="3424238"/>
            <a:ext cx="136525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Conception</a:t>
            </a:r>
          </a:p>
          <a:p>
            <a:pPr algn="ctr" defTabSz="762000">
              <a:defRPr/>
            </a:pPr>
            <a:r>
              <a:rPr lang="fr-FR" sz="2000">
                <a:cs typeface="+mn-cs"/>
              </a:rPr>
              <a:t>Générale</a:t>
            </a:r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5581650" y="4140200"/>
            <a:ext cx="13335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Réalisation</a:t>
            </a:r>
          </a:p>
        </p:txBody>
      </p: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1149350" y="1682750"/>
            <a:ext cx="1435100" cy="4445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21520" name="Oval 16"/>
          <p:cNvSpPr>
            <a:spLocks noChangeArrowheads="1"/>
          </p:cNvSpPr>
          <p:nvPr/>
        </p:nvSpPr>
        <p:spPr bwMode="auto">
          <a:xfrm>
            <a:off x="1225550" y="2368550"/>
            <a:ext cx="1282700" cy="3683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387350" y="2978150"/>
            <a:ext cx="1435100" cy="4445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21522" name="Rectangle 18"/>
          <p:cNvSpPr>
            <a:spLocks noChangeArrowheads="1"/>
          </p:cNvSpPr>
          <p:nvPr/>
        </p:nvSpPr>
        <p:spPr bwMode="auto">
          <a:xfrm>
            <a:off x="387350" y="3587750"/>
            <a:ext cx="1435100" cy="4445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21523" name="Oval 19"/>
          <p:cNvSpPr>
            <a:spLocks noChangeArrowheads="1"/>
          </p:cNvSpPr>
          <p:nvPr/>
        </p:nvSpPr>
        <p:spPr bwMode="auto">
          <a:xfrm>
            <a:off x="463550" y="4197350"/>
            <a:ext cx="1282700" cy="3683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21524" name="Rectangle 20"/>
          <p:cNvSpPr>
            <a:spLocks noChangeArrowheads="1"/>
          </p:cNvSpPr>
          <p:nvPr/>
        </p:nvSpPr>
        <p:spPr bwMode="auto">
          <a:xfrm>
            <a:off x="1911350" y="4730750"/>
            <a:ext cx="1435100" cy="4445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21525" name="Oval 21"/>
          <p:cNvSpPr>
            <a:spLocks noChangeArrowheads="1"/>
          </p:cNvSpPr>
          <p:nvPr/>
        </p:nvSpPr>
        <p:spPr bwMode="auto">
          <a:xfrm>
            <a:off x="1987550" y="5492750"/>
            <a:ext cx="1282700" cy="3683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21526" name="Rectangle 22"/>
          <p:cNvSpPr>
            <a:spLocks noChangeArrowheads="1"/>
          </p:cNvSpPr>
          <p:nvPr/>
        </p:nvSpPr>
        <p:spPr bwMode="auto">
          <a:xfrm>
            <a:off x="4425950" y="2216150"/>
            <a:ext cx="1587500" cy="5969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21527" name="Freeform 23"/>
          <p:cNvSpPr>
            <a:spLocks/>
          </p:cNvSpPr>
          <p:nvPr/>
        </p:nvSpPr>
        <p:spPr bwMode="auto">
          <a:xfrm>
            <a:off x="3886200" y="3352800"/>
            <a:ext cx="1588" cy="158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21528" name="Freeform 24"/>
          <p:cNvSpPr>
            <a:spLocks/>
          </p:cNvSpPr>
          <p:nvPr/>
        </p:nvSpPr>
        <p:spPr bwMode="auto">
          <a:xfrm>
            <a:off x="1828800" y="2133600"/>
            <a:ext cx="1588" cy="230188"/>
          </a:xfrm>
          <a:custGeom>
            <a:avLst/>
            <a:gdLst>
              <a:gd name="T0" fmla="*/ 0 w 1"/>
              <a:gd name="T1" fmla="*/ 0 h 145"/>
              <a:gd name="T2" fmla="*/ 0 w 1"/>
              <a:gd name="T3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45">
                <a:moveTo>
                  <a:pt x="0" y="0"/>
                </a:moveTo>
                <a:lnTo>
                  <a:pt x="0" y="144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21529" name="Rectangle 25"/>
          <p:cNvSpPr>
            <a:spLocks noChangeArrowheads="1"/>
          </p:cNvSpPr>
          <p:nvPr/>
        </p:nvSpPr>
        <p:spPr bwMode="auto">
          <a:xfrm>
            <a:off x="6711950" y="2216150"/>
            <a:ext cx="1435100" cy="5207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21530" name="Freeform 26"/>
          <p:cNvSpPr>
            <a:spLocks/>
          </p:cNvSpPr>
          <p:nvPr/>
        </p:nvSpPr>
        <p:spPr bwMode="auto">
          <a:xfrm>
            <a:off x="1143000" y="2514600"/>
            <a:ext cx="77788" cy="458788"/>
          </a:xfrm>
          <a:custGeom>
            <a:avLst/>
            <a:gdLst>
              <a:gd name="T0" fmla="*/ 48 w 49"/>
              <a:gd name="T1" fmla="*/ 0 h 289"/>
              <a:gd name="T2" fmla="*/ 0 w 49"/>
              <a:gd name="T3" fmla="*/ 0 h 289"/>
              <a:gd name="T4" fmla="*/ 0 w 49"/>
              <a:gd name="T5" fmla="*/ 28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9" h="289">
                <a:moveTo>
                  <a:pt x="48" y="0"/>
                </a:moveTo>
                <a:lnTo>
                  <a:pt x="0" y="0"/>
                </a:lnTo>
                <a:lnTo>
                  <a:pt x="0" y="288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21531" name="Freeform 27"/>
          <p:cNvSpPr>
            <a:spLocks/>
          </p:cNvSpPr>
          <p:nvPr/>
        </p:nvSpPr>
        <p:spPr bwMode="auto">
          <a:xfrm>
            <a:off x="1104900" y="3505200"/>
            <a:ext cx="1588" cy="77788"/>
          </a:xfrm>
          <a:custGeom>
            <a:avLst/>
            <a:gdLst>
              <a:gd name="T0" fmla="*/ 0 w 1"/>
              <a:gd name="T1" fmla="*/ 0 h 49"/>
              <a:gd name="T2" fmla="*/ 0 w 1"/>
              <a:gd name="T3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49">
                <a:moveTo>
                  <a:pt x="0" y="0"/>
                </a:moveTo>
                <a:lnTo>
                  <a:pt x="0" y="48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21532" name="Freeform 28"/>
          <p:cNvSpPr>
            <a:spLocks/>
          </p:cNvSpPr>
          <p:nvPr/>
        </p:nvSpPr>
        <p:spPr bwMode="auto">
          <a:xfrm>
            <a:off x="1104900" y="4038600"/>
            <a:ext cx="1588" cy="153988"/>
          </a:xfrm>
          <a:custGeom>
            <a:avLst/>
            <a:gdLst>
              <a:gd name="T0" fmla="*/ 0 w 1"/>
              <a:gd name="T1" fmla="*/ 0 h 97"/>
              <a:gd name="T2" fmla="*/ 0 w 1"/>
              <a:gd name="T3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97">
                <a:moveTo>
                  <a:pt x="0" y="0"/>
                </a:moveTo>
                <a:lnTo>
                  <a:pt x="0" y="96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21533" name="Freeform 29"/>
          <p:cNvSpPr>
            <a:spLocks/>
          </p:cNvSpPr>
          <p:nvPr/>
        </p:nvSpPr>
        <p:spPr bwMode="auto">
          <a:xfrm>
            <a:off x="2514600" y="2514600"/>
            <a:ext cx="306388" cy="153988"/>
          </a:xfrm>
          <a:custGeom>
            <a:avLst/>
            <a:gdLst>
              <a:gd name="T0" fmla="*/ 0 w 193"/>
              <a:gd name="T1" fmla="*/ 0 h 97"/>
              <a:gd name="T2" fmla="*/ 192 w 193"/>
              <a:gd name="T3" fmla="*/ 0 h 97"/>
              <a:gd name="T4" fmla="*/ 192 w 193"/>
              <a:gd name="T5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3" h="97">
                <a:moveTo>
                  <a:pt x="0" y="0"/>
                </a:moveTo>
                <a:lnTo>
                  <a:pt x="192" y="0"/>
                </a:lnTo>
                <a:lnTo>
                  <a:pt x="192" y="96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21534" name="Freeform 30" descr="Wide downward diagonal"/>
          <p:cNvSpPr>
            <a:spLocks/>
          </p:cNvSpPr>
          <p:nvPr/>
        </p:nvSpPr>
        <p:spPr bwMode="auto">
          <a:xfrm>
            <a:off x="2590800" y="2667000"/>
            <a:ext cx="534988" cy="153988"/>
          </a:xfrm>
          <a:custGeom>
            <a:avLst/>
            <a:gdLst>
              <a:gd name="T0" fmla="*/ 0 w 337"/>
              <a:gd name="T1" fmla="*/ 96 h 97"/>
              <a:gd name="T2" fmla="*/ 0 w 337"/>
              <a:gd name="T3" fmla="*/ 0 h 97"/>
              <a:gd name="T4" fmla="*/ 336 w 337"/>
              <a:gd name="T5" fmla="*/ 0 h 97"/>
              <a:gd name="T6" fmla="*/ 336 w 337"/>
              <a:gd name="T7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7" h="97">
                <a:moveTo>
                  <a:pt x="0" y="96"/>
                </a:moveTo>
                <a:lnTo>
                  <a:pt x="0" y="0"/>
                </a:lnTo>
                <a:lnTo>
                  <a:pt x="336" y="0"/>
                </a:lnTo>
                <a:lnTo>
                  <a:pt x="336" y="96"/>
                </a:lnTo>
              </a:path>
            </a:pathLst>
          </a:custGeom>
          <a:pattFill prst="wdDnDiag">
            <a:fgClr>
              <a:schemeClr val="tx1"/>
            </a:fgClr>
            <a:bgClr>
              <a:schemeClr val="bg1"/>
            </a:bgClr>
          </a:patt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21535" name="Freeform 31" descr="Wide downward diagonal"/>
          <p:cNvSpPr>
            <a:spLocks/>
          </p:cNvSpPr>
          <p:nvPr/>
        </p:nvSpPr>
        <p:spPr bwMode="auto">
          <a:xfrm>
            <a:off x="152400" y="4724400"/>
            <a:ext cx="534988" cy="153988"/>
          </a:xfrm>
          <a:custGeom>
            <a:avLst/>
            <a:gdLst>
              <a:gd name="T0" fmla="*/ 0 w 337"/>
              <a:gd name="T1" fmla="*/ 96 h 97"/>
              <a:gd name="T2" fmla="*/ 0 w 337"/>
              <a:gd name="T3" fmla="*/ 0 h 97"/>
              <a:gd name="T4" fmla="*/ 336 w 337"/>
              <a:gd name="T5" fmla="*/ 0 h 97"/>
              <a:gd name="T6" fmla="*/ 336 w 337"/>
              <a:gd name="T7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7" h="97">
                <a:moveTo>
                  <a:pt x="0" y="96"/>
                </a:moveTo>
                <a:lnTo>
                  <a:pt x="0" y="0"/>
                </a:lnTo>
                <a:lnTo>
                  <a:pt x="336" y="0"/>
                </a:lnTo>
                <a:lnTo>
                  <a:pt x="336" y="96"/>
                </a:lnTo>
              </a:path>
            </a:pathLst>
          </a:custGeom>
          <a:pattFill prst="wdDnDiag">
            <a:fgClr>
              <a:schemeClr val="tx1"/>
            </a:fgClr>
            <a:bgClr>
              <a:schemeClr val="bg1"/>
            </a:bgClr>
          </a:patt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21536" name="Freeform 32"/>
          <p:cNvSpPr>
            <a:spLocks/>
          </p:cNvSpPr>
          <p:nvPr/>
        </p:nvSpPr>
        <p:spPr bwMode="auto">
          <a:xfrm>
            <a:off x="457200" y="4343400"/>
            <a:ext cx="1588" cy="382588"/>
          </a:xfrm>
          <a:custGeom>
            <a:avLst/>
            <a:gdLst>
              <a:gd name="T0" fmla="*/ 0 w 1"/>
              <a:gd name="T1" fmla="*/ 0 h 241"/>
              <a:gd name="T2" fmla="*/ 0 w 1"/>
              <a:gd name="T3" fmla="*/ 0 h 241"/>
              <a:gd name="T4" fmla="*/ 0 w 1"/>
              <a:gd name="T5" fmla="*/ 240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41">
                <a:moveTo>
                  <a:pt x="0" y="0"/>
                </a:moveTo>
                <a:lnTo>
                  <a:pt x="0" y="0"/>
                </a:lnTo>
                <a:lnTo>
                  <a:pt x="0" y="24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21537" name="Freeform 33"/>
          <p:cNvSpPr>
            <a:spLocks/>
          </p:cNvSpPr>
          <p:nvPr/>
        </p:nvSpPr>
        <p:spPr bwMode="auto">
          <a:xfrm>
            <a:off x="1752600" y="4419600"/>
            <a:ext cx="915988" cy="306388"/>
          </a:xfrm>
          <a:custGeom>
            <a:avLst/>
            <a:gdLst>
              <a:gd name="T0" fmla="*/ 0 w 577"/>
              <a:gd name="T1" fmla="*/ 0 h 193"/>
              <a:gd name="T2" fmla="*/ 576 w 577"/>
              <a:gd name="T3" fmla="*/ 0 h 193"/>
              <a:gd name="T4" fmla="*/ 576 w 577"/>
              <a:gd name="T5" fmla="*/ 192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7" h="193">
                <a:moveTo>
                  <a:pt x="0" y="0"/>
                </a:moveTo>
                <a:lnTo>
                  <a:pt x="576" y="0"/>
                </a:lnTo>
                <a:lnTo>
                  <a:pt x="576" y="192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21538" name="Freeform 34"/>
          <p:cNvSpPr>
            <a:spLocks/>
          </p:cNvSpPr>
          <p:nvPr/>
        </p:nvSpPr>
        <p:spPr bwMode="auto">
          <a:xfrm>
            <a:off x="2667000" y="5181600"/>
            <a:ext cx="1588" cy="306388"/>
          </a:xfrm>
          <a:custGeom>
            <a:avLst/>
            <a:gdLst>
              <a:gd name="T0" fmla="*/ 0 w 1"/>
              <a:gd name="T1" fmla="*/ 0 h 193"/>
              <a:gd name="T2" fmla="*/ 0 w 1"/>
              <a:gd name="T3" fmla="*/ 192 h 19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93">
                <a:moveTo>
                  <a:pt x="0" y="0"/>
                </a:moveTo>
                <a:lnTo>
                  <a:pt x="0" y="192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21539" name="Freeform 35" descr="Wide downward diagonal"/>
          <p:cNvSpPr>
            <a:spLocks/>
          </p:cNvSpPr>
          <p:nvPr/>
        </p:nvSpPr>
        <p:spPr bwMode="auto">
          <a:xfrm>
            <a:off x="1295400" y="6096000"/>
            <a:ext cx="534988" cy="153988"/>
          </a:xfrm>
          <a:custGeom>
            <a:avLst/>
            <a:gdLst>
              <a:gd name="T0" fmla="*/ 0 w 337"/>
              <a:gd name="T1" fmla="*/ 96 h 97"/>
              <a:gd name="T2" fmla="*/ 0 w 337"/>
              <a:gd name="T3" fmla="*/ 0 h 97"/>
              <a:gd name="T4" fmla="*/ 336 w 337"/>
              <a:gd name="T5" fmla="*/ 0 h 97"/>
              <a:gd name="T6" fmla="*/ 336 w 337"/>
              <a:gd name="T7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7" h="97">
                <a:moveTo>
                  <a:pt x="0" y="96"/>
                </a:moveTo>
                <a:lnTo>
                  <a:pt x="0" y="0"/>
                </a:lnTo>
                <a:lnTo>
                  <a:pt x="336" y="0"/>
                </a:lnTo>
                <a:lnTo>
                  <a:pt x="336" y="96"/>
                </a:lnTo>
              </a:path>
            </a:pathLst>
          </a:custGeom>
          <a:pattFill prst="wdDnDiag">
            <a:fgClr>
              <a:schemeClr val="tx1"/>
            </a:fgClr>
            <a:bgClr>
              <a:schemeClr val="bg1"/>
            </a:bgClr>
          </a:patt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21540" name="Freeform 36"/>
          <p:cNvSpPr>
            <a:spLocks/>
          </p:cNvSpPr>
          <p:nvPr/>
        </p:nvSpPr>
        <p:spPr bwMode="auto">
          <a:xfrm>
            <a:off x="1600200" y="5638800"/>
            <a:ext cx="382588" cy="458788"/>
          </a:xfrm>
          <a:custGeom>
            <a:avLst/>
            <a:gdLst>
              <a:gd name="T0" fmla="*/ 240 w 241"/>
              <a:gd name="T1" fmla="*/ 0 h 289"/>
              <a:gd name="T2" fmla="*/ 0 w 241"/>
              <a:gd name="T3" fmla="*/ 0 h 289"/>
              <a:gd name="T4" fmla="*/ 0 w 241"/>
              <a:gd name="T5" fmla="*/ 28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1" h="289">
                <a:moveTo>
                  <a:pt x="240" y="0"/>
                </a:moveTo>
                <a:lnTo>
                  <a:pt x="0" y="0"/>
                </a:lnTo>
                <a:lnTo>
                  <a:pt x="0" y="288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21541" name="Freeform 37"/>
          <p:cNvSpPr>
            <a:spLocks/>
          </p:cNvSpPr>
          <p:nvPr/>
        </p:nvSpPr>
        <p:spPr bwMode="auto">
          <a:xfrm>
            <a:off x="3276600" y="1752600"/>
            <a:ext cx="3049588" cy="3963988"/>
          </a:xfrm>
          <a:custGeom>
            <a:avLst/>
            <a:gdLst>
              <a:gd name="T0" fmla="*/ 0 w 1921"/>
              <a:gd name="T1" fmla="*/ 2496 h 2497"/>
              <a:gd name="T2" fmla="*/ 432 w 1921"/>
              <a:gd name="T3" fmla="*/ 2496 h 2497"/>
              <a:gd name="T4" fmla="*/ 432 w 1921"/>
              <a:gd name="T5" fmla="*/ 0 h 2497"/>
              <a:gd name="T6" fmla="*/ 1920 w 1921"/>
              <a:gd name="T7" fmla="*/ 0 h 2497"/>
              <a:gd name="T8" fmla="*/ 1920 w 1921"/>
              <a:gd name="T9" fmla="*/ 144 h 2497"/>
              <a:gd name="T10" fmla="*/ 1200 w 1921"/>
              <a:gd name="T11" fmla="*/ 144 h 2497"/>
              <a:gd name="T12" fmla="*/ 1200 w 1921"/>
              <a:gd name="T13" fmla="*/ 336 h 2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21" h="2497">
                <a:moveTo>
                  <a:pt x="0" y="2496"/>
                </a:moveTo>
                <a:lnTo>
                  <a:pt x="432" y="2496"/>
                </a:lnTo>
                <a:lnTo>
                  <a:pt x="432" y="0"/>
                </a:lnTo>
                <a:lnTo>
                  <a:pt x="1920" y="0"/>
                </a:lnTo>
                <a:lnTo>
                  <a:pt x="1920" y="144"/>
                </a:lnTo>
                <a:lnTo>
                  <a:pt x="1200" y="144"/>
                </a:lnTo>
                <a:lnTo>
                  <a:pt x="1200" y="336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21542" name="Freeform 38"/>
          <p:cNvSpPr>
            <a:spLocks/>
          </p:cNvSpPr>
          <p:nvPr/>
        </p:nvSpPr>
        <p:spPr bwMode="auto">
          <a:xfrm>
            <a:off x="6324600" y="1981200"/>
            <a:ext cx="1144588" cy="230188"/>
          </a:xfrm>
          <a:custGeom>
            <a:avLst/>
            <a:gdLst>
              <a:gd name="T0" fmla="*/ 0 w 721"/>
              <a:gd name="T1" fmla="*/ 0 h 145"/>
              <a:gd name="T2" fmla="*/ 720 w 721"/>
              <a:gd name="T3" fmla="*/ 0 h 145"/>
              <a:gd name="T4" fmla="*/ 720 w 721"/>
              <a:gd name="T5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21" h="145">
                <a:moveTo>
                  <a:pt x="0" y="0"/>
                </a:moveTo>
                <a:lnTo>
                  <a:pt x="720" y="0"/>
                </a:lnTo>
                <a:lnTo>
                  <a:pt x="720" y="144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21543" name="Rectangle 39"/>
          <p:cNvSpPr>
            <a:spLocks noChangeArrowheads="1"/>
          </p:cNvSpPr>
          <p:nvPr/>
        </p:nvSpPr>
        <p:spPr bwMode="auto">
          <a:xfrm>
            <a:off x="1546225" y="1701800"/>
            <a:ext cx="63023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Idée</a:t>
            </a:r>
          </a:p>
        </p:txBody>
      </p:sp>
      <p:sp>
        <p:nvSpPr>
          <p:cNvPr id="21544" name="Rectangle 40"/>
          <p:cNvSpPr>
            <a:spLocks noChangeArrowheads="1"/>
          </p:cNvSpPr>
          <p:nvPr/>
        </p:nvSpPr>
        <p:spPr bwMode="auto">
          <a:xfrm>
            <a:off x="1371600" y="2311400"/>
            <a:ext cx="9112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suivie?</a:t>
            </a:r>
          </a:p>
        </p:txBody>
      </p:sp>
      <p:sp>
        <p:nvSpPr>
          <p:cNvPr id="21545" name="Rectangle 41"/>
          <p:cNvSpPr>
            <a:spLocks noChangeArrowheads="1"/>
          </p:cNvSpPr>
          <p:nvPr/>
        </p:nvSpPr>
        <p:spPr bwMode="auto">
          <a:xfrm>
            <a:off x="877888" y="2235200"/>
            <a:ext cx="3778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O</a:t>
            </a:r>
          </a:p>
        </p:txBody>
      </p:sp>
      <p:sp>
        <p:nvSpPr>
          <p:cNvPr id="21546" name="Rectangle 42"/>
          <p:cNvSpPr>
            <a:spLocks noChangeArrowheads="1"/>
          </p:cNvSpPr>
          <p:nvPr/>
        </p:nvSpPr>
        <p:spPr bwMode="auto">
          <a:xfrm>
            <a:off x="2401888" y="2159000"/>
            <a:ext cx="3778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N</a:t>
            </a:r>
          </a:p>
        </p:txBody>
      </p:sp>
      <p:sp>
        <p:nvSpPr>
          <p:cNvPr id="21547" name="Rectangle 43"/>
          <p:cNvSpPr>
            <a:spLocks noChangeArrowheads="1"/>
          </p:cNvSpPr>
          <p:nvPr/>
        </p:nvSpPr>
        <p:spPr bwMode="auto">
          <a:xfrm>
            <a:off x="396875" y="2997200"/>
            <a:ext cx="134143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Etat Actuel</a:t>
            </a:r>
          </a:p>
        </p:txBody>
      </p:sp>
      <p:sp>
        <p:nvSpPr>
          <p:cNvPr id="21548" name="Rectangle 44"/>
          <p:cNvSpPr>
            <a:spLocks noChangeArrowheads="1"/>
          </p:cNvSpPr>
          <p:nvPr/>
        </p:nvSpPr>
        <p:spPr bwMode="auto">
          <a:xfrm>
            <a:off x="555625" y="3606800"/>
            <a:ext cx="102393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Critique</a:t>
            </a:r>
          </a:p>
        </p:txBody>
      </p:sp>
      <p:sp>
        <p:nvSpPr>
          <p:cNvPr id="21549" name="Rectangle 45"/>
          <p:cNvSpPr>
            <a:spLocks noChangeArrowheads="1"/>
          </p:cNvSpPr>
          <p:nvPr/>
        </p:nvSpPr>
        <p:spPr bwMode="auto">
          <a:xfrm>
            <a:off x="677863" y="4140200"/>
            <a:ext cx="77787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info ?</a:t>
            </a:r>
          </a:p>
        </p:txBody>
      </p:sp>
      <p:sp>
        <p:nvSpPr>
          <p:cNvPr id="21550" name="Rectangle 46"/>
          <p:cNvSpPr>
            <a:spLocks noChangeArrowheads="1"/>
          </p:cNvSpPr>
          <p:nvPr/>
        </p:nvSpPr>
        <p:spPr bwMode="auto">
          <a:xfrm>
            <a:off x="115888" y="4140200"/>
            <a:ext cx="3778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N</a:t>
            </a:r>
          </a:p>
        </p:txBody>
      </p:sp>
      <p:sp>
        <p:nvSpPr>
          <p:cNvPr id="21551" name="Rectangle 47"/>
          <p:cNvSpPr>
            <a:spLocks noChangeArrowheads="1"/>
          </p:cNvSpPr>
          <p:nvPr/>
        </p:nvSpPr>
        <p:spPr bwMode="auto">
          <a:xfrm>
            <a:off x="1716088" y="4064000"/>
            <a:ext cx="3778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O</a:t>
            </a:r>
          </a:p>
        </p:txBody>
      </p:sp>
      <p:sp>
        <p:nvSpPr>
          <p:cNvPr id="21552" name="Rectangle 48"/>
          <p:cNvSpPr>
            <a:spLocks noChangeArrowheads="1"/>
          </p:cNvSpPr>
          <p:nvPr/>
        </p:nvSpPr>
        <p:spPr bwMode="auto">
          <a:xfrm>
            <a:off x="1839913" y="4673600"/>
            <a:ext cx="1503362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Avant-Projet</a:t>
            </a:r>
          </a:p>
        </p:txBody>
      </p:sp>
      <p:sp>
        <p:nvSpPr>
          <p:cNvPr id="21553" name="Rectangle 49"/>
          <p:cNvSpPr>
            <a:spLocks noChangeArrowheads="1"/>
          </p:cNvSpPr>
          <p:nvPr/>
        </p:nvSpPr>
        <p:spPr bwMode="auto">
          <a:xfrm>
            <a:off x="2279650" y="5435600"/>
            <a:ext cx="62388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ok ?</a:t>
            </a:r>
          </a:p>
        </p:txBody>
      </p:sp>
      <p:sp>
        <p:nvSpPr>
          <p:cNvPr id="21554" name="Rectangle 50"/>
          <p:cNvSpPr>
            <a:spLocks noChangeArrowheads="1"/>
          </p:cNvSpPr>
          <p:nvPr/>
        </p:nvSpPr>
        <p:spPr bwMode="auto">
          <a:xfrm>
            <a:off x="1563688" y="5359400"/>
            <a:ext cx="3778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N</a:t>
            </a:r>
          </a:p>
        </p:txBody>
      </p:sp>
      <p:sp>
        <p:nvSpPr>
          <p:cNvPr id="21555" name="Rectangle 51"/>
          <p:cNvSpPr>
            <a:spLocks noChangeArrowheads="1"/>
          </p:cNvSpPr>
          <p:nvPr/>
        </p:nvSpPr>
        <p:spPr bwMode="auto">
          <a:xfrm>
            <a:off x="3316288" y="5283200"/>
            <a:ext cx="3778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O</a:t>
            </a:r>
          </a:p>
        </p:txBody>
      </p:sp>
      <p:sp>
        <p:nvSpPr>
          <p:cNvPr id="21556" name="Rectangle 52"/>
          <p:cNvSpPr>
            <a:spLocks noChangeArrowheads="1"/>
          </p:cNvSpPr>
          <p:nvPr/>
        </p:nvSpPr>
        <p:spPr bwMode="auto">
          <a:xfrm>
            <a:off x="4324350" y="2159000"/>
            <a:ext cx="171450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Choix </a:t>
            </a:r>
          </a:p>
          <a:p>
            <a:pPr algn="ctr" defTabSz="762000">
              <a:defRPr/>
            </a:pPr>
            <a:r>
              <a:rPr lang="fr-FR" sz="2000">
                <a:cs typeface="+mn-cs"/>
              </a:rPr>
              <a:t>environnement</a:t>
            </a:r>
          </a:p>
        </p:txBody>
      </p:sp>
      <p:sp>
        <p:nvSpPr>
          <p:cNvPr id="21557" name="Rectangle 53"/>
          <p:cNvSpPr>
            <a:spLocks noChangeArrowheads="1"/>
          </p:cNvSpPr>
          <p:nvPr/>
        </p:nvSpPr>
        <p:spPr bwMode="auto">
          <a:xfrm>
            <a:off x="6626225" y="2159000"/>
            <a:ext cx="153035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Analyse</a:t>
            </a:r>
          </a:p>
          <a:p>
            <a:pPr algn="ctr" defTabSz="762000">
              <a:defRPr/>
            </a:pPr>
            <a:r>
              <a:rPr lang="fr-FR" sz="2000">
                <a:cs typeface="+mn-cs"/>
              </a:rPr>
              <a:t>fonctionnelle</a:t>
            </a:r>
          </a:p>
        </p:txBody>
      </p:sp>
      <p:sp>
        <p:nvSpPr>
          <p:cNvPr id="21558" name="Freeform 54"/>
          <p:cNvSpPr>
            <a:spLocks/>
          </p:cNvSpPr>
          <p:nvPr/>
        </p:nvSpPr>
        <p:spPr bwMode="auto">
          <a:xfrm>
            <a:off x="3962400" y="3505200"/>
            <a:ext cx="1588" cy="158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21559" name="Rectangle 55"/>
          <p:cNvSpPr>
            <a:spLocks noChangeArrowheads="1"/>
          </p:cNvSpPr>
          <p:nvPr/>
        </p:nvSpPr>
        <p:spPr bwMode="auto">
          <a:xfrm>
            <a:off x="2749550" y="3587750"/>
            <a:ext cx="2425700" cy="444500"/>
          </a:xfrm>
          <a:prstGeom prst="rect">
            <a:avLst/>
          </a:prstGeom>
          <a:solidFill>
            <a:srgbClr val="A3F25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21560" name="Rectangle 56"/>
          <p:cNvSpPr>
            <a:spLocks noChangeArrowheads="1"/>
          </p:cNvSpPr>
          <p:nvPr/>
        </p:nvSpPr>
        <p:spPr bwMode="auto">
          <a:xfrm>
            <a:off x="2722563" y="3560763"/>
            <a:ext cx="2493962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fr-FR">
                <a:cs typeface="+mn-cs"/>
              </a:rPr>
              <a:t>Cahier des charges</a:t>
            </a:r>
          </a:p>
        </p:txBody>
      </p:sp>
      <p:sp>
        <p:nvSpPr>
          <p:cNvPr id="21561" name="Freeform 57"/>
          <p:cNvSpPr>
            <a:spLocks/>
          </p:cNvSpPr>
          <p:nvPr/>
        </p:nvSpPr>
        <p:spPr bwMode="auto">
          <a:xfrm>
            <a:off x="5181600" y="2819400"/>
            <a:ext cx="1068388" cy="687388"/>
          </a:xfrm>
          <a:custGeom>
            <a:avLst/>
            <a:gdLst>
              <a:gd name="T0" fmla="*/ 0 w 673"/>
              <a:gd name="T1" fmla="*/ 0 h 433"/>
              <a:gd name="T2" fmla="*/ 0 w 673"/>
              <a:gd name="T3" fmla="*/ 288 h 433"/>
              <a:gd name="T4" fmla="*/ 672 w 673"/>
              <a:gd name="T5" fmla="*/ 288 h 433"/>
              <a:gd name="T6" fmla="*/ 672 w 673"/>
              <a:gd name="T7" fmla="*/ 432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3" h="433">
                <a:moveTo>
                  <a:pt x="0" y="0"/>
                </a:moveTo>
                <a:lnTo>
                  <a:pt x="0" y="288"/>
                </a:lnTo>
                <a:lnTo>
                  <a:pt x="672" y="288"/>
                </a:lnTo>
                <a:lnTo>
                  <a:pt x="672" y="432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21562" name="Freeform 58"/>
          <p:cNvSpPr>
            <a:spLocks/>
          </p:cNvSpPr>
          <p:nvPr/>
        </p:nvSpPr>
        <p:spPr bwMode="auto">
          <a:xfrm>
            <a:off x="6324600" y="2743200"/>
            <a:ext cx="1144588" cy="763588"/>
          </a:xfrm>
          <a:custGeom>
            <a:avLst/>
            <a:gdLst>
              <a:gd name="T0" fmla="*/ 720 w 721"/>
              <a:gd name="T1" fmla="*/ 0 h 481"/>
              <a:gd name="T2" fmla="*/ 720 w 721"/>
              <a:gd name="T3" fmla="*/ 240 h 481"/>
              <a:gd name="T4" fmla="*/ 0 w 721"/>
              <a:gd name="T5" fmla="*/ 240 h 481"/>
              <a:gd name="T6" fmla="*/ 0 w 721"/>
              <a:gd name="T7" fmla="*/ 480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21" h="481">
                <a:moveTo>
                  <a:pt x="720" y="0"/>
                </a:moveTo>
                <a:lnTo>
                  <a:pt x="720" y="240"/>
                </a:lnTo>
                <a:lnTo>
                  <a:pt x="0" y="240"/>
                </a:lnTo>
                <a:lnTo>
                  <a:pt x="0" y="48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Séance 2</a:t>
            </a:r>
            <a:endParaRPr lang="fr-FR"/>
          </a:p>
        </p:txBody>
      </p:sp>
    </p:spTree>
  </p:cSld>
  <p:clrMapOvr>
    <a:masterClrMapping/>
  </p:clrMapOvr>
  <p:transition xmlns:p14="http://schemas.microsoft.com/office/powerpoint/2010/main"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Espace réservé de la date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fr-FR" sz="1400" smtClean="0">
                <a:solidFill>
                  <a:schemeClr val="bg2"/>
                </a:solidFill>
                <a:latin typeface="Arial" charset="0"/>
              </a:rPr>
              <a:t>INF05-Projet : Alain MILLE</a:t>
            </a:r>
            <a:endParaRPr lang="fr-FR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9938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D0831E6-C319-CC42-86E7-42D7A147B201}" type="slidenum">
              <a:rPr lang="fr-FR" sz="1400">
                <a:solidFill>
                  <a:schemeClr val="bg2"/>
                </a:solidFill>
                <a:latin typeface="Arial" charset="0"/>
              </a:rPr>
              <a:pPr/>
              <a:t>23</a:t>
            </a:fld>
            <a:endParaRPr lang="fr-FR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defRPr/>
            </a:pPr>
            <a:r>
              <a:rPr lang="fr-FR" smtClean="0">
                <a:cs typeface="+mj-cs"/>
              </a:rPr>
              <a:t>Déroulement général d'un projet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5530850" y="4883150"/>
            <a:ext cx="1435100" cy="444500"/>
          </a:xfrm>
          <a:prstGeom prst="rect">
            <a:avLst/>
          </a:prstGeom>
          <a:solidFill>
            <a:srgbClr val="FAFD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21509" name="Freeform 5"/>
          <p:cNvSpPr>
            <a:spLocks/>
          </p:cNvSpPr>
          <p:nvPr/>
        </p:nvSpPr>
        <p:spPr bwMode="auto">
          <a:xfrm>
            <a:off x="6248400" y="4648200"/>
            <a:ext cx="1588" cy="230188"/>
          </a:xfrm>
          <a:custGeom>
            <a:avLst/>
            <a:gdLst>
              <a:gd name="T0" fmla="*/ 0 w 1"/>
              <a:gd name="T1" fmla="*/ 0 h 145"/>
              <a:gd name="T2" fmla="*/ 0 w 1"/>
              <a:gd name="T3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45">
                <a:moveTo>
                  <a:pt x="0" y="0"/>
                </a:moveTo>
                <a:lnTo>
                  <a:pt x="0" y="144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21510" name="Freeform 6"/>
          <p:cNvSpPr>
            <a:spLocks/>
          </p:cNvSpPr>
          <p:nvPr/>
        </p:nvSpPr>
        <p:spPr bwMode="auto">
          <a:xfrm>
            <a:off x="6246813" y="5334000"/>
            <a:ext cx="6350" cy="230188"/>
          </a:xfrm>
          <a:custGeom>
            <a:avLst/>
            <a:gdLst>
              <a:gd name="T0" fmla="*/ 0 w 4"/>
              <a:gd name="T1" fmla="*/ 0 h 145"/>
              <a:gd name="T2" fmla="*/ 3 w 4"/>
              <a:gd name="T3" fmla="*/ 33 h 145"/>
              <a:gd name="T4" fmla="*/ 3 w 4"/>
              <a:gd name="T5" fmla="*/ 69 h 145"/>
              <a:gd name="T6" fmla="*/ 3 w 4"/>
              <a:gd name="T7" fmla="*/ 96 h 145"/>
              <a:gd name="T8" fmla="*/ 3 w 4"/>
              <a:gd name="T9" fmla="*/ 123 h 145"/>
              <a:gd name="T10" fmla="*/ 0 w 4"/>
              <a:gd name="T11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" h="145">
                <a:moveTo>
                  <a:pt x="0" y="0"/>
                </a:moveTo>
                <a:lnTo>
                  <a:pt x="3" y="33"/>
                </a:lnTo>
                <a:lnTo>
                  <a:pt x="3" y="69"/>
                </a:lnTo>
                <a:lnTo>
                  <a:pt x="3" y="96"/>
                </a:lnTo>
                <a:lnTo>
                  <a:pt x="3" y="123"/>
                </a:lnTo>
                <a:lnTo>
                  <a:pt x="0" y="144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5588000" y="4826000"/>
            <a:ext cx="13208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Lancement</a:t>
            </a: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5862638" y="5588000"/>
            <a:ext cx="7715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 dirty="0">
                <a:cs typeface="+mn-cs"/>
              </a:rPr>
              <a:t>Audit</a:t>
            </a:r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5530850" y="4197350"/>
            <a:ext cx="1435100" cy="4445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5530850" y="3511550"/>
            <a:ext cx="1435100" cy="5207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21515" name="Freeform 11"/>
          <p:cNvSpPr>
            <a:spLocks/>
          </p:cNvSpPr>
          <p:nvPr/>
        </p:nvSpPr>
        <p:spPr bwMode="auto">
          <a:xfrm>
            <a:off x="6248400" y="3962400"/>
            <a:ext cx="1588" cy="230188"/>
          </a:xfrm>
          <a:custGeom>
            <a:avLst/>
            <a:gdLst>
              <a:gd name="T0" fmla="*/ 0 w 1"/>
              <a:gd name="T1" fmla="*/ 0 h 145"/>
              <a:gd name="T2" fmla="*/ 0 w 1"/>
              <a:gd name="T3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45">
                <a:moveTo>
                  <a:pt x="0" y="0"/>
                </a:moveTo>
                <a:lnTo>
                  <a:pt x="0" y="144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21516" name="Freeform 12"/>
          <p:cNvSpPr>
            <a:spLocks/>
          </p:cNvSpPr>
          <p:nvPr/>
        </p:nvSpPr>
        <p:spPr bwMode="auto">
          <a:xfrm>
            <a:off x="6248400" y="4648200"/>
            <a:ext cx="1588" cy="230188"/>
          </a:xfrm>
          <a:custGeom>
            <a:avLst/>
            <a:gdLst>
              <a:gd name="T0" fmla="*/ 0 w 1"/>
              <a:gd name="T1" fmla="*/ 0 h 145"/>
              <a:gd name="T2" fmla="*/ 0 w 1"/>
              <a:gd name="T3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45">
                <a:moveTo>
                  <a:pt x="0" y="0"/>
                </a:moveTo>
                <a:lnTo>
                  <a:pt x="0" y="144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5565775" y="3424238"/>
            <a:ext cx="136525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Conception</a:t>
            </a:r>
          </a:p>
          <a:p>
            <a:pPr algn="ctr" defTabSz="762000">
              <a:defRPr/>
            </a:pPr>
            <a:r>
              <a:rPr lang="fr-FR" sz="2000">
                <a:cs typeface="+mn-cs"/>
              </a:rPr>
              <a:t>Générale</a:t>
            </a:r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5581650" y="4140200"/>
            <a:ext cx="13335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Réalisation</a:t>
            </a:r>
          </a:p>
        </p:txBody>
      </p: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1149350" y="1682750"/>
            <a:ext cx="1435100" cy="4445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21520" name="Oval 16"/>
          <p:cNvSpPr>
            <a:spLocks noChangeArrowheads="1"/>
          </p:cNvSpPr>
          <p:nvPr/>
        </p:nvSpPr>
        <p:spPr bwMode="auto">
          <a:xfrm>
            <a:off x="1225550" y="2368550"/>
            <a:ext cx="1282700" cy="3683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387350" y="2978150"/>
            <a:ext cx="1435100" cy="4445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21522" name="Rectangle 18"/>
          <p:cNvSpPr>
            <a:spLocks noChangeArrowheads="1"/>
          </p:cNvSpPr>
          <p:nvPr/>
        </p:nvSpPr>
        <p:spPr bwMode="auto">
          <a:xfrm>
            <a:off x="387350" y="3587750"/>
            <a:ext cx="1435100" cy="4445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21523" name="Oval 19"/>
          <p:cNvSpPr>
            <a:spLocks noChangeArrowheads="1"/>
          </p:cNvSpPr>
          <p:nvPr/>
        </p:nvSpPr>
        <p:spPr bwMode="auto">
          <a:xfrm>
            <a:off x="463550" y="4197350"/>
            <a:ext cx="1282700" cy="3683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21524" name="Rectangle 20"/>
          <p:cNvSpPr>
            <a:spLocks noChangeArrowheads="1"/>
          </p:cNvSpPr>
          <p:nvPr/>
        </p:nvSpPr>
        <p:spPr bwMode="auto">
          <a:xfrm>
            <a:off x="1911350" y="4730750"/>
            <a:ext cx="1435100" cy="4445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21525" name="Oval 21"/>
          <p:cNvSpPr>
            <a:spLocks noChangeArrowheads="1"/>
          </p:cNvSpPr>
          <p:nvPr/>
        </p:nvSpPr>
        <p:spPr bwMode="auto">
          <a:xfrm>
            <a:off x="1987550" y="5492750"/>
            <a:ext cx="1282700" cy="3683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21526" name="Rectangle 22"/>
          <p:cNvSpPr>
            <a:spLocks noChangeArrowheads="1"/>
          </p:cNvSpPr>
          <p:nvPr/>
        </p:nvSpPr>
        <p:spPr bwMode="auto">
          <a:xfrm>
            <a:off x="4425950" y="2216150"/>
            <a:ext cx="1587500" cy="5969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21527" name="Freeform 23"/>
          <p:cNvSpPr>
            <a:spLocks/>
          </p:cNvSpPr>
          <p:nvPr/>
        </p:nvSpPr>
        <p:spPr bwMode="auto">
          <a:xfrm>
            <a:off x="3886200" y="3352800"/>
            <a:ext cx="1588" cy="158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21528" name="Freeform 24"/>
          <p:cNvSpPr>
            <a:spLocks/>
          </p:cNvSpPr>
          <p:nvPr/>
        </p:nvSpPr>
        <p:spPr bwMode="auto">
          <a:xfrm>
            <a:off x="1828800" y="2133600"/>
            <a:ext cx="1588" cy="230188"/>
          </a:xfrm>
          <a:custGeom>
            <a:avLst/>
            <a:gdLst>
              <a:gd name="T0" fmla="*/ 0 w 1"/>
              <a:gd name="T1" fmla="*/ 0 h 145"/>
              <a:gd name="T2" fmla="*/ 0 w 1"/>
              <a:gd name="T3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45">
                <a:moveTo>
                  <a:pt x="0" y="0"/>
                </a:moveTo>
                <a:lnTo>
                  <a:pt x="0" y="144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21529" name="Rectangle 25"/>
          <p:cNvSpPr>
            <a:spLocks noChangeArrowheads="1"/>
          </p:cNvSpPr>
          <p:nvPr/>
        </p:nvSpPr>
        <p:spPr bwMode="auto">
          <a:xfrm>
            <a:off x="6711950" y="2216150"/>
            <a:ext cx="1435100" cy="5207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21530" name="Freeform 26"/>
          <p:cNvSpPr>
            <a:spLocks/>
          </p:cNvSpPr>
          <p:nvPr/>
        </p:nvSpPr>
        <p:spPr bwMode="auto">
          <a:xfrm>
            <a:off x="1143000" y="2514600"/>
            <a:ext cx="77788" cy="458788"/>
          </a:xfrm>
          <a:custGeom>
            <a:avLst/>
            <a:gdLst>
              <a:gd name="T0" fmla="*/ 48 w 49"/>
              <a:gd name="T1" fmla="*/ 0 h 289"/>
              <a:gd name="T2" fmla="*/ 0 w 49"/>
              <a:gd name="T3" fmla="*/ 0 h 289"/>
              <a:gd name="T4" fmla="*/ 0 w 49"/>
              <a:gd name="T5" fmla="*/ 28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9" h="289">
                <a:moveTo>
                  <a:pt x="48" y="0"/>
                </a:moveTo>
                <a:lnTo>
                  <a:pt x="0" y="0"/>
                </a:lnTo>
                <a:lnTo>
                  <a:pt x="0" y="288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21531" name="Freeform 27"/>
          <p:cNvSpPr>
            <a:spLocks/>
          </p:cNvSpPr>
          <p:nvPr/>
        </p:nvSpPr>
        <p:spPr bwMode="auto">
          <a:xfrm>
            <a:off x="1104900" y="3505200"/>
            <a:ext cx="1588" cy="77788"/>
          </a:xfrm>
          <a:custGeom>
            <a:avLst/>
            <a:gdLst>
              <a:gd name="T0" fmla="*/ 0 w 1"/>
              <a:gd name="T1" fmla="*/ 0 h 49"/>
              <a:gd name="T2" fmla="*/ 0 w 1"/>
              <a:gd name="T3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49">
                <a:moveTo>
                  <a:pt x="0" y="0"/>
                </a:moveTo>
                <a:lnTo>
                  <a:pt x="0" y="48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21532" name="Freeform 28"/>
          <p:cNvSpPr>
            <a:spLocks/>
          </p:cNvSpPr>
          <p:nvPr/>
        </p:nvSpPr>
        <p:spPr bwMode="auto">
          <a:xfrm>
            <a:off x="1104900" y="4038600"/>
            <a:ext cx="1588" cy="153988"/>
          </a:xfrm>
          <a:custGeom>
            <a:avLst/>
            <a:gdLst>
              <a:gd name="T0" fmla="*/ 0 w 1"/>
              <a:gd name="T1" fmla="*/ 0 h 97"/>
              <a:gd name="T2" fmla="*/ 0 w 1"/>
              <a:gd name="T3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97">
                <a:moveTo>
                  <a:pt x="0" y="0"/>
                </a:moveTo>
                <a:lnTo>
                  <a:pt x="0" y="96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21533" name="Freeform 29"/>
          <p:cNvSpPr>
            <a:spLocks/>
          </p:cNvSpPr>
          <p:nvPr/>
        </p:nvSpPr>
        <p:spPr bwMode="auto">
          <a:xfrm>
            <a:off x="2514600" y="2514600"/>
            <a:ext cx="306388" cy="153988"/>
          </a:xfrm>
          <a:custGeom>
            <a:avLst/>
            <a:gdLst>
              <a:gd name="T0" fmla="*/ 0 w 193"/>
              <a:gd name="T1" fmla="*/ 0 h 97"/>
              <a:gd name="T2" fmla="*/ 192 w 193"/>
              <a:gd name="T3" fmla="*/ 0 h 97"/>
              <a:gd name="T4" fmla="*/ 192 w 193"/>
              <a:gd name="T5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3" h="97">
                <a:moveTo>
                  <a:pt x="0" y="0"/>
                </a:moveTo>
                <a:lnTo>
                  <a:pt x="192" y="0"/>
                </a:lnTo>
                <a:lnTo>
                  <a:pt x="192" y="96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21534" name="Freeform 30" descr="Wide downward diagonal"/>
          <p:cNvSpPr>
            <a:spLocks/>
          </p:cNvSpPr>
          <p:nvPr/>
        </p:nvSpPr>
        <p:spPr bwMode="auto">
          <a:xfrm>
            <a:off x="2590800" y="2667000"/>
            <a:ext cx="534988" cy="153988"/>
          </a:xfrm>
          <a:custGeom>
            <a:avLst/>
            <a:gdLst>
              <a:gd name="T0" fmla="*/ 0 w 337"/>
              <a:gd name="T1" fmla="*/ 96 h 97"/>
              <a:gd name="T2" fmla="*/ 0 w 337"/>
              <a:gd name="T3" fmla="*/ 0 h 97"/>
              <a:gd name="T4" fmla="*/ 336 w 337"/>
              <a:gd name="T5" fmla="*/ 0 h 97"/>
              <a:gd name="T6" fmla="*/ 336 w 337"/>
              <a:gd name="T7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7" h="97">
                <a:moveTo>
                  <a:pt x="0" y="96"/>
                </a:moveTo>
                <a:lnTo>
                  <a:pt x="0" y="0"/>
                </a:lnTo>
                <a:lnTo>
                  <a:pt x="336" y="0"/>
                </a:lnTo>
                <a:lnTo>
                  <a:pt x="336" y="96"/>
                </a:lnTo>
              </a:path>
            </a:pathLst>
          </a:custGeom>
          <a:pattFill prst="wdDnDiag">
            <a:fgClr>
              <a:schemeClr val="tx1"/>
            </a:fgClr>
            <a:bgClr>
              <a:schemeClr val="bg1"/>
            </a:bgClr>
          </a:patt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21535" name="Freeform 31" descr="Wide downward diagonal"/>
          <p:cNvSpPr>
            <a:spLocks/>
          </p:cNvSpPr>
          <p:nvPr/>
        </p:nvSpPr>
        <p:spPr bwMode="auto">
          <a:xfrm>
            <a:off x="152400" y="4724400"/>
            <a:ext cx="534988" cy="153988"/>
          </a:xfrm>
          <a:custGeom>
            <a:avLst/>
            <a:gdLst>
              <a:gd name="T0" fmla="*/ 0 w 337"/>
              <a:gd name="T1" fmla="*/ 96 h 97"/>
              <a:gd name="T2" fmla="*/ 0 w 337"/>
              <a:gd name="T3" fmla="*/ 0 h 97"/>
              <a:gd name="T4" fmla="*/ 336 w 337"/>
              <a:gd name="T5" fmla="*/ 0 h 97"/>
              <a:gd name="T6" fmla="*/ 336 w 337"/>
              <a:gd name="T7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7" h="97">
                <a:moveTo>
                  <a:pt x="0" y="96"/>
                </a:moveTo>
                <a:lnTo>
                  <a:pt x="0" y="0"/>
                </a:lnTo>
                <a:lnTo>
                  <a:pt x="336" y="0"/>
                </a:lnTo>
                <a:lnTo>
                  <a:pt x="336" y="96"/>
                </a:lnTo>
              </a:path>
            </a:pathLst>
          </a:custGeom>
          <a:pattFill prst="wdDnDiag">
            <a:fgClr>
              <a:schemeClr val="tx1"/>
            </a:fgClr>
            <a:bgClr>
              <a:schemeClr val="bg1"/>
            </a:bgClr>
          </a:patt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21536" name="Freeform 32"/>
          <p:cNvSpPr>
            <a:spLocks/>
          </p:cNvSpPr>
          <p:nvPr/>
        </p:nvSpPr>
        <p:spPr bwMode="auto">
          <a:xfrm>
            <a:off x="457200" y="4343400"/>
            <a:ext cx="1588" cy="382588"/>
          </a:xfrm>
          <a:custGeom>
            <a:avLst/>
            <a:gdLst>
              <a:gd name="T0" fmla="*/ 0 w 1"/>
              <a:gd name="T1" fmla="*/ 0 h 241"/>
              <a:gd name="T2" fmla="*/ 0 w 1"/>
              <a:gd name="T3" fmla="*/ 0 h 241"/>
              <a:gd name="T4" fmla="*/ 0 w 1"/>
              <a:gd name="T5" fmla="*/ 240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41">
                <a:moveTo>
                  <a:pt x="0" y="0"/>
                </a:moveTo>
                <a:lnTo>
                  <a:pt x="0" y="0"/>
                </a:lnTo>
                <a:lnTo>
                  <a:pt x="0" y="24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21537" name="Freeform 33"/>
          <p:cNvSpPr>
            <a:spLocks/>
          </p:cNvSpPr>
          <p:nvPr/>
        </p:nvSpPr>
        <p:spPr bwMode="auto">
          <a:xfrm>
            <a:off x="1752600" y="4419600"/>
            <a:ext cx="915988" cy="306388"/>
          </a:xfrm>
          <a:custGeom>
            <a:avLst/>
            <a:gdLst>
              <a:gd name="T0" fmla="*/ 0 w 577"/>
              <a:gd name="T1" fmla="*/ 0 h 193"/>
              <a:gd name="T2" fmla="*/ 576 w 577"/>
              <a:gd name="T3" fmla="*/ 0 h 193"/>
              <a:gd name="T4" fmla="*/ 576 w 577"/>
              <a:gd name="T5" fmla="*/ 192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7" h="193">
                <a:moveTo>
                  <a:pt x="0" y="0"/>
                </a:moveTo>
                <a:lnTo>
                  <a:pt x="576" y="0"/>
                </a:lnTo>
                <a:lnTo>
                  <a:pt x="576" y="192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21538" name="Freeform 34"/>
          <p:cNvSpPr>
            <a:spLocks/>
          </p:cNvSpPr>
          <p:nvPr/>
        </p:nvSpPr>
        <p:spPr bwMode="auto">
          <a:xfrm>
            <a:off x="2667000" y="5181600"/>
            <a:ext cx="1588" cy="306388"/>
          </a:xfrm>
          <a:custGeom>
            <a:avLst/>
            <a:gdLst>
              <a:gd name="T0" fmla="*/ 0 w 1"/>
              <a:gd name="T1" fmla="*/ 0 h 193"/>
              <a:gd name="T2" fmla="*/ 0 w 1"/>
              <a:gd name="T3" fmla="*/ 192 h 19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93">
                <a:moveTo>
                  <a:pt x="0" y="0"/>
                </a:moveTo>
                <a:lnTo>
                  <a:pt x="0" y="192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21539" name="Freeform 35" descr="Wide downward diagonal"/>
          <p:cNvSpPr>
            <a:spLocks/>
          </p:cNvSpPr>
          <p:nvPr/>
        </p:nvSpPr>
        <p:spPr bwMode="auto">
          <a:xfrm>
            <a:off x="1295400" y="6096000"/>
            <a:ext cx="534988" cy="153988"/>
          </a:xfrm>
          <a:custGeom>
            <a:avLst/>
            <a:gdLst>
              <a:gd name="T0" fmla="*/ 0 w 337"/>
              <a:gd name="T1" fmla="*/ 96 h 97"/>
              <a:gd name="T2" fmla="*/ 0 w 337"/>
              <a:gd name="T3" fmla="*/ 0 h 97"/>
              <a:gd name="T4" fmla="*/ 336 w 337"/>
              <a:gd name="T5" fmla="*/ 0 h 97"/>
              <a:gd name="T6" fmla="*/ 336 w 337"/>
              <a:gd name="T7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7" h="97">
                <a:moveTo>
                  <a:pt x="0" y="96"/>
                </a:moveTo>
                <a:lnTo>
                  <a:pt x="0" y="0"/>
                </a:lnTo>
                <a:lnTo>
                  <a:pt x="336" y="0"/>
                </a:lnTo>
                <a:lnTo>
                  <a:pt x="336" y="96"/>
                </a:lnTo>
              </a:path>
            </a:pathLst>
          </a:custGeom>
          <a:pattFill prst="wdDnDiag">
            <a:fgClr>
              <a:schemeClr val="tx1"/>
            </a:fgClr>
            <a:bgClr>
              <a:schemeClr val="bg1"/>
            </a:bgClr>
          </a:patt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21540" name="Freeform 36"/>
          <p:cNvSpPr>
            <a:spLocks/>
          </p:cNvSpPr>
          <p:nvPr/>
        </p:nvSpPr>
        <p:spPr bwMode="auto">
          <a:xfrm>
            <a:off x="1600200" y="5638800"/>
            <a:ext cx="382588" cy="458788"/>
          </a:xfrm>
          <a:custGeom>
            <a:avLst/>
            <a:gdLst>
              <a:gd name="T0" fmla="*/ 240 w 241"/>
              <a:gd name="T1" fmla="*/ 0 h 289"/>
              <a:gd name="T2" fmla="*/ 0 w 241"/>
              <a:gd name="T3" fmla="*/ 0 h 289"/>
              <a:gd name="T4" fmla="*/ 0 w 241"/>
              <a:gd name="T5" fmla="*/ 28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1" h="289">
                <a:moveTo>
                  <a:pt x="240" y="0"/>
                </a:moveTo>
                <a:lnTo>
                  <a:pt x="0" y="0"/>
                </a:lnTo>
                <a:lnTo>
                  <a:pt x="0" y="288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21541" name="Freeform 37"/>
          <p:cNvSpPr>
            <a:spLocks/>
          </p:cNvSpPr>
          <p:nvPr/>
        </p:nvSpPr>
        <p:spPr bwMode="auto">
          <a:xfrm>
            <a:off x="3276600" y="1752600"/>
            <a:ext cx="3049588" cy="3963988"/>
          </a:xfrm>
          <a:custGeom>
            <a:avLst/>
            <a:gdLst>
              <a:gd name="T0" fmla="*/ 0 w 1921"/>
              <a:gd name="T1" fmla="*/ 2496 h 2497"/>
              <a:gd name="T2" fmla="*/ 432 w 1921"/>
              <a:gd name="T3" fmla="*/ 2496 h 2497"/>
              <a:gd name="T4" fmla="*/ 432 w 1921"/>
              <a:gd name="T5" fmla="*/ 0 h 2497"/>
              <a:gd name="T6" fmla="*/ 1920 w 1921"/>
              <a:gd name="T7" fmla="*/ 0 h 2497"/>
              <a:gd name="T8" fmla="*/ 1920 w 1921"/>
              <a:gd name="T9" fmla="*/ 144 h 2497"/>
              <a:gd name="T10" fmla="*/ 1200 w 1921"/>
              <a:gd name="T11" fmla="*/ 144 h 2497"/>
              <a:gd name="T12" fmla="*/ 1200 w 1921"/>
              <a:gd name="T13" fmla="*/ 336 h 2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21" h="2497">
                <a:moveTo>
                  <a:pt x="0" y="2496"/>
                </a:moveTo>
                <a:lnTo>
                  <a:pt x="432" y="2496"/>
                </a:lnTo>
                <a:lnTo>
                  <a:pt x="432" y="0"/>
                </a:lnTo>
                <a:lnTo>
                  <a:pt x="1920" y="0"/>
                </a:lnTo>
                <a:lnTo>
                  <a:pt x="1920" y="144"/>
                </a:lnTo>
                <a:lnTo>
                  <a:pt x="1200" y="144"/>
                </a:lnTo>
                <a:lnTo>
                  <a:pt x="1200" y="336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21542" name="Freeform 38"/>
          <p:cNvSpPr>
            <a:spLocks/>
          </p:cNvSpPr>
          <p:nvPr/>
        </p:nvSpPr>
        <p:spPr bwMode="auto">
          <a:xfrm>
            <a:off x="6324600" y="1981200"/>
            <a:ext cx="1144588" cy="230188"/>
          </a:xfrm>
          <a:custGeom>
            <a:avLst/>
            <a:gdLst>
              <a:gd name="T0" fmla="*/ 0 w 721"/>
              <a:gd name="T1" fmla="*/ 0 h 145"/>
              <a:gd name="T2" fmla="*/ 720 w 721"/>
              <a:gd name="T3" fmla="*/ 0 h 145"/>
              <a:gd name="T4" fmla="*/ 720 w 721"/>
              <a:gd name="T5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21" h="145">
                <a:moveTo>
                  <a:pt x="0" y="0"/>
                </a:moveTo>
                <a:lnTo>
                  <a:pt x="720" y="0"/>
                </a:lnTo>
                <a:lnTo>
                  <a:pt x="720" y="144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21543" name="Rectangle 39"/>
          <p:cNvSpPr>
            <a:spLocks noChangeArrowheads="1"/>
          </p:cNvSpPr>
          <p:nvPr/>
        </p:nvSpPr>
        <p:spPr bwMode="auto">
          <a:xfrm>
            <a:off x="1546225" y="1701800"/>
            <a:ext cx="63023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Idée</a:t>
            </a:r>
          </a:p>
        </p:txBody>
      </p:sp>
      <p:sp>
        <p:nvSpPr>
          <p:cNvPr id="21544" name="Rectangle 40"/>
          <p:cNvSpPr>
            <a:spLocks noChangeArrowheads="1"/>
          </p:cNvSpPr>
          <p:nvPr/>
        </p:nvSpPr>
        <p:spPr bwMode="auto">
          <a:xfrm>
            <a:off x="1371600" y="2311400"/>
            <a:ext cx="9112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suivie?</a:t>
            </a:r>
          </a:p>
        </p:txBody>
      </p:sp>
      <p:sp>
        <p:nvSpPr>
          <p:cNvPr id="21545" name="Rectangle 41"/>
          <p:cNvSpPr>
            <a:spLocks noChangeArrowheads="1"/>
          </p:cNvSpPr>
          <p:nvPr/>
        </p:nvSpPr>
        <p:spPr bwMode="auto">
          <a:xfrm>
            <a:off x="877888" y="2235200"/>
            <a:ext cx="3778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O</a:t>
            </a:r>
          </a:p>
        </p:txBody>
      </p:sp>
      <p:sp>
        <p:nvSpPr>
          <p:cNvPr id="21546" name="Rectangle 42"/>
          <p:cNvSpPr>
            <a:spLocks noChangeArrowheads="1"/>
          </p:cNvSpPr>
          <p:nvPr/>
        </p:nvSpPr>
        <p:spPr bwMode="auto">
          <a:xfrm>
            <a:off x="2401888" y="2159000"/>
            <a:ext cx="3778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N</a:t>
            </a:r>
          </a:p>
        </p:txBody>
      </p:sp>
      <p:sp>
        <p:nvSpPr>
          <p:cNvPr id="21547" name="Rectangle 43"/>
          <p:cNvSpPr>
            <a:spLocks noChangeArrowheads="1"/>
          </p:cNvSpPr>
          <p:nvPr/>
        </p:nvSpPr>
        <p:spPr bwMode="auto">
          <a:xfrm>
            <a:off x="396875" y="2997200"/>
            <a:ext cx="134143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Etat Actuel</a:t>
            </a:r>
          </a:p>
        </p:txBody>
      </p:sp>
      <p:sp>
        <p:nvSpPr>
          <p:cNvPr id="21548" name="Rectangle 44"/>
          <p:cNvSpPr>
            <a:spLocks noChangeArrowheads="1"/>
          </p:cNvSpPr>
          <p:nvPr/>
        </p:nvSpPr>
        <p:spPr bwMode="auto">
          <a:xfrm>
            <a:off x="555625" y="3606800"/>
            <a:ext cx="102393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Critique</a:t>
            </a:r>
          </a:p>
        </p:txBody>
      </p:sp>
      <p:sp>
        <p:nvSpPr>
          <p:cNvPr id="21549" name="Rectangle 45"/>
          <p:cNvSpPr>
            <a:spLocks noChangeArrowheads="1"/>
          </p:cNvSpPr>
          <p:nvPr/>
        </p:nvSpPr>
        <p:spPr bwMode="auto">
          <a:xfrm>
            <a:off x="677863" y="4140200"/>
            <a:ext cx="77787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info ?</a:t>
            </a:r>
          </a:p>
        </p:txBody>
      </p:sp>
      <p:sp>
        <p:nvSpPr>
          <p:cNvPr id="21550" name="Rectangle 46"/>
          <p:cNvSpPr>
            <a:spLocks noChangeArrowheads="1"/>
          </p:cNvSpPr>
          <p:nvPr/>
        </p:nvSpPr>
        <p:spPr bwMode="auto">
          <a:xfrm>
            <a:off x="115888" y="4140200"/>
            <a:ext cx="3778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N</a:t>
            </a:r>
          </a:p>
        </p:txBody>
      </p:sp>
      <p:sp>
        <p:nvSpPr>
          <p:cNvPr id="21551" name="Rectangle 47"/>
          <p:cNvSpPr>
            <a:spLocks noChangeArrowheads="1"/>
          </p:cNvSpPr>
          <p:nvPr/>
        </p:nvSpPr>
        <p:spPr bwMode="auto">
          <a:xfrm>
            <a:off x="1716088" y="4064000"/>
            <a:ext cx="3778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O</a:t>
            </a:r>
          </a:p>
        </p:txBody>
      </p:sp>
      <p:sp>
        <p:nvSpPr>
          <p:cNvPr id="21552" name="Rectangle 48"/>
          <p:cNvSpPr>
            <a:spLocks noChangeArrowheads="1"/>
          </p:cNvSpPr>
          <p:nvPr/>
        </p:nvSpPr>
        <p:spPr bwMode="auto">
          <a:xfrm>
            <a:off x="1839913" y="4673600"/>
            <a:ext cx="1503362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Avant-Projet</a:t>
            </a:r>
          </a:p>
        </p:txBody>
      </p:sp>
      <p:sp>
        <p:nvSpPr>
          <p:cNvPr id="21553" name="Rectangle 49"/>
          <p:cNvSpPr>
            <a:spLocks noChangeArrowheads="1"/>
          </p:cNvSpPr>
          <p:nvPr/>
        </p:nvSpPr>
        <p:spPr bwMode="auto">
          <a:xfrm>
            <a:off x="2279650" y="5435600"/>
            <a:ext cx="62388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ok ?</a:t>
            </a:r>
          </a:p>
        </p:txBody>
      </p:sp>
      <p:sp>
        <p:nvSpPr>
          <p:cNvPr id="21554" name="Rectangle 50"/>
          <p:cNvSpPr>
            <a:spLocks noChangeArrowheads="1"/>
          </p:cNvSpPr>
          <p:nvPr/>
        </p:nvSpPr>
        <p:spPr bwMode="auto">
          <a:xfrm>
            <a:off x="1563688" y="5359400"/>
            <a:ext cx="3778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N</a:t>
            </a:r>
          </a:p>
        </p:txBody>
      </p:sp>
      <p:sp>
        <p:nvSpPr>
          <p:cNvPr id="21555" name="Rectangle 51"/>
          <p:cNvSpPr>
            <a:spLocks noChangeArrowheads="1"/>
          </p:cNvSpPr>
          <p:nvPr/>
        </p:nvSpPr>
        <p:spPr bwMode="auto">
          <a:xfrm>
            <a:off x="3316288" y="5283200"/>
            <a:ext cx="3778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O</a:t>
            </a:r>
          </a:p>
        </p:txBody>
      </p:sp>
      <p:sp>
        <p:nvSpPr>
          <p:cNvPr id="21556" name="Rectangle 52"/>
          <p:cNvSpPr>
            <a:spLocks noChangeArrowheads="1"/>
          </p:cNvSpPr>
          <p:nvPr/>
        </p:nvSpPr>
        <p:spPr bwMode="auto">
          <a:xfrm>
            <a:off x="4324350" y="2159000"/>
            <a:ext cx="171450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Choix </a:t>
            </a:r>
          </a:p>
          <a:p>
            <a:pPr algn="ctr" defTabSz="762000">
              <a:defRPr/>
            </a:pPr>
            <a:r>
              <a:rPr lang="fr-FR" sz="2000">
                <a:cs typeface="+mn-cs"/>
              </a:rPr>
              <a:t>environnement</a:t>
            </a:r>
          </a:p>
        </p:txBody>
      </p:sp>
      <p:sp>
        <p:nvSpPr>
          <p:cNvPr id="21557" name="Rectangle 53"/>
          <p:cNvSpPr>
            <a:spLocks noChangeArrowheads="1"/>
          </p:cNvSpPr>
          <p:nvPr/>
        </p:nvSpPr>
        <p:spPr bwMode="auto">
          <a:xfrm>
            <a:off x="6626225" y="2159000"/>
            <a:ext cx="153035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Analyse</a:t>
            </a:r>
          </a:p>
          <a:p>
            <a:pPr algn="ctr" defTabSz="762000">
              <a:defRPr/>
            </a:pPr>
            <a:r>
              <a:rPr lang="fr-FR" sz="2000">
                <a:cs typeface="+mn-cs"/>
              </a:rPr>
              <a:t>fonctionnelle</a:t>
            </a:r>
          </a:p>
        </p:txBody>
      </p:sp>
      <p:sp>
        <p:nvSpPr>
          <p:cNvPr id="21558" name="Freeform 54"/>
          <p:cNvSpPr>
            <a:spLocks/>
          </p:cNvSpPr>
          <p:nvPr/>
        </p:nvSpPr>
        <p:spPr bwMode="auto">
          <a:xfrm>
            <a:off x="3962400" y="3505200"/>
            <a:ext cx="1588" cy="158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21559" name="Rectangle 55"/>
          <p:cNvSpPr>
            <a:spLocks noChangeArrowheads="1"/>
          </p:cNvSpPr>
          <p:nvPr/>
        </p:nvSpPr>
        <p:spPr bwMode="auto">
          <a:xfrm>
            <a:off x="2749550" y="3587750"/>
            <a:ext cx="2425700" cy="444500"/>
          </a:xfrm>
          <a:prstGeom prst="rect">
            <a:avLst/>
          </a:prstGeom>
          <a:solidFill>
            <a:srgbClr val="A3F25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21560" name="Rectangle 56"/>
          <p:cNvSpPr>
            <a:spLocks noChangeArrowheads="1"/>
          </p:cNvSpPr>
          <p:nvPr/>
        </p:nvSpPr>
        <p:spPr bwMode="auto">
          <a:xfrm>
            <a:off x="2722563" y="3560763"/>
            <a:ext cx="2493962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fr-FR">
                <a:cs typeface="+mn-cs"/>
              </a:rPr>
              <a:t>Cahier des charges</a:t>
            </a:r>
          </a:p>
        </p:txBody>
      </p:sp>
      <p:sp>
        <p:nvSpPr>
          <p:cNvPr id="21561" name="Freeform 57"/>
          <p:cNvSpPr>
            <a:spLocks/>
          </p:cNvSpPr>
          <p:nvPr/>
        </p:nvSpPr>
        <p:spPr bwMode="auto">
          <a:xfrm>
            <a:off x="5181600" y="2819400"/>
            <a:ext cx="1068388" cy="687388"/>
          </a:xfrm>
          <a:custGeom>
            <a:avLst/>
            <a:gdLst>
              <a:gd name="T0" fmla="*/ 0 w 673"/>
              <a:gd name="T1" fmla="*/ 0 h 433"/>
              <a:gd name="T2" fmla="*/ 0 w 673"/>
              <a:gd name="T3" fmla="*/ 288 h 433"/>
              <a:gd name="T4" fmla="*/ 672 w 673"/>
              <a:gd name="T5" fmla="*/ 288 h 433"/>
              <a:gd name="T6" fmla="*/ 672 w 673"/>
              <a:gd name="T7" fmla="*/ 432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3" h="433">
                <a:moveTo>
                  <a:pt x="0" y="0"/>
                </a:moveTo>
                <a:lnTo>
                  <a:pt x="0" y="288"/>
                </a:lnTo>
                <a:lnTo>
                  <a:pt x="672" y="288"/>
                </a:lnTo>
                <a:lnTo>
                  <a:pt x="672" y="432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21562" name="Freeform 58"/>
          <p:cNvSpPr>
            <a:spLocks/>
          </p:cNvSpPr>
          <p:nvPr/>
        </p:nvSpPr>
        <p:spPr bwMode="auto">
          <a:xfrm>
            <a:off x="6324600" y="2743200"/>
            <a:ext cx="1144588" cy="763588"/>
          </a:xfrm>
          <a:custGeom>
            <a:avLst/>
            <a:gdLst>
              <a:gd name="T0" fmla="*/ 720 w 721"/>
              <a:gd name="T1" fmla="*/ 0 h 481"/>
              <a:gd name="T2" fmla="*/ 720 w 721"/>
              <a:gd name="T3" fmla="*/ 240 h 481"/>
              <a:gd name="T4" fmla="*/ 0 w 721"/>
              <a:gd name="T5" fmla="*/ 240 h 481"/>
              <a:gd name="T6" fmla="*/ 0 w 721"/>
              <a:gd name="T7" fmla="*/ 480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21" h="481">
                <a:moveTo>
                  <a:pt x="720" y="0"/>
                </a:moveTo>
                <a:lnTo>
                  <a:pt x="720" y="240"/>
                </a:lnTo>
                <a:lnTo>
                  <a:pt x="0" y="240"/>
                </a:lnTo>
                <a:lnTo>
                  <a:pt x="0" y="48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Séance 2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7213380"/>
      </p:ext>
    </p:extLst>
  </p:cSld>
  <p:clrMapOvr>
    <a:masterClrMapping/>
  </p:clrMapOvr>
  <p:transition xmlns:p14="http://schemas.microsoft.com/office/powerpoint/2010/main"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>
              <a:defRPr/>
            </a:pPr>
            <a:r>
              <a:rPr lang="fr-FR" smtClean="0">
                <a:cs typeface="+mj-cs"/>
              </a:rPr>
              <a:t>Maîtriser les coûts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1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defRPr/>
            </a:pPr>
            <a:r>
              <a:rPr lang="fr-FR" smtClean="0">
                <a:cs typeface="+mn-cs"/>
              </a:rPr>
              <a:t>Estimer le coût</a:t>
            </a:r>
          </a:p>
          <a:p>
            <a:pPr marL="342900" indent="-342900">
              <a:defRPr/>
            </a:pPr>
            <a:r>
              <a:rPr lang="fr-FR" smtClean="0">
                <a:cs typeface="+mn-cs"/>
              </a:rPr>
              <a:t>en connaissant à chaque fois</a:t>
            </a:r>
          </a:p>
          <a:p>
            <a:pPr marL="342900" indent="-342900">
              <a:defRPr/>
            </a:pPr>
            <a:r>
              <a:rPr lang="fr-FR" smtClean="0">
                <a:cs typeface="+mn-cs"/>
              </a:rPr>
              <a:t>le risque pris.</a:t>
            </a:r>
          </a:p>
        </p:txBody>
      </p:sp>
    </p:spTree>
  </p:cSld>
  <p:clrMapOvr>
    <a:masterClrMapping/>
  </p:clrMapOvr>
  <p:transition xmlns:p14="http://schemas.microsoft.com/office/powerpoint/2010/main">
    <p:zoom dir="in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Espace réservé de la date 3"/>
          <p:cNvSpPr>
            <a:spLocks noGrp="1"/>
          </p:cNvSpPr>
          <p:nvPr>
            <p:ph type="dt" sz="quarter" idx="10"/>
          </p:nvPr>
        </p:nvSpPr>
        <p:spPr>
          <a:xfrm>
            <a:off x="539750" y="6113735"/>
            <a:ext cx="2519363" cy="476250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fr-FR" sz="1400" smtClean="0">
                <a:solidFill>
                  <a:schemeClr val="bg2"/>
                </a:solidFill>
                <a:latin typeface="Arial" charset="0"/>
              </a:rPr>
              <a:t>INF05-Projet : Alain MILLE</a:t>
            </a:r>
            <a:endParaRPr lang="fr-FR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5017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193110"/>
            <a:ext cx="2133600" cy="476250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64371A6-02CC-A04C-9EDD-9019C8AB7394}" type="slidenum">
              <a:rPr lang="fr-FR" sz="1400">
                <a:solidFill>
                  <a:schemeClr val="bg2"/>
                </a:solidFill>
                <a:latin typeface="Arial" charset="0"/>
              </a:rPr>
              <a:pPr/>
              <a:t>25</a:t>
            </a:fld>
            <a:endParaRPr lang="fr-FR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defRPr/>
            </a:pPr>
            <a:r>
              <a:rPr lang="fr-FR" smtClean="0">
                <a:cs typeface="+mj-cs"/>
              </a:rPr>
              <a:t>ESTIMATION DES COUTS</a:t>
            </a:r>
          </a:p>
        </p:txBody>
      </p:sp>
      <p:sp>
        <p:nvSpPr>
          <p:cNvPr id="26627" name="Line 3"/>
          <p:cNvSpPr>
            <a:spLocks noChangeShapeType="1"/>
          </p:cNvSpPr>
          <p:nvPr/>
        </p:nvSpPr>
        <p:spPr bwMode="auto">
          <a:xfrm flipV="1">
            <a:off x="838200" y="1727225"/>
            <a:ext cx="0" cy="3746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26628" name="Line 4"/>
          <p:cNvSpPr>
            <a:spLocks noChangeShapeType="1"/>
          </p:cNvSpPr>
          <p:nvPr/>
        </p:nvSpPr>
        <p:spPr bwMode="auto">
          <a:xfrm>
            <a:off x="844550" y="5467375"/>
            <a:ext cx="6921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>
            <a:off x="844550" y="3562375"/>
            <a:ext cx="6921500" cy="0"/>
          </a:xfrm>
          <a:prstGeom prst="line">
            <a:avLst/>
          </a:prstGeom>
          <a:noFill/>
          <a:ln w="12700">
            <a:solidFill>
              <a:srgbClr val="A3F2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26630" name="Freeform 6"/>
          <p:cNvSpPr>
            <a:spLocks/>
          </p:cNvSpPr>
          <p:nvPr/>
        </p:nvSpPr>
        <p:spPr bwMode="auto">
          <a:xfrm>
            <a:off x="838200" y="1962175"/>
            <a:ext cx="6935788" cy="1601788"/>
          </a:xfrm>
          <a:custGeom>
            <a:avLst/>
            <a:gdLst>
              <a:gd name="T0" fmla="*/ 0 w 4369"/>
              <a:gd name="T1" fmla="*/ 0 h 1009"/>
              <a:gd name="T2" fmla="*/ 864 w 4369"/>
              <a:gd name="T3" fmla="*/ 432 h 1009"/>
              <a:gd name="T4" fmla="*/ 1776 w 4369"/>
              <a:gd name="T5" fmla="*/ 720 h 1009"/>
              <a:gd name="T6" fmla="*/ 2784 w 4369"/>
              <a:gd name="T7" fmla="*/ 864 h 1009"/>
              <a:gd name="T8" fmla="*/ 3696 w 4369"/>
              <a:gd name="T9" fmla="*/ 960 h 1009"/>
              <a:gd name="T10" fmla="*/ 4368 w 4369"/>
              <a:gd name="T11" fmla="*/ 1008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69" h="1009">
                <a:moveTo>
                  <a:pt x="0" y="0"/>
                </a:moveTo>
                <a:lnTo>
                  <a:pt x="864" y="432"/>
                </a:lnTo>
                <a:lnTo>
                  <a:pt x="1776" y="720"/>
                </a:lnTo>
                <a:lnTo>
                  <a:pt x="2784" y="864"/>
                </a:lnTo>
                <a:lnTo>
                  <a:pt x="3696" y="960"/>
                </a:lnTo>
                <a:lnTo>
                  <a:pt x="4368" y="1008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26631" name="Freeform 7"/>
          <p:cNvSpPr>
            <a:spLocks/>
          </p:cNvSpPr>
          <p:nvPr/>
        </p:nvSpPr>
        <p:spPr bwMode="auto">
          <a:xfrm>
            <a:off x="838200" y="3562375"/>
            <a:ext cx="6935788" cy="1601788"/>
          </a:xfrm>
          <a:custGeom>
            <a:avLst/>
            <a:gdLst>
              <a:gd name="T0" fmla="*/ 0 w 4369"/>
              <a:gd name="T1" fmla="*/ 1008 h 1009"/>
              <a:gd name="T2" fmla="*/ 864 w 4369"/>
              <a:gd name="T3" fmla="*/ 576 h 1009"/>
              <a:gd name="T4" fmla="*/ 1776 w 4369"/>
              <a:gd name="T5" fmla="*/ 288 h 1009"/>
              <a:gd name="T6" fmla="*/ 2784 w 4369"/>
              <a:gd name="T7" fmla="*/ 144 h 1009"/>
              <a:gd name="T8" fmla="*/ 3696 w 4369"/>
              <a:gd name="T9" fmla="*/ 48 h 1009"/>
              <a:gd name="T10" fmla="*/ 4368 w 4369"/>
              <a:gd name="T11" fmla="*/ 0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69" h="1009">
                <a:moveTo>
                  <a:pt x="0" y="1008"/>
                </a:moveTo>
                <a:lnTo>
                  <a:pt x="864" y="576"/>
                </a:lnTo>
                <a:lnTo>
                  <a:pt x="1776" y="288"/>
                </a:lnTo>
                <a:lnTo>
                  <a:pt x="2784" y="144"/>
                </a:lnTo>
                <a:lnTo>
                  <a:pt x="3696" y="48"/>
                </a:lnTo>
                <a:lnTo>
                  <a:pt x="4368" y="0"/>
                </a:lnTo>
              </a:path>
            </a:pathLst>
          </a:custGeom>
          <a:noFill/>
          <a:ln w="1270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2286000" y="2120925"/>
            <a:ext cx="0" cy="33401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4953000" y="2120925"/>
            <a:ext cx="0" cy="33401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7020272" y="2097063"/>
            <a:ext cx="0" cy="33401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7772400" y="2120925"/>
            <a:ext cx="0" cy="33401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3657600" y="2120925"/>
            <a:ext cx="0" cy="33401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976313" y="5492775"/>
            <a:ext cx="124777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fr-FR" sz="2000">
                <a:cs typeface="+mn-cs"/>
              </a:rPr>
              <a:t>Faisabilité</a:t>
            </a:r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2341563" y="5492775"/>
            <a:ext cx="1266398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fr-FR" sz="2000" dirty="0" smtClean="0">
                <a:cs typeface="+mn-cs"/>
              </a:rPr>
              <a:t>Etude</a:t>
            </a:r>
          </a:p>
          <a:p>
            <a:pPr>
              <a:defRPr/>
            </a:pPr>
            <a:r>
              <a:rPr lang="fr-FR" sz="2000" dirty="0" smtClean="0">
                <a:cs typeface="+mn-cs"/>
              </a:rPr>
              <a:t>Préalable</a:t>
            </a:r>
            <a:endParaRPr lang="fr-FR" sz="2000" dirty="0">
              <a:cs typeface="+mn-cs"/>
            </a:endParaRPr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3638550" y="5492775"/>
            <a:ext cx="2517626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>
              <a:defRPr/>
            </a:pPr>
            <a:r>
              <a:rPr lang="fr-FR" sz="2000" dirty="0">
                <a:cs typeface="+mn-cs"/>
              </a:rPr>
              <a:t>Conception</a:t>
            </a:r>
          </a:p>
          <a:p>
            <a:pPr algn="ctr">
              <a:defRPr/>
            </a:pPr>
            <a:r>
              <a:rPr lang="fr-FR" sz="2000" dirty="0" smtClean="0">
                <a:cs typeface="+mn-cs"/>
              </a:rPr>
              <a:t>Design</a:t>
            </a:r>
            <a:endParaRPr lang="fr-FR" sz="2000" dirty="0">
              <a:cs typeface="+mn-cs"/>
            </a:endParaRPr>
          </a:p>
        </p:txBody>
      </p:sp>
      <p:sp>
        <p:nvSpPr>
          <p:cNvPr id="26641" name="Rectangle 17"/>
          <p:cNvSpPr>
            <a:spLocks noChangeArrowheads="1"/>
          </p:cNvSpPr>
          <p:nvPr/>
        </p:nvSpPr>
        <p:spPr bwMode="auto">
          <a:xfrm>
            <a:off x="6380163" y="5492775"/>
            <a:ext cx="120916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fr-FR" sz="2000" dirty="0" smtClean="0">
                <a:cs typeface="+mn-cs"/>
              </a:rPr>
              <a:t>Livraison</a:t>
            </a:r>
            <a:endParaRPr lang="fr-FR" sz="2000" dirty="0">
              <a:cs typeface="+mn-cs"/>
            </a:endParaRPr>
          </a:p>
        </p:txBody>
      </p:sp>
      <p:sp>
        <p:nvSpPr>
          <p:cNvPr id="26642" name="Rectangle 18"/>
          <p:cNvSpPr>
            <a:spLocks noChangeArrowheads="1"/>
          </p:cNvSpPr>
          <p:nvPr/>
        </p:nvSpPr>
        <p:spPr bwMode="auto">
          <a:xfrm>
            <a:off x="207963" y="1636738"/>
            <a:ext cx="498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fr-FR">
                <a:cs typeface="+mn-cs"/>
              </a:rPr>
              <a:t>4x</a:t>
            </a:r>
          </a:p>
        </p:txBody>
      </p:sp>
      <p:sp>
        <p:nvSpPr>
          <p:cNvPr id="26643" name="Rectangle 19"/>
          <p:cNvSpPr>
            <a:spLocks noChangeArrowheads="1"/>
          </p:cNvSpPr>
          <p:nvPr/>
        </p:nvSpPr>
        <p:spPr bwMode="auto">
          <a:xfrm>
            <a:off x="284163" y="2474938"/>
            <a:ext cx="498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fr-FR">
                <a:cs typeface="+mn-cs"/>
              </a:rPr>
              <a:t>2x</a:t>
            </a:r>
          </a:p>
        </p:txBody>
      </p:sp>
      <p:sp>
        <p:nvSpPr>
          <p:cNvPr id="26644" name="Rectangle 20"/>
          <p:cNvSpPr>
            <a:spLocks noChangeArrowheads="1"/>
          </p:cNvSpPr>
          <p:nvPr/>
        </p:nvSpPr>
        <p:spPr bwMode="auto">
          <a:xfrm>
            <a:off x="131763" y="3998938"/>
            <a:ext cx="7270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fr-FR">
                <a:cs typeface="+mn-cs"/>
              </a:rPr>
              <a:t>0,5x</a:t>
            </a:r>
          </a:p>
        </p:txBody>
      </p:sp>
      <p:sp>
        <p:nvSpPr>
          <p:cNvPr id="26645" name="Rectangle 21"/>
          <p:cNvSpPr>
            <a:spLocks noChangeArrowheads="1"/>
          </p:cNvSpPr>
          <p:nvPr/>
        </p:nvSpPr>
        <p:spPr bwMode="auto">
          <a:xfrm>
            <a:off x="284163" y="3313138"/>
            <a:ext cx="3460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fr-FR">
                <a:cs typeface="+mn-cs"/>
              </a:rPr>
              <a:t>x</a:t>
            </a:r>
          </a:p>
        </p:txBody>
      </p:sp>
      <p:sp>
        <p:nvSpPr>
          <p:cNvPr id="26646" name="Rectangle 22"/>
          <p:cNvSpPr>
            <a:spLocks noChangeArrowheads="1"/>
          </p:cNvSpPr>
          <p:nvPr/>
        </p:nvSpPr>
        <p:spPr bwMode="auto">
          <a:xfrm>
            <a:off x="55563" y="4913338"/>
            <a:ext cx="879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fr-FR">
                <a:cs typeface="+mn-cs"/>
              </a:rPr>
              <a:t>0,25x</a:t>
            </a:r>
          </a:p>
        </p:txBody>
      </p:sp>
      <p:sp>
        <p:nvSpPr>
          <p:cNvPr id="26647" name="Rectangle 23"/>
          <p:cNvSpPr>
            <a:spLocks noChangeArrowheads="1"/>
          </p:cNvSpPr>
          <p:nvPr/>
        </p:nvSpPr>
        <p:spPr bwMode="auto">
          <a:xfrm>
            <a:off x="1277938" y="1628800"/>
            <a:ext cx="171132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fr-FR" sz="1800">
                <a:cs typeface="+mn-cs"/>
              </a:rPr>
              <a:t>Devis marketing</a:t>
            </a:r>
          </a:p>
        </p:txBody>
      </p:sp>
      <p:sp>
        <p:nvSpPr>
          <p:cNvPr id="26648" name="Rectangle 24"/>
          <p:cNvSpPr>
            <a:spLocks noChangeArrowheads="1"/>
          </p:cNvSpPr>
          <p:nvPr/>
        </p:nvSpPr>
        <p:spPr bwMode="auto">
          <a:xfrm>
            <a:off x="2789238" y="2238400"/>
            <a:ext cx="173672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fr-FR" sz="1800" dirty="0">
                <a:cs typeface="+mn-cs"/>
              </a:rPr>
              <a:t>Devis réalisation</a:t>
            </a:r>
          </a:p>
        </p:txBody>
      </p:sp>
      <p:sp>
        <p:nvSpPr>
          <p:cNvPr id="26649" name="Rectangle 25"/>
          <p:cNvSpPr>
            <a:spLocks noChangeArrowheads="1"/>
          </p:cNvSpPr>
          <p:nvPr/>
        </p:nvSpPr>
        <p:spPr bwMode="auto">
          <a:xfrm>
            <a:off x="3930650" y="2695600"/>
            <a:ext cx="2197100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fr-FR" sz="1800">
                <a:cs typeface="+mn-cs"/>
              </a:rPr>
              <a:t>(Devis d'engagement)</a:t>
            </a:r>
          </a:p>
        </p:txBody>
      </p:sp>
      <p:sp>
        <p:nvSpPr>
          <p:cNvPr id="26650" name="Freeform 26"/>
          <p:cNvSpPr>
            <a:spLocks/>
          </p:cNvSpPr>
          <p:nvPr/>
        </p:nvSpPr>
        <p:spPr bwMode="auto">
          <a:xfrm>
            <a:off x="1371600" y="1962175"/>
            <a:ext cx="992188" cy="687388"/>
          </a:xfrm>
          <a:custGeom>
            <a:avLst/>
            <a:gdLst>
              <a:gd name="T0" fmla="*/ 0 w 625"/>
              <a:gd name="T1" fmla="*/ 0 h 433"/>
              <a:gd name="T2" fmla="*/ 528 w 625"/>
              <a:gd name="T3" fmla="*/ 0 h 433"/>
              <a:gd name="T4" fmla="*/ 624 w 625"/>
              <a:gd name="T5" fmla="*/ 432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5" h="433">
                <a:moveTo>
                  <a:pt x="0" y="0"/>
                </a:moveTo>
                <a:lnTo>
                  <a:pt x="528" y="0"/>
                </a:lnTo>
                <a:lnTo>
                  <a:pt x="624" y="432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26651" name="Freeform 27"/>
          <p:cNvSpPr>
            <a:spLocks/>
          </p:cNvSpPr>
          <p:nvPr/>
        </p:nvSpPr>
        <p:spPr bwMode="auto">
          <a:xfrm>
            <a:off x="2895600" y="2571775"/>
            <a:ext cx="763588" cy="458788"/>
          </a:xfrm>
          <a:custGeom>
            <a:avLst/>
            <a:gdLst>
              <a:gd name="T0" fmla="*/ 0 w 481"/>
              <a:gd name="T1" fmla="*/ 0 h 289"/>
              <a:gd name="T2" fmla="*/ 384 w 481"/>
              <a:gd name="T3" fmla="*/ 0 h 289"/>
              <a:gd name="T4" fmla="*/ 480 w 481"/>
              <a:gd name="T5" fmla="*/ 28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1" h="289">
                <a:moveTo>
                  <a:pt x="0" y="0"/>
                </a:moveTo>
                <a:lnTo>
                  <a:pt x="384" y="0"/>
                </a:lnTo>
                <a:lnTo>
                  <a:pt x="480" y="288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26652" name="Freeform 28"/>
          <p:cNvSpPr>
            <a:spLocks/>
          </p:cNvSpPr>
          <p:nvPr/>
        </p:nvSpPr>
        <p:spPr bwMode="auto">
          <a:xfrm>
            <a:off x="4038600" y="2952775"/>
            <a:ext cx="915988" cy="382588"/>
          </a:xfrm>
          <a:custGeom>
            <a:avLst/>
            <a:gdLst>
              <a:gd name="T0" fmla="*/ 0 w 577"/>
              <a:gd name="T1" fmla="*/ 0 h 241"/>
              <a:gd name="T2" fmla="*/ 480 w 577"/>
              <a:gd name="T3" fmla="*/ 0 h 241"/>
              <a:gd name="T4" fmla="*/ 576 w 577"/>
              <a:gd name="T5" fmla="*/ 240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7" h="241">
                <a:moveTo>
                  <a:pt x="0" y="0"/>
                </a:moveTo>
                <a:lnTo>
                  <a:pt x="480" y="0"/>
                </a:lnTo>
                <a:lnTo>
                  <a:pt x="576" y="24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>
          <a:xfrm>
            <a:off x="3124200" y="6193110"/>
            <a:ext cx="2895600" cy="476250"/>
          </a:xfrm>
        </p:spPr>
        <p:txBody>
          <a:bodyPr/>
          <a:lstStyle/>
          <a:p>
            <a:r>
              <a:rPr lang="fr-FR" dirty="0" smtClean="0"/>
              <a:t>Séance 2</a:t>
            </a:r>
            <a:endParaRPr lang="fr-FR" dirty="0"/>
          </a:p>
        </p:txBody>
      </p:sp>
    </p:spTree>
  </p:cSld>
  <p:clrMapOvr>
    <a:masterClrMapping/>
  </p:clrMapOvr>
  <p:transition xmlns:p14="http://schemas.microsoft.com/office/powerpoint/2010/main">
    <p:zoom dir="in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fr-FR" sz="1400" smtClean="0">
                <a:solidFill>
                  <a:schemeClr val="bg2"/>
                </a:solidFill>
                <a:latin typeface="Arial" charset="0"/>
              </a:rPr>
              <a:t>INF05-Projet : Alain MILLE</a:t>
            </a:r>
            <a:endParaRPr lang="fr-FR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5222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8281481-99F9-2143-BA8A-C320C4CEE447}" type="slidenum">
              <a:rPr lang="fr-FR" sz="1400">
                <a:solidFill>
                  <a:schemeClr val="bg2"/>
                </a:solidFill>
                <a:latin typeface="Arial" charset="0"/>
              </a:rPr>
              <a:pPr/>
              <a:t>26</a:t>
            </a:fld>
            <a:endParaRPr lang="fr-FR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defRPr/>
            </a:pPr>
            <a:r>
              <a:rPr lang="fr-FR" smtClean="0">
                <a:cs typeface="+mj-cs"/>
              </a:rPr>
              <a:t>Techniques d'estimation...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defRPr/>
            </a:pPr>
            <a:r>
              <a:rPr lang="fr-FR" dirty="0" smtClean="0">
                <a:cs typeface="+mn-cs"/>
              </a:rPr>
              <a:t>Déterministe + Probabiliste</a:t>
            </a:r>
          </a:p>
          <a:p>
            <a:pPr lvl="1">
              <a:defRPr/>
            </a:pPr>
            <a:r>
              <a:rPr lang="fr-FR" dirty="0" smtClean="0"/>
              <a:t>estimation </a:t>
            </a:r>
            <a:r>
              <a:rPr lang="fr-FR" dirty="0" smtClean="0"/>
              <a:t>du nombre de </a:t>
            </a:r>
            <a:r>
              <a:rPr lang="fr-FR" dirty="0" smtClean="0"/>
              <a:t>« points de fonction », </a:t>
            </a:r>
            <a:r>
              <a:rPr lang="fr-FR" dirty="0" smtClean="0"/>
              <a:t>corrections nombreuses en fonctions de critères de difficulté, de délais, de technicité, etc....</a:t>
            </a:r>
          </a:p>
          <a:p>
            <a:pPr lvl="1">
              <a:defRPr/>
            </a:pPr>
            <a:r>
              <a:rPr lang="fr-FR" dirty="0" smtClean="0"/>
              <a:t>"Mille" : </a:t>
            </a:r>
            <a:r>
              <a:rPr lang="fr-FR" dirty="0" smtClean="0"/>
              <a:t>variante simplifiée </a:t>
            </a:r>
            <a:r>
              <a:rPr lang="fr-FR" dirty="0" smtClean="0"/>
              <a:t>des "points de fonctions" pour estimer des </a:t>
            </a:r>
            <a:r>
              <a:rPr lang="fr-FR" dirty="0" smtClean="0"/>
              <a:t>« composants ».</a:t>
            </a:r>
            <a:endParaRPr lang="fr-FR" dirty="0" smtClean="0"/>
          </a:p>
          <a:p>
            <a:pPr>
              <a:defRPr/>
            </a:pPr>
            <a:r>
              <a:rPr lang="fr-FR" dirty="0" smtClean="0">
                <a:cs typeface="+mn-cs"/>
              </a:rPr>
              <a:t>Par analogie avec des projets déjà réalisés. Adaptation de devis.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Séance 2</a:t>
            </a:r>
            <a:endParaRPr lang="fr-FR"/>
          </a:p>
        </p:txBody>
      </p:sp>
    </p:spTree>
  </p:cSld>
  <p:clrMapOvr>
    <a:masterClrMapping/>
  </p:clrMapOvr>
  <p:transition xmlns:p14="http://schemas.microsoft.com/office/powerpoint/2010/main">
    <p:zoom dir="in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fr-FR" sz="1400" smtClean="0">
                <a:solidFill>
                  <a:schemeClr val="bg2"/>
                </a:solidFill>
                <a:latin typeface="Arial" charset="0"/>
              </a:rPr>
              <a:t>INF05-Projet : Alain MILLE</a:t>
            </a:r>
            <a:endParaRPr lang="fr-FR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5427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9EF12AB-09D7-5244-8B3D-EDB1357A98B5}" type="slidenum">
              <a:rPr lang="fr-FR" sz="1400">
                <a:solidFill>
                  <a:schemeClr val="bg2"/>
                </a:solidFill>
                <a:latin typeface="Arial" charset="0"/>
              </a:rPr>
              <a:pPr/>
              <a:t>27</a:t>
            </a:fld>
            <a:endParaRPr lang="fr-FR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defRPr/>
            </a:pPr>
            <a:r>
              <a:rPr lang="fr-FR" smtClean="0">
                <a:cs typeface="+mj-cs"/>
              </a:rPr>
              <a:t>Méthode déterministe + probabiliste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defRPr/>
            </a:pPr>
            <a:r>
              <a:rPr lang="fr-FR" dirty="0" smtClean="0">
                <a:cs typeface="+mn-cs"/>
              </a:rPr>
              <a:t>Les contraintes financières et de délai sont fixées à l'avance. Ce qui est mesuré, c'est le risque (l'incertitude sur la réalisation de ces contraintes)</a:t>
            </a:r>
          </a:p>
          <a:p>
            <a:pPr>
              <a:defRPr/>
            </a:pPr>
            <a:r>
              <a:rPr lang="fr-FR" dirty="0" smtClean="0">
                <a:cs typeface="+mn-cs"/>
              </a:rPr>
              <a:t>L'approche nb de </a:t>
            </a:r>
            <a:r>
              <a:rPr lang="fr-FR" dirty="0" smtClean="0"/>
              <a:t>points de fonction </a:t>
            </a:r>
            <a:r>
              <a:rPr lang="fr-FR" dirty="0" smtClean="0">
                <a:cs typeface="+mn-cs"/>
              </a:rPr>
              <a:t>combinée </a:t>
            </a:r>
            <a:r>
              <a:rPr lang="fr-FR" dirty="0" smtClean="0">
                <a:cs typeface="+mn-cs"/>
              </a:rPr>
              <a:t>à de multiples critères est intéressante "intellectuellement" mais peu compatible avec une réactivité forte.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Séance 2</a:t>
            </a:r>
            <a:endParaRPr lang="fr-FR"/>
          </a:p>
        </p:txBody>
      </p:sp>
    </p:spTree>
  </p:cSld>
  <p:clrMapOvr>
    <a:masterClrMapping/>
  </p:clrMapOvr>
  <p:transition xmlns:p14="http://schemas.microsoft.com/office/powerpoint/2010/main">
    <p:zoom dir="in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fr-FR" sz="1400" smtClean="0">
                <a:solidFill>
                  <a:schemeClr val="bg2"/>
                </a:solidFill>
                <a:latin typeface="Arial" charset="0"/>
              </a:rPr>
              <a:t>INF05-Projet : Alain MILLE</a:t>
            </a:r>
            <a:endParaRPr lang="fr-FR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5632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AF7DA1F-0CFD-104E-B4E1-ABC445B770D4}" type="slidenum">
              <a:rPr lang="fr-FR" sz="1400">
                <a:solidFill>
                  <a:schemeClr val="bg2"/>
                </a:solidFill>
                <a:latin typeface="Arial" charset="0"/>
              </a:rPr>
              <a:pPr/>
              <a:t>28</a:t>
            </a:fld>
            <a:endParaRPr lang="fr-FR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defRPr/>
            </a:pPr>
            <a:r>
              <a:rPr lang="fr-FR" smtClean="0">
                <a:cs typeface="+mj-cs"/>
              </a:rPr>
              <a:t>Méthode "Mille" ...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defRPr/>
            </a:pPr>
            <a:r>
              <a:rPr lang="fr-FR" sz="2000" dirty="0" smtClean="0">
                <a:cs typeface="+mn-cs"/>
              </a:rPr>
              <a:t>A partir de l'analyse des besoins, lister les points de fonctions, c'est à dire correspondant au découpage en fonctions /sous-fonctions (du point de vue utilisateur) du </a:t>
            </a:r>
            <a:r>
              <a:rPr lang="fr-FR" sz="2000" dirty="0" smtClean="0">
                <a:cs typeface="+mn-cs"/>
              </a:rPr>
              <a:t>projet, jusqu’aux fonctions </a:t>
            </a:r>
            <a:r>
              <a:rPr lang="fr-FR" sz="2000" dirty="0" smtClean="0"/>
              <a:t>« élémentaires » = composant livrable (UX)</a:t>
            </a:r>
            <a:endParaRPr lang="fr-FR" sz="2000" dirty="0" smtClean="0">
              <a:cs typeface="+mn-cs"/>
            </a:endParaRPr>
          </a:p>
          <a:p>
            <a:pPr>
              <a:defRPr/>
            </a:pPr>
            <a:r>
              <a:rPr lang="fr-FR" sz="2000" dirty="0" smtClean="0">
                <a:cs typeface="+mn-cs"/>
              </a:rPr>
              <a:t>Chaque </a:t>
            </a:r>
            <a:r>
              <a:rPr lang="fr-FR" sz="2000" dirty="0" smtClean="0">
                <a:cs typeface="+mn-cs"/>
              </a:rPr>
              <a:t>fonction </a:t>
            </a:r>
            <a:r>
              <a:rPr lang="fr-FR" sz="2000" dirty="0" smtClean="0">
                <a:cs typeface="+mn-cs"/>
              </a:rPr>
              <a:t>élémentaire </a:t>
            </a:r>
            <a:r>
              <a:rPr lang="fr-FR" sz="2000" dirty="0" smtClean="0">
                <a:cs typeface="+mn-cs"/>
              </a:rPr>
              <a:t>correspond </a:t>
            </a:r>
            <a:r>
              <a:rPr lang="fr-FR" sz="2000" dirty="0" smtClean="0">
                <a:cs typeface="+mn-cs"/>
              </a:rPr>
              <a:t>à un </a:t>
            </a:r>
            <a:r>
              <a:rPr lang="fr-FR" sz="2000" dirty="0" smtClean="0">
                <a:cs typeface="+mn-cs"/>
              </a:rPr>
              <a:t>« module » </a:t>
            </a:r>
            <a:r>
              <a:rPr lang="fr-FR" sz="2000" dirty="0" smtClean="0">
                <a:cs typeface="+mn-cs"/>
              </a:rPr>
              <a:t>pouvant être </a:t>
            </a:r>
            <a:r>
              <a:rPr lang="fr-FR" sz="2000" dirty="0" smtClean="0">
                <a:cs typeface="+mn-cs"/>
              </a:rPr>
              <a:t>développé par </a:t>
            </a:r>
            <a:r>
              <a:rPr lang="fr-FR" sz="2000" dirty="0" smtClean="0">
                <a:cs typeface="+mn-cs"/>
              </a:rPr>
              <a:t>une personne</a:t>
            </a:r>
          </a:p>
          <a:p>
            <a:pPr>
              <a:defRPr/>
            </a:pPr>
            <a:r>
              <a:rPr lang="fr-FR" sz="2000" dirty="0" smtClean="0">
                <a:cs typeface="+mn-cs"/>
              </a:rPr>
              <a:t>Un </a:t>
            </a:r>
            <a:r>
              <a:rPr lang="fr-FR" sz="2000" dirty="0" smtClean="0">
                <a:cs typeface="+mn-cs"/>
              </a:rPr>
              <a:t>composant consomme entre </a:t>
            </a:r>
            <a:r>
              <a:rPr lang="fr-FR" sz="2000" dirty="0"/>
              <a:t>1</a:t>
            </a:r>
            <a:r>
              <a:rPr lang="fr-FR" sz="2000" dirty="0" smtClean="0">
                <a:cs typeface="+mn-cs"/>
              </a:rPr>
              <a:t> </a:t>
            </a:r>
            <a:r>
              <a:rPr lang="fr-FR" sz="2000" dirty="0"/>
              <a:t>à</a:t>
            </a:r>
            <a:r>
              <a:rPr lang="fr-FR" sz="2000" dirty="0" smtClean="0">
                <a:cs typeface="+mn-cs"/>
              </a:rPr>
              <a:t> </a:t>
            </a:r>
            <a:r>
              <a:rPr lang="fr-FR" sz="2000" dirty="0" smtClean="0">
                <a:cs typeface="+mn-cs"/>
              </a:rPr>
              <a:t>5 jours </a:t>
            </a:r>
            <a:r>
              <a:rPr lang="fr-FR" sz="2000" dirty="0" smtClean="0">
                <a:cs typeface="+mn-cs"/>
              </a:rPr>
              <a:t>de ressource humaine. S’il est plus important, on le divise !</a:t>
            </a:r>
            <a:endParaRPr lang="fr-FR" sz="2000" dirty="0" smtClean="0">
              <a:cs typeface="+mn-cs"/>
            </a:endParaRPr>
          </a:p>
          <a:p>
            <a:pPr>
              <a:defRPr/>
            </a:pPr>
            <a:r>
              <a:rPr lang="fr-FR" sz="2000" dirty="0" smtClean="0">
                <a:cs typeface="+mn-cs"/>
              </a:rPr>
              <a:t>Compter </a:t>
            </a:r>
            <a:r>
              <a:rPr lang="fr-FR" sz="2000" dirty="0" smtClean="0">
                <a:cs typeface="+mn-cs"/>
              </a:rPr>
              <a:t>les </a:t>
            </a:r>
            <a:r>
              <a:rPr lang="fr-FR" sz="2000" dirty="0" smtClean="0">
                <a:cs typeface="+mn-cs"/>
              </a:rPr>
              <a:t>composants « évidents » </a:t>
            </a:r>
            <a:r>
              <a:rPr lang="fr-FR" sz="2000" dirty="0" smtClean="0">
                <a:cs typeface="+mn-cs"/>
              </a:rPr>
              <a:t>du projet et multiplier par un facteur entre 1.2  et 1.8 selon la finesse de votre </a:t>
            </a:r>
            <a:r>
              <a:rPr lang="fr-FR" sz="2000" dirty="0" smtClean="0">
                <a:cs typeface="+mn-cs"/>
              </a:rPr>
              <a:t>analyse... </a:t>
            </a:r>
            <a:r>
              <a:rPr lang="fr-FR" sz="2000" dirty="0" smtClean="0">
                <a:cs typeface="+mn-cs"/>
                <a:sym typeface="Wingdings"/>
              </a:rPr>
              <a:t></a:t>
            </a:r>
          </a:p>
          <a:p>
            <a:pPr marL="0" indent="0">
              <a:buNone/>
              <a:defRPr/>
            </a:pPr>
            <a:endParaRPr lang="fr-FR" sz="2000" dirty="0">
              <a:sym typeface="Wingdings"/>
            </a:endParaRPr>
          </a:p>
          <a:p>
            <a:pPr marL="0" indent="0">
              <a:buNone/>
              <a:defRPr/>
            </a:pPr>
            <a:endParaRPr lang="fr-FR" sz="2000" dirty="0" smtClean="0">
              <a:cs typeface="+mn-cs"/>
            </a:endParaRP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Séance 2</a:t>
            </a:r>
            <a:endParaRPr lang="fr-FR"/>
          </a:p>
        </p:txBody>
      </p:sp>
    </p:spTree>
  </p:cSld>
  <p:clrMapOvr>
    <a:masterClrMapping/>
  </p:clrMapOvr>
  <p:transition xmlns:p14="http://schemas.microsoft.com/office/powerpoint/2010/main">
    <p:zoom dir="in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fr-FR" sz="1400" smtClean="0">
                <a:solidFill>
                  <a:schemeClr val="bg2"/>
                </a:solidFill>
                <a:latin typeface="Arial" charset="0"/>
              </a:rPr>
              <a:t>INF05-Projet : Alain MILLE</a:t>
            </a:r>
            <a:endParaRPr lang="fr-FR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5837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E4306AB-13C1-7148-AD4F-B04F5D4B292C}" type="slidenum">
              <a:rPr lang="fr-FR" sz="1400">
                <a:solidFill>
                  <a:schemeClr val="bg2"/>
                </a:solidFill>
                <a:latin typeface="Arial" charset="0"/>
              </a:rPr>
              <a:pPr/>
              <a:t>29</a:t>
            </a:fld>
            <a:endParaRPr lang="fr-FR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defRPr/>
            </a:pPr>
            <a:r>
              <a:rPr lang="fr-FR" dirty="0" smtClean="0">
                <a:cs typeface="+mj-cs"/>
              </a:rPr>
              <a:t>Exercice....</a:t>
            </a:r>
            <a:r>
              <a:rPr lang="fr-FR" dirty="0" smtClean="0">
                <a:cs typeface="+mj-cs"/>
              </a:rPr>
              <a:t>. (15min)</a:t>
            </a:r>
            <a:endParaRPr lang="fr-FR" dirty="0" smtClean="0">
              <a:cs typeface="+mj-cs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defRPr/>
            </a:pPr>
            <a:r>
              <a:rPr lang="fr-FR" dirty="0" smtClean="0">
                <a:cs typeface="+mn-cs"/>
              </a:rPr>
              <a:t>Soit à développer </a:t>
            </a:r>
            <a:r>
              <a:rPr lang="fr-FR" dirty="0" smtClean="0">
                <a:cs typeface="+mn-cs"/>
              </a:rPr>
              <a:t>l’architecture de l’information pour le module Inf03 </a:t>
            </a:r>
            <a:r>
              <a:rPr lang="fr-FR" dirty="0" smtClean="0">
                <a:cs typeface="+mn-cs"/>
                <a:sym typeface="Wingdings"/>
              </a:rPr>
              <a:t></a:t>
            </a:r>
            <a:endParaRPr lang="fr-FR" dirty="0" smtClean="0">
              <a:cs typeface="+mn-cs"/>
            </a:endParaRPr>
          </a:p>
          <a:p>
            <a:pPr>
              <a:defRPr/>
            </a:pPr>
            <a:r>
              <a:rPr lang="fr-FR" dirty="0" smtClean="0">
                <a:cs typeface="+mn-cs"/>
              </a:rPr>
              <a:t>Vous pouvez me poser des questions...pour l'analyse des besoins.</a:t>
            </a:r>
          </a:p>
          <a:p>
            <a:pPr>
              <a:defRPr/>
            </a:pPr>
            <a:r>
              <a:rPr lang="fr-FR" dirty="0"/>
              <a:t>Vous avez une idée du coût horaire consolidé </a:t>
            </a:r>
            <a:r>
              <a:rPr lang="fr-FR" dirty="0" smtClean="0"/>
              <a:t>?</a:t>
            </a:r>
            <a:endParaRPr lang="fr-FR" dirty="0"/>
          </a:p>
          <a:p>
            <a:pPr>
              <a:defRPr/>
            </a:pPr>
            <a:r>
              <a:rPr lang="fr-FR" dirty="0" smtClean="0">
                <a:cs typeface="+mn-cs"/>
              </a:rPr>
              <a:t>Donner </a:t>
            </a:r>
            <a:r>
              <a:rPr lang="fr-FR" dirty="0" smtClean="0">
                <a:cs typeface="+mn-cs"/>
              </a:rPr>
              <a:t>votre estimation du coût prévisionnel en </a:t>
            </a:r>
            <a:r>
              <a:rPr lang="fr-FR" dirty="0" smtClean="0"/>
              <a:t>heure ou jours (de 7h).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Séance 2</a:t>
            </a:r>
            <a:endParaRPr lang="fr-FR"/>
          </a:p>
        </p:txBody>
      </p:sp>
    </p:spTree>
  </p:cSld>
  <p:clrMapOvr>
    <a:masterClrMapping/>
  </p:clrMapOvr>
  <p:transition xmlns:p14="http://schemas.microsoft.com/office/powerpoint/2010/main">
    <p:zoom dir="in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fr-FR" sz="1400" smtClean="0">
                <a:solidFill>
                  <a:schemeClr val="bg2"/>
                </a:solidFill>
                <a:latin typeface="Arial" charset="0"/>
              </a:rPr>
              <a:t>INF05-Projet : Alain MILLE</a:t>
            </a:r>
            <a:endParaRPr lang="fr-FR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92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1B354EF-F14C-A042-898B-95C98D46E041}" type="slidenum">
              <a:rPr lang="fr-FR" sz="1400">
                <a:solidFill>
                  <a:schemeClr val="bg2"/>
                </a:solidFill>
                <a:latin typeface="Arial" charset="0"/>
              </a:rPr>
              <a:pPr/>
              <a:t>3</a:t>
            </a:fld>
            <a:endParaRPr lang="fr-FR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defRPr/>
            </a:pPr>
            <a:r>
              <a:rPr lang="fr-FR" smtClean="0">
                <a:cs typeface="+mj-cs"/>
              </a:rPr>
              <a:t>Définir les limites d'un projet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defRPr/>
            </a:pPr>
            <a:r>
              <a:rPr lang="fr-FR" smtClean="0">
                <a:cs typeface="+mn-cs"/>
              </a:rPr>
              <a:t>Combien ça va coûter ?</a:t>
            </a:r>
          </a:p>
          <a:p>
            <a:pPr>
              <a:defRPr/>
            </a:pPr>
            <a:r>
              <a:rPr lang="fr-FR" smtClean="0">
                <a:cs typeface="+mn-cs"/>
              </a:rPr>
              <a:t>Quel délai ?</a:t>
            </a:r>
          </a:p>
          <a:p>
            <a:pPr>
              <a:defRPr/>
            </a:pPr>
            <a:r>
              <a:rPr lang="fr-FR" smtClean="0">
                <a:cs typeface="+mn-cs"/>
              </a:rPr>
              <a:t>Quelle organisation?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Séance 2</a:t>
            </a:r>
            <a:endParaRPr lang="fr-FR"/>
          </a:p>
        </p:txBody>
      </p:sp>
    </p:spTree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Espace réservé de la date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fr-FR" sz="1400" smtClean="0">
                <a:solidFill>
                  <a:schemeClr val="bg2"/>
                </a:solidFill>
                <a:latin typeface="Arial" charset="0"/>
              </a:rPr>
              <a:t>INF05-Projet : Alain MILLE</a:t>
            </a:r>
            <a:endParaRPr lang="fr-FR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60418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C2323DB-BC4E-9D49-A811-ADEBB0D5A1E7}" type="slidenum">
              <a:rPr lang="fr-FR" sz="1400">
                <a:solidFill>
                  <a:schemeClr val="bg2"/>
                </a:solidFill>
                <a:latin typeface="Arial" charset="0"/>
              </a:rPr>
              <a:pPr/>
              <a:t>30</a:t>
            </a:fld>
            <a:endParaRPr lang="fr-FR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2278063" y="803275"/>
            <a:ext cx="3852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FR">
                <a:cs typeface="+mn-cs"/>
              </a:rPr>
              <a:t>Fiche de description de tâches</a:t>
            </a:r>
          </a:p>
        </p:txBody>
      </p:sp>
      <p:pic>
        <p:nvPicPr>
          <p:cNvPr id="778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296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Séance 2</a:t>
            </a:r>
            <a:endParaRPr lang="fr-FR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Espace réservé de la date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fr-FR" sz="1400" smtClean="0">
                <a:solidFill>
                  <a:schemeClr val="bg2"/>
                </a:solidFill>
                <a:latin typeface="Arial" charset="0"/>
              </a:rPr>
              <a:t>INF05-Projet : Alain MILLE</a:t>
            </a:r>
            <a:endParaRPr lang="fr-FR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62466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CBF1E09-0F47-424D-A038-89F942A64D35}" type="slidenum">
              <a:rPr lang="fr-FR" sz="1400">
                <a:solidFill>
                  <a:schemeClr val="bg2"/>
                </a:solidFill>
                <a:latin typeface="Arial" charset="0"/>
              </a:rPr>
              <a:pPr/>
              <a:t>31</a:t>
            </a:fld>
            <a:endParaRPr lang="fr-FR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304800" y="2667000"/>
            <a:ext cx="2406650" cy="4572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fr-FR">
                <a:cs typeface="+mn-cs"/>
              </a:rPr>
              <a:t>Cartouche général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2133600" y="3581400"/>
            <a:ext cx="2525713" cy="4572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fr-FR">
                <a:cs typeface="+mn-cs"/>
              </a:rPr>
              <a:t>Nom et code projet</a:t>
            </a: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3276600" y="4267200"/>
            <a:ext cx="3167063" cy="4572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fr-FR">
                <a:cs typeface="+mn-cs"/>
              </a:rPr>
              <a:t>Nom et code application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5638800" y="5105400"/>
            <a:ext cx="2711450" cy="4572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fr-FR">
                <a:cs typeface="+mn-cs"/>
              </a:rPr>
              <a:t>Niveau dans le cycle</a:t>
            </a:r>
          </a:p>
        </p:txBody>
      </p:sp>
      <p:sp>
        <p:nvSpPr>
          <p:cNvPr id="39945" name="Freeform 9"/>
          <p:cNvSpPr>
            <a:spLocks/>
          </p:cNvSpPr>
          <p:nvPr/>
        </p:nvSpPr>
        <p:spPr bwMode="auto">
          <a:xfrm>
            <a:off x="381000" y="1447800"/>
            <a:ext cx="2514600" cy="1676400"/>
          </a:xfrm>
          <a:custGeom>
            <a:avLst/>
            <a:gdLst>
              <a:gd name="T0" fmla="*/ 0 w 1584"/>
              <a:gd name="T1" fmla="*/ 1056 h 1056"/>
              <a:gd name="T2" fmla="*/ 1584 w 1584"/>
              <a:gd name="T3" fmla="*/ 1056 h 1056"/>
              <a:gd name="T4" fmla="*/ 1584 w 1584"/>
              <a:gd name="T5" fmla="*/ 816 h 1056"/>
              <a:gd name="T6" fmla="*/ 864 w 1584"/>
              <a:gd name="T7" fmla="*/ 0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84" h="1056">
                <a:moveTo>
                  <a:pt x="0" y="1056"/>
                </a:moveTo>
                <a:lnTo>
                  <a:pt x="1584" y="1056"/>
                </a:lnTo>
                <a:lnTo>
                  <a:pt x="1584" y="816"/>
                </a:lnTo>
                <a:lnTo>
                  <a:pt x="864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39946" name="Freeform 10"/>
          <p:cNvSpPr>
            <a:spLocks/>
          </p:cNvSpPr>
          <p:nvPr/>
        </p:nvSpPr>
        <p:spPr bwMode="auto">
          <a:xfrm>
            <a:off x="2286000" y="1524000"/>
            <a:ext cx="2590800" cy="2514600"/>
          </a:xfrm>
          <a:custGeom>
            <a:avLst/>
            <a:gdLst>
              <a:gd name="T0" fmla="*/ 0 w 1632"/>
              <a:gd name="T1" fmla="*/ 1584 h 1584"/>
              <a:gd name="T2" fmla="*/ 1632 w 1632"/>
              <a:gd name="T3" fmla="*/ 1584 h 1584"/>
              <a:gd name="T4" fmla="*/ 480 w 1632"/>
              <a:gd name="T5" fmla="*/ 240 h 1584"/>
              <a:gd name="T6" fmla="*/ 480 w 1632"/>
              <a:gd name="T7" fmla="*/ 0 h 1584"/>
              <a:gd name="T8" fmla="*/ 960 w 1632"/>
              <a:gd name="T9" fmla="*/ 48 h 1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2" h="1584">
                <a:moveTo>
                  <a:pt x="0" y="1584"/>
                </a:moveTo>
                <a:lnTo>
                  <a:pt x="1632" y="1584"/>
                </a:lnTo>
                <a:lnTo>
                  <a:pt x="480" y="240"/>
                </a:lnTo>
                <a:lnTo>
                  <a:pt x="480" y="0"/>
                </a:lnTo>
                <a:lnTo>
                  <a:pt x="960" y="48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39947" name="Freeform 11"/>
          <p:cNvSpPr>
            <a:spLocks/>
          </p:cNvSpPr>
          <p:nvPr/>
        </p:nvSpPr>
        <p:spPr bwMode="auto">
          <a:xfrm>
            <a:off x="3429000" y="1905000"/>
            <a:ext cx="3124200" cy="2819400"/>
          </a:xfrm>
          <a:custGeom>
            <a:avLst/>
            <a:gdLst>
              <a:gd name="T0" fmla="*/ 0 w 1968"/>
              <a:gd name="T1" fmla="*/ 1776 h 1776"/>
              <a:gd name="T2" fmla="*/ 1968 w 1968"/>
              <a:gd name="T3" fmla="*/ 1776 h 1776"/>
              <a:gd name="T4" fmla="*/ 1968 w 1968"/>
              <a:gd name="T5" fmla="*/ 1344 h 1776"/>
              <a:gd name="T6" fmla="*/ 96 w 1968"/>
              <a:gd name="T7" fmla="*/ 192 h 1776"/>
              <a:gd name="T8" fmla="*/ 192 w 1968"/>
              <a:gd name="T9" fmla="*/ 0 h 1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8" h="1776">
                <a:moveTo>
                  <a:pt x="0" y="1776"/>
                </a:moveTo>
                <a:lnTo>
                  <a:pt x="1968" y="1776"/>
                </a:lnTo>
                <a:lnTo>
                  <a:pt x="1968" y="1344"/>
                </a:lnTo>
                <a:lnTo>
                  <a:pt x="96" y="192"/>
                </a:lnTo>
                <a:lnTo>
                  <a:pt x="192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39948" name="Freeform 12"/>
          <p:cNvSpPr>
            <a:spLocks/>
          </p:cNvSpPr>
          <p:nvPr/>
        </p:nvSpPr>
        <p:spPr bwMode="auto">
          <a:xfrm>
            <a:off x="4953000" y="2057400"/>
            <a:ext cx="3581400" cy="3429000"/>
          </a:xfrm>
          <a:custGeom>
            <a:avLst/>
            <a:gdLst>
              <a:gd name="T0" fmla="*/ 480 w 2256"/>
              <a:gd name="T1" fmla="*/ 2160 h 2160"/>
              <a:gd name="T2" fmla="*/ 2256 w 2256"/>
              <a:gd name="T3" fmla="*/ 2160 h 2160"/>
              <a:gd name="T4" fmla="*/ 2208 w 2256"/>
              <a:gd name="T5" fmla="*/ 1344 h 2160"/>
              <a:gd name="T6" fmla="*/ 0 w 2256"/>
              <a:gd name="T7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56" h="2160">
                <a:moveTo>
                  <a:pt x="480" y="2160"/>
                </a:moveTo>
                <a:lnTo>
                  <a:pt x="2256" y="2160"/>
                </a:lnTo>
                <a:lnTo>
                  <a:pt x="2208" y="1344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39949" name="Text Box 13"/>
          <p:cNvSpPr txBox="1">
            <a:spLocks noChangeArrowheads="1"/>
          </p:cNvSpPr>
          <p:nvPr/>
        </p:nvSpPr>
        <p:spPr bwMode="auto">
          <a:xfrm>
            <a:off x="2955925" y="5832475"/>
            <a:ext cx="1974850" cy="469900"/>
          </a:xfrm>
          <a:prstGeom prst="rect">
            <a:avLst/>
          </a:prstGeom>
          <a:solidFill>
            <a:srgbClr val="A3F25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fr-FR">
                <a:cs typeface="+mn-cs"/>
              </a:rPr>
              <a:t>GSI-GET-C/R</a:t>
            </a:r>
          </a:p>
        </p:txBody>
      </p:sp>
      <p:sp>
        <p:nvSpPr>
          <p:cNvPr id="39950" name="Text Box 14"/>
          <p:cNvSpPr txBox="1">
            <a:spLocks noChangeArrowheads="1"/>
          </p:cNvSpPr>
          <p:nvPr/>
        </p:nvSpPr>
        <p:spPr bwMode="auto">
          <a:xfrm>
            <a:off x="1682750" y="269875"/>
            <a:ext cx="5351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FR">
                <a:cs typeface="+mn-cs"/>
              </a:rPr>
              <a:t>FICHE DE DESCRIPTION DE TACHES</a:t>
            </a:r>
          </a:p>
        </p:txBody>
      </p:sp>
      <p:graphicFrame>
        <p:nvGraphicFramePr>
          <p:cNvPr id="62477" name="Object 15"/>
          <p:cNvGraphicFramePr>
            <a:graphicFrameLocks noChangeAspect="1"/>
          </p:cNvGraphicFramePr>
          <p:nvPr/>
        </p:nvGraphicFramePr>
        <p:xfrm>
          <a:off x="609600" y="1000125"/>
          <a:ext cx="807720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3" name="Feuille de calcul" r:id="rId4" imgW="8058607" imgH="4553407" progId="Excel.Sheet.8">
                  <p:embed/>
                </p:oleObj>
              </mc:Choice>
              <mc:Fallback>
                <p:oleObj name="Feuille de calcul" r:id="rId4" imgW="8058607" imgH="455340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117" r="-99" b="71767"/>
                      <a:stretch>
                        <a:fillRect/>
                      </a:stretch>
                    </p:blipFill>
                    <p:spPr bwMode="auto">
                      <a:xfrm>
                        <a:off x="609600" y="1000125"/>
                        <a:ext cx="8077200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Séance 2</a:t>
            </a:r>
            <a:endParaRPr lang="fr-FR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Espace réservé de la date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fr-FR" sz="1400" smtClean="0">
                <a:solidFill>
                  <a:schemeClr val="bg2"/>
                </a:solidFill>
                <a:latin typeface="Arial" charset="0"/>
              </a:rPr>
              <a:t>INF05-Projet : Alain MILLE</a:t>
            </a:r>
            <a:endParaRPr lang="fr-FR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6451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130842D-54E3-B04D-AC4E-212034C2CA79}" type="slidenum">
              <a:rPr lang="fr-FR" sz="1400">
                <a:solidFill>
                  <a:schemeClr val="bg2"/>
                </a:solidFill>
                <a:latin typeface="Arial" charset="0"/>
              </a:rPr>
              <a:pPr/>
              <a:t>32</a:t>
            </a:fld>
            <a:endParaRPr lang="fr-FR" sz="1400">
              <a:solidFill>
                <a:schemeClr val="bg2"/>
              </a:solidFill>
              <a:latin typeface="Arial" charset="0"/>
            </a:endParaRPr>
          </a:p>
        </p:txBody>
      </p:sp>
      <p:pic>
        <p:nvPicPr>
          <p:cNvPr id="7066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046"/>
          <a:stretch>
            <a:fillRect/>
          </a:stretch>
        </p:blipFill>
        <p:spPr bwMode="auto">
          <a:xfrm>
            <a:off x="533400" y="762000"/>
            <a:ext cx="1219200" cy="441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533400" y="533400"/>
            <a:ext cx="8001000" cy="1295400"/>
          </a:xfrm>
          <a:prstGeom prst="rect">
            <a:avLst/>
          </a:prstGeom>
          <a:solidFill>
            <a:srgbClr val="FFFFCC">
              <a:alpha val="50000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70660" name="AutoShape 4"/>
          <p:cNvSpPr>
            <a:spLocks noChangeArrowheads="1"/>
          </p:cNvSpPr>
          <p:nvPr/>
        </p:nvSpPr>
        <p:spPr bwMode="auto">
          <a:xfrm>
            <a:off x="609600" y="5334000"/>
            <a:ext cx="2692400" cy="654050"/>
          </a:xfrm>
          <a:prstGeom prst="wedgeRectCallout">
            <a:avLst>
              <a:gd name="adj1" fmla="val -47523"/>
              <a:gd name="adj2" fmla="val -457523"/>
            </a:avLst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fr-FR" sz="1800">
                <a:cs typeface="+mn-cs"/>
              </a:rPr>
              <a:t>Code hiérarchique de tâche</a:t>
            </a:r>
          </a:p>
          <a:p>
            <a:pPr algn="ctr">
              <a:defRPr/>
            </a:pPr>
            <a:r>
              <a:rPr lang="fr-FR" sz="1800">
                <a:cs typeface="+mn-cs"/>
              </a:rPr>
              <a:t>/sous-tâche</a:t>
            </a:r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2651125" y="4003675"/>
            <a:ext cx="427513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fr-FR">
                <a:cs typeface="+mn-cs"/>
              </a:rPr>
              <a:t>Exemple : 1.2 Création des tables</a:t>
            </a:r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4038600" y="3886200"/>
            <a:ext cx="457200" cy="8382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609600" y="2438400"/>
            <a:ext cx="304800" cy="2286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Séance 2</a:t>
            </a:r>
            <a:endParaRPr lang="fr-FR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Espace réservé de la date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fr-FR" sz="1400" smtClean="0">
                <a:solidFill>
                  <a:schemeClr val="bg2"/>
                </a:solidFill>
                <a:latin typeface="Arial" charset="0"/>
              </a:rPr>
              <a:t>INF05-Projet : Alain MILLE</a:t>
            </a:r>
            <a:endParaRPr lang="fr-FR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66562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B0F7A6D-E231-0F4D-8EE8-BDD62589872E}" type="slidenum">
              <a:rPr lang="fr-FR" sz="1400">
                <a:solidFill>
                  <a:schemeClr val="bg2"/>
                </a:solidFill>
                <a:latin typeface="Arial" charset="0"/>
              </a:rPr>
              <a:pPr/>
              <a:t>33</a:t>
            </a:fld>
            <a:endParaRPr lang="fr-FR" sz="1400">
              <a:solidFill>
                <a:schemeClr val="bg2"/>
              </a:solidFill>
              <a:latin typeface="Arial" charset="0"/>
            </a:endParaRPr>
          </a:p>
        </p:txBody>
      </p:sp>
      <p:graphicFrame>
        <p:nvGraphicFramePr>
          <p:cNvPr id="66563" name="Object 10"/>
          <p:cNvGraphicFramePr>
            <a:graphicFrameLocks noChangeAspect="1"/>
          </p:cNvGraphicFramePr>
          <p:nvPr/>
        </p:nvGraphicFramePr>
        <p:xfrm>
          <a:off x="542925" y="609600"/>
          <a:ext cx="4029075" cy="455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9" name="Feuille de calcul" r:id="rId4" imgW="8058607" imgH="4553407" progId="Excel.Sheet.8">
                  <p:embed/>
                </p:oleObj>
              </mc:Choice>
              <mc:Fallback>
                <p:oleObj name="Feuille de calcul" r:id="rId4" imgW="8058607" imgH="455340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50009"/>
                      <a:stretch>
                        <a:fillRect/>
                      </a:stretch>
                    </p:blipFill>
                    <p:spPr bwMode="auto">
                      <a:xfrm>
                        <a:off x="542925" y="609600"/>
                        <a:ext cx="4029075" cy="455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533400" y="457200"/>
            <a:ext cx="8001000" cy="1295400"/>
          </a:xfrm>
          <a:prstGeom prst="rect">
            <a:avLst/>
          </a:prstGeom>
          <a:solidFill>
            <a:srgbClr val="FFFFCC">
              <a:alpha val="50000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71684" name="AutoShape 4"/>
          <p:cNvSpPr>
            <a:spLocks noChangeArrowheads="1"/>
          </p:cNvSpPr>
          <p:nvPr/>
        </p:nvSpPr>
        <p:spPr bwMode="auto">
          <a:xfrm>
            <a:off x="609600" y="5334000"/>
            <a:ext cx="2692400" cy="654050"/>
          </a:xfrm>
          <a:prstGeom prst="wedgeRectCallout">
            <a:avLst>
              <a:gd name="adj1" fmla="val -45694"/>
              <a:gd name="adj2" fmla="val -495389"/>
            </a:avLst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fr-FR" sz="1800">
                <a:cs typeface="+mn-cs"/>
              </a:rPr>
              <a:t>Code hiérarchique de tâche</a:t>
            </a:r>
          </a:p>
          <a:p>
            <a:pPr algn="ctr">
              <a:defRPr/>
            </a:pPr>
            <a:r>
              <a:rPr lang="fr-FR" sz="1800">
                <a:cs typeface="+mn-cs"/>
              </a:rPr>
              <a:t>/sous-tâche</a:t>
            </a:r>
          </a:p>
        </p:txBody>
      </p:sp>
      <p:sp>
        <p:nvSpPr>
          <p:cNvPr id="71687" name="AutoShape 7"/>
          <p:cNvSpPr>
            <a:spLocks noChangeArrowheads="1"/>
          </p:cNvSpPr>
          <p:nvPr/>
        </p:nvSpPr>
        <p:spPr bwMode="auto">
          <a:xfrm>
            <a:off x="2498725" y="4572000"/>
            <a:ext cx="1657350" cy="654050"/>
          </a:xfrm>
          <a:prstGeom prst="wedgeRectCallout">
            <a:avLst>
              <a:gd name="adj1" fmla="val -66764"/>
              <a:gd name="adj2" fmla="val -364806"/>
            </a:avLst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fr-FR" sz="1800">
                <a:cs typeface="+mn-cs"/>
              </a:rPr>
              <a:t>Libellé de tâche</a:t>
            </a:r>
          </a:p>
          <a:p>
            <a:pPr algn="ctr">
              <a:defRPr/>
            </a:pPr>
            <a:r>
              <a:rPr lang="fr-FR" sz="1800">
                <a:cs typeface="+mn-cs"/>
              </a:rPr>
              <a:t>/sous-tâche</a:t>
            </a:r>
          </a:p>
        </p:txBody>
      </p:sp>
      <p:sp>
        <p:nvSpPr>
          <p:cNvPr id="71688" name="Text Box 8"/>
          <p:cNvSpPr txBox="1">
            <a:spLocks noChangeArrowheads="1"/>
          </p:cNvSpPr>
          <p:nvPr/>
        </p:nvSpPr>
        <p:spPr bwMode="auto">
          <a:xfrm>
            <a:off x="3260725" y="3851275"/>
            <a:ext cx="427513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fr-FR">
                <a:cs typeface="+mn-cs"/>
              </a:rPr>
              <a:t>Exemple : 1.2 Création des tables</a:t>
            </a:r>
          </a:p>
        </p:txBody>
      </p:sp>
      <p:sp>
        <p:nvSpPr>
          <p:cNvPr id="71689" name="Rectangle 9"/>
          <p:cNvSpPr>
            <a:spLocks noChangeArrowheads="1"/>
          </p:cNvSpPr>
          <p:nvPr/>
        </p:nvSpPr>
        <p:spPr bwMode="auto">
          <a:xfrm>
            <a:off x="5105400" y="3733800"/>
            <a:ext cx="2438400" cy="6858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71691" name="Rectangle 11"/>
          <p:cNvSpPr>
            <a:spLocks noChangeArrowheads="1"/>
          </p:cNvSpPr>
          <p:nvPr/>
        </p:nvSpPr>
        <p:spPr bwMode="auto">
          <a:xfrm>
            <a:off x="914400" y="2362200"/>
            <a:ext cx="1371600" cy="2286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Séance 2</a:t>
            </a:r>
            <a:endParaRPr lang="fr-FR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Espace réservé de la date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fr-FR" sz="1400" smtClean="0">
                <a:solidFill>
                  <a:schemeClr val="bg2"/>
                </a:solidFill>
                <a:latin typeface="Arial" charset="0"/>
              </a:rPr>
              <a:t>INF05-Projet : Alain MILLE</a:t>
            </a:r>
            <a:endParaRPr lang="fr-FR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68610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1D832D4-731C-9448-B144-C3560BD8DBC5}" type="slidenum">
              <a:rPr lang="fr-FR" sz="1400">
                <a:solidFill>
                  <a:schemeClr val="bg2"/>
                </a:solidFill>
                <a:latin typeface="Arial" charset="0"/>
              </a:rPr>
              <a:pPr/>
              <a:t>34</a:t>
            </a:fld>
            <a:endParaRPr lang="fr-FR" sz="1400">
              <a:solidFill>
                <a:schemeClr val="bg2"/>
              </a:solidFill>
              <a:latin typeface="Arial" charset="0"/>
            </a:endParaRPr>
          </a:p>
        </p:txBody>
      </p:sp>
      <p:graphicFrame>
        <p:nvGraphicFramePr>
          <p:cNvPr id="68611" name="Object 17"/>
          <p:cNvGraphicFramePr>
            <a:graphicFrameLocks noChangeAspect="1"/>
          </p:cNvGraphicFramePr>
          <p:nvPr/>
        </p:nvGraphicFramePr>
        <p:xfrm>
          <a:off x="542925" y="609600"/>
          <a:ext cx="4638675" cy="455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7" name="Feuille de calcul" r:id="rId4" imgW="8058607" imgH="4553407" progId="Excel.Sheet.8">
                  <p:embed/>
                </p:oleObj>
              </mc:Choice>
              <mc:Fallback>
                <p:oleObj name="Feuille de calcul" r:id="rId4" imgW="8058607" imgH="455340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42447"/>
                      <a:stretch>
                        <a:fillRect/>
                      </a:stretch>
                    </p:blipFill>
                    <p:spPr bwMode="auto">
                      <a:xfrm>
                        <a:off x="542925" y="609600"/>
                        <a:ext cx="4638675" cy="455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533400" y="609600"/>
            <a:ext cx="8229600" cy="1143000"/>
          </a:xfrm>
          <a:prstGeom prst="rect">
            <a:avLst/>
          </a:prstGeom>
          <a:solidFill>
            <a:srgbClr val="FFFFCC">
              <a:alpha val="50000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72711" name="AutoShape 7"/>
          <p:cNvSpPr>
            <a:spLocks noChangeArrowheads="1"/>
          </p:cNvSpPr>
          <p:nvPr/>
        </p:nvSpPr>
        <p:spPr bwMode="auto">
          <a:xfrm>
            <a:off x="381000" y="4648200"/>
            <a:ext cx="3930650" cy="469900"/>
          </a:xfrm>
          <a:prstGeom prst="wedgeRectCallout">
            <a:avLst>
              <a:gd name="adj1" fmla="val 56745"/>
              <a:gd name="adj2" fmla="val -506755"/>
            </a:avLst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fr-FR">
                <a:cs typeface="+mn-cs"/>
              </a:rPr>
              <a:t>Personne affectée à cette tâche</a:t>
            </a:r>
          </a:p>
        </p:txBody>
      </p:sp>
      <p:sp>
        <p:nvSpPr>
          <p:cNvPr id="72720" name="Rectangle 16"/>
          <p:cNvSpPr>
            <a:spLocks noChangeArrowheads="1"/>
          </p:cNvSpPr>
          <p:nvPr/>
        </p:nvSpPr>
        <p:spPr bwMode="auto">
          <a:xfrm>
            <a:off x="4572000" y="2057400"/>
            <a:ext cx="609600" cy="4572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72722" name="Text Box 18"/>
          <p:cNvSpPr txBox="1">
            <a:spLocks noChangeArrowheads="1"/>
          </p:cNvSpPr>
          <p:nvPr/>
        </p:nvSpPr>
        <p:spPr bwMode="auto">
          <a:xfrm>
            <a:off x="4648200" y="1992313"/>
            <a:ext cx="43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1400">
                <a:cs typeface="+mn-cs"/>
              </a:rPr>
              <a:t>CD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Séance 2</a:t>
            </a:r>
            <a:endParaRPr lang="fr-FR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Espace réservé de la date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fr-FR" sz="1400" smtClean="0">
                <a:solidFill>
                  <a:schemeClr val="bg2"/>
                </a:solidFill>
                <a:latin typeface="Arial" charset="0"/>
              </a:rPr>
              <a:t>INF05-Projet : Alain MILLE</a:t>
            </a:r>
            <a:endParaRPr lang="fr-FR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70658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AD06A5E-F25E-0C41-B239-2F0C4A4CBE88}" type="slidenum">
              <a:rPr lang="fr-FR" sz="1400">
                <a:solidFill>
                  <a:schemeClr val="bg2"/>
                </a:solidFill>
                <a:latin typeface="Arial" charset="0"/>
              </a:rPr>
              <a:pPr/>
              <a:t>35</a:t>
            </a:fld>
            <a:endParaRPr lang="fr-FR" sz="1400">
              <a:solidFill>
                <a:schemeClr val="bg2"/>
              </a:solidFill>
              <a:latin typeface="Arial" charset="0"/>
            </a:endParaRPr>
          </a:p>
        </p:txBody>
      </p:sp>
      <p:graphicFrame>
        <p:nvGraphicFramePr>
          <p:cNvPr id="70659" name="Object 14"/>
          <p:cNvGraphicFramePr>
            <a:graphicFrameLocks noChangeAspect="1"/>
          </p:cNvGraphicFramePr>
          <p:nvPr/>
        </p:nvGraphicFramePr>
        <p:xfrm>
          <a:off x="609600" y="609600"/>
          <a:ext cx="5257800" cy="455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5" name="Feuille de calcul" r:id="rId4" imgW="8058607" imgH="4553407" progId="Excel.Sheet.8">
                  <p:embed/>
                </p:oleObj>
              </mc:Choice>
              <mc:Fallback>
                <p:oleObj name="Feuille de calcul" r:id="rId4" imgW="8058607" imgH="455340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34764"/>
                      <a:stretch>
                        <a:fillRect/>
                      </a:stretch>
                    </p:blipFill>
                    <p:spPr bwMode="auto">
                      <a:xfrm>
                        <a:off x="609600" y="609600"/>
                        <a:ext cx="5257800" cy="455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43" name="Text Box 15"/>
          <p:cNvSpPr txBox="1">
            <a:spLocks noChangeArrowheads="1"/>
          </p:cNvSpPr>
          <p:nvPr/>
        </p:nvSpPr>
        <p:spPr bwMode="auto">
          <a:xfrm>
            <a:off x="4714875" y="1992313"/>
            <a:ext cx="43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1400">
                <a:cs typeface="+mn-cs"/>
              </a:rPr>
              <a:t>CD</a:t>
            </a: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533400" y="609600"/>
            <a:ext cx="8229600" cy="1143000"/>
          </a:xfrm>
          <a:prstGeom prst="rect">
            <a:avLst/>
          </a:prstGeom>
          <a:solidFill>
            <a:srgbClr val="FFFFCC">
              <a:alpha val="50000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73732" name="AutoShape 4"/>
          <p:cNvSpPr>
            <a:spLocks noChangeArrowheads="1"/>
          </p:cNvSpPr>
          <p:nvPr/>
        </p:nvSpPr>
        <p:spPr bwMode="auto">
          <a:xfrm>
            <a:off x="381000" y="4648200"/>
            <a:ext cx="3930650" cy="469900"/>
          </a:xfrm>
          <a:prstGeom prst="wedgeRectCallout">
            <a:avLst>
              <a:gd name="adj1" fmla="val 62398"/>
              <a:gd name="adj2" fmla="val -572634"/>
            </a:avLst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fr-FR">
                <a:cs typeface="+mn-cs"/>
              </a:rPr>
              <a:t>Personne affectée à cette tâche</a:t>
            </a:r>
          </a:p>
        </p:txBody>
      </p:sp>
      <p:sp>
        <p:nvSpPr>
          <p:cNvPr id="73733" name="AutoShape 5"/>
          <p:cNvSpPr>
            <a:spLocks noChangeArrowheads="1"/>
          </p:cNvSpPr>
          <p:nvPr/>
        </p:nvSpPr>
        <p:spPr bwMode="auto">
          <a:xfrm>
            <a:off x="3048000" y="5181600"/>
            <a:ext cx="2292350" cy="469900"/>
          </a:xfrm>
          <a:prstGeom prst="wedgeRectCallout">
            <a:avLst>
              <a:gd name="adj1" fmla="val 49375"/>
              <a:gd name="adj2" fmla="val -631083"/>
            </a:avLst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fr-FR">
                <a:cs typeface="+mn-cs"/>
              </a:rPr>
              <a:t>Charge de travail</a:t>
            </a:r>
          </a:p>
        </p:txBody>
      </p:sp>
      <p:sp>
        <p:nvSpPr>
          <p:cNvPr id="73738" name="Rectangle 10"/>
          <p:cNvSpPr>
            <a:spLocks noChangeArrowheads="1"/>
          </p:cNvSpPr>
          <p:nvPr/>
        </p:nvSpPr>
        <p:spPr bwMode="auto">
          <a:xfrm>
            <a:off x="5257800" y="2057400"/>
            <a:ext cx="609600" cy="4572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73744" name="Text Box 16"/>
          <p:cNvSpPr txBox="1">
            <a:spLocks noChangeArrowheads="1"/>
          </p:cNvSpPr>
          <p:nvPr/>
        </p:nvSpPr>
        <p:spPr bwMode="auto">
          <a:xfrm>
            <a:off x="5318125" y="1966913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1600">
                <a:cs typeface="+mn-cs"/>
              </a:rPr>
              <a:t>12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Séance 2</a:t>
            </a:r>
            <a:endParaRPr lang="fr-FR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Espace réservé de la date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fr-FR" sz="1400" smtClean="0">
                <a:solidFill>
                  <a:schemeClr val="bg2"/>
                </a:solidFill>
                <a:latin typeface="Arial" charset="0"/>
              </a:rPr>
              <a:t>INF05-Projet : Alain MILLE</a:t>
            </a:r>
            <a:endParaRPr lang="fr-FR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72706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0BB4C58-8694-9A44-8B43-193FF842E33B}" type="slidenum">
              <a:rPr lang="fr-FR" sz="1400">
                <a:solidFill>
                  <a:schemeClr val="bg2"/>
                </a:solidFill>
                <a:latin typeface="Arial" charset="0"/>
              </a:rPr>
              <a:pPr/>
              <a:t>36</a:t>
            </a:fld>
            <a:endParaRPr lang="fr-FR" sz="1400">
              <a:solidFill>
                <a:schemeClr val="bg2"/>
              </a:solidFill>
              <a:latin typeface="Arial" charset="0"/>
            </a:endParaRPr>
          </a:p>
        </p:txBody>
      </p:sp>
      <p:graphicFrame>
        <p:nvGraphicFramePr>
          <p:cNvPr id="72707" name="Object 15"/>
          <p:cNvGraphicFramePr>
            <a:graphicFrameLocks noChangeAspect="1"/>
          </p:cNvGraphicFramePr>
          <p:nvPr/>
        </p:nvGraphicFramePr>
        <p:xfrm>
          <a:off x="457200" y="533400"/>
          <a:ext cx="6553200" cy="467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3" name="Feuille de calcul" r:id="rId4" imgW="9858756" imgH="4591507" progId="Excel.Sheet.8">
                  <p:embed/>
                </p:oleObj>
              </mc:Choice>
              <mc:Fallback>
                <p:oleObj name="Feuille de calcul" r:id="rId4" imgW="9858756" imgH="459150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34793"/>
                      <a:stretch>
                        <a:fillRect/>
                      </a:stretch>
                    </p:blipFill>
                    <p:spPr bwMode="auto">
                      <a:xfrm>
                        <a:off x="457200" y="533400"/>
                        <a:ext cx="6553200" cy="467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5" name="Text Box 13"/>
          <p:cNvSpPr txBox="1">
            <a:spLocks noChangeArrowheads="1"/>
          </p:cNvSpPr>
          <p:nvPr/>
        </p:nvSpPr>
        <p:spPr bwMode="auto">
          <a:xfrm>
            <a:off x="4714875" y="1992313"/>
            <a:ext cx="43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1400">
                <a:cs typeface="+mn-cs"/>
              </a:rPr>
              <a:t>CD</a:t>
            </a:r>
          </a:p>
        </p:txBody>
      </p:sp>
      <p:sp>
        <p:nvSpPr>
          <p:cNvPr id="74766" name="Text Box 14"/>
          <p:cNvSpPr txBox="1">
            <a:spLocks noChangeArrowheads="1"/>
          </p:cNvSpPr>
          <p:nvPr/>
        </p:nvSpPr>
        <p:spPr bwMode="auto">
          <a:xfrm>
            <a:off x="5318125" y="1966913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1600">
                <a:cs typeface="+mn-cs"/>
              </a:rPr>
              <a:t>12</a:t>
            </a: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381000" y="533400"/>
            <a:ext cx="8229600" cy="1143000"/>
          </a:xfrm>
          <a:prstGeom prst="rect">
            <a:avLst/>
          </a:prstGeom>
          <a:solidFill>
            <a:srgbClr val="FFFFCC">
              <a:alpha val="50000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74756" name="AutoShape 4"/>
          <p:cNvSpPr>
            <a:spLocks noChangeArrowheads="1"/>
          </p:cNvSpPr>
          <p:nvPr/>
        </p:nvSpPr>
        <p:spPr bwMode="auto">
          <a:xfrm>
            <a:off x="381000" y="4648200"/>
            <a:ext cx="3930650" cy="469900"/>
          </a:xfrm>
          <a:prstGeom prst="wedgeRectCallout">
            <a:avLst>
              <a:gd name="adj1" fmla="val 56745"/>
              <a:gd name="adj2" fmla="val -506755"/>
            </a:avLst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fr-FR">
                <a:cs typeface="+mn-cs"/>
              </a:rPr>
              <a:t>Personne affectée à cette tâche</a:t>
            </a:r>
          </a:p>
        </p:txBody>
      </p:sp>
      <p:sp>
        <p:nvSpPr>
          <p:cNvPr id="74757" name="AutoShape 5"/>
          <p:cNvSpPr>
            <a:spLocks noChangeArrowheads="1"/>
          </p:cNvSpPr>
          <p:nvPr/>
        </p:nvSpPr>
        <p:spPr bwMode="auto">
          <a:xfrm>
            <a:off x="3048000" y="5181600"/>
            <a:ext cx="2292350" cy="469900"/>
          </a:xfrm>
          <a:prstGeom prst="wedgeRectCallout">
            <a:avLst>
              <a:gd name="adj1" fmla="val 49375"/>
              <a:gd name="adj2" fmla="val -631083"/>
            </a:avLst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fr-FR">
                <a:cs typeface="+mn-cs"/>
              </a:rPr>
              <a:t>Charge de travail</a:t>
            </a:r>
          </a:p>
        </p:txBody>
      </p:sp>
      <p:sp>
        <p:nvSpPr>
          <p:cNvPr id="74758" name="AutoShape 6"/>
          <p:cNvSpPr>
            <a:spLocks noChangeArrowheads="1"/>
          </p:cNvSpPr>
          <p:nvPr/>
        </p:nvSpPr>
        <p:spPr bwMode="auto">
          <a:xfrm>
            <a:off x="4105275" y="5791200"/>
            <a:ext cx="2776538" cy="469900"/>
          </a:xfrm>
          <a:prstGeom prst="wedgeRectCallout">
            <a:avLst>
              <a:gd name="adj1" fmla="val 31079"/>
              <a:gd name="adj2" fmla="val -748986"/>
            </a:avLst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fr-FR">
                <a:cs typeface="+mn-cs"/>
              </a:rPr>
              <a:t>Dates de début prévu</a:t>
            </a:r>
          </a:p>
        </p:txBody>
      </p:sp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5791200" y="2057400"/>
            <a:ext cx="1219200" cy="4572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74768" name="Text Box 16"/>
          <p:cNvSpPr txBox="1">
            <a:spLocks noChangeArrowheads="1"/>
          </p:cNvSpPr>
          <p:nvPr/>
        </p:nvSpPr>
        <p:spPr bwMode="auto">
          <a:xfrm>
            <a:off x="5778500" y="2006600"/>
            <a:ext cx="6508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1000">
                <a:cs typeface="+mn-cs"/>
              </a:rPr>
              <a:t>10-11-98</a:t>
            </a:r>
          </a:p>
        </p:txBody>
      </p:sp>
      <p:sp>
        <p:nvSpPr>
          <p:cNvPr id="74769" name="Text Box 17"/>
          <p:cNvSpPr txBox="1">
            <a:spLocks noChangeArrowheads="1"/>
          </p:cNvSpPr>
          <p:nvPr/>
        </p:nvSpPr>
        <p:spPr bwMode="auto">
          <a:xfrm>
            <a:off x="6359525" y="2006600"/>
            <a:ext cx="6508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1000">
                <a:cs typeface="+mn-cs"/>
              </a:rPr>
              <a:t>10-12-98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Séance 2</a:t>
            </a:r>
            <a:endParaRPr lang="fr-FR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Espace réservé de la date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fr-FR" sz="1400" smtClean="0">
                <a:solidFill>
                  <a:schemeClr val="bg2"/>
                </a:solidFill>
                <a:latin typeface="Arial" charset="0"/>
              </a:rPr>
              <a:t>INF05-Projet : Alain MILLE</a:t>
            </a:r>
            <a:endParaRPr lang="fr-FR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7475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7D00921-4428-E747-8212-C1DDB862BC25}" type="slidenum">
              <a:rPr lang="fr-FR" sz="1400">
                <a:solidFill>
                  <a:schemeClr val="bg2"/>
                </a:solidFill>
                <a:latin typeface="Arial" charset="0"/>
              </a:rPr>
              <a:pPr/>
              <a:t>37</a:t>
            </a:fld>
            <a:endParaRPr lang="fr-FR" sz="1400">
              <a:solidFill>
                <a:schemeClr val="bg2"/>
              </a:solidFill>
              <a:latin typeface="Arial" charset="0"/>
            </a:endParaRPr>
          </a:p>
        </p:txBody>
      </p:sp>
      <p:graphicFrame>
        <p:nvGraphicFramePr>
          <p:cNvPr id="74755" name="Object 18"/>
          <p:cNvGraphicFramePr>
            <a:graphicFrameLocks noChangeAspect="1"/>
          </p:cNvGraphicFramePr>
          <p:nvPr/>
        </p:nvGraphicFramePr>
        <p:xfrm>
          <a:off x="457200" y="533400"/>
          <a:ext cx="7848600" cy="467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1" name="Feuille de calcul" r:id="rId4" imgW="9858756" imgH="4591507" progId="Excel.Sheet.8">
                  <p:embed/>
                </p:oleObj>
              </mc:Choice>
              <mc:Fallback>
                <p:oleObj name="Feuille de calcul" r:id="rId4" imgW="9858756" imgH="459150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21904"/>
                      <a:stretch>
                        <a:fillRect/>
                      </a:stretch>
                    </p:blipFill>
                    <p:spPr bwMode="auto">
                      <a:xfrm>
                        <a:off x="457200" y="533400"/>
                        <a:ext cx="7848600" cy="467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381000" y="533400"/>
            <a:ext cx="8229600" cy="1143000"/>
          </a:xfrm>
          <a:prstGeom prst="rect">
            <a:avLst/>
          </a:prstGeom>
          <a:solidFill>
            <a:srgbClr val="FFFFCC">
              <a:alpha val="50000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75780" name="AutoShape 4"/>
          <p:cNvSpPr>
            <a:spLocks noChangeArrowheads="1"/>
          </p:cNvSpPr>
          <p:nvPr/>
        </p:nvSpPr>
        <p:spPr bwMode="auto">
          <a:xfrm>
            <a:off x="381000" y="4648200"/>
            <a:ext cx="3930650" cy="469900"/>
          </a:xfrm>
          <a:prstGeom prst="wedgeRectCallout">
            <a:avLst>
              <a:gd name="adj1" fmla="val 56745"/>
              <a:gd name="adj2" fmla="val -506755"/>
            </a:avLst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fr-FR">
                <a:cs typeface="+mn-cs"/>
              </a:rPr>
              <a:t>Personne affectée à cette tâche</a:t>
            </a:r>
          </a:p>
        </p:txBody>
      </p:sp>
      <p:sp>
        <p:nvSpPr>
          <p:cNvPr id="75781" name="AutoShape 5"/>
          <p:cNvSpPr>
            <a:spLocks noChangeArrowheads="1"/>
          </p:cNvSpPr>
          <p:nvPr/>
        </p:nvSpPr>
        <p:spPr bwMode="auto">
          <a:xfrm>
            <a:off x="3048000" y="5181600"/>
            <a:ext cx="2292350" cy="469900"/>
          </a:xfrm>
          <a:prstGeom prst="wedgeRectCallout">
            <a:avLst>
              <a:gd name="adj1" fmla="val 49375"/>
              <a:gd name="adj2" fmla="val -631083"/>
            </a:avLst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fr-FR">
                <a:cs typeface="+mn-cs"/>
              </a:rPr>
              <a:t>Charge de travail</a:t>
            </a:r>
          </a:p>
        </p:txBody>
      </p:sp>
      <p:sp>
        <p:nvSpPr>
          <p:cNvPr id="75782" name="AutoShape 6"/>
          <p:cNvSpPr>
            <a:spLocks noChangeArrowheads="1"/>
          </p:cNvSpPr>
          <p:nvPr/>
        </p:nvSpPr>
        <p:spPr bwMode="auto">
          <a:xfrm>
            <a:off x="4105275" y="5791200"/>
            <a:ext cx="2776538" cy="469900"/>
          </a:xfrm>
          <a:prstGeom prst="wedgeRectCallout">
            <a:avLst>
              <a:gd name="adj1" fmla="val 31079"/>
              <a:gd name="adj2" fmla="val -748986"/>
            </a:avLst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fr-FR">
                <a:cs typeface="+mn-cs"/>
              </a:rPr>
              <a:t>Dates de début prévu</a:t>
            </a:r>
          </a:p>
        </p:txBody>
      </p:sp>
      <p:sp>
        <p:nvSpPr>
          <p:cNvPr id="75783" name="AutoShape 7"/>
          <p:cNvSpPr>
            <a:spLocks noChangeArrowheads="1"/>
          </p:cNvSpPr>
          <p:nvPr/>
        </p:nvSpPr>
        <p:spPr bwMode="auto">
          <a:xfrm>
            <a:off x="6492875" y="5022850"/>
            <a:ext cx="2573338" cy="469900"/>
          </a:xfrm>
          <a:prstGeom prst="wedgeRectCallout">
            <a:avLst>
              <a:gd name="adj1" fmla="val -583"/>
              <a:gd name="adj2" fmla="val -595944"/>
            </a:avLst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fr-FR">
                <a:cs typeface="+mn-cs"/>
              </a:rPr>
              <a:t>Dates de fin prévue</a:t>
            </a:r>
          </a:p>
        </p:txBody>
      </p:sp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6934200" y="2057400"/>
            <a:ext cx="1295400" cy="3048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75790" name="Text Box 14"/>
          <p:cNvSpPr txBox="1">
            <a:spLocks noChangeArrowheads="1"/>
          </p:cNvSpPr>
          <p:nvPr/>
        </p:nvSpPr>
        <p:spPr bwMode="auto">
          <a:xfrm>
            <a:off x="4714875" y="1992313"/>
            <a:ext cx="43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1400">
                <a:cs typeface="+mn-cs"/>
              </a:rPr>
              <a:t>CD</a:t>
            </a:r>
          </a:p>
        </p:txBody>
      </p:sp>
      <p:sp>
        <p:nvSpPr>
          <p:cNvPr id="75791" name="Text Box 15"/>
          <p:cNvSpPr txBox="1">
            <a:spLocks noChangeArrowheads="1"/>
          </p:cNvSpPr>
          <p:nvPr/>
        </p:nvSpPr>
        <p:spPr bwMode="auto">
          <a:xfrm>
            <a:off x="5318125" y="1966913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1600">
                <a:cs typeface="+mn-cs"/>
              </a:rPr>
              <a:t>12</a:t>
            </a:r>
          </a:p>
        </p:txBody>
      </p:sp>
      <p:sp>
        <p:nvSpPr>
          <p:cNvPr id="75792" name="Text Box 16"/>
          <p:cNvSpPr txBox="1">
            <a:spLocks noChangeArrowheads="1"/>
          </p:cNvSpPr>
          <p:nvPr/>
        </p:nvSpPr>
        <p:spPr bwMode="auto">
          <a:xfrm>
            <a:off x="5778500" y="2006600"/>
            <a:ext cx="6508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1000">
                <a:cs typeface="+mn-cs"/>
              </a:rPr>
              <a:t>10-11-98</a:t>
            </a:r>
          </a:p>
        </p:txBody>
      </p:sp>
      <p:sp>
        <p:nvSpPr>
          <p:cNvPr id="75793" name="Text Box 17"/>
          <p:cNvSpPr txBox="1">
            <a:spLocks noChangeArrowheads="1"/>
          </p:cNvSpPr>
          <p:nvPr/>
        </p:nvSpPr>
        <p:spPr bwMode="auto">
          <a:xfrm>
            <a:off x="6359525" y="2006600"/>
            <a:ext cx="6508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1000">
                <a:cs typeface="+mn-cs"/>
              </a:rPr>
              <a:t>10-01-99</a:t>
            </a:r>
          </a:p>
        </p:txBody>
      </p:sp>
      <p:sp>
        <p:nvSpPr>
          <p:cNvPr id="75795" name="Text Box 19"/>
          <p:cNvSpPr txBox="1">
            <a:spLocks noChangeArrowheads="1"/>
          </p:cNvSpPr>
          <p:nvPr/>
        </p:nvSpPr>
        <p:spPr bwMode="auto">
          <a:xfrm>
            <a:off x="6934200" y="2006600"/>
            <a:ext cx="6508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1000">
                <a:cs typeface="+mn-cs"/>
              </a:rPr>
              <a:t>15-01-99</a:t>
            </a:r>
          </a:p>
        </p:txBody>
      </p:sp>
      <p:sp>
        <p:nvSpPr>
          <p:cNvPr id="75796" name="Text Box 20"/>
          <p:cNvSpPr txBox="1">
            <a:spLocks noChangeArrowheads="1"/>
          </p:cNvSpPr>
          <p:nvPr/>
        </p:nvSpPr>
        <p:spPr bwMode="auto">
          <a:xfrm>
            <a:off x="7543800" y="2006600"/>
            <a:ext cx="587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1000">
                <a:cs typeface="+mn-cs"/>
              </a:rPr>
              <a:t>5-02-99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Séance 2</a:t>
            </a:r>
            <a:endParaRPr lang="fr-FR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Espace réservé de la date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fr-FR" sz="1400" smtClean="0">
                <a:solidFill>
                  <a:schemeClr val="bg2"/>
                </a:solidFill>
                <a:latin typeface="Arial" charset="0"/>
              </a:rPr>
              <a:t>INF05-Projet : Alain MILLE</a:t>
            </a:r>
            <a:endParaRPr lang="fr-FR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76802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4A77BC5-C598-2544-8906-66B8EBFE5AD8}" type="slidenum">
              <a:rPr lang="fr-FR" sz="1400">
                <a:solidFill>
                  <a:schemeClr val="bg2"/>
                </a:solidFill>
                <a:latin typeface="Arial" charset="0"/>
              </a:rPr>
              <a:pPr/>
              <a:t>38</a:t>
            </a:fld>
            <a:endParaRPr lang="fr-FR" sz="1400">
              <a:solidFill>
                <a:schemeClr val="bg2"/>
              </a:solidFill>
              <a:latin typeface="Arial" charset="0"/>
            </a:endParaRPr>
          </a:p>
        </p:txBody>
      </p:sp>
      <p:graphicFrame>
        <p:nvGraphicFramePr>
          <p:cNvPr id="76803" name="Object 8"/>
          <p:cNvGraphicFramePr>
            <a:graphicFrameLocks noChangeAspect="1"/>
          </p:cNvGraphicFramePr>
          <p:nvPr/>
        </p:nvGraphicFramePr>
        <p:xfrm>
          <a:off x="609600" y="533400"/>
          <a:ext cx="7467600" cy="467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9" name="Feuille de calcul" r:id="rId4" imgW="9858756" imgH="4591507" progId="Excel.Sheet.8">
                  <p:embed/>
                </p:oleObj>
              </mc:Choice>
              <mc:Fallback>
                <p:oleObj name="Feuille de calcul" r:id="rId4" imgW="9858756" imgH="459150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0328" r="-4634"/>
                      <a:stretch>
                        <a:fillRect/>
                      </a:stretch>
                    </p:blipFill>
                    <p:spPr bwMode="auto">
                      <a:xfrm>
                        <a:off x="609600" y="533400"/>
                        <a:ext cx="7467600" cy="467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6" name="Rectangle 6"/>
          <p:cNvSpPr>
            <a:spLocks noChangeArrowheads="1"/>
          </p:cNvSpPr>
          <p:nvPr/>
        </p:nvSpPr>
        <p:spPr bwMode="auto">
          <a:xfrm>
            <a:off x="609600" y="685800"/>
            <a:ext cx="4114800" cy="2362200"/>
          </a:xfrm>
          <a:prstGeom prst="rect">
            <a:avLst/>
          </a:prstGeom>
          <a:solidFill>
            <a:srgbClr val="FFFFCC">
              <a:alpha val="50000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76807" name="AutoShape 7"/>
          <p:cNvSpPr>
            <a:spLocks noChangeArrowheads="1"/>
          </p:cNvSpPr>
          <p:nvPr/>
        </p:nvSpPr>
        <p:spPr bwMode="auto">
          <a:xfrm>
            <a:off x="685800" y="5029200"/>
            <a:ext cx="6878638" cy="469900"/>
          </a:xfrm>
          <a:prstGeom prst="wedgeRectCallout">
            <a:avLst>
              <a:gd name="adj1" fmla="val 18704"/>
              <a:gd name="adj2" fmla="val -621620"/>
            </a:avLst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fr-FR">
                <a:cs typeface="+mn-cs"/>
              </a:rPr>
              <a:t>Charges, dates de début et fin « constatées »= réalisées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Séance 2</a:t>
            </a:r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fr-FR" sz="1400" smtClean="0">
                <a:solidFill>
                  <a:schemeClr val="bg2"/>
                </a:solidFill>
                <a:latin typeface="Arial" charset="0"/>
              </a:rPr>
              <a:t>INF05-Projet : Alain MILLE</a:t>
            </a:r>
            <a:endParaRPr lang="fr-FR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126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45EEB8B-03FA-444C-9AA3-C962791F744D}" type="slidenum">
              <a:rPr lang="fr-FR" sz="1400">
                <a:solidFill>
                  <a:schemeClr val="bg2"/>
                </a:solidFill>
                <a:latin typeface="Arial" charset="0"/>
              </a:rPr>
              <a:pPr/>
              <a:t>4</a:t>
            </a:fld>
            <a:endParaRPr lang="fr-FR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defRPr/>
            </a:pPr>
            <a:r>
              <a:rPr lang="fr-FR" smtClean="0">
                <a:cs typeface="+mj-cs"/>
              </a:rPr>
              <a:t>Les postes de coûts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defRPr/>
            </a:pPr>
            <a:r>
              <a:rPr lang="fr-FR" dirty="0" smtClean="0">
                <a:cs typeface="+mn-cs"/>
              </a:rPr>
              <a:t>Les études préalables</a:t>
            </a:r>
          </a:p>
          <a:p>
            <a:pPr>
              <a:defRPr/>
            </a:pPr>
            <a:r>
              <a:rPr lang="fr-FR" dirty="0" smtClean="0">
                <a:cs typeface="+mn-cs"/>
              </a:rPr>
              <a:t>La réalisation</a:t>
            </a:r>
          </a:p>
          <a:p>
            <a:pPr lvl="1">
              <a:defRPr/>
            </a:pPr>
            <a:r>
              <a:rPr lang="fr-FR" dirty="0" smtClean="0"/>
              <a:t>La plateforme</a:t>
            </a:r>
          </a:p>
          <a:p>
            <a:pPr lvl="1">
              <a:defRPr/>
            </a:pPr>
            <a:r>
              <a:rPr lang="fr-FR" dirty="0" smtClean="0"/>
              <a:t>Les ressources humaines consommées</a:t>
            </a:r>
          </a:p>
          <a:p>
            <a:pPr lvl="1">
              <a:defRPr/>
            </a:pPr>
            <a:r>
              <a:rPr lang="fr-FR" dirty="0" smtClean="0"/>
              <a:t>Le packaging des versions intermédiaires</a:t>
            </a:r>
          </a:p>
          <a:p>
            <a:pPr lvl="1">
              <a:defRPr/>
            </a:pPr>
            <a:r>
              <a:rPr lang="fr-FR" dirty="0" smtClean="0"/>
              <a:t>La mise en œuvre des tests utilisateurs</a:t>
            </a:r>
          </a:p>
          <a:p>
            <a:pPr>
              <a:defRPr/>
            </a:pPr>
            <a:r>
              <a:rPr lang="fr-FR" dirty="0" smtClean="0">
                <a:cs typeface="+mn-cs"/>
              </a:rPr>
              <a:t>Les déploiements officiels</a:t>
            </a:r>
          </a:p>
          <a:p>
            <a:pPr>
              <a:defRPr/>
            </a:pPr>
            <a:r>
              <a:rPr lang="fr-FR" dirty="0" smtClean="0"/>
              <a:t>Le suivi du fonctionnement</a:t>
            </a:r>
            <a:endParaRPr lang="fr-FR" dirty="0" smtClean="0">
              <a:cs typeface="+mn-cs"/>
            </a:endParaRPr>
          </a:p>
          <a:p>
            <a:pPr>
              <a:defRPr/>
            </a:pPr>
            <a:endParaRPr lang="fr-FR" dirty="0" smtClean="0">
              <a:cs typeface="+mn-cs"/>
            </a:endParaRP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Séance 2</a:t>
            </a:r>
            <a:endParaRPr lang="fr-FR"/>
          </a:p>
        </p:txBody>
      </p:sp>
    </p:spTree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Espace réservé de la date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fr-FR" sz="1400" smtClean="0">
                <a:solidFill>
                  <a:schemeClr val="bg2"/>
                </a:solidFill>
                <a:latin typeface="Arial" charset="0"/>
              </a:rPr>
              <a:t>INF05-Projet : Alain MILLE</a:t>
            </a:r>
            <a:endParaRPr lang="fr-FR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3314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92C8540-6207-FC47-BB3C-A53E92CCCBC2}" type="slidenum">
              <a:rPr lang="fr-FR" sz="1400">
                <a:solidFill>
                  <a:schemeClr val="bg2"/>
                </a:solidFill>
                <a:latin typeface="Arial" charset="0"/>
              </a:rPr>
              <a:pPr/>
              <a:t>5</a:t>
            </a:fld>
            <a:endParaRPr lang="fr-FR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defRPr/>
            </a:pPr>
            <a:r>
              <a:rPr lang="fr-FR" dirty="0" smtClean="0"/>
              <a:t>Cycle(s) de projet</a:t>
            </a:r>
            <a:endParaRPr lang="fr-FR" dirty="0" smtClean="0">
              <a:cs typeface="+mj-cs"/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149350" y="1682750"/>
            <a:ext cx="1435100" cy="4445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546225" y="1701800"/>
            <a:ext cx="63023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Idée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Séance 2</a:t>
            </a:r>
            <a:endParaRPr lang="fr-FR"/>
          </a:p>
        </p:txBody>
      </p:sp>
    </p:spTree>
  </p:cSld>
  <p:clrMapOvr>
    <a:masterClrMapping/>
  </p:clrMapOvr>
  <p:transition xmlns:p14="http://schemas.microsoft.com/office/powerpoint/2010/main"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fr-FR" sz="1400" smtClean="0">
                <a:solidFill>
                  <a:schemeClr val="bg2"/>
                </a:solidFill>
                <a:latin typeface="Arial" charset="0"/>
              </a:rPr>
              <a:t>INF05-Projet : Alain MILLE</a:t>
            </a:r>
            <a:endParaRPr lang="fr-FR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536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4162DB7-D1C1-D44B-B116-30994396CFA0}" type="slidenum">
              <a:rPr lang="fr-FR" sz="1400">
                <a:solidFill>
                  <a:schemeClr val="bg2"/>
                </a:solidFill>
                <a:latin typeface="Arial" charset="0"/>
              </a:rPr>
              <a:pPr/>
              <a:t>6</a:t>
            </a:fld>
            <a:endParaRPr lang="fr-FR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defRPr/>
            </a:pPr>
            <a:r>
              <a:rPr lang="fr-FR" dirty="0" smtClean="0">
                <a:cs typeface="+mj-cs"/>
              </a:rPr>
              <a:t>Avant le projet… l’idée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defRPr/>
            </a:pPr>
            <a:r>
              <a:rPr lang="fr-FR" dirty="0" smtClean="0">
                <a:cs typeface="+mn-cs"/>
              </a:rPr>
              <a:t>Origines multiples</a:t>
            </a:r>
          </a:p>
          <a:p>
            <a:pPr>
              <a:defRPr/>
            </a:pPr>
            <a:r>
              <a:rPr lang="fr-FR" dirty="0" smtClean="0">
                <a:cs typeface="+mn-cs"/>
              </a:rPr>
              <a:t>Nécessité de mettre en évidence l'objectif "concret", c'est à dire que souhaite-t-on comme type d’architecture d’information ?</a:t>
            </a:r>
          </a:p>
          <a:p>
            <a:pPr>
              <a:defRPr/>
            </a:pPr>
            <a:r>
              <a:rPr lang="fr-FR" dirty="0" smtClean="0">
                <a:cs typeface="+mn-cs"/>
              </a:rPr>
              <a:t>Expliquer en quoi l'idée sert l'objectif.</a:t>
            </a:r>
          </a:p>
          <a:p>
            <a:pPr>
              <a:defRPr/>
            </a:pPr>
            <a:r>
              <a:rPr lang="fr-FR" dirty="0" smtClean="0">
                <a:cs typeface="+mn-cs"/>
              </a:rPr>
              <a:t>(Convaincre les décideurs de l'intérêt de l'idée...)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Séance 2</a:t>
            </a:r>
            <a:endParaRPr lang="fr-FR"/>
          </a:p>
        </p:txBody>
      </p:sp>
    </p:spTree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Espace réservé de la date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fr-FR" sz="1400" smtClean="0">
                <a:solidFill>
                  <a:schemeClr val="bg2"/>
                </a:solidFill>
                <a:latin typeface="Arial" charset="0"/>
              </a:rPr>
              <a:t>INF05-Projet : Alain MILLE</a:t>
            </a:r>
            <a:endParaRPr lang="fr-FR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7410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8FB480D-8963-0F49-9E37-9C6163E3706A}" type="slidenum">
              <a:rPr lang="fr-FR" sz="1400">
                <a:solidFill>
                  <a:schemeClr val="bg2"/>
                </a:solidFill>
                <a:latin typeface="Arial" charset="0"/>
              </a:rPr>
              <a:pPr/>
              <a:t>7</a:t>
            </a:fld>
            <a:endParaRPr lang="fr-FR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149350" y="1682750"/>
            <a:ext cx="1435100" cy="4445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0244" name="Oval 4"/>
          <p:cNvSpPr>
            <a:spLocks noChangeArrowheads="1"/>
          </p:cNvSpPr>
          <p:nvPr/>
        </p:nvSpPr>
        <p:spPr bwMode="auto">
          <a:xfrm>
            <a:off x="1225550" y="2368550"/>
            <a:ext cx="1282700" cy="3683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0245" name="Freeform 5"/>
          <p:cNvSpPr>
            <a:spLocks/>
          </p:cNvSpPr>
          <p:nvPr/>
        </p:nvSpPr>
        <p:spPr bwMode="auto">
          <a:xfrm>
            <a:off x="1828800" y="2133600"/>
            <a:ext cx="1588" cy="230188"/>
          </a:xfrm>
          <a:custGeom>
            <a:avLst/>
            <a:gdLst>
              <a:gd name="T0" fmla="*/ 0 w 1"/>
              <a:gd name="T1" fmla="*/ 0 h 145"/>
              <a:gd name="T2" fmla="*/ 0 w 1"/>
              <a:gd name="T3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45">
                <a:moveTo>
                  <a:pt x="0" y="0"/>
                </a:moveTo>
                <a:lnTo>
                  <a:pt x="0" y="144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0246" name="Freeform 6"/>
          <p:cNvSpPr>
            <a:spLocks/>
          </p:cNvSpPr>
          <p:nvPr/>
        </p:nvSpPr>
        <p:spPr bwMode="auto">
          <a:xfrm>
            <a:off x="1143000" y="2514600"/>
            <a:ext cx="77788" cy="458788"/>
          </a:xfrm>
          <a:custGeom>
            <a:avLst/>
            <a:gdLst>
              <a:gd name="T0" fmla="*/ 48 w 49"/>
              <a:gd name="T1" fmla="*/ 0 h 289"/>
              <a:gd name="T2" fmla="*/ 0 w 49"/>
              <a:gd name="T3" fmla="*/ 0 h 289"/>
              <a:gd name="T4" fmla="*/ 0 w 49"/>
              <a:gd name="T5" fmla="*/ 28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9" h="289">
                <a:moveTo>
                  <a:pt x="48" y="0"/>
                </a:moveTo>
                <a:lnTo>
                  <a:pt x="0" y="0"/>
                </a:lnTo>
                <a:lnTo>
                  <a:pt x="0" y="288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0247" name="Freeform 7"/>
          <p:cNvSpPr>
            <a:spLocks/>
          </p:cNvSpPr>
          <p:nvPr/>
        </p:nvSpPr>
        <p:spPr bwMode="auto">
          <a:xfrm>
            <a:off x="2514600" y="2514600"/>
            <a:ext cx="306388" cy="153988"/>
          </a:xfrm>
          <a:custGeom>
            <a:avLst/>
            <a:gdLst>
              <a:gd name="T0" fmla="*/ 0 w 193"/>
              <a:gd name="T1" fmla="*/ 0 h 97"/>
              <a:gd name="T2" fmla="*/ 192 w 193"/>
              <a:gd name="T3" fmla="*/ 0 h 97"/>
              <a:gd name="T4" fmla="*/ 192 w 193"/>
              <a:gd name="T5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3" h="97">
                <a:moveTo>
                  <a:pt x="0" y="0"/>
                </a:moveTo>
                <a:lnTo>
                  <a:pt x="192" y="0"/>
                </a:lnTo>
                <a:lnTo>
                  <a:pt x="192" y="96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0248" name="Freeform 8" descr="Wide downward diagonal"/>
          <p:cNvSpPr>
            <a:spLocks/>
          </p:cNvSpPr>
          <p:nvPr/>
        </p:nvSpPr>
        <p:spPr bwMode="auto">
          <a:xfrm>
            <a:off x="2590800" y="2667000"/>
            <a:ext cx="534988" cy="153988"/>
          </a:xfrm>
          <a:custGeom>
            <a:avLst/>
            <a:gdLst>
              <a:gd name="T0" fmla="*/ 0 w 337"/>
              <a:gd name="T1" fmla="*/ 96 h 97"/>
              <a:gd name="T2" fmla="*/ 0 w 337"/>
              <a:gd name="T3" fmla="*/ 0 h 97"/>
              <a:gd name="T4" fmla="*/ 336 w 337"/>
              <a:gd name="T5" fmla="*/ 0 h 97"/>
              <a:gd name="T6" fmla="*/ 336 w 337"/>
              <a:gd name="T7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7" h="97">
                <a:moveTo>
                  <a:pt x="0" y="96"/>
                </a:moveTo>
                <a:lnTo>
                  <a:pt x="0" y="0"/>
                </a:lnTo>
                <a:lnTo>
                  <a:pt x="336" y="0"/>
                </a:lnTo>
                <a:lnTo>
                  <a:pt x="336" y="96"/>
                </a:lnTo>
              </a:path>
            </a:pathLst>
          </a:custGeom>
          <a:pattFill prst="wdDnDiag">
            <a:fgClr>
              <a:schemeClr val="tx1"/>
            </a:fgClr>
            <a:bgClr>
              <a:schemeClr val="bg1"/>
            </a:bgClr>
          </a:patt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1546225" y="1701800"/>
            <a:ext cx="63023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Idée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1371600" y="2311400"/>
            <a:ext cx="9112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suivie?</a:t>
            </a:r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877888" y="2235200"/>
            <a:ext cx="3778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O</a:t>
            </a: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2401888" y="2159000"/>
            <a:ext cx="3778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N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Séance 2</a:t>
            </a:r>
            <a:endParaRPr lang="fr-FR"/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609600" y="427038"/>
            <a:ext cx="60594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defRPr/>
            </a:pPr>
            <a:r>
              <a:rPr lang="fr-FR" smtClean="0"/>
              <a:t>Cycle(s) de projet</a:t>
            </a:r>
            <a:endParaRPr lang="fr-FR" dirty="0" smtClean="0"/>
          </a:p>
        </p:txBody>
      </p:sp>
    </p:spTree>
  </p:cSld>
  <p:clrMapOvr>
    <a:masterClrMapping/>
  </p:clrMapOvr>
  <p:transition xmlns:p14="http://schemas.microsoft.com/office/powerpoint/2010/main"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Espace réservé de la date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fr-FR" sz="1400" smtClean="0">
                <a:solidFill>
                  <a:schemeClr val="bg2"/>
                </a:solidFill>
                <a:latin typeface="Arial" charset="0"/>
              </a:rPr>
              <a:t>INF05-Projet : Alain MILLE</a:t>
            </a:r>
            <a:endParaRPr lang="fr-FR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9458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CF0DD4C-BF5B-1344-94B1-3BDCC753974B}" type="slidenum">
              <a:rPr lang="fr-FR" sz="1400">
                <a:solidFill>
                  <a:schemeClr val="bg2"/>
                </a:solidFill>
                <a:latin typeface="Arial" charset="0"/>
              </a:rPr>
              <a:pPr/>
              <a:t>8</a:t>
            </a:fld>
            <a:endParaRPr lang="fr-FR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149350" y="1682750"/>
            <a:ext cx="1435100" cy="4445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1268" name="Oval 4"/>
          <p:cNvSpPr>
            <a:spLocks noChangeArrowheads="1"/>
          </p:cNvSpPr>
          <p:nvPr/>
        </p:nvSpPr>
        <p:spPr bwMode="auto">
          <a:xfrm>
            <a:off x="1225550" y="2368550"/>
            <a:ext cx="1282700" cy="3683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387350" y="2978150"/>
            <a:ext cx="1435100" cy="4445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387350" y="3587750"/>
            <a:ext cx="1435100" cy="4445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1271" name="Freeform 7"/>
          <p:cNvSpPr>
            <a:spLocks/>
          </p:cNvSpPr>
          <p:nvPr/>
        </p:nvSpPr>
        <p:spPr bwMode="auto">
          <a:xfrm>
            <a:off x="1828800" y="2133600"/>
            <a:ext cx="1588" cy="230188"/>
          </a:xfrm>
          <a:custGeom>
            <a:avLst/>
            <a:gdLst>
              <a:gd name="T0" fmla="*/ 0 w 1"/>
              <a:gd name="T1" fmla="*/ 0 h 145"/>
              <a:gd name="T2" fmla="*/ 0 w 1"/>
              <a:gd name="T3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45">
                <a:moveTo>
                  <a:pt x="0" y="0"/>
                </a:moveTo>
                <a:lnTo>
                  <a:pt x="0" y="144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1272" name="Freeform 8"/>
          <p:cNvSpPr>
            <a:spLocks/>
          </p:cNvSpPr>
          <p:nvPr/>
        </p:nvSpPr>
        <p:spPr bwMode="auto">
          <a:xfrm>
            <a:off x="1143000" y="2514600"/>
            <a:ext cx="77788" cy="458788"/>
          </a:xfrm>
          <a:custGeom>
            <a:avLst/>
            <a:gdLst>
              <a:gd name="T0" fmla="*/ 48 w 49"/>
              <a:gd name="T1" fmla="*/ 0 h 289"/>
              <a:gd name="T2" fmla="*/ 0 w 49"/>
              <a:gd name="T3" fmla="*/ 0 h 289"/>
              <a:gd name="T4" fmla="*/ 0 w 49"/>
              <a:gd name="T5" fmla="*/ 28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9" h="289">
                <a:moveTo>
                  <a:pt x="48" y="0"/>
                </a:moveTo>
                <a:lnTo>
                  <a:pt x="0" y="0"/>
                </a:lnTo>
                <a:lnTo>
                  <a:pt x="0" y="288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1273" name="Freeform 9"/>
          <p:cNvSpPr>
            <a:spLocks/>
          </p:cNvSpPr>
          <p:nvPr/>
        </p:nvSpPr>
        <p:spPr bwMode="auto">
          <a:xfrm>
            <a:off x="1104900" y="3505200"/>
            <a:ext cx="1588" cy="77788"/>
          </a:xfrm>
          <a:custGeom>
            <a:avLst/>
            <a:gdLst>
              <a:gd name="T0" fmla="*/ 0 w 1"/>
              <a:gd name="T1" fmla="*/ 0 h 49"/>
              <a:gd name="T2" fmla="*/ 0 w 1"/>
              <a:gd name="T3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49">
                <a:moveTo>
                  <a:pt x="0" y="0"/>
                </a:moveTo>
                <a:lnTo>
                  <a:pt x="0" y="48"/>
                </a:lnTo>
              </a:path>
            </a:pathLst>
          </a:custGeom>
          <a:solidFill>
            <a:schemeClr val="hlink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1274" name="Freeform 10"/>
          <p:cNvSpPr>
            <a:spLocks/>
          </p:cNvSpPr>
          <p:nvPr/>
        </p:nvSpPr>
        <p:spPr bwMode="auto">
          <a:xfrm>
            <a:off x="2514600" y="2514600"/>
            <a:ext cx="306388" cy="153988"/>
          </a:xfrm>
          <a:custGeom>
            <a:avLst/>
            <a:gdLst>
              <a:gd name="T0" fmla="*/ 0 w 193"/>
              <a:gd name="T1" fmla="*/ 0 h 97"/>
              <a:gd name="T2" fmla="*/ 192 w 193"/>
              <a:gd name="T3" fmla="*/ 0 h 97"/>
              <a:gd name="T4" fmla="*/ 192 w 193"/>
              <a:gd name="T5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3" h="97">
                <a:moveTo>
                  <a:pt x="0" y="0"/>
                </a:moveTo>
                <a:lnTo>
                  <a:pt x="192" y="0"/>
                </a:lnTo>
                <a:lnTo>
                  <a:pt x="192" y="96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1275" name="Freeform 11" descr="Wide downward diagonal"/>
          <p:cNvSpPr>
            <a:spLocks/>
          </p:cNvSpPr>
          <p:nvPr/>
        </p:nvSpPr>
        <p:spPr bwMode="auto">
          <a:xfrm>
            <a:off x="2590800" y="2667000"/>
            <a:ext cx="534988" cy="153988"/>
          </a:xfrm>
          <a:custGeom>
            <a:avLst/>
            <a:gdLst>
              <a:gd name="T0" fmla="*/ 0 w 337"/>
              <a:gd name="T1" fmla="*/ 96 h 97"/>
              <a:gd name="T2" fmla="*/ 0 w 337"/>
              <a:gd name="T3" fmla="*/ 0 h 97"/>
              <a:gd name="T4" fmla="*/ 336 w 337"/>
              <a:gd name="T5" fmla="*/ 0 h 97"/>
              <a:gd name="T6" fmla="*/ 336 w 337"/>
              <a:gd name="T7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7" h="97">
                <a:moveTo>
                  <a:pt x="0" y="96"/>
                </a:moveTo>
                <a:lnTo>
                  <a:pt x="0" y="0"/>
                </a:lnTo>
                <a:lnTo>
                  <a:pt x="336" y="0"/>
                </a:lnTo>
                <a:lnTo>
                  <a:pt x="336" y="96"/>
                </a:lnTo>
              </a:path>
            </a:pathLst>
          </a:custGeom>
          <a:pattFill prst="wdDnDiag">
            <a:fgClr>
              <a:schemeClr val="tx1"/>
            </a:fgClr>
            <a:bgClr>
              <a:schemeClr val="bg1"/>
            </a:bgClr>
          </a:patt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1546225" y="1701800"/>
            <a:ext cx="63023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Idée</a:t>
            </a:r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1371600" y="2311400"/>
            <a:ext cx="9112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suivie?</a:t>
            </a:r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877888" y="2235200"/>
            <a:ext cx="3778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O</a:t>
            </a:r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2401888" y="2159000"/>
            <a:ext cx="3778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N</a:t>
            </a:r>
          </a:p>
        </p:txBody>
      </p:sp>
      <p:sp>
        <p:nvSpPr>
          <p:cNvPr id="11280" name="Rectangle 16"/>
          <p:cNvSpPr>
            <a:spLocks noChangeArrowheads="1"/>
          </p:cNvSpPr>
          <p:nvPr/>
        </p:nvSpPr>
        <p:spPr bwMode="auto">
          <a:xfrm>
            <a:off x="396875" y="2997200"/>
            <a:ext cx="1341438" cy="4064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Etat Actuel</a:t>
            </a:r>
          </a:p>
        </p:txBody>
      </p:sp>
      <p:sp>
        <p:nvSpPr>
          <p:cNvPr id="11281" name="Rectangle 17"/>
          <p:cNvSpPr>
            <a:spLocks noChangeArrowheads="1"/>
          </p:cNvSpPr>
          <p:nvPr/>
        </p:nvSpPr>
        <p:spPr bwMode="auto">
          <a:xfrm>
            <a:off x="555625" y="3606800"/>
            <a:ext cx="1023938" cy="4064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fr-FR" sz="2000">
                <a:cs typeface="+mn-cs"/>
              </a:rPr>
              <a:t>Critique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Séance 2</a:t>
            </a:r>
            <a:endParaRPr lang="fr-FR"/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059488" cy="11430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defRPr/>
            </a:pPr>
            <a:r>
              <a:rPr lang="fr-FR" dirty="0" smtClean="0"/>
              <a:t>Cycle(s) de projet</a:t>
            </a:r>
            <a:endParaRPr lang="fr-FR" dirty="0" smtClean="0"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Espace réservé de la date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fr-FR" sz="1400" smtClean="0">
                <a:solidFill>
                  <a:schemeClr val="bg2"/>
                </a:solidFill>
                <a:latin typeface="Arial" charset="0"/>
              </a:rPr>
              <a:t>INF05-Projet : Alain MILLE</a:t>
            </a:r>
            <a:endParaRPr lang="fr-FR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1506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CE4507E-F05E-2F49-8F47-B449E5C211AC}" type="slidenum">
              <a:rPr lang="fr-FR" sz="1400">
                <a:solidFill>
                  <a:schemeClr val="bg2"/>
                </a:solidFill>
                <a:latin typeface="Arial" charset="0"/>
              </a:rPr>
              <a:pPr/>
              <a:t>9</a:t>
            </a:fld>
            <a:endParaRPr lang="fr-FR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defRPr/>
            </a:pPr>
            <a:r>
              <a:rPr lang="fr-FR" dirty="0" smtClean="0"/>
              <a:t>Objectivation de l’idée</a:t>
            </a:r>
            <a:endParaRPr lang="fr-FR" dirty="0" smtClean="0">
              <a:cs typeface="+mj-cs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1700808"/>
            <a:ext cx="4008438" cy="417195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defRPr/>
            </a:pPr>
            <a:r>
              <a:rPr lang="fr-FR" dirty="0" smtClean="0">
                <a:cs typeface="+mn-cs"/>
              </a:rPr>
              <a:t>Critique</a:t>
            </a:r>
          </a:p>
          <a:p>
            <a:pPr lvl="1">
              <a:defRPr/>
            </a:pPr>
            <a:r>
              <a:rPr lang="fr-FR" dirty="0"/>
              <a:t>M</a:t>
            </a:r>
            <a:r>
              <a:rPr lang="fr-FR" dirty="0" smtClean="0"/>
              <a:t>ettre en évidence les points forts et faibles de l'existant</a:t>
            </a:r>
          </a:p>
          <a:p>
            <a:pPr lvl="1">
              <a:defRPr/>
            </a:pPr>
            <a:r>
              <a:rPr lang="fr-FR" dirty="0"/>
              <a:t>J</a:t>
            </a:r>
            <a:r>
              <a:rPr lang="fr-FR" dirty="0" smtClean="0"/>
              <a:t>uger l'état de l'art pour estimer la faisabilité technique</a:t>
            </a:r>
          </a:p>
          <a:p>
            <a:pPr lvl="1">
              <a:defRPr/>
            </a:pPr>
            <a:r>
              <a:rPr lang="fr-FR" dirty="0"/>
              <a:t>J</a:t>
            </a:r>
            <a:r>
              <a:rPr lang="fr-FR" dirty="0" smtClean="0"/>
              <a:t>uger l'état de l'offre pour estimer l'importance de l'effort à fournir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4008" y="1700808"/>
            <a:ext cx="4008437" cy="417195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defRPr/>
            </a:pPr>
            <a:r>
              <a:rPr lang="fr-FR" dirty="0" smtClean="0">
                <a:cs typeface="+mn-cs"/>
              </a:rPr>
              <a:t>Bilan de l'état actuel</a:t>
            </a:r>
          </a:p>
          <a:p>
            <a:pPr lvl="1">
              <a:defRPr/>
            </a:pPr>
            <a:r>
              <a:rPr lang="fr-FR" dirty="0"/>
              <a:t>D</a:t>
            </a:r>
            <a:r>
              <a:rPr lang="fr-FR" dirty="0" smtClean="0"/>
              <a:t>écrire l'existant,</a:t>
            </a:r>
          </a:p>
          <a:p>
            <a:pPr lvl="1">
              <a:defRPr/>
            </a:pPr>
            <a:r>
              <a:rPr lang="fr-FR" dirty="0" smtClean="0"/>
              <a:t>Établir l'état de l'art,</a:t>
            </a:r>
          </a:p>
          <a:p>
            <a:pPr lvl="1">
              <a:defRPr/>
            </a:pPr>
            <a:r>
              <a:rPr lang="fr-FR" dirty="0"/>
              <a:t>É</a:t>
            </a:r>
            <a:r>
              <a:rPr lang="fr-FR" dirty="0" smtClean="0"/>
              <a:t>tablir l'état de l'offre</a:t>
            </a:r>
          </a:p>
          <a:p>
            <a:pPr lvl="1">
              <a:defRPr/>
            </a:pPr>
            <a:r>
              <a:rPr lang="fr-FR" dirty="0" smtClean="0"/>
              <a:t>Établir ce qui devra faire « la différence »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Séance 2</a:t>
            </a:r>
            <a:endParaRPr lang="fr-FR"/>
          </a:p>
        </p:txBody>
      </p:sp>
    </p:spTree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autoUpdateAnimBg="0"/>
    </p:bldLst>
  </p:timing>
</p:sld>
</file>

<file path=ppt/theme/theme1.xml><?xml version="1.0" encoding="utf-8"?>
<a:theme xmlns:a="http://schemas.openxmlformats.org/drawingml/2006/main" name="1_Modèle par défaut">
  <a:themeElements>
    <a:clrScheme name="1_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Modèle par défaut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1990</TotalTime>
  <Words>1433</Words>
  <Application>Microsoft Macintosh PowerPoint</Application>
  <PresentationFormat>Présentation à l'écran (4:3)</PresentationFormat>
  <Paragraphs>456</Paragraphs>
  <Slides>38</Slides>
  <Notes>38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40" baseType="lpstr">
      <vt:lpstr>1_Modèle par défaut</vt:lpstr>
      <vt:lpstr>Feuille de calcul</vt:lpstr>
      <vt:lpstr>Suivi de projet Architecture de l’information par l’équipe en charge du projet</vt:lpstr>
      <vt:lpstr>OBJECTIFS</vt:lpstr>
      <vt:lpstr>Définir les limites d'un projet</vt:lpstr>
      <vt:lpstr>Les postes de coûts</vt:lpstr>
      <vt:lpstr>Cycle(s) de projet</vt:lpstr>
      <vt:lpstr>Avant le projet… l’idée</vt:lpstr>
      <vt:lpstr>Présentation PowerPoint</vt:lpstr>
      <vt:lpstr>Cycle(s) de projet</vt:lpstr>
      <vt:lpstr>Objectivation de l’idée</vt:lpstr>
      <vt:lpstr>Cycle(s) de projet</vt:lpstr>
      <vt:lpstr>« Avant » projet, c'est ...</vt:lpstr>
      <vt:lpstr>Cycle(s) de projet</vt:lpstr>
      <vt:lpstr>Cahier des charges Contractuel</vt:lpstr>
      <vt:lpstr>Cycle(s) de projet</vt:lpstr>
      <vt:lpstr>Préciser la réponse au cahier des charges</vt:lpstr>
      <vt:lpstr>Cycle(s) de projet</vt:lpstr>
      <vt:lpstr>Développement, Design</vt:lpstr>
      <vt:lpstr>Cycle(s) de projet</vt:lpstr>
      <vt:lpstr>Livrer le projet...</vt:lpstr>
      <vt:lpstr>Cycle(s) de projet</vt:lpstr>
      <vt:lpstr>Vie de l’architecture</vt:lpstr>
      <vt:lpstr>Déroulement général d'un projet</vt:lpstr>
      <vt:lpstr>Déroulement général d'un projet</vt:lpstr>
      <vt:lpstr>Maîtriser les coûts</vt:lpstr>
      <vt:lpstr>ESTIMATION DES COUTS</vt:lpstr>
      <vt:lpstr>Techniques d'estimation...</vt:lpstr>
      <vt:lpstr>Méthode déterministe + probabiliste</vt:lpstr>
      <vt:lpstr>Méthode "Mille" ...</vt:lpstr>
      <vt:lpstr>Exercice..... (15min)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Ens de Lyon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jsalaun</dc:creator>
  <cp:lastModifiedBy>Alain Mille</cp:lastModifiedBy>
  <cp:revision>26</cp:revision>
  <cp:lastPrinted>2013-01-14T09:16:03Z</cp:lastPrinted>
  <dcterms:created xsi:type="dcterms:W3CDTF">2013-01-08T14:08:52Z</dcterms:created>
  <dcterms:modified xsi:type="dcterms:W3CDTF">2013-01-15T15:26:35Z</dcterms:modified>
</cp:coreProperties>
</file>