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8E00"/>
    <a:srgbClr val="09C3AA"/>
    <a:srgbClr val="00BC5B"/>
    <a:srgbClr val="F8766D"/>
    <a:srgbClr val="01A6FF"/>
    <a:srgbClr val="00BADE"/>
    <a:srgbClr val="EF67EB"/>
    <a:srgbClr val="AC9F00"/>
    <a:srgbClr val="64B200"/>
    <a:srgbClr val="FF63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605" autoAdjust="0"/>
  </p:normalViewPr>
  <p:slideViewPr>
    <p:cSldViewPr snapToGrid="0">
      <p:cViewPr varScale="1">
        <p:scale>
          <a:sx n="57" d="100"/>
          <a:sy n="57" d="100"/>
        </p:scale>
        <p:origin x="9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C76E6-7EF3-400B-BE3B-453705C25BC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FC190-582C-45CB-918B-B541F47F7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05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6088-243E-44D6-A408-1775B5BA8DD6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A6BE-50D6-4BA0-AD77-277B2FCBD3AE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8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AEE6-7037-44AB-84C6-92157B5622B7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0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8C26-0747-4C32-B8F2-78CDB4AF9A68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4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8E00-18B7-4F88-8122-C6E5CE5D966F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9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01D0-F977-4BAD-9E53-681A58BE0FC6}" type="datetime1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2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29B6-2F2F-44FC-A417-BAE191C1072F}" type="datetime1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3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FC4B-AA0C-4282-9B71-4BFFED71C00D}" type="datetime1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3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16B0-5752-4BA0-8DB9-51B1D3027AE5}" type="datetime1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8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2FBB-8519-4FAA-BD37-EA5EB0253600}" type="datetime1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8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54DE-4695-452B-AA3A-606BA6BD93FB}" type="datetime1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8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4EBB2-E6B3-4741-8C58-9501D65C1B0D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3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837" y="673142"/>
            <a:ext cx="10960443" cy="23876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Tips, tricks, and FAQs </a:t>
            </a:r>
            <a:r>
              <a:rPr lang="en-US" sz="4800" dirty="0" smtClean="0"/>
              <a:t>for getting started in</a:t>
            </a:r>
            <a:r>
              <a:rPr lang="en-US" sz="4800" b="1" dirty="0" smtClean="0"/>
              <a:t> longitudinal data analysis.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6058" y="3225377"/>
            <a:ext cx="9144000" cy="128774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Keith Lohse, PhD</a:t>
            </a:r>
            <a:endParaRPr lang="en-US" sz="2000" baseline="30000" dirty="0" smtClean="0"/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Department of Health, Kinesiology, &amp; Recreation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Department of Physical Therapy and Athletic Training</a:t>
            </a:r>
          </a:p>
        </p:txBody>
      </p:sp>
      <p:pic>
        <p:nvPicPr>
          <p:cNvPr id="9" name="Picture 2" descr="http://www.tolithuania.com/wp-content/uploads/2014/05/C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39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2" descr="AC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175" y="301666"/>
            <a:ext cx="3524250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2756" r="6029"/>
          <a:stretch/>
        </p:blipFill>
        <p:spPr>
          <a:xfrm>
            <a:off x="617837" y="5095120"/>
            <a:ext cx="3341535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424" y="5095120"/>
            <a:ext cx="407485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6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Know your types of variables.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u="sng" dirty="0" smtClean="0"/>
              <a:t>Static</a:t>
            </a:r>
            <a:r>
              <a:rPr lang="en-US" dirty="0" smtClean="0"/>
              <a:t> variables are variables that keep the same value over the course of the study.</a:t>
            </a:r>
          </a:p>
          <a:p>
            <a:pPr lvl="1"/>
            <a:r>
              <a:rPr lang="en-US" dirty="0" smtClean="0"/>
              <a:t>For most longitudinal studies, these are variable that vary between people but stay constant within a person (e.g., gender and age at start of study are example static variables). </a:t>
            </a:r>
          </a:p>
          <a:p>
            <a:pPr lvl="1"/>
            <a:endParaRPr lang="en-US" dirty="0"/>
          </a:p>
          <a:p>
            <a:r>
              <a:rPr lang="en-US" b="1" i="1" u="sng" dirty="0" smtClean="0"/>
              <a:t>Dynamic</a:t>
            </a:r>
            <a:r>
              <a:rPr lang="en-US" dirty="0" smtClean="0"/>
              <a:t> variables are variables that change value over the course of the study.</a:t>
            </a:r>
          </a:p>
          <a:p>
            <a:pPr lvl="1"/>
            <a:r>
              <a:rPr lang="en-US" dirty="0" smtClean="0"/>
              <a:t>Our principle dynamic independent variable is Time (but this could be seconds, months, or years, depending on the resolution over your data).</a:t>
            </a:r>
          </a:p>
          <a:p>
            <a:pPr lvl="1"/>
            <a:r>
              <a:rPr lang="en-US" dirty="0" smtClean="0"/>
              <a:t>Most of our dependent variables are also dynamic (i.e., we might have BBS, WMFT, or 10m WT scores at each time point).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4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How will you model time?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47883"/>
            <a:ext cx="10515600" cy="205497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Do most people tend to change linearly or non-linearly?</a:t>
            </a:r>
          </a:p>
          <a:p>
            <a:pPr lvl="1"/>
            <a:r>
              <a:rPr lang="en-US" dirty="0" smtClean="0"/>
              <a:t>Is there a between-subjects variable associated with different change curves?</a:t>
            </a:r>
          </a:p>
          <a:p>
            <a:pPr lvl="1"/>
            <a:r>
              <a:rPr lang="en-US" dirty="0" smtClean="0"/>
              <a:t>Exploratory data visualization I really helpful here and can inform subsequent model building.</a:t>
            </a:r>
          </a:p>
          <a:p>
            <a:r>
              <a:rPr lang="en-US" dirty="0" smtClean="0"/>
              <a:t>Remember that the more complicated your hypotheses about time, the more time-points you will need to collect.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3</a:t>
            </a:fld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63700" y="2765004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92300" y="2251396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50426" y="2370386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53369" y="1919375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52185" y="1819510"/>
            <a:ext cx="1480788" cy="10923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315877" y="1675528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05552" y="2091479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91532" y="2091479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576066" y="2603723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39648" y="2454633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236068" y="2796807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45403" y="2370386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662350" y="2696472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 flipH="1" flipV="1">
            <a:off x="5519852" y="1235028"/>
            <a:ext cx="2308303" cy="1527717"/>
          </a:xfrm>
          <a:prstGeom prst="arc">
            <a:avLst>
              <a:gd name="adj1" fmla="val 16020410"/>
              <a:gd name="adj2" fmla="val 10161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 flipV="1">
            <a:off x="8336943" y="1643725"/>
            <a:ext cx="1575073" cy="1349879"/>
            <a:chOff x="8382000" y="2607407"/>
            <a:chExt cx="1575073" cy="1349879"/>
          </a:xfrm>
        </p:grpSpPr>
        <p:sp>
          <p:nvSpPr>
            <p:cNvPr id="25" name="Oval 24"/>
            <p:cNvSpPr/>
            <p:nvPr/>
          </p:nvSpPr>
          <p:spPr>
            <a:xfrm>
              <a:off x="8382000" y="2607407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471675" y="3023358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8757655" y="3023358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642189" y="3535602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9005771" y="3386512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9302191" y="3728686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9511526" y="3302265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9728473" y="3628351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Arc 7"/>
          <p:cNvSpPr/>
          <p:nvPr/>
        </p:nvSpPr>
        <p:spPr>
          <a:xfrm flipH="1">
            <a:off x="8474924" y="1919375"/>
            <a:ext cx="2308303" cy="1527717"/>
          </a:xfrm>
          <a:prstGeom prst="arc">
            <a:avLst>
              <a:gd name="adj1" fmla="val 16020410"/>
              <a:gd name="adj2" fmla="val 10161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8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What effects are you interested in?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24469" y="2382064"/>
            <a:ext cx="1561170" cy="506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 Level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24469" y="4534249"/>
            <a:ext cx="1561170" cy="506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00397" y="2967439"/>
            <a:ext cx="885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Gender</a:t>
            </a:r>
          </a:p>
          <a:p>
            <a:pPr algn="r"/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8333" y="5040351"/>
            <a:ext cx="1397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Linear Effect </a:t>
            </a:r>
          </a:p>
          <a:p>
            <a:pPr algn="r"/>
            <a:r>
              <a:rPr lang="en-US" dirty="0" smtClean="0"/>
              <a:t>of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12947" y="1851710"/>
            <a:ext cx="2049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Main Effect of Time</a:t>
            </a:r>
            <a:endParaRPr lang="en-US" b="1" u="sng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882233" y="3414830"/>
            <a:ext cx="1672683" cy="8337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71040" y="1826524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Time by Gender Interaction</a:t>
            </a:r>
            <a:endParaRPr lang="en-US" b="1" u="sng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655167" y="3414829"/>
            <a:ext cx="1672683" cy="8337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655167" y="3831721"/>
            <a:ext cx="1672683" cy="2496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90025" y="1826524"/>
            <a:ext cx="245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Time by Age Interaction</a:t>
            </a:r>
            <a:endParaRPr lang="en-US" b="1" u="sng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8952970" y="3414828"/>
            <a:ext cx="1371600" cy="8337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952970" y="3956533"/>
            <a:ext cx="1554480" cy="29208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8952970" y="3733587"/>
            <a:ext cx="1463040" cy="515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952970" y="2967439"/>
            <a:ext cx="897942" cy="129541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8952970" y="3192223"/>
            <a:ext cx="1190535" cy="10563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4469" y="5805509"/>
            <a:ext cx="10119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Often, we are interested in interactions between the person-level and the time-level, but we can also test main-effects and interactions within the person-level or within the time-level!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6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How do I compare between models?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Models can have different methods of estimation in order to fit their parameters:</a:t>
            </a:r>
          </a:p>
          <a:p>
            <a:pPr lvl="1"/>
            <a:r>
              <a:rPr lang="en-US" dirty="0" smtClean="0"/>
              <a:t>ML – maximum likelihood estimation.</a:t>
            </a:r>
          </a:p>
          <a:p>
            <a:pPr lvl="1"/>
            <a:r>
              <a:rPr lang="en-US" dirty="0" smtClean="0"/>
              <a:t>REML – restricted maximum likelihood estimation.</a:t>
            </a:r>
          </a:p>
          <a:p>
            <a:endParaRPr lang="en-US" dirty="0"/>
          </a:p>
          <a:p>
            <a:r>
              <a:rPr lang="en-US" dirty="0" smtClean="0"/>
              <a:t>Often we prefer ML to REML because it allows us to compare nested models using likelihood based methods like the change in deviance or the </a:t>
            </a:r>
            <a:r>
              <a:rPr lang="en-US" dirty="0" err="1" smtClean="0"/>
              <a:t>Akaike</a:t>
            </a:r>
            <a:r>
              <a:rPr lang="en-US" dirty="0" smtClean="0"/>
              <a:t> Information Criterion (AIC). </a:t>
            </a:r>
          </a:p>
          <a:p>
            <a:pPr lvl="1"/>
            <a:r>
              <a:rPr lang="en-US" dirty="0" smtClean="0"/>
              <a:t>Deviance is a measure of the amount of error in a model, so lower deviance means a better model.</a:t>
            </a:r>
          </a:p>
          <a:p>
            <a:pPr lvl="2"/>
            <a:r>
              <a:rPr lang="en-US" dirty="0" smtClean="0"/>
              <a:t>This can be tested statistically with the Wald Test of the change in deviance. </a:t>
            </a:r>
          </a:p>
          <a:p>
            <a:pPr lvl="1"/>
            <a:r>
              <a:rPr lang="en-US" dirty="0" smtClean="0"/>
              <a:t>AIC is also a measure of error in a model, so lower AIC means a better model.</a:t>
            </a:r>
          </a:p>
          <a:p>
            <a:pPr lvl="2"/>
            <a:r>
              <a:rPr lang="en-US" dirty="0" smtClean="0"/>
              <a:t>However, the AIC also introduces a penalty for the number of parameters in a model. This makes the AIC more conservative and helps prevent “over-fitting” of the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1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How do I statistically power a longitudinal study?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907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Statistical power for multi-level models gets pretty complicated, so it is highly recommended that you talk to a statistical consultant. In preparation for that meeting, you’ll want to be able to phrase your main narrative hypothesis as a statistical hypothesis like the following:</a:t>
            </a:r>
          </a:p>
          <a:p>
            <a:pPr lvl="1"/>
            <a:r>
              <a:rPr lang="en-US" dirty="0" smtClean="0"/>
              <a:t>“I am interested in the main-effect of time.”</a:t>
            </a:r>
          </a:p>
          <a:p>
            <a:pPr lvl="2"/>
            <a:r>
              <a:rPr lang="en-US" dirty="0" smtClean="0"/>
              <a:t>You will need to estimate how much you expect participants to change over time, estimate the average standard deviation at each time point, and the average correlation between time points.</a:t>
            </a:r>
          </a:p>
          <a:p>
            <a:pPr lvl="1"/>
            <a:r>
              <a:rPr lang="en-US" dirty="0" smtClean="0"/>
              <a:t>“I am interested in the interaction of time and group.”</a:t>
            </a:r>
          </a:p>
          <a:p>
            <a:pPr lvl="2"/>
            <a:r>
              <a:rPr lang="en-US" dirty="0" smtClean="0"/>
              <a:t>You will need to estimate all of the same information as above, but you will need to estimate it for each group.</a:t>
            </a:r>
          </a:p>
          <a:p>
            <a:pPr lvl="2"/>
            <a:endParaRPr lang="en-US" dirty="0"/>
          </a:p>
          <a:p>
            <a:r>
              <a:rPr lang="en-US" dirty="0" smtClean="0"/>
              <a:t>As a rule of thumb, increasing the number of </a:t>
            </a:r>
            <a:r>
              <a:rPr lang="en-US" b="1" i="1" dirty="0" smtClean="0"/>
              <a:t>time-points</a:t>
            </a:r>
            <a:r>
              <a:rPr lang="en-US" dirty="0" smtClean="0"/>
              <a:t> will improve power for effects at the time-level and person by time interactions.</a:t>
            </a:r>
          </a:p>
          <a:p>
            <a:pPr lvl="1"/>
            <a:r>
              <a:rPr lang="en-US" dirty="0" smtClean="0"/>
              <a:t>Increasing the number of </a:t>
            </a:r>
            <a:r>
              <a:rPr lang="en-US" b="1" i="1" dirty="0" smtClean="0"/>
              <a:t>participants</a:t>
            </a:r>
            <a:r>
              <a:rPr lang="en-US" dirty="0" smtClean="0"/>
              <a:t> will improve power for effects at the person-level and person by time interactions.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7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What if I have multiple levels?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0303"/>
            <a:ext cx="10515600" cy="1263263"/>
          </a:xfrm>
        </p:spPr>
        <p:txBody>
          <a:bodyPr>
            <a:normAutofit/>
          </a:bodyPr>
          <a:lstStyle/>
          <a:p>
            <a:r>
              <a:rPr lang="en-US" dirty="0" smtClean="0"/>
              <a:t>Multi-level models can do that!</a:t>
            </a:r>
          </a:p>
          <a:p>
            <a:pPr lvl="1"/>
            <a:r>
              <a:rPr lang="en-US" dirty="0" smtClean="0"/>
              <a:t>Let’s say that you are running large international study…</a:t>
            </a:r>
          </a:p>
          <a:p>
            <a:pPr lvl="1"/>
            <a:r>
              <a:rPr lang="en-US" dirty="0" smtClean="0"/>
              <a:t>Or combining data from lot’s of different studies in secondary analysis…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337824" y="3300763"/>
            <a:ext cx="1516566" cy="379142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London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85932" y="3300763"/>
            <a:ext cx="1516566" cy="379142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Paris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434040" y="3300763"/>
            <a:ext cx="1516566" cy="379142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Atlanta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174382" y="4075850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25956" y="4075849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099829" y="4075849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084855" y="4075848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49014" y="41302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98362" y="413308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 flipH="1">
            <a:off x="3549807" y="3679905"/>
            <a:ext cx="1546300" cy="3959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9" idx="0"/>
          </p:cNvCxnSpPr>
          <p:nvPr/>
        </p:nvCxnSpPr>
        <p:spPr>
          <a:xfrm flipH="1">
            <a:off x="4501381" y="3679905"/>
            <a:ext cx="594726" cy="395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10" idx="0"/>
          </p:cNvCxnSpPr>
          <p:nvPr/>
        </p:nvCxnSpPr>
        <p:spPr>
          <a:xfrm>
            <a:off x="5096107" y="3679905"/>
            <a:ext cx="379147" cy="395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11" idx="0"/>
          </p:cNvCxnSpPr>
          <p:nvPr/>
        </p:nvCxnSpPr>
        <p:spPr>
          <a:xfrm>
            <a:off x="5096107" y="3679905"/>
            <a:ext cx="1364173" cy="395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99171" y="3289688"/>
            <a:ext cx="1516566" cy="3791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Country Level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838200" y="4075848"/>
            <a:ext cx="1516566" cy="3791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Clinic Level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38200" y="4862008"/>
            <a:ext cx="1516566" cy="3791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 Level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174382" y="4864834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125956" y="4864833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5099829" y="4864833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6084855" y="4864832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449014" y="48661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198362" y="486898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8" idx="2"/>
            <a:endCxn id="28" idx="0"/>
          </p:cNvCxnSpPr>
          <p:nvPr/>
        </p:nvCxnSpPr>
        <p:spPr>
          <a:xfrm>
            <a:off x="3549807" y="4449339"/>
            <a:ext cx="0" cy="41549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2"/>
            <a:endCxn id="29" idx="0"/>
          </p:cNvCxnSpPr>
          <p:nvPr/>
        </p:nvCxnSpPr>
        <p:spPr>
          <a:xfrm>
            <a:off x="3549807" y="4449339"/>
            <a:ext cx="951574" cy="41549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2"/>
            <a:endCxn id="30" idx="0"/>
          </p:cNvCxnSpPr>
          <p:nvPr/>
        </p:nvCxnSpPr>
        <p:spPr>
          <a:xfrm>
            <a:off x="3549807" y="4449339"/>
            <a:ext cx="1925447" cy="41549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31" idx="0"/>
          </p:cNvCxnSpPr>
          <p:nvPr/>
        </p:nvCxnSpPr>
        <p:spPr>
          <a:xfrm>
            <a:off x="3549807" y="4449339"/>
            <a:ext cx="2910473" cy="41549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838200" y="5645344"/>
            <a:ext cx="1516566" cy="3791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Level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3174382" y="5648170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4125956" y="5648169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5099829" y="5648169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6084855" y="5648168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T4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28" idx="2"/>
            <a:endCxn id="47" idx="0"/>
          </p:cNvCxnSpPr>
          <p:nvPr/>
        </p:nvCxnSpPr>
        <p:spPr>
          <a:xfrm>
            <a:off x="3549807" y="5238323"/>
            <a:ext cx="0" cy="40984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8" idx="2"/>
            <a:endCxn id="48" idx="0"/>
          </p:cNvCxnSpPr>
          <p:nvPr/>
        </p:nvCxnSpPr>
        <p:spPr>
          <a:xfrm>
            <a:off x="3549807" y="5238323"/>
            <a:ext cx="951574" cy="409846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8" idx="2"/>
            <a:endCxn id="49" idx="0"/>
          </p:cNvCxnSpPr>
          <p:nvPr/>
        </p:nvCxnSpPr>
        <p:spPr>
          <a:xfrm>
            <a:off x="3549807" y="5238323"/>
            <a:ext cx="1925447" cy="409846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8" idx="2"/>
            <a:endCxn id="50" idx="0"/>
          </p:cNvCxnSpPr>
          <p:nvPr/>
        </p:nvCxnSpPr>
        <p:spPr>
          <a:xfrm>
            <a:off x="3549807" y="5238323"/>
            <a:ext cx="2910473" cy="409845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782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What are Fixed-Effects and Random-Effects?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333664" y="2369408"/>
                <a:ext cx="6159378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)∗(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𝑇𝐼𝑀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664" y="2369408"/>
                <a:ext cx="6159378" cy="491417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38200" y="3077738"/>
                <a:ext cx="10515599" cy="3568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Thus, we </a:t>
                </a:r>
                <a:r>
                  <a:rPr lang="en-US" sz="2400" dirty="0"/>
                  <a:t>have the following terms in our </a:t>
                </a:r>
                <a:r>
                  <a:rPr lang="en-US" sz="2400" i="1" dirty="0" smtClean="0"/>
                  <a:t>DATA</a:t>
                </a:r>
                <a:r>
                  <a:rPr lang="en-US" sz="2400" dirty="0" smtClean="0"/>
                  <a:t> (</a:t>
                </a:r>
                <a:r>
                  <a:rPr lang="en-US" sz="2400" dirty="0" err="1" smtClean="0"/>
                  <a:t>y</a:t>
                </a:r>
                <a:r>
                  <a:rPr lang="en-US" sz="2400" baseline="-25000" dirty="0" err="1" smtClean="0"/>
                  <a:t>ij</a:t>
                </a:r>
                <a:r>
                  <a:rPr lang="en-US" sz="2400" dirty="0" err="1" smtClean="0"/>
                  <a:t>’s</a:t>
                </a:r>
                <a:r>
                  <a:rPr lang="en-US" sz="2400" dirty="0" smtClean="0"/>
                  <a:t>):</a:t>
                </a:r>
                <a:endParaRPr lang="en-US" sz="24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</a:t>
                </a:r>
                <a:r>
                  <a:rPr lang="en-US" sz="2000" i="1" dirty="0"/>
                  <a:t>MODEL</a:t>
                </a:r>
                <a:r>
                  <a:rPr lang="en-US" sz="2000" dirty="0"/>
                  <a:t> includes fixed effects and random effects.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2000" b="1" i="1" dirty="0"/>
                  <a:t>Fixed-Effects</a:t>
                </a:r>
                <a:r>
                  <a:rPr lang="en-US" sz="2000" dirty="0"/>
                  <a:t> are the group-level </a:t>
                </a:r>
                <a14:m>
                  <m:oMath xmlns:m="http://schemas.openxmlformats.org/officeDocument/2006/math">
                    <m:r>
                      <a:rPr lang="en-US" sz="2000" i="1"/>
                      <m:t>𝐵</m:t>
                    </m:r>
                  </m:oMath>
                </a14:m>
                <a:r>
                  <a:rPr lang="en-US" sz="2000" dirty="0"/>
                  <a:t>'s, these effects parallel the traditional main-effects and interactions that you have probably encountered in other statistical analyses.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2000" b="1" i="1" dirty="0"/>
                  <a:t>Random-Effects</a:t>
                </a:r>
                <a:r>
                  <a:rPr lang="en-US" sz="2000" dirty="0"/>
                  <a:t> are the participant-level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/>
                        </m:ctrlPr>
                      </m:sSubPr>
                      <m:e>
                        <m:r>
                          <a:rPr lang="en-US" sz="2000" i="1"/>
                          <m:t>𝑈</m:t>
                        </m:r>
                      </m:e>
                      <m:sub>
                        <m:r>
                          <a:rPr lang="en-US" sz="2000" i="1"/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's that remove statistical dependency from our data. (This is bit of a simplification, but you can think of not including the appropriate random-effects like running a between-subjects ANOVA when you should be running a repeated-measures ANOVA.)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</a:t>
                </a:r>
                <a:r>
                  <a:rPr lang="en-US" sz="2000" i="1" dirty="0"/>
                  <a:t>ERRORS</a:t>
                </a:r>
                <a:r>
                  <a:rPr lang="en-US" sz="2000" dirty="0"/>
                  <a:t>, or more specifically </a:t>
                </a:r>
                <a:r>
                  <a:rPr lang="en-US" sz="2000" i="1" dirty="0"/>
                  <a:t>Random </a:t>
                </a:r>
                <a:r>
                  <a:rPr lang="en-US" sz="2000" i="1" dirty="0" smtClean="0"/>
                  <a:t>Errors (</a:t>
                </a:r>
                <a:r>
                  <a:rPr lang="el-GR" sz="2000" i="1" dirty="0" smtClean="0"/>
                  <a:t>ϵ</a:t>
                </a:r>
                <a:r>
                  <a:rPr lang="en-US" sz="2000" i="1" baseline="-25000" dirty="0" err="1" smtClean="0"/>
                  <a:t>ij</a:t>
                </a:r>
                <a:r>
                  <a:rPr lang="en-US" sz="2000" i="1" dirty="0" err="1" smtClean="0"/>
                  <a:t>’s</a:t>
                </a:r>
                <a:r>
                  <a:rPr lang="en-US" sz="2000" i="1" dirty="0" smtClean="0"/>
                  <a:t>)</a:t>
                </a:r>
                <a:r>
                  <a:rPr lang="en-US" sz="2000" dirty="0" smtClean="0"/>
                  <a:t>, </a:t>
                </a:r>
                <a:r>
                  <a:rPr lang="en-US" sz="2000" dirty="0"/>
                  <a:t>are the difference between our </a:t>
                </a:r>
                <a:r>
                  <a:rPr lang="en-US" sz="2000" i="1" dirty="0"/>
                  <a:t>MODEL</a:t>
                </a:r>
                <a:r>
                  <a:rPr lang="en-US" sz="2000" dirty="0"/>
                  <a:t>'s predictions and the actual </a:t>
                </a:r>
                <a:r>
                  <a:rPr lang="en-US" sz="2000" i="1" dirty="0"/>
                  <a:t>DATA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77738"/>
                <a:ext cx="10515599" cy="3568477"/>
              </a:xfrm>
              <a:prstGeom prst="rect">
                <a:avLst/>
              </a:prstGeom>
              <a:blipFill>
                <a:blip r:embed="rId3"/>
                <a:stretch>
                  <a:fillRect l="-928" t="-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38200" y="1538411"/>
            <a:ext cx="7809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Remember the general concept of DATA = MODEL + Error.</a:t>
            </a:r>
          </a:p>
          <a:p>
            <a:r>
              <a:rPr lang="en-US" sz="2400" dirty="0" smtClean="0"/>
              <a:t>This can be more elaborately written as: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7496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934" y="365125"/>
            <a:ext cx="11060151" cy="1325563"/>
          </a:xfrm>
        </p:spPr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. How can I actually run my multi-level models?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245"/>
            <a:ext cx="10515600" cy="8060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There are numerous texts to help and software packages to do it. They are all slightly different, but users need the same basic understanding of fixed-effects and random-effects to make sure models run correctly.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http://ecx.images-amazon.com/images/I/51CtQmIeTQ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08" y="2519363"/>
            <a:ext cx="2743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ecx.images-amazon.com/images/I/814UviSFLY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277" y="2519363"/>
            <a:ext cx="2474507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8708" y="6176963"/>
            <a:ext cx="607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of what I will say has been said better in these resources!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406592" y="2531329"/>
            <a:ext cx="2286000" cy="2857043"/>
            <a:chOff x="8440097" y="3703822"/>
            <a:chExt cx="2433660" cy="2857043"/>
          </a:xfrm>
        </p:grpSpPr>
        <p:pic>
          <p:nvPicPr>
            <p:cNvPr id="13" name="Picture 10" descr="http://www.uni-giessen.de/cms/fbz/svc/hrz/svc/software/lizenzen/spss/SPSS_IBM_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0098" y="4073154"/>
              <a:ext cx="2433659" cy="1093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4" descr="http://uwm.edu/software/wp-content/uploads/sites/76/2014/04/sas-logo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10" t="8892" r="16580" b="14163"/>
            <a:stretch/>
          </p:blipFill>
          <p:spPr bwMode="auto">
            <a:xfrm>
              <a:off x="8440098" y="5327243"/>
              <a:ext cx="2157190" cy="1233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8440097" y="3703822"/>
              <a:ext cx="2199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u="sng" dirty="0" smtClean="0"/>
                <a:t>But you can also use:</a:t>
              </a:r>
              <a:endParaRPr lang="en-US" b="1" i="1" u="sng" dirty="0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7564" y="2525290"/>
            <a:ext cx="2743200" cy="1910741"/>
          </a:xfrm>
          <a:prstGeom prst="rect">
            <a:avLst/>
          </a:prstGeom>
        </p:spPr>
      </p:pic>
      <p:pic>
        <p:nvPicPr>
          <p:cNvPr id="1026" name="Picture 2" descr="http://www.ssicentral.com/hlm/HLM7CD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1" b="35712"/>
          <a:stretch/>
        </p:blipFill>
        <p:spPr bwMode="auto">
          <a:xfrm>
            <a:off x="9406592" y="5455991"/>
            <a:ext cx="2286000" cy="117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274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836</Words>
  <Application>Microsoft Office PowerPoint</Application>
  <PresentationFormat>Widescreen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Tips, tricks, and FAQs for getting started in longitudinal data analysis.</vt:lpstr>
      <vt:lpstr>1. Know your types of variables.</vt:lpstr>
      <vt:lpstr>2. How will you model time? </vt:lpstr>
      <vt:lpstr>3. What effects are you interested in?</vt:lpstr>
      <vt:lpstr>4. How do I compare between models?</vt:lpstr>
      <vt:lpstr>5. How do I statistically power a longitudinal study?</vt:lpstr>
      <vt:lpstr>6. What if I have multiple levels?</vt:lpstr>
      <vt:lpstr>7. What are Fixed-Effects and Random-Effects?</vt:lpstr>
      <vt:lpstr>8. How can I actually run my multi-level models?</vt:lpstr>
    </vt:vector>
  </TitlesOfParts>
  <Company>Auburn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Quantifying variability in outpatient trajectories for adults with stroke (and other sexy titles).</dc:title>
  <dc:creator>Keith Lohse</dc:creator>
  <cp:lastModifiedBy>Keith Lohse</cp:lastModifiedBy>
  <cp:revision>154</cp:revision>
  <dcterms:created xsi:type="dcterms:W3CDTF">2015-04-18T16:12:55Z</dcterms:created>
  <dcterms:modified xsi:type="dcterms:W3CDTF">2017-10-24T00:55:22Z</dcterms:modified>
</cp:coreProperties>
</file>