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98" r:id="rId4"/>
    <p:sldId id="304" r:id="rId5"/>
    <p:sldId id="299" r:id="rId6"/>
    <p:sldId id="300" r:id="rId7"/>
    <p:sldId id="301" r:id="rId8"/>
    <p:sldId id="303" r:id="rId9"/>
    <p:sldId id="302" r:id="rId10"/>
    <p:sldId id="319" r:id="rId11"/>
    <p:sldId id="320" r:id="rId12"/>
    <p:sldId id="305" r:id="rId13"/>
    <p:sldId id="306" r:id="rId14"/>
    <p:sldId id="307" r:id="rId15"/>
    <p:sldId id="308" r:id="rId16"/>
    <p:sldId id="311" r:id="rId17"/>
    <p:sldId id="309" r:id="rId18"/>
    <p:sldId id="310" r:id="rId19"/>
    <p:sldId id="322" r:id="rId20"/>
    <p:sldId id="321" r:id="rId21"/>
    <p:sldId id="323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29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8E00"/>
    <a:srgbClr val="09C3AA"/>
    <a:srgbClr val="00BC5B"/>
    <a:srgbClr val="F8766D"/>
    <a:srgbClr val="01A6FF"/>
    <a:srgbClr val="00BADE"/>
    <a:srgbClr val="EF67EB"/>
    <a:srgbClr val="AC9F00"/>
    <a:srgbClr val="64B200"/>
    <a:srgbClr val="FF63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605" autoAdjust="0"/>
  </p:normalViewPr>
  <p:slideViewPr>
    <p:cSldViewPr snapToGrid="0">
      <p:cViewPr>
        <p:scale>
          <a:sx n="100" d="100"/>
          <a:sy n="100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C76E6-7EF3-400B-BE3B-453705C25BC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FC190-582C-45CB-918B-B541F47F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05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6088-243E-44D6-A408-1775B5BA8DD6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A6BE-50D6-4BA0-AD77-277B2FCBD3AE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8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AEE6-7037-44AB-84C6-92157B5622B7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0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8C26-0747-4C32-B8F2-78CDB4AF9A68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4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8E00-18B7-4F88-8122-C6E5CE5D966F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9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01D0-F977-4BAD-9E53-681A58BE0FC6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2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29B6-2F2F-44FC-A417-BAE191C1072F}" type="datetime1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FC4B-AA0C-4282-9B71-4BFFED71C00D}" type="datetime1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16B0-5752-4BA0-8DB9-51B1D3027AE5}" type="datetime1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8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FBB-8519-4FAA-BD37-EA5EB0253600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8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54DE-4695-452B-AA3A-606BA6BD93FB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8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4EBB2-E6B3-4741-8C58-9501D65C1B0D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3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837" y="673142"/>
            <a:ext cx="10960443" cy="23876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Applied Longitudinal Data Analysis Using R.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6058" y="3225377"/>
            <a:ext cx="9144000" cy="128774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Keith Lohse, PhD</a:t>
            </a:r>
            <a:endParaRPr lang="en-US" sz="2000" baseline="30000" dirty="0" smtClean="0"/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of Health, Kinesiology, &amp; Recreation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of Physical Therapy and Athletic Training</a:t>
            </a:r>
          </a:p>
        </p:txBody>
      </p:sp>
      <p:pic>
        <p:nvPicPr>
          <p:cNvPr id="9" name="Picture 2" descr="http://www.tolithuania.com/wp-content/uploads/2014/05/C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39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 descr="AC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75" y="301666"/>
            <a:ext cx="352425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2756" r="6029"/>
          <a:stretch/>
        </p:blipFill>
        <p:spPr>
          <a:xfrm>
            <a:off x="617837" y="5095120"/>
            <a:ext cx="3341535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424" y="5095120"/>
            <a:ext cx="407485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942857" cy="4342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81057" y="1690688"/>
            <a:ext cx="4306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much usable data do we have for each participant?</a:t>
            </a:r>
          </a:p>
          <a:p>
            <a:endParaRPr lang="en-US" dirty="0"/>
          </a:p>
          <a:p>
            <a:r>
              <a:rPr lang="en-US" dirty="0" smtClean="0"/>
              <a:t>Does the growth look linear or non-linear?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943" y="1852090"/>
            <a:ext cx="5942857" cy="4342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879078"/>
            <a:ext cx="4306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also look at the data conditional on other factors. For instance, are there group differences between participants on average?</a:t>
            </a:r>
          </a:p>
          <a:p>
            <a:endParaRPr lang="en-US" dirty="0"/>
          </a:p>
          <a:p>
            <a:r>
              <a:rPr lang="en-US" dirty="0" smtClean="0"/>
              <a:t>Are there group differences in the trajectories of our different participants?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Model Building</a:t>
            </a:r>
            <a:endParaRPr lang="en-US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linear mixed-effect regression (LMER)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47850"/>
            <a:ext cx="9042898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 generalized linear model for </a:t>
            </a:r>
            <a:r>
              <a:rPr lang="en-US" i="1" smtClean="0"/>
              <a:t>hierarchical linear modeling</a:t>
            </a:r>
            <a:r>
              <a:rPr lang="en-US" smtClean="0"/>
              <a:t> and </a:t>
            </a:r>
            <a:r>
              <a:rPr lang="en-US" i="1" smtClean="0"/>
              <a:t>multi-level modeling</a:t>
            </a:r>
            <a:r>
              <a:rPr lang="en-US" smtClean="0"/>
              <a:t>. </a:t>
            </a:r>
            <a:r>
              <a:rPr lang="en-US" sz="1800" smtClean="0"/>
              <a:t>(Raudenbush &amp; Bryk, 2002)</a:t>
            </a:r>
          </a:p>
          <a:p>
            <a:pPr lvl="1"/>
            <a:r>
              <a:rPr lang="en-US" smtClean="0"/>
              <a:t>Time is a predictor.</a:t>
            </a:r>
          </a:p>
          <a:p>
            <a:pPr lvl="1"/>
            <a:endParaRPr lang="en-US" smtClean="0"/>
          </a:p>
          <a:p>
            <a:r>
              <a:rPr lang="en-US" smtClean="0"/>
              <a:t>Can equally be applied to </a:t>
            </a:r>
            <a:r>
              <a:rPr lang="en-US" i="1" smtClean="0"/>
              <a:t>survival analysis </a:t>
            </a:r>
            <a:r>
              <a:rPr lang="en-US" smtClean="0"/>
              <a:t>or </a:t>
            </a:r>
            <a:r>
              <a:rPr lang="en-US" i="1" smtClean="0"/>
              <a:t>event history analysis</a:t>
            </a:r>
            <a:r>
              <a:rPr lang="en-US" smtClean="0"/>
              <a:t>. </a:t>
            </a:r>
            <a:r>
              <a:rPr lang="en-US" sz="1800" smtClean="0"/>
              <a:t>(Cox &amp; Oakes, 1984)</a:t>
            </a:r>
          </a:p>
          <a:p>
            <a:pPr lvl="1"/>
            <a:r>
              <a:rPr lang="en-US" smtClean="0"/>
              <a:t>Time is an outcome.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6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813269" y="1629465"/>
                <a:ext cx="2517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269" y="1629465"/>
                <a:ext cx="2517356" cy="276999"/>
              </a:xfrm>
              <a:prstGeom prst="rect">
                <a:avLst/>
              </a:prstGeom>
              <a:blipFill>
                <a:blip r:embed="rId2"/>
                <a:stretch>
                  <a:fillRect l="-1937" t="-2174" r="-24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719168" y="1261744"/>
            <a:ext cx="254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Traditional Linear Model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126167" y="5710019"/>
            <a:ext cx="922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clearly the </a:t>
            </a:r>
            <a:r>
              <a:rPr lang="en-US" b="1" i="1" dirty="0" smtClean="0"/>
              <a:t>wrong</a:t>
            </a:r>
            <a:r>
              <a:rPr lang="en-US" dirty="0" smtClean="0"/>
              <a:t> thing to do because this model ignores the fact that time points are nested within particular subjects.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19169" y="2608718"/>
            <a:ext cx="27953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estimated slope is slightly negative, </a:t>
            </a:r>
            <a:r>
              <a:rPr lang="el-GR" dirty="0" smtClean="0"/>
              <a:t>β</a:t>
            </a:r>
            <a:r>
              <a:rPr lang="en-US" dirty="0" smtClean="0"/>
              <a:t> = -0.1, and not statistically significant, </a:t>
            </a:r>
            <a:r>
              <a:rPr lang="en-US" i="1" dirty="0" smtClean="0"/>
              <a:t>p</a:t>
            </a:r>
            <a:r>
              <a:rPr lang="en-US" dirty="0" smtClean="0"/>
              <a:t> = 0.99.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574" y="1106234"/>
            <a:ext cx="5714286" cy="4419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LMER versus classic Regression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1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883" y="1148344"/>
            <a:ext cx="6666667" cy="4285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808401" y="1686040"/>
                <a:ext cx="37592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𝐼𝑅𝐹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401" y="1686040"/>
                <a:ext cx="3759299" cy="276999"/>
              </a:xfrm>
              <a:prstGeom prst="rect">
                <a:avLst/>
              </a:prstGeom>
              <a:blipFill>
                <a:blip r:embed="rId3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737418" y="1316708"/>
            <a:ext cx="254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Traditional Linear Model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709671" y="5593535"/>
            <a:ext cx="922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still the </a:t>
            </a:r>
            <a:r>
              <a:rPr lang="en-US" b="1" i="1" dirty="0" smtClean="0"/>
              <a:t>wrong</a:t>
            </a:r>
            <a:r>
              <a:rPr lang="en-US" dirty="0" smtClean="0"/>
              <a:t> thing to do because this model ignores the fact that time points are nested within particular subjects, even though it accounts for variation between subjects.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04870" y="3735042"/>
            <a:ext cx="3870542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estimated slope is slightly negative, </a:t>
            </a:r>
            <a:r>
              <a:rPr lang="el-GR" dirty="0" smtClean="0"/>
              <a:t>β</a:t>
            </a:r>
            <a:r>
              <a:rPr lang="en-US" dirty="0" smtClean="0"/>
              <a:t> = -0.25, and people who went to IRF do worse on average, </a:t>
            </a:r>
            <a:r>
              <a:rPr lang="el-GR" dirty="0"/>
              <a:t>β</a:t>
            </a:r>
            <a:r>
              <a:rPr lang="en-US" dirty="0"/>
              <a:t> = </a:t>
            </a:r>
            <a:r>
              <a:rPr lang="en-US" dirty="0" smtClean="0"/>
              <a:t>-15.46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LMER versus classic Regression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1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LMER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639058" y="1964270"/>
                <a:ext cx="51600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058" y="1964270"/>
                <a:ext cx="5160067" cy="319062"/>
              </a:xfrm>
              <a:prstGeom prst="rect">
                <a:avLst/>
              </a:prstGeom>
              <a:blipFill>
                <a:blip r:embed="rId2"/>
                <a:stretch>
                  <a:fillRect l="-1655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45292" y="1511877"/>
            <a:ext cx="552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Compressing our multi-level model to a single equation:</a:t>
            </a:r>
            <a:endParaRPr lang="en-US" b="1" u="sng" dirty="0"/>
          </a:p>
        </p:txBody>
      </p:sp>
      <p:sp>
        <p:nvSpPr>
          <p:cNvPr id="6" name="Right Bracket 5"/>
          <p:cNvSpPr/>
          <p:nvPr/>
        </p:nvSpPr>
        <p:spPr>
          <a:xfrm rot="5400000">
            <a:off x="3599484" y="1941197"/>
            <a:ext cx="45720" cy="82296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 rot="5400000">
            <a:off x="5628709" y="1932053"/>
            <a:ext cx="45719" cy="822960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 rot="5400000">
            <a:off x="7287975" y="2153056"/>
            <a:ext cx="45719" cy="365760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36771" y="2439384"/>
            <a:ext cx="137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Fixed Effects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5762" y="2403734"/>
            <a:ext cx="167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Random Effects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95219" y="2388540"/>
            <a:ext cx="160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Random Errors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46422" y="3118842"/>
            <a:ext cx="83703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applied research, we are mostly going to be interested in the fixed-effects</a:t>
            </a:r>
          </a:p>
          <a:p>
            <a:r>
              <a:rPr lang="en-US" b="1" i="1" dirty="0" smtClean="0"/>
              <a:t>What is the average rate of change?</a:t>
            </a:r>
          </a:p>
          <a:p>
            <a:r>
              <a:rPr lang="en-US" b="1" i="1" dirty="0" smtClean="0"/>
              <a:t>Does initial status depend on Variable X? </a:t>
            </a:r>
          </a:p>
          <a:p>
            <a:endParaRPr lang="en-US" b="1" i="1" dirty="0"/>
          </a:p>
          <a:p>
            <a:r>
              <a:rPr lang="en-US" dirty="0" smtClean="0"/>
              <a:t>But in the model building stage, we do have control over our random-effects as well.</a:t>
            </a:r>
            <a:endParaRPr lang="en-US" dirty="0"/>
          </a:p>
          <a:p>
            <a:r>
              <a:rPr lang="en-US" b="1" i="1" dirty="0" smtClean="0"/>
              <a:t>Do we need to model different intercepts for each individual?</a:t>
            </a:r>
          </a:p>
          <a:p>
            <a:r>
              <a:rPr lang="en-US" b="1" i="1" dirty="0" smtClean="0"/>
              <a:t>Do we need to model different slopes for each individual?</a:t>
            </a:r>
          </a:p>
          <a:p>
            <a:endParaRPr lang="en-US" b="1" i="1" dirty="0"/>
          </a:p>
          <a:p>
            <a:r>
              <a:rPr lang="en-US" dirty="0" smtClean="0"/>
              <a:t>And we do need to worry about the relations between our random effects and between the random effects and random errors.</a:t>
            </a:r>
          </a:p>
          <a:p>
            <a:r>
              <a:rPr lang="en-US" b="1" i="1" dirty="0" smtClean="0"/>
              <a:t>Are lower intercepts correlated with steeper slopes?</a:t>
            </a:r>
            <a:endParaRPr lang="en-US" b="1" i="1" dirty="0"/>
          </a:p>
          <a:p>
            <a:r>
              <a:rPr lang="en-US" b="1" i="1" dirty="0" smtClean="0"/>
              <a:t>Are our random errors (approximately) normally distributed?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1063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“Partitioning” our variance in LMER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17</a:t>
            </a:fld>
            <a:endParaRPr lang="en-US"/>
          </a:p>
        </p:txBody>
      </p:sp>
      <p:sp>
        <p:nvSpPr>
          <p:cNvPr id="5" name="Right Bracket 4"/>
          <p:cNvSpPr/>
          <p:nvPr/>
        </p:nvSpPr>
        <p:spPr>
          <a:xfrm rot="16200000">
            <a:off x="4440213" y="2688036"/>
            <a:ext cx="84201" cy="54864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8270" y="55401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93145" y="55401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32885" y="5519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37760" y="55401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5075" y="5519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37345" y="5540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54660" y="5540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3" name="Right Bracket 12"/>
          <p:cNvSpPr/>
          <p:nvPr/>
        </p:nvSpPr>
        <p:spPr>
          <a:xfrm>
            <a:off x="1427299" y="2074435"/>
            <a:ext cx="75214" cy="3171825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43988" y="6008449"/>
            <a:ext cx="374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in Outpatient Therapy (months)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632079" y="3452292"/>
            <a:ext cx="271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Clinical Assessment (Score)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31913" y="507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041438" y="45399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1031913" y="4007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031913" y="3478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1031913" y="2936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1041438" y="2423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1031913" y="1889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739114" y="2457115"/>
            <a:ext cx="5659372" cy="19328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721590" y="2938643"/>
            <a:ext cx="5676896" cy="10708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721590" y="1944946"/>
            <a:ext cx="5657850" cy="290584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867473" y="2171990"/>
                <a:ext cx="253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473" y="2171990"/>
                <a:ext cx="2533963" cy="276999"/>
              </a:xfrm>
              <a:prstGeom prst="rect">
                <a:avLst/>
              </a:prstGeom>
              <a:blipFill>
                <a:blip r:embed="rId2"/>
                <a:stretch>
                  <a:fillRect l="-1928" t="-2174" r="-48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8773372" y="1804269"/>
            <a:ext cx="258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Level 1 (Participant Level)</a:t>
            </a: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8867473" y="3202743"/>
                <a:ext cx="1503232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473" y="3202743"/>
                <a:ext cx="1503232" cy="308546"/>
              </a:xfrm>
              <a:prstGeom prst="rect">
                <a:avLst/>
              </a:prstGeom>
              <a:blipFill>
                <a:blip r:embed="rId3"/>
                <a:stretch>
                  <a:fillRect l="-5285" r="-2439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8773372" y="2835022"/>
            <a:ext cx="210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Level 2(Group Level)</a:t>
            </a: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8867473" y="3566462"/>
                <a:ext cx="1487267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473" y="3566462"/>
                <a:ext cx="1487267" cy="308546"/>
              </a:xfrm>
              <a:prstGeom prst="rect">
                <a:avLst/>
              </a:prstGeom>
              <a:blipFill>
                <a:blip r:embed="rId4"/>
                <a:stretch>
                  <a:fillRect l="-5328" r="-2459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2867652" y="2813373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Group Trajectory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91638" y="3172494"/>
            <a:ext cx="100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Person 1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76606" y="1804269"/>
            <a:ext cx="100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Person 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972107" y="3174933"/>
            <a:ext cx="383274" cy="690842"/>
          </a:xfrm>
          <a:prstGeom prst="roundRect">
            <a:avLst/>
          </a:prstGeom>
          <a:solidFill>
            <a:srgbClr val="7030A0">
              <a:alpha val="58824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9265730" y="4369633"/>
            <a:ext cx="1796027" cy="91440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 variation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2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“Partitioning” our variance in LMER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18</a:t>
            </a:fld>
            <a:endParaRPr lang="en-US"/>
          </a:p>
        </p:txBody>
      </p:sp>
      <p:sp>
        <p:nvSpPr>
          <p:cNvPr id="36" name="Right Bracket 35"/>
          <p:cNvSpPr/>
          <p:nvPr/>
        </p:nvSpPr>
        <p:spPr>
          <a:xfrm rot="16200000">
            <a:off x="4462753" y="2578447"/>
            <a:ext cx="84201" cy="54864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610810" y="5430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15685" y="5430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55425" y="5410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60300" y="5430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277615" y="5410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59885" y="54305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77200" y="54305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4" name="Right Bracket 43"/>
          <p:cNvSpPr/>
          <p:nvPr/>
        </p:nvSpPr>
        <p:spPr>
          <a:xfrm>
            <a:off x="1449839" y="1964846"/>
            <a:ext cx="75214" cy="3171825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666528" y="5898860"/>
            <a:ext cx="374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in Outpatient Therapy (months)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-609539" y="3342703"/>
            <a:ext cx="271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Clinical Assessment (Score)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1054453" y="49627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1063978" y="443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1054453" y="38980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1054453" y="3369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1054453" y="28271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1063978" y="2313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1054453" y="1780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744130" y="1701253"/>
            <a:ext cx="5675740" cy="3306831"/>
            <a:chOff x="1682752" y="2040399"/>
            <a:chExt cx="5675740" cy="3306831"/>
          </a:xfrm>
        </p:grpSpPr>
        <p:cxnSp>
          <p:nvCxnSpPr>
            <p:cNvPr id="55" name="Straight Connector 54"/>
            <p:cNvCxnSpPr/>
            <p:nvPr/>
          </p:nvCxnSpPr>
          <p:spPr>
            <a:xfrm flipH="1">
              <a:off x="1682752" y="2588485"/>
              <a:ext cx="5675740" cy="222058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55"/>
            <p:cNvSpPr/>
            <p:nvPr/>
          </p:nvSpPr>
          <p:spPr>
            <a:xfrm>
              <a:off x="1711325" y="2040399"/>
              <a:ext cx="5637941" cy="2187644"/>
            </a:xfrm>
            <a:custGeom>
              <a:avLst/>
              <a:gdLst>
                <a:gd name="connsiteX0" fmla="*/ 0 w 5095875"/>
                <a:gd name="connsiteY0" fmla="*/ 2028825 h 2028825"/>
                <a:gd name="connsiteX1" fmla="*/ 323850 w 5095875"/>
                <a:gd name="connsiteY1" fmla="*/ 1962150 h 2028825"/>
                <a:gd name="connsiteX2" fmla="*/ 809625 w 5095875"/>
                <a:gd name="connsiteY2" fmla="*/ 1819275 h 2028825"/>
                <a:gd name="connsiteX3" fmla="*/ 1143000 w 5095875"/>
                <a:gd name="connsiteY3" fmla="*/ 1724025 h 2028825"/>
                <a:gd name="connsiteX4" fmla="*/ 1438275 w 5095875"/>
                <a:gd name="connsiteY4" fmla="*/ 1638300 h 2028825"/>
                <a:gd name="connsiteX5" fmla="*/ 1885950 w 5095875"/>
                <a:gd name="connsiteY5" fmla="*/ 1485900 h 2028825"/>
                <a:gd name="connsiteX6" fmla="*/ 2286000 w 5095875"/>
                <a:gd name="connsiteY6" fmla="*/ 1362075 h 2028825"/>
                <a:gd name="connsiteX7" fmla="*/ 2619375 w 5095875"/>
                <a:gd name="connsiteY7" fmla="*/ 1219200 h 2028825"/>
                <a:gd name="connsiteX8" fmla="*/ 3105150 w 5095875"/>
                <a:gd name="connsiteY8" fmla="*/ 1028700 h 2028825"/>
                <a:gd name="connsiteX9" fmla="*/ 3543300 w 5095875"/>
                <a:gd name="connsiteY9" fmla="*/ 809625 h 2028825"/>
                <a:gd name="connsiteX10" fmla="*/ 4105275 w 5095875"/>
                <a:gd name="connsiteY10" fmla="*/ 533400 h 2028825"/>
                <a:gd name="connsiteX11" fmla="*/ 4457700 w 5095875"/>
                <a:gd name="connsiteY11" fmla="*/ 333375 h 2028825"/>
                <a:gd name="connsiteX12" fmla="*/ 4762500 w 5095875"/>
                <a:gd name="connsiteY12" fmla="*/ 190500 h 2028825"/>
                <a:gd name="connsiteX13" fmla="*/ 5095875 w 5095875"/>
                <a:gd name="connsiteY13" fmla="*/ 0 h 20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95875" h="2028825">
                  <a:moveTo>
                    <a:pt x="0" y="2028825"/>
                  </a:moveTo>
                  <a:cubicBezTo>
                    <a:pt x="94456" y="2012950"/>
                    <a:pt x="188913" y="1997075"/>
                    <a:pt x="323850" y="1962150"/>
                  </a:cubicBezTo>
                  <a:cubicBezTo>
                    <a:pt x="458787" y="1927225"/>
                    <a:pt x="809625" y="1819275"/>
                    <a:pt x="809625" y="1819275"/>
                  </a:cubicBezTo>
                  <a:lnTo>
                    <a:pt x="1143000" y="1724025"/>
                  </a:lnTo>
                  <a:cubicBezTo>
                    <a:pt x="1247775" y="1693863"/>
                    <a:pt x="1314450" y="1677987"/>
                    <a:pt x="1438275" y="1638300"/>
                  </a:cubicBezTo>
                  <a:cubicBezTo>
                    <a:pt x="1562100" y="1598613"/>
                    <a:pt x="1744663" y="1531937"/>
                    <a:pt x="1885950" y="1485900"/>
                  </a:cubicBezTo>
                  <a:cubicBezTo>
                    <a:pt x="2027238" y="1439862"/>
                    <a:pt x="2163763" y="1406525"/>
                    <a:pt x="2286000" y="1362075"/>
                  </a:cubicBezTo>
                  <a:cubicBezTo>
                    <a:pt x="2408238" y="1317625"/>
                    <a:pt x="2482850" y="1274762"/>
                    <a:pt x="2619375" y="1219200"/>
                  </a:cubicBezTo>
                  <a:cubicBezTo>
                    <a:pt x="2755900" y="1163638"/>
                    <a:pt x="2951163" y="1096962"/>
                    <a:pt x="3105150" y="1028700"/>
                  </a:cubicBezTo>
                  <a:cubicBezTo>
                    <a:pt x="3259138" y="960437"/>
                    <a:pt x="3543300" y="809625"/>
                    <a:pt x="3543300" y="809625"/>
                  </a:cubicBezTo>
                  <a:cubicBezTo>
                    <a:pt x="3709987" y="727075"/>
                    <a:pt x="3952875" y="612775"/>
                    <a:pt x="4105275" y="533400"/>
                  </a:cubicBezTo>
                  <a:cubicBezTo>
                    <a:pt x="4257675" y="454025"/>
                    <a:pt x="4348162" y="390525"/>
                    <a:pt x="4457700" y="333375"/>
                  </a:cubicBezTo>
                  <a:cubicBezTo>
                    <a:pt x="4567238" y="276225"/>
                    <a:pt x="4656138" y="246062"/>
                    <a:pt x="4762500" y="190500"/>
                  </a:cubicBezTo>
                  <a:cubicBezTo>
                    <a:pt x="4868862" y="134938"/>
                    <a:pt x="4982368" y="67469"/>
                    <a:pt x="5095875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1701800" y="3056467"/>
              <a:ext cx="5638800" cy="2290763"/>
            </a:xfrm>
            <a:custGeom>
              <a:avLst/>
              <a:gdLst>
                <a:gd name="connsiteX0" fmla="*/ 0 w 5638800"/>
                <a:gd name="connsiteY0" fmla="*/ 2290763 h 2290763"/>
                <a:gd name="connsiteX1" fmla="*/ 309563 w 5638800"/>
                <a:gd name="connsiteY1" fmla="*/ 2124075 h 2290763"/>
                <a:gd name="connsiteX2" fmla="*/ 547688 w 5638800"/>
                <a:gd name="connsiteY2" fmla="*/ 2009775 h 2290763"/>
                <a:gd name="connsiteX3" fmla="*/ 781050 w 5638800"/>
                <a:gd name="connsiteY3" fmla="*/ 1876425 h 2290763"/>
                <a:gd name="connsiteX4" fmla="*/ 1023938 w 5638800"/>
                <a:gd name="connsiteY4" fmla="*/ 1738313 h 2290763"/>
                <a:gd name="connsiteX5" fmla="*/ 1462088 w 5638800"/>
                <a:gd name="connsiteY5" fmla="*/ 1509713 h 2290763"/>
                <a:gd name="connsiteX6" fmla="*/ 1728788 w 5638800"/>
                <a:gd name="connsiteY6" fmla="*/ 1381125 h 2290763"/>
                <a:gd name="connsiteX7" fmla="*/ 1985963 w 5638800"/>
                <a:gd name="connsiteY7" fmla="*/ 1247775 h 2290763"/>
                <a:gd name="connsiteX8" fmla="*/ 2295525 w 5638800"/>
                <a:gd name="connsiteY8" fmla="*/ 1100138 h 2290763"/>
                <a:gd name="connsiteX9" fmla="*/ 2571750 w 5638800"/>
                <a:gd name="connsiteY9" fmla="*/ 981075 h 2290763"/>
                <a:gd name="connsiteX10" fmla="*/ 2800350 w 5638800"/>
                <a:gd name="connsiteY10" fmla="*/ 881063 h 2290763"/>
                <a:gd name="connsiteX11" fmla="*/ 3024188 w 5638800"/>
                <a:gd name="connsiteY11" fmla="*/ 795338 h 2290763"/>
                <a:gd name="connsiteX12" fmla="*/ 3290888 w 5638800"/>
                <a:gd name="connsiteY12" fmla="*/ 690563 h 2290763"/>
                <a:gd name="connsiteX13" fmla="*/ 3538538 w 5638800"/>
                <a:gd name="connsiteY13" fmla="*/ 604838 h 2290763"/>
                <a:gd name="connsiteX14" fmla="*/ 3852863 w 5638800"/>
                <a:gd name="connsiteY14" fmla="*/ 500063 h 2290763"/>
                <a:gd name="connsiteX15" fmla="*/ 4105275 w 5638800"/>
                <a:gd name="connsiteY15" fmla="*/ 419100 h 2290763"/>
                <a:gd name="connsiteX16" fmla="*/ 4429125 w 5638800"/>
                <a:gd name="connsiteY16" fmla="*/ 323850 h 2290763"/>
                <a:gd name="connsiteX17" fmla="*/ 4743450 w 5638800"/>
                <a:gd name="connsiteY17" fmla="*/ 238125 h 2290763"/>
                <a:gd name="connsiteX18" fmla="*/ 5019675 w 5638800"/>
                <a:gd name="connsiteY18" fmla="*/ 166688 h 2290763"/>
                <a:gd name="connsiteX19" fmla="*/ 5186363 w 5638800"/>
                <a:gd name="connsiteY19" fmla="*/ 119063 h 2290763"/>
                <a:gd name="connsiteX20" fmla="*/ 5510213 w 5638800"/>
                <a:gd name="connsiteY20" fmla="*/ 23813 h 2290763"/>
                <a:gd name="connsiteX21" fmla="*/ 5638800 w 5638800"/>
                <a:gd name="connsiteY21" fmla="*/ 0 h 229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638800" h="2290763">
                  <a:moveTo>
                    <a:pt x="0" y="2290763"/>
                  </a:moveTo>
                  <a:cubicBezTo>
                    <a:pt x="109141" y="2230834"/>
                    <a:pt x="218282" y="2170906"/>
                    <a:pt x="309563" y="2124075"/>
                  </a:cubicBezTo>
                  <a:cubicBezTo>
                    <a:pt x="400844" y="2077244"/>
                    <a:pt x="469107" y="2051050"/>
                    <a:pt x="547688" y="2009775"/>
                  </a:cubicBezTo>
                  <a:cubicBezTo>
                    <a:pt x="626269" y="1968500"/>
                    <a:pt x="781050" y="1876425"/>
                    <a:pt x="781050" y="1876425"/>
                  </a:cubicBezTo>
                  <a:cubicBezTo>
                    <a:pt x="860425" y="1831181"/>
                    <a:pt x="910432" y="1799432"/>
                    <a:pt x="1023938" y="1738313"/>
                  </a:cubicBezTo>
                  <a:cubicBezTo>
                    <a:pt x="1137444" y="1677194"/>
                    <a:pt x="1344613" y="1569244"/>
                    <a:pt x="1462088" y="1509713"/>
                  </a:cubicBezTo>
                  <a:cubicBezTo>
                    <a:pt x="1579563" y="1450182"/>
                    <a:pt x="1641476" y="1424781"/>
                    <a:pt x="1728788" y="1381125"/>
                  </a:cubicBezTo>
                  <a:cubicBezTo>
                    <a:pt x="1816101" y="1337469"/>
                    <a:pt x="1891507" y="1294606"/>
                    <a:pt x="1985963" y="1247775"/>
                  </a:cubicBezTo>
                  <a:cubicBezTo>
                    <a:pt x="2080419" y="1200944"/>
                    <a:pt x="2197894" y="1144588"/>
                    <a:pt x="2295525" y="1100138"/>
                  </a:cubicBezTo>
                  <a:cubicBezTo>
                    <a:pt x="2393156" y="1055688"/>
                    <a:pt x="2571750" y="981075"/>
                    <a:pt x="2571750" y="981075"/>
                  </a:cubicBezTo>
                  <a:cubicBezTo>
                    <a:pt x="2655887" y="944563"/>
                    <a:pt x="2724944" y="912019"/>
                    <a:pt x="2800350" y="881063"/>
                  </a:cubicBezTo>
                  <a:cubicBezTo>
                    <a:pt x="2875756" y="850107"/>
                    <a:pt x="3024188" y="795338"/>
                    <a:pt x="3024188" y="795338"/>
                  </a:cubicBezTo>
                  <a:cubicBezTo>
                    <a:pt x="3105944" y="763588"/>
                    <a:pt x="3205163" y="722313"/>
                    <a:pt x="3290888" y="690563"/>
                  </a:cubicBezTo>
                  <a:cubicBezTo>
                    <a:pt x="3376613" y="658813"/>
                    <a:pt x="3538538" y="604838"/>
                    <a:pt x="3538538" y="604838"/>
                  </a:cubicBezTo>
                  <a:lnTo>
                    <a:pt x="3852863" y="500063"/>
                  </a:lnTo>
                  <a:lnTo>
                    <a:pt x="4105275" y="419100"/>
                  </a:lnTo>
                  <a:cubicBezTo>
                    <a:pt x="4201319" y="389731"/>
                    <a:pt x="4322762" y="354013"/>
                    <a:pt x="4429125" y="323850"/>
                  </a:cubicBezTo>
                  <a:cubicBezTo>
                    <a:pt x="4535488" y="293687"/>
                    <a:pt x="4743450" y="238125"/>
                    <a:pt x="4743450" y="238125"/>
                  </a:cubicBezTo>
                  <a:lnTo>
                    <a:pt x="5019675" y="166688"/>
                  </a:lnTo>
                  <a:cubicBezTo>
                    <a:pt x="5093494" y="146844"/>
                    <a:pt x="5186363" y="119063"/>
                    <a:pt x="5186363" y="119063"/>
                  </a:cubicBezTo>
                  <a:lnTo>
                    <a:pt x="5510213" y="23813"/>
                  </a:lnTo>
                  <a:cubicBezTo>
                    <a:pt x="5585619" y="3969"/>
                    <a:pt x="5612209" y="1984"/>
                    <a:pt x="563880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484856" y="1812392"/>
                <a:ext cx="253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1812392"/>
                <a:ext cx="2533963" cy="276999"/>
              </a:xfrm>
              <a:prstGeom prst="rect">
                <a:avLst/>
              </a:prstGeom>
              <a:blipFill>
                <a:blip r:embed="rId2"/>
                <a:stretch>
                  <a:fillRect l="-1923" t="-2174" r="-24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8390755" y="1444671"/>
            <a:ext cx="258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Level 1 (Participant Level)</a:t>
            </a: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8484856" y="2843145"/>
                <a:ext cx="2707280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𝐼𝑅𝐹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2843145"/>
                <a:ext cx="2707280" cy="308546"/>
              </a:xfrm>
              <a:prstGeom prst="rect">
                <a:avLst/>
              </a:prstGeom>
              <a:blipFill>
                <a:blip r:embed="rId3"/>
                <a:stretch>
                  <a:fillRect l="-1126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8390755" y="2475424"/>
            <a:ext cx="210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Level 2(Group Level)</a:t>
            </a: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8484856" y="3206864"/>
                <a:ext cx="2612767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𝐼𝑅𝐹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3206864"/>
                <a:ext cx="2612767" cy="308546"/>
              </a:xfrm>
              <a:prstGeom prst="rect">
                <a:avLst/>
              </a:prstGeom>
              <a:blipFill>
                <a:blip r:embed="rId4"/>
                <a:stretch>
                  <a:fillRect l="-2804" r="-1168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/>
          <p:cNvGrpSpPr/>
          <p:nvPr/>
        </p:nvGrpSpPr>
        <p:grpSpPr>
          <a:xfrm>
            <a:off x="1771845" y="3074793"/>
            <a:ext cx="5533755" cy="2785126"/>
            <a:chOff x="1710467" y="3413939"/>
            <a:chExt cx="5533755" cy="2785126"/>
          </a:xfrm>
        </p:grpSpPr>
        <p:cxnSp>
          <p:nvCxnSpPr>
            <p:cNvPr id="64" name="Straight Connector 63"/>
            <p:cNvCxnSpPr/>
            <p:nvPr/>
          </p:nvCxnSpPr>
          <p:spPr>
            <a:xfrm flipH="1">
              <a:off x="1710467" y="4395754"/>
              <a:ext cx="5533755" cy="83578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64"/>
            <p:cNvSpPr/>
            <p:nvPr/>
          </p:nvSpPr>
          <p:spPr>
            <a:xfrm rot="779688">
              <a:off x="1870370" y="3413939"/>
              <a:ext cx="5184710" cy="2125907"/>
            </a:xfrm>
            <a:custGeom>
              <a:avLst/>
              <a:gdLst>
                <a:gd name="connsiteX0" fmla="*/ 0 w 5095875"/>
                <a:gd name="connsiteY0" fmla="*/ 2028825 h 2028825"/>
                <a:gd name="connsiteX1" fmla="*/ 323850 w 5095875"/>
                <a:gd name="connsiteY1" fmla="*/ 1962150 h 2028825"/>
                <a:gd name="connsiteX2" fmla="*/ 809625 w 5095875"/>
                <a:gd name="connsiteY2" fmla="*/ 1819275 h 2028825"/>
                <a:gd name="connsiteX3" fmla="*/ 1143000 w 5095875"/>
                <a:gd name="connsiteY3" fmla="*/ 1724025 h 2028825"/>
                <a:gd name="connsiteX4" fmla="*/ 1438275 w 5095875"/>
                <a:gd name="connsiteY4" fmla="*/ 1638300 h 2028825"/>
                <a:gd name="connsiteX5" fmla="*/ 1885950 w 5095875"/>
                <a:gd name="connsiteY5" fmla="*/ 1485900 h 2028825"/>
                <a:gd name="connsiteX6" fmla="*/ 2286000 w 5095875"/>
                <a:gd name="connsiteY6" fmla="*/ 1362075 h 2028825"/>
                <a:gd name="connsiteX7" fmla="*/ 2619375 w 5095875"/>
                <a:gd name="connsiteY7" fmla="*/ 1219200 h 2028825"/>
                <a:gd name="connsiteX8" fmla="*/ 3105150 w 5095875"/>
                <a:gd name="connsiteY8" fmla="*/ 1028700 h 2028825"/>
                <a:gd name="connsiteX9" fmla="*/ 3543300 w 5095875"/>
                <a:gd name="connsiteY9" fmla="*/ 809625 h 2028825"/>
                <a:gd name="connsiteX10" fmla="*/ 4105275 w 5095875"/>
                <a:gd name="connsiteY10" fmla="*/ 533400 h 2028825"/>
                <a:gd name="connsiteX11" fmla="*/ 4457700 w 5095875"/>
                <a:gd name="connsiteY11" fmla="*/ 333375 h 2028825"/>
                <a:gd name="connsiteX12" fmla="*/ 4762500 w 5095875"/>
                <a:gd name="connsiteY12" fmla="*/ 190500 h 2028825"/>
                <a:gd name="connsiteX13" fmla="*/ 5095875 w 5095875"/>
                <a:gd name="connsiteY13" fmla="*/ 0 h 20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95875" h="2028825">
                  <a:moveTo>
                    <a:pt x="0" y="2028825"/>
                  </a:moveTo>
                  <a:cubicBezTo>
                    <a:pt x="94456" y="2012950"/>
                    <a:pt x="188913" y="1997075"/>
                    <a:pt x="323850" y="1962150"/>
                  </a:cubicBezTo>
                  <a:cubicBezTo>
                    <a:pt x="458787" y="1927225"/>
                    <a:pt x="809625" y="1819275"/>
                    <a:pt x="809625" y="1819275"/>
                  </a:cubicBezTo>
                  <a:lnTo>
                    <a:pt x="1143000" y="1724025"/>
                  </a:lnTo>
                  <a:cubicBezTo>
                    <a:pt x="1247775" y="1693863"/>
                    <a:pt x="1314450" y="1677987"/>
                    <a:pt x="1438275" y="1638300"/>
                  </a:cubicBezTo>
                  <a:cubicBezTo>
                    <a:pt x="1562100" y="1598613"/>
                    <a:pt x="1744663" y="1531937"/>
                    <a:pt x="1885950" y="1485900"/>
                  </a:cubicBezTo>
                  <a:cubicBezTo>
                    <a:pt x="2027238" y="1439862"/>
                    <a:pt x="2163763" y="1406525"/>
                    <a:pt x="2286000" y="1362075"/>
                  </a:cubicBezTo>
                  <a:cubicBezTo>
                    <a:pt x="2408238" y="1317625"/>
                    <a:pt x="2482850" y="1274762"/>
                    <a:pt x="2619375" y="1219200"/>
                  </a:cubicBezTo>
                  <a:cubicBezTo>
                    <a:pt x="2755900" y="1163638"/>
                    <a:pt x="2951163" y="1096962"/>
                    <a:pt x="3105150" y="1028700"/>
                  </a:cubicBezTo>
                  <a:cubicBezTo>
                    <a:pt x="3259138" y="960437"/>
                    <a:pt x="3543300" y="809625"/>
                    <a:pt x="3543300" y="809625"/>
                  </a:cubicBezTo>
                  <a:cubicBezTo>
                    <a:pt x="3709987" y="727075"/>
                    <a:pt x="3952875" y="612775"/>
                    <a:pt x="4105275" y="533400"/>
                  </a:cubicBezTo>
                  <a:cubicBezTo>
                    <a:pt x="4257675" y="454025"/>
                    <a:pt x="4348162" y="390525"/>
                    <a:pt x="4457700" y="333375"/>
                  </a:cubicBezTo>
                  <a:cubicBezTo>
                    <a:pt x="4567238" y="276225"/>
                    <a:pt x="4656138" y="246062"/>
                    <a:pt x="4762500" y="190500"/>
                  </a:cubicBezTo>
                  <a:cubicBezTo>
                    <a:pt x="4868862" y="134938"/>
                    <a:pt x="4982368" y="67469"/>
                    <a:pt x="509587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 rot="971937">
              <a:off x="1873816" y="4094917"/>
              <a:ext cx="5160292" cy="2104148"/>
            </a:xfrm>
            <a:custGeom>
              <a:avLst/>
              <a:gdLst>
                <a:gd name="connsiteX0" fmla="*/ 0 w 5638800"/>
                <a:gd name="connsiteY0" fmla="*/ 2290763 h 2290763"/>
                <a:gd name="connsiteX1" fmla="*/ 309563 w 5638800"/>
                <a:gd name="connsiteY1" fmla="*/ 2124075 h 2290763"/>
                <a:gd name="connsiteX2" fmla="*/ 547688 w 5638800"/>
                <a:gd name="connsiteY2" fmla="*/ 2009775 h 2290763"/>
                <a:gd name="connsiteX3" fmla="*/ 781050 w 5638800"/>
                <a:gd name="connsiteY3" fmla="*/ 1876425 h 2290763"/>
                <a:gd name="connsiteX4" fmla="*/ 1023938 w 5638800"/>
                <a:gd name="connsiteY4" fmla="*/ 1738313 h 2290763"/>
                <a:gd name="connsiteX5" fmla="*/ 1462088 w 5638800"/>
                <a:gd name="connsiteY5" fmla="*/ 1509713 h 2290763"/>
                <a:gd name="connsiteX6" fmla="*/ 1728788 w 5638800"/>
                <a:gd name="connsiteY6" fmla="*/ 1381125 h 2290763"/>
                <a:gd name="connsiteX7" fmla="*/ 1985963 w 5638800"/>
                <a:gd name="connsiteY7" fmla="*/ 1247775 h 2290763"/>
                <a:gd name="connsiteX8" fmla="*/ 2295525 w 5638800"/>
                <a:gd name="connsiteY8" fmla="*/ 1100138 h 2290763"/>
                <a:gd name="connsiteX9" fmla="*/ 2571750 w 5638800"/>
                <a:gd name="connsiteY9" fmla="*/ 981075 h 2290763"/>
                <a:gd name="connsiteX10" fmla="*/ 2800350 w 5638800"/>
                <a:gd name="connsiteY10" fmla="*/ 881063 h 2290763"/>
                <a:gd name="connsiteX11" fmla="*/ 3024188 w 5638800"/>
                <a:gd name="connsiteY11" fmla="*/ 795338 h 2290763"/>
                <a:gd name="connsiteX12" fmla="*/ 3290888 w 5638800"/>
                <a:gd name="connsiteY12" fmla="*/ 690563 h 2290763"/>
                <a:gd name="connsiteX13" fmla="*/ 3538538 w 5638800"/>
                <a:gd name="connsiteY13" fmla="*/ 604838 h 2290763"/>
                <a:gd name="connsiteX14" fmla="*/ 3852863 w 5638800"/>
                <a:gd name="connsiteY14" fmla="*/ 500063 h 2290763"/>
                <a:gd name="connsiteX15" fmla="*/ 4105275 w 5638800"/>
                <a:gd name="connsiteY15" fmla="*/ 419100 h 2290763"/>
                <a:gd name="connsiteX16" fmla="*/ 4429125 w 5638800"/>
                <a:gd name="connsiteY16" fmla="*/ 323850 h 2290763"/>
                <a:gd name="connsiteX17" fmla="*/ 4743450 w 5638800"/>
                <a:gd name="connsiteY17" fmla="*/ 238125 h 2290763"/>
                <a:gd name="connsiteX18" fmla="*/ 5019675 w 5638800"/>
                <a:gd name="connsiteY18" fmla="*/ 166688 h 2290763"/>
                <a:gd name="connsiteX19" fmla="*/ 5186363 w 5638800"/>
                <a:gd name="connsiteY19" fmla="*/ 119063 h 2290763"/>
                <a:gd name="connsiteX20" fmla="*/ 5510213 w 5638800"/>
                <a:gd name="connsiteY20" fmla="*/ 23813 h 2290763"/>
                <a:gd name="connsiteX21" fmla="*/ 5638800 w 5638800"/>
                <a:gd name="connsiteY21" fmla="*/ 0 h 229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638800" h="2290763">
                  <a:moveTo>
                    <a:pt x="0" y="2290763"/>
                  </a:moveTo>
                  <a:cubicBezTo>
                    <a:pt x="109141" y="2230834"/>
                    <a:pt x="218282" y="2170906"/>
                    <a:pt x="309563" y="2124075"/>
                  </a:cubicBezTo>
                  <a:cubicBezTo>
                    <a:pt x="400844" y="2077244"/>
                    <a:pt x="469107" y="2051050"/>
                    <a:pt x="547688" y="2009775"/>
                  </a:cubicBezTo>
                  <a:cubicBezTo>
                    <a:pt x="626269" y="1968500"/>
                    <a:pt x="781050" y="1876425"/>
                    <a:pt x="781050" y="1876425"/>
                  </a:cubicBezTo>
                  <a:cubicBezTo>
                    <a:pt x="860425" y="1831181"/>
                    <a:pt x="910432" y="1799432"/>
                    <a:pt x="1023938" y="1738313"/>
                  </a:cubicBezTo>
                  <a:cubicBezTo>
                    <a:pt x="1137444" y="1677194"/>
                    <a:pt x="1344613" y="1569244"/>
                    <a:pt x="1462088" y="1509713"/>
                  </a:cubicBezTo>
                  <a:cubicBezTo>
                    <a:pt x="1579563" y="1450182"/>
                    <a:pt x="1641476" y="1424781"/>
                    <a:pt x="1728788" y="1381125"/>
                  </a:cubicBezTo>
                  <a:cubicBezTo>
                    <a:pt x="1816101" y="1337469"/>
                    <a:pt x="1891507" y="1294606"/>
                    <a:pt x="1985963" y="1247775"/>
                  </a:cubicBezTo>
                  <a:cubicBezTo>
                    <a:pt x="2080419" y="1200944"/>
                    <a:pt x="2197894" y="1144588"/>
                    <a:pt x="2295525" y="1100138"/>
                  </a:cubicBezTo>
                  <a:cubicBezTo>
                    <a:pt x="2393156" y="1055688"/>
                    <a:pt x="2571750" y="981075"/>
                    <a:pt x="2571750" y="981075"/>
                  </a:cubicBezTo>
                  <a:cubicBezTo>
                    <a:pt x="2655887" y="944563"/>
                    <a:pt x="2724944" y="912019"/>
                    <a:pt x="2800350" y="881063"/>
                  </a:cubicBezTo>
                  <a:cubicBezTo>
                    <a:pt x="2875756" y="850107"/>
                    <a:pt x="3024188" y="795338"/>
                    <a:pt x="3024188" y="795338"/>
                  </a:cubicBezTo>
                  <a:cubicBezTo>
                    <a:pt x="3105944" y="763588"/>
                    <a:pt x="3205163" y="722313"/>
                    <a:pt x="3290888" y="690563"/>
                  </a:cubicBezTo>
                  <a:cubicBezTo>
                    <a:pt x="3376613" y="658813"/>
                    <a:pt x="3538538" y="604838"/>
                    <a:pt x="3538538" y="604838"/>
                  </a:cubicBezTo>
                  <a:lnTo>
                    <a:pt x="3852863" y="500063"/>
                  </a:lnTo>
                  <a:lnTo>
                    <a:pt x="4105275" y="419100"/>
                  </a:lnTo>
                  <a:cubicBezTo>
                    <a:pt x="4201319" y="389731"/>
                    <a:pt x="4322762" y="354013"/>
                    <a:pt x="4429125" y="323850"/>
                  </a:cubicBezTo>
                  <a:cubicBezTo>
                    <a:pt x="4535488" y="293687"/>
                    <a:pt x="4743450" y="238125"/>
                    <a:pt x="4743450" y="238125"/>
                  </a:cubicBezTo>
                  <a:lnTo>
                    <a:pt x="5019675" y="166688"/>
                  </a:lnTo>
                  <a:cubicBezTo>
                    <a:pt x="5093494" y="146844"/>
                    <a:pt x="5186363" y="119063"/>
                    <a:pt x="5186363" y="119063"/>
                  </a:cubicBezTo>
                  <a:lnTo>
                    <a:pt x="5510213" y="23813"/>
                  </a:lnTo>
                  <a:cubicBezTo>
                    <a:pt x="5585619" y="3969"/>
                    <a:pt x="5612209" y="1984"/>
                    <a:pt x="563880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90755" y="2824568"/>
            <a:ext cx="3484413" cy="3902208"/>
            <a:chOff x="8387805" y="2858236"/>
            <a:chExt cx="3484413" cy="3902208"/>
          </a:xfrm>
        </p:grpSpPr>
        <p:sp>
          <p:nvSpPr>
            <p:cNvPr id="68" name="Rounded Rectangle 67"/>
            <p:cNvSpPr/>
            <p:nvPr/>
          </p:nvSpPr>
          <p:spPr>
            <a:xfrm>
              <a:off x="9109166" y="2858236"/>
              <a:ext cx="1379599" cy="690842"/>
            </a:xfrm>
            <a:prstGeom prst="roundRect">
              <a:avLst/>
            </a:prstGeom>
            <a:solidFill>
              <a:srgbClr val="5B9BD5">
                <a:alpha val="5882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0682167" y="2858236"/>
              <a:ext cx="383274" cy="690842"/>
            </a:xfrm>
            <a:prstGeom prst="roundRect">
              <a:avLst/>
            </a:prstGeom>
            <a:solidFill>
              <a:srgbClr val="7030A0">
                <a:alpha val="58824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387805" y="3909819"/>
              <a:ext cx="33520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chemeClr val="accent5"/>
                  </a:solidFill>
                </a:rPr>
                <a:t>Fixed-Effects:</a:t>
              </a:r>
            </a:p>
            <a:p>
              <a:r>
                <a:rPr lang="en-US" dirty="0" smtClean="0"/>
                <a:t>1. Average intercept/slope</a:t>
              </a:r>
            </a:p>
            <a:p>
              <a:r>
                <a:rPr lang="en-US" dirty="0" smtClean="0"/>
                <a:t>2. Effect of ‘X’ on intercept/slope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387805" y="5283116"/>
              <a:ext cx="34844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rgbClr val="7030A0"/>
                  </a:solidFill>
                </a:rPr>
                <a:t>Random-Effects:</a:t>
              </a:r>
            </a:p>
            <a:p>
              <a:r>
                <a:rPr lang="en-US" dirty="0" smtClean="0"/>
                <a:t>3. Participant deviations from group intercept/slope (mean and variance).</a:t>
              </a:r>
            </a:p>
            <a:p>
              <a:r>
                <a:rPr lang="en-US" dirty="0" smtClean="0"/>
                <a:t>4. Correlation between deviations.</a:t>
              </a:r>
              <a:endParaRPr 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479698" y="1378087"/>
            <a:ext cx="222054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Did not go to IRF</a:t>
            </a:r>
          </a:p>
          <a:p>
            <a:pPr algn="r"/>
            <a:r>
              <a:rPr lang="en-US" dirty="0" smtClean="0"/>
              <a:t>(lower initial severity)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314193" y="4594287"/>
            <a:ext cx="2289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Went to IRF</a:t>
            </a:r>
          </a:p>
          <a:p>
            <a:r>
              <a:rPr lang="en-US" dirty="0" smtClean="0"/>
              <a:t>(higher initial severity)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5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default models that we will use a lot.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i="1" u="sng" dirty="0" smtClean="0"/>
              <a:t>Random Intercepts </a:t>
            </a:r>
            <a:r>
              <a:rPr lang="en-US" dirty="0" smtClean="0"/>
              <a:t>model.</a:t>
            </a:r>
          </a:p>
          <a:p>
            <a:pPr lvl="1"/>
            <a:r>
              <a:rPr lang="en-US" dirty="0" smtClean="0"/>
              <a:t>Estimate a constant (flat line) for each participant.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i="1" u="sng" dirty="0" smtClean="0"/>
              <a:t>Random Slopes </a:t>
            </a:r>
            <a:r>
              <a:rPr lang="en-US" dirty="0" smtClean="0"/>
              <a:t>model.</a:t>
            </a:r>
          </a:p>
          <a:p>
            <a:pPr lvl="1"/>
            <a:r>
              <a:rPr lang="en-US" dirty="0" smtClean="0"/>
              <a:t>Estimate a trajectory (sloped line) for each participant.</a:t>
            </a:r>
          </a:p>
          <a:p>
            <a:endParaRPr lang="en-US" dirty="0"/>
          </a:p>
          <a:p>
            <a:r>
              <a:rPr lang="en-US" dirty="0" smtClean="0"/>
              <a:t>These are the “starter” models that we will use in most of our model building. </a:t>
            </a:r>
          </a:p>
          <a:p>
            <a:pPr lvl="1"/>
            <a:r>
              <a:rPr lang="en-US" dirty="0" smtClean="0"/>
              <a:t>Essentially the Random Slopes model is the “model to beat” in evaluating our subsequent fixed-effects.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6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708" y="341374"/>
            <a:ext cx="10515600" cy="1325563"/>
          </a:xfrm>
        </p:spPr>
        <p:txBody>
          <a:bodyPr/>
          <a:lstStyle/>
          <a:p>
            <a:r>
              <a:rPr lang="en-US" dirty="0" smtClean="0"/>
              <a:t>Resources:</a:t>
            </a:r>
            <a:endParaRPr lang="en-US" dirty="0"/>
          </a:p>
        </p:txBody>
      </p:sp>
      <p:pic>
        <p:nvPicPr>
          <p:cNvPr id="1028" name="Picture 4" descr="http://ecx.images-amazon.com/images/I/51CtQmIeTQ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08" y="1825625"/>
            <a:ext cx="2743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cx.images-amazon.com/images/I/814UviSFLY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01" y="1697718"/>
            <a:ext cx="2743200" cy="405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425795" y="607971"/>
            <a:ext cx="2907327" cy="1967314"/>
            <a:chOff x="8425795" y="156708"/>
            <a:chExt cx="2907327" cy="1967314"/>
          </a:xfrm>
        </p:grpSpPr>
        <p:pic>
          <p:nvPicPr>
            <p:cNvPr id="1032" name="Picture 8" descr="RStudi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5795" y="762295"/>
              <a:ext cx="1246126" cy="1246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9784300" y="646694"/>
              <a:ext cx="154882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 and R Studio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/>
                <a:t>Packages:</a:t>
              </a:r>
            </a:p>
            <a:p>
              <a:pPr marL="742950" lvl="1" indent="-285750">
                <a:buFontTx/>
                <a:buChar char="-"/>
              </a:pPr>
              <a:r>
                <a:rPr lang="en-US" dirty="0" smtClean="0"/>
                <a:t>lme4</a:t>
              </a:r>
            </a:p>
            <a:p>
              <a:pPr marL="742950" lvl="1" indent="-285750">
                <a:buFontTx/>
                <a:buChar char="-"/>
              </a:pPr>
              <a:r>
                <a:rPr lang="en-US" dirty="0" err="1" smtClean="0"/>
                <a:t>ggplot</a:t>
              </a:r>
              <a:endParaRPr lang="en-US" dirty="0" smtClean="0"/>
            </a:p>
            <a:p>
              <a:pPr marL="742950" lvl="1" indent="-285750">
                <a:buFontTx/>
                <a:buChar char="-"/>
              </a:pPr>
              <a:r>
                <a:rPr lang="en-US" dirty="0" err="1" smtClean="0"/>
                <a:t>dplyr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0098" y="156708"/>
              <a:ext cx="180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smtClean="0"/>
                <a:t>We will be using:</a:t>
              </a:r>
              <a:endParaRPr lang="en-US" b="1" i="1" u="sng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440097" y="3501942"/>
            <a:ext cx="2433660" cy="2857043"/>
            <a:chOff x="8440097" y="3703822"/>
            <a:chExt cx="2433660" cy="2857043"/>
          </a:xfrm>
        </p:grpSpPr>
        <p:pic>
          <p:nvPicPr>
            <p:cNvPr id="1034" name="Picture 10" descr="http://www.uni-giessen.de/cms/fbz/svc/hrz/svc/software/lizenzen/spss/SPSS_IBM_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0098" y="4073154"/>
              <a:ext cx="2433659" cy="109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://uwm.edu/software/wp-content/uploads/sites/76/2014/04/sas-logo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 t="8892" r="16580" b="14163"/>
            <a:stretch/>
          </p:blipFill>
          <p:spPr bwMode="auto">
            <a:xfrm>
              <a:off x="8440098" y="5327243"/>
              <a:ext cx="2157190" cy="1233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8440097" y="3703822"/>
              <a:ext cx="2199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smtClean="0"/>
                <a:t>But you can also use:</a:t>
              </a:r>
              <a:endParaRPr lang="en-US" b="1" i="1" u="sng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28708" y="6021722"/>
            <a:ext cx="607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of what I will say has been said better in these resources!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Intercepts Models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942857" cy="4342857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1526381" y="2424748"/>
            <a:ext cx="4297680" cy="2760654"/>
            <a:chOff x="1526381" y="2424748"/>
            <a:chExt cx="4297680" cy="276065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531144" y="2542223"/>
              <a:ext cx="2103120" cy="0"/>
            </a:xfrm>
            <a:prstGeom prst="line">
              <a:avLst/>
            </a:prstGeom>
            <a:ln w="28575">
              <a:solidFill>
                <a:srgbClr val="B385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31144" y="2485073"/>
              <a:ext cx="3566160" cy="0"/>
            </a:xfrm>
            <a:prstGeom prst="line">
              <a:avLst/>
            </a:prstGeom>
            <a:ln w="28575">
              <a:solidFill>
                <a:srgbClr val="FF63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31144" y="2908934"/>
              <a:ext cx="1371600" cy="0"/>
            </a:xfrm>
            <a:prstGeom prst="line">
              <a:avLst/>
            </a:prstGeom>
            <a:ln w="28575">
              <a:solidFill>
                <a:srgbClr val="64B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26381" y="2985127"/>
              <a:ext cx="3566160" cy="0"/>
            </a:xfrm>
            <a:prstGeom prst="line">
              <a:avLst/>
            </a:prstGeom>
            <a:ln w="28575">
              <a:solidFill>
                <a:srgbClr val="AC9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26381" y="3070859"/>
              <a:ext cx="1371600" cy="0"/>
            </a:xfrm>
            <a:prstGeom prst="line">
              <a:avLst/>
            </a:prstGeom>
            <a:ln w="28575">
              <a:solidFill>
                <a:srgbClr val="0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31144" y="2424748"/>
              <a:ext cx="2103120" cy="0"/>
            </a:xfrm>
            <a:prstGeom prst="line">
              <a:avLst/>
            </a:prstGeom>
            <a:ln w="28575">
              <a:solidFill>
                <a:srgbClr val="EF67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26381" y="3947159"/>
              <a:ext cx="2103120" cy="0"/>
            </a:xfrm>
            <a:prstGeom prst="line">
              <a:avLst/>
            </a:prstGeom>
            <a:ln w="28575">
              <a:solidFill>
                <a:srgbClr val="01A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26381" y="4378959"/>
              <a:ext cx="2834640" cy="0"/>
            </a:xfrm>
            <a:prstGeom prst="line">
              <a:avLst/>
            </a:prstGeom>
            <a:ln w="28575">
              <a:solidFill>
                <a:srgbClr val="F876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26381" y="4280534"/>
              <a:ext cx="1463040" cy="0"/>
            </a:xfrm>
            <a:prstGeom prst="line">
              <a:avLst/>
            </a:prstGeom>
            <a:ln w="28575">
              <a:solidFill>
                <a:srgbClr val="00BC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526381" y="4671059"/>
              <a:ext cx="1463040" cy="0"/>
            </a:xfrm>
            <a:prstGeom prst="line">
              <a:avLst/>
            </a:prstGeom>
            <a:ln w="28575">
              <a:solidFill>
                <a:srgbClr val="09C3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526381" y="5185402"/>
              <a:ext cx="4297680" cy="0"/>
            </a:xfrm>
            <a:prstGeom prst="line">
              <a:avLst/>
            </a:prstGeom>
            <a:ln w="28575">
              <a:solidFill>
                <a:srgbClr val="DB8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1526381" y="3616959"/>
            <a:ext cx="420624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8484856" y="1812392"/>
                <a:ext cx="1241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1812392"/>
                <a:ext cx="1241622" cy="276999"/>
              </a:xfrm>
              <a:prstGeom prst="rect">
                <a:avLst/>
              </a:prstGeom>
              <a:blipFill>
                <a:blip r:embed="rId3"/>
                <a:stretch>
                  <a:fillRect l="-4412" t="-2174" r="-98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8390755" y="1444671"/>
            <a:ext cx="264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Level 1 (Participant Level</a:t>
            </a:r>
            <a:r>
              <a:rPr lang="en-US" u="sng" dirty="0" smtClean="0"/>
              <a:t>):</a:t>
            </a: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8484856" y="2843145"/>
                <a:ext cx="1503232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2843145"/>
                <a:ext cx="1503232" cy="308546"/>
              </a:xfrm>
              <a:prstGeom prst="rect">
                <a:avLst/>
              </a:prstGeom>
              <a:blipFill>
                <a:blip r:embed="rId4"/>
                <a:stretch>
                  <a:fillRect l="-5285" r="-2439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8390755" y="2475424"/>
            <a:ext cx="221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Level </a:t>
            </a:r>
            <a:r>
              <a:rPr lang="en-US" u="sng" dirty="0" smtClean="0"/>
              <a:t>2 (</a:t>
            </a:r>
            <a:r>
              <a:rPr lang="en-US" u="sng" dirty="0" smtClean="0"/>
              <a:t>Group Level</a:t>
            </a:r>
            <a:r>
              <a:rPr lang="en-US" u="sng" dirty="0" smtClean="0"/>
              <a:t>):</a:t>
            </a: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8484856" y="873633"/>
                <a:ext cx="199349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873633"/>
                <a:ext cx="1993494" cy="299313"/>
              </a:xfrm>
              <a:prstGeom prst="rect">
                <a:avLst/>
              </a:prstGeom>
              <a:blipFill>
                <a:blip r:embed="rId5"/>
                <a:stretch>
                  <a:fillRect l="-2446" r="-152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8390755" y="505107"/>
            <a:ext cx="157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Overall Model: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94645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Slopes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942857" cy="43428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1308735" y="2952750"/>
            <a:ext cx="4672965" cy="816609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8484856" y="1837304"/>
                <a:ext cx="253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1837304"/>
                <a:ext cx="2533963" cy="276999"/>
              </a:xfrm>
              <a:prstGeom prst="rect">
                <a:avLst/>
              </a:prstGeom>
              <a:blipFill>
                <a:blip r:embed="rId3"/>
                <a:stretch>
                  <a:fillRect l="-1923" t="-2174" r="-24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484856" y="2844756"/>
                <a:ext cx="1503232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2844756"/>
                <a:ext cx="1503232" cy="308546"/>
              </a:xfrm>
              <a:prstGeom prst="rect">
                <a:avLst/>
              </a:prstGeom>
              <a:blipFill>
                <a:blip r:embed="rId4"/>
                <a:stretch>
                  <a:fillRect l="-5285" t="-2000" r="-2439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484856" y="3208475"/>
                <a:ext cx="1487266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3208475"/>
                <a:ext cx="1487266" cy="308546"/>
              </a:xfrm>
              <a:prstGeom prst="rect">
                <a:avLst/>
              </a:prstGeom>
              <a:blipFill>
                <a:blip r:embed="rId5"/>
                <a:stretch>
                  <a:fillRect l="-5328" r="-2459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8390755" y="1444671"/>
            <a:ext cx="264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Level 1 (Participant Level</a:t>
            </a:r>
            <a:r>
              <a:rPr lang="en-US" u="sng" dirty="0" smtClean="0"/>
              <a:t>):</a:t>
            </a:r>
            <a:endParaRPr lang="en-US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8390755" y="2475424"/>
            <a:ext cx="221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Level </a:t>
            </a:r>
            <a:r>
              <a:rPr lang="en-US" u="sng" dirty="0" smtClean="0"/>
              <a:t>2 (</a:t>
            </a:r>
            <a:r>
              <a:rPr lang="en-US" u="sng" dirty="0" smtClean="0"/>
              <a:t>Group Level</a:t>
            </a:r>
            <a:r>
              <a:rPr lang="en-US" u="sng" dirty="0" smtClean="0"/>
              <a:t>):</a:t>
            </a: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8484856" y="873633"/>
                <a:ext cx="199349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873633"/>
                <a:ext cx="1993494" cy="299313"/>
              </a:xfrm>
              <a:prstGeom prst="rect">
                <a:avLst/>
              </a:prstGeom>
              <a:blipFill>
                <a:blip r:embed="rId6"/>
                <a:stretch>
                  <a:fillRect l="-2446" r="-152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390755" y="505107"/>
            <a:ext cx="157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Overall Model: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4543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Model Comparisons</a:t>
            </a:r>
            <a:endParaRPr lang="en-US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decide which model is the best explanation of the data?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49689"/>
            <a:ext cx="9042898" cy="43513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Deviance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Larger sample size means bigger deviance.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Larger error means bigger deviance.</a:t>
            </a:r>
          </a:p>
          <a:p>
            <a:pPr lvl="1"/>
            <a:r>
              <a:rPr lang="en-US" dirty="0" smtClean="0"/>
              <a:t>Thus, for </a:t>
            </a:r>
            <a:r>
              <a:rPr lang="en-US" b="1" u="sng" dirty="0" smtClean="0"/>
              <a:t>a constant sample size</a:t>
            </a:r>
            <a:r>
              <a:rPr lang="en-US" dirty="0" smtClean="0"/>
              <a:t>, smaller deviance means better fit.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Akaike</a:t>
            </a:r>
            <a:r>
              <a:rPr lang="en-US" dirty="0" smtClean="0"/>
              <a:t> Information Criterion (AIC)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Bayesian Information Criterion (BIC)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81895" y="1832653"/>
                <a:ext cx="582954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𝑑𝑒𝑣𝑖𝑎𝑛𝑐𝑒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𝐿𝑖𝑘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895" y="1832653"/>
                <a:ext cx="5829545" cy="778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11259" y="4755310"/>
                <a:ext cx="50967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𝑑𝑒𝑣𝑖𝑎𝑛𝑐𝑒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𝑒𝑠𝑡𝑖𝑚𝑎𝑡𝑒𝑑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𝑝𝑎𝑟𝑎𝑚𝑒𝑡𝑒𝑟𝑠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259" y="4755310"/>
                <a:ext cx="5096780" cy="553998"/>
              </a:xfrm>
              <a:prstGeom prst="rect">
                <a:avLst/>
              </a:prstGeom>
              <a:blipFill>
                <a:blip r:embed="rId3"/>
                <a:stretch>
                  <a:fillRect l="-718" r="-1077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30133" y="5725815"/>
                <a:ext cx="3683060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𝑑𝑒𝑣𝑖𝑎𝑛𝑐𝑒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133" y="5725815"/>
                <a:ext cx="3683060" cy="891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05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AIC: The best measure of “predictive” deviance.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951758" y="2968212"/>
            <a:ext cx="1594022" cy="2384976"/>
            <a:chOff x="3420990" y="3204816"/>
            <a:chExt cx="1594022" cy="23849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/>
                <p:cNvSpPr/>
                <p:nvPr/>
              </p:nvSpPr>
              <p:spPr>
                <a:xfrm>
                  <a:off x="3420990" y="3600547"/>
                  <a:ext cx="1594022" cy="1989245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x: Time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err="1" smtClean="0">
                      <a:solidFill>
                        <a:schemeClr val="tx1"/>
                      </a:solidFill>
                    </a:rPr>
                    <a:t>y</a:t>
                  </a:r>
                  <a:r>
                    <a:rPr lang="en-US" baseline="-25000" dirty="0" err="1" smtClean="0">
                      <a:solidFill>
                        <a:schemeClr val="tx1"/>
                      </a:solidFill>
                    </a:rPr>
                    <a:t>a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: BERG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↓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fitted,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ounded 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0990" y="3600547"/>
                  <a:ext cx="1594022" cy="1989245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3687246" y="3204816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 A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039827" y="1690688"/>
            <a:ext cx="226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Population of Interest</a:t>
            </a:r>
            <a:endParaRPr lang="en-US" b="1" i="1" dirty="0"/>
          </a:p>
        </p:txBody>
      </p:sp>
      <p:cxnSp>
        <p:nvCxnSpPr>
          <p:cNvPr id="8" name="Curved Connector 7"/>
          <p:cNvCxnSpPr>
            <a:stCxn id="7" idx="2"/>
            <a:endCxn id="6" idx="0"/>
          </p:cNvCxnSpPr>
          <p:nvPr/>
        </p:nvCxnSpPr>
        <p:spPr>
          <a:xfrm rot="5400000">
            <a:off x="4506976" y="1301813"/>
            <a:ext cx="908192" cy="2424606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376363" y="2941813"/>
            <a:ext cx="1594022" cy="2384976"/>
            <a:chOff x="5845595" y="3178417"/>
            <a:chExt cx="1594022" cy="23849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/>
                <p:cNvSpPr/>
                <p:nvPr/>
              </p:nvSpPr>
              <p:spPr>
                <a:xfrm>
                  <a:off x="5845595" y="3574148"/>
                  <a:ext cx="1594022" cy="1989245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x: Time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err="1" smtClean="0">
                      <a:solidFill>
                        <a:schemeClr val="tx1"/>
                      </a:solidFill>
                    </a:rPr>
                    <a:t>y</a:t>
                  </a:r>
                  <a:r>
                    <a:rPr lang="en-US" baseline="-25000" dirty="0" err="1" smtClean="0">
                      <a:solidFill>
                        <a:schemeClr val="tx1"/>
                      </a:solidFill>
                    </a:rPr>
                    <a:t>b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BERG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↓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fitted,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1" name="Rounded 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5595" y="3574148"/>
                  <a:ext cx="1594022" cy="1989245"/>
                </a:xfrm>
                <a:prstGeom prst="round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6111851" y="3178417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 B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04787" y="2968212"/>
            <a:ext cx="1594022" cy="2384976"/>
            <a:chOff x="8274019" y="3204816"/>
            <a:chExt cx="1594022" cy="23849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/>
                <p:cNvSpPr/>
                <p:nvPr/>
              </p:nvSpPr>
              <p:spPr>
                <a:xfrm>
                  <a:off x="8274019" y="3600547"/>
                  <a:ext cx="1594022" cy="1989245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x: Time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err="1" smtClean="0">
                      <a:solidFill>
                        <a:schemeClr val="tx1"/>
                      </a:solidFill>
                    </a:rPr>
                    <a:t>y</a:t>
                  </a:r>
                  <a:r>
                    <a:rPr lang="en-US" baseline="-25000" dirty="0" err="1" smtClean="0">
                      <a:solidFill>
                        <a:schemeClr val="tx1"/>
                      </a:solidFill>
                    </a:rPr>
                    <a:t>c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BERG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↓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fitted,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6" name="Rounded 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4019" y="3600547"/>
                  <a:ext cx="1594022" cy="1989245"/>
                </a:xfrm>
                <a:prstGeom prst="round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8540275" y="3204816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 C</a:t>
              </a:r>
              <a:endParaRPr lang="en-US" dirty="0"/>
            </a:p>
          </p:txBody>
        </p:sp>
      </p:grpSp>
      <p:cxnSp>
        <p:nvCxnSpPr>
          <p:cNvPr id="15" name="Curved Connector 14"/>
          <p:cNvCxnSpPr>
            <a:stCxn id="7" idx="2"/>
            <a:endCxn id="14" idx="0"/>
          </p:cNvCxnSpPr>
          <p:nvPr/>
        </p:nvCxnSpPr>
        <p:spPr>
          <a:xfrm rot="16200000" flipH="1">
            <a:off x="6931086" y="1302309"/>
            <a:ext cx="908192" cy="242361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11" idx="0"/>
          </p:cNvCxnSpPr>
          <p:nvPr/>
        </p:nvCxnSpPr>
        <p:spPr>
          <a:xfrm flipH="1">
            <a:off x="6169366" y="2060020"/>
            <a:ext cx="4009" cy="881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39709" y="4358565"/>
            <a:ext cx="1402910" cy="5638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706415" y="4421768"/>
            <a:ext cx="1402910" cy="5638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19872" y="4454439"/>
            <a:ext cx="10234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deviance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56933" y="4992685"/>
            <a:ext cx="116846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Predictive </a:t>
            </a:r>
          </a:p>
          <a:p>
            <a:r>
              <a:rPr lang="en-US" dirty="0" smtClean="0"/>
              <a:t>deviance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9488" y="635214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[Long, 2012]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4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AIC: The best measure of “predictive” deviance.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25</a:t>
            </a:fld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For a given sample, the most complex model is always going to lead to the smallest deviance.</a:t>
            </a:r>
          </a:p>
          <a:p>
            <a:pPr lvl="1"/>
            <a:r>
              <a:rPr lang="en-US" smtClean="0"/>
              <a:t>More complex models explain more error even by chance.</a:t>
            </a:r>
          </a:p>
          <a:p>
            <a:pPr lvl="1"/>
            <a:endParaRPr lang="en-US" smtClean="0"/>
          </a:p>
          <a:p>
            <a:r>
              <a:rPr lang="en-US" smtClean="0"/>
              <a:t>The AIC imposes a penalty for additional parameters and the AIC is an unbiased estimate of the long run predictive deviation.</a:t>
            </a:r>
          </a:p>
          <a:p>
            <a:endParaRPr lang="en-US" smtClean="0"/>
          </a:p>
          <a:p>
            <a:r>
              <a:rPr lang="en-US" smtClean="0"/>
              <a:t>That is, your model with smallest AIC is most likely to be the model with the smallest AIC for a different researcher testing a different sample from the same population.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 comparison approach.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b="1" i="1" smtClean="0"/>
              <a:t>Are all models based on the same amount of data? </a:t>
            </a:r>
          </a:p>
          <a:p>
            <a:pPr lvl="1"/>
            <a:r>
              <a:rPr lang="en-US" smtClean="0"/>
              <a:t>Deviance increases with additional observations. Data pools must be the same size.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smtClean="0"/>
              <a:t>How many parameters are being tested?</a:t>
            </a:r>
          </a:p>
          <a:p>
            <a:pPr lvl="1"/>
            <a:r>
              <a:rPr lang="en-US" smtClean="0"/>
              <a:t>We want to avoid “over-fitting”, so it is good to look for the model with the lowest AIC/BIC.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smtClean="0"/>
              <a:t>How big is the sample size?</a:t>
            </a:r>
          </a:p>
          <a:p>
            <a:pPr lvl="1"/>
            <a:r>
              <a:rPr lang="en-US" smtClean="0"/>
              <a:t>The BIC can be overly conservative with large sample sizes.</a:t>
            </a:r>
          </a:p>
          <a:p>
            <a:pPr lvl="1"/>
            <a:r>
              <a:rPr lang="en-US" smtClean="0"/>
              <a:t>I would recommend the AIC as it is an unbiased estimate of the predictive deviance.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53222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Tips, tricks, and asking the </a:t>
            </a:r>
            <a:br>
              <a:rPr lang="en-US" sz="6600" dirty="0" smtClean="0"/>
            </a:br>
            <a:r>
              <a:rPr lang="en-US" sz="6600" dirty="0" smtClean="0"/>
              <a:t>right questions.</a:t>
            </a:r>
            <a:endParaRPr lang="en-US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0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very much!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any questions regarding this talk or the LMER code in the accompanying script file, please email me:</a:t>
            </a:r>
          </a:p>
          <a:p>
            <a:pPr lvl="1"/>
            <a:r>
              <a:rPr lang="en-US" b="1" dirty="0"/>
              <a:t>rehabinformatics@gmail.com</a:t>
            </a:r>
            <a:endParaRPr lang="en-US" dirty="0"/>
          </a:p>
        </p:txBody>
      </p:sp>
      <p:pic>
        <p:nvPicPr>
          <p:cNvPr id="6" name="Picture 2" descr="http://www.tolithuania.com/wp-content/uploads/2014/05/C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39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Opening R and Troubleshooting.</a:t>
            </a:r>
          </a:p>
          <a:p>
            <a:r>
              <a:rPr lang="en-US" dirty="0" smtClean="0"/>
              <a:t>Data Visualization.</a:t>
            </a:r>
          </a:p>
          <a:p>
            <a:pPr lvl="1"/>
            <a:r>
              <a:rPr lang="en-US" b="1" i="1" dirty="0" smtClean="0"/>
              <a:t>Break and questions.</a:t>
            </a:r>
          </a:p>
          <a:p>
            <a:r>
              <a:rPr lang="en-US" dirty="0" smtClean="0"/>
              <a:t>Model Building</a:t>
            </a:r>
          </a:p>
          <a:p>
            <a:pPr lvl="1"/>
            <a:r>
              <a:rPr lang="en-US" dirty="0" smtClean="0"/>
              <a:t>Fixed-Effects, Random-Effects, and Random-Error.</a:t>
            </a:r>
          </a:p>
          <a:p>
            <a:r>
              <a:rPr lang="en-US" dirty="0" smtClean="0"/>
              <a:t>Model Comparison.</a:t>
            </a:r>
          </a:p>
          <a:p>
            <a:pPr lvl="1"/>
            <a:r>
              <a:rPr lang="en-US" dirty="0" smtClean="0"/>
              <a:t>Fit statistics: AIC, BIC, and the log-likelihood test.</a:t>
            </a:r>
          </a:p>
          <a:p>
            <a:pPr lvl="1"/>
            <a:r>
              <a:rPr lang="en-US" b="1" i="1" dirty="0" smtClean="0"/>
              <a:t>Break and questions.</a:t>
            </a:r>
          </a:p>
          <a:p>
            <a:r>
              <a:rPr lang="en-US" dirty="0" smtClean="0"/>
              <a:t>Tips, tricks, and asking the right questions. </a:t>
            </a:r>
          </a:p>
          <a:p>
            <a:pPr lvl="1"/>
            <a:r>
              <a:rPr lang="en-US" dirty="0" smtClean="0"/>
              <a:t>Phrasing your hypotheses, understanding common terms.</a:t>
            </a:r>
          </a:p>
          <a:p>
            <a:pPr lvl="1"/>
            <a:r>
              <a:rPr lang="en-US" dirty="0" smtClean="0"/>
              <a:t>Preparing to meet with a statistical consultant.</a:t>
            </a:r>
          </a:p>
          <a:p>
            <a:r>
              <a:rPr lang="en-US" dirty="0" smtClean="0"/>
              <a:t>Conclusions and questions.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Data Visualization.</a:t>
            </a:r>
            <a:endParaRPr lang="en-US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longitudinal data?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584994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Multiple observations from individuals over time.</a:t>
            </a:r>
          </a:p>
          <a:p>
            <a:pPr lvl="1"/>
            <a:r>
              <a:rPr lang="en-US" dirty="0" smtClean="0"/>
              <a:t>Time nested within people, people nested within classrooms, classrooms nested with schools… 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5581676"/>
            <a:ext cx="9111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from proximal time-points are more similar to each other than distal time points. </a:t>
            </a:r>
            <a:r>
              <a:rPr lang="en-US" b="1" i="1" dirty="0" smtClean="0"/>
              <a:t>(Auto-regressive correlation structure.)</a:t>
            </a:r>
            <a:endParaRPr lang="en-US" b="1" i="1" dirty="0"/>
          </a:p>
        </p:txBody>
      </p:sp>
      <p:pic>
        <p:nvPicPr>
          <p:cNvPr id="6" name="Picture 6" descr="http://imghumour.com/assets/Uploads/Homersapie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01" b="9273"/>
          <a:stretch/>
        </p:blipFill>
        <p:spPr bwMode="auto">
          <a:xfrm>
            <a:off x="2005017" y="2829608"/>
            <a:ext cx="6152168" cy="269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02806" y="3390006"/>
            <a:ext cx="1480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[Matt Groening, </a:t>
            </a:r>
            <a:r>
              <a:rPr lang="en-US" sz="1400" i="1" dirty="0" smtClean="0"/>
              <a:t>The Simpsons</a:t>
            </a:r>
            <a:r>
              <a:rPr lang="en-US" sz="1400" dirty="0" smtClean="0"/>
              <a:t>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74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 rot="5400000">
            <a:off x="9575463" y="754363"/>
            <a:ext cx="1692876" cy="91440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8891722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Wide (“person”) Format:</a:t>
            </a:r>
          </a:p>
          <a:p>
            <a:pPr lvl="1"/>
            <a:r>
              <a:rPr lang="en-US" smtClean="0"/>
              <a:t>Each person is on a row. Repeated observations in columns.</a:t>
            </a:r>
          </a:p>
          <a:p>
            <a:endParaRPr lang="en-US" smtClean="0"/>
          </a:p>
          <a:p>
            <a:r>
              <a:rPr lang="en-US" smtClean="0"/>
              <a:t>Long (“person-period”) Format</a:t>
            </a:r>
          </a:p>
          <a:p>
            <a:pPr lvl="1"/>
            <a:r>
              <a:rPr lang="en-US" smtClean="0"/>
              <a:t>Each variable is a column. There are multiple rows for each person at each time point.</a:t>
            </a:r>
          </a:p>
          <a:p>
            <a:pPr lvl="1"/>
            <a:endParaRPr lang="en-US" smtClean="0"/>
          </a:p>
          <a:p>
            <a:r>
              <a:rPr lang="en-US" smtClean="0"/>
              <a:t>Most LMER packages require long format data.</a:t>
            </a:r>
          </a:p>
          <a:p>
            <a:pPr lvl="1"/>
            <a:r>
              <a:rPr lang="en-US" smtClean="0"/>
              <a:t>Even SPSS (although SPSS requires the wide format for RM ANOVA).</a:t>
            </a:r>
          </a:p>
          <a:p>
            <a:pPr lvl="1"/>
            <a:r>
              <a:rPr lang="en-US" smtClean="0"/>
              <a:t>Thus, we need organizational tools to convert between the two.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29922" y="570707"/>
            <a:ext cx="1692876" cy="914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251" y="1548649"/>
            <a:ext cx="8252710" cy="410503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31576" y="3271695"/>
            <a:ext cx="8351135" cy="1689065"/>
          </a:xfrm>
          <a:prstGeom prst="round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31576" y="5852058"/>
            <a:ext cx="815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#2 has 4/7 time points for the BERG. </a:t>
            </a:r>
          </a:p>
          <a:p>
            <a:r>
              <a:rPr lang="en-US" dirty="0" smtClean="0"/>
              <a:t>In traditional RM ANOVA, we would need to remove this participant entirely!!!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2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125" y="1690688"/>
            <a:ext cx="8252710" cy="410503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868505" y="2101952"/>
            <a:ext cx="700645" cy="1393637"/>
          </a:xfrm>
          <a:prstGeom prst="round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293549" y="2101952"/>
            <a:ext cx="700645" cy="1383551"/>
          </a:xfrm>
          <a:prstGeom prst="round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31262" y="2101952"/>
            <a:ext cx="700645" cy="1393637"/>
          </a:xfrm>
          <a:prstGeom prst="round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994194" y="2112038"/>
            <a:ext cx="1216641" cy="1383551"/>
          </a:xfrm>
          <a:prstGeom prst="round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69334" y="5831814"/>
            <a:ext cx="402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Dynamic variables vary within a subject.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Static variables vary between subjects.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2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5444" y="2066287"/>
            <a:ext cx="268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Participants with different numbers of observations? 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193452" y="1696955"/>
            <a:ext cx="307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Repeated Measures AN(C)OVA</a:t>
            </a:r>
            <a:endParaRPr 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7495949" y="1696955"/>
            <a:ext cx="385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Linear Mixed-Effect Regression (LMER)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4229831" y="2066287"/>
            <a:ext cx="268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participants with missing cases entirely.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00365" y="2066287"/>
            <a:ext cx="268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Not a problem.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5444" y="2909643"/>
            <a:ext cx="268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The “within” variable is continuous? </a:t>
            </a:r>
            <a:endParaRPr lang="en-US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29831" y="2913423"/>
            <a:ext cx="268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Designed to deal with categorical “factors”.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00365" y="2907631"/>
            <a:ext cx="268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Not a problem.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55444" y="3752999"/>
            <a:ext cx="268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Homogeneity of regression slopes? </a:t>
            </a:r>
            <a:endParaRPr lang="en-US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29831" y="3756779"/>
            <a:ext cx="2734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coviarate</a:t>
            </a:r>
            <a:r>
              <a:rPr lang="en-US" dirty="0" smtClean="0"/>
              <a:t> must be independent of the groups.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00365" y="3727200"/>
            <a:ext cx="268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Not a problem.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5444" y="4596355"/>
            <a:ext cx="259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Most people are familiar with how it works? </a:t>
            </a:r>
            <a:endParaRPr lang="en-US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29831" y="4596355"/>
            <a:ext cx="259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Yes, it makes them feel comfortable and safe.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00365" y="4596355"/>
            <a:ext cx="3435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No, the statistical tools required are more recent, more complex, and currently less commonly used in many fields of research.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6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1441</Words>
  <Application>Microsoft Office PowerPoint</Application>
  <PresentationFormat>Widescreen</PresentationFormat>
  <Paragraphs>276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Applied Longitudinal Data Analysis Using R.</vt:lpstr>
      <vt:lpstr>Resources:</vt:lpstr>
      <vt:lpstr>Roadmap.</vt:lpstr>
      <vt:lpstr>Data Visualization.</vt:lpstr>
      <vt:lpstr>What are longitudinal data?</vt:lpstr>
      <vt:lpstr>Data structures.</vt:lpstr>
      <vt:lpstr>Data structures.</vt:lpstr>
      <vt:lpstr>Data structures.</vt:lpstr>
      <vt:lpstr>Data structures.</vt:lpstr>
      <vt:lpstr>Data visualization.</vt:lpstr>
      <vt:lpstr>Data visualization.</vt:lpstr>
      <vt:lpstr>Model Building</vt:lpstr>
      <vt:lpstr>Understanding linear mixed-effect regression (LMER)</vt:lpstr>
      <vt:lpstr>LMER versus classic Regression</vt:lpstr>
      <vt:lpstr>LMER versus classic Regression</vt:lpstr>
      <vt:lpstr>Understanding LMER</vt:lpstr>
      <vt:lpstr>“Partitioning” our variance in LMER</vt:lpstr>
      <vt:lpstr>“Partitioning” our variance in LMER</vt:lpstr>
      <vt:lpstr>Two default models that we will use a lot.</vt:lpstr>
      <vt:lpstr>Random Intercepts Models</vt:lpstr>
      <vt:lpstr>Random Slopes Model</vt:lpstr>
      <vt:lpstr>Model Comparisons</vt:lpstr>
      <vt:lpstr>How to decide which model is the best explanation of the data?</vt:lpstr>
      <vt:lpstr>The AIC: The best measure of “predictive” deviance.</vt:lpstr>
      <vt:lpstr>The AIC: The best measure of “predictive” deviance.</vt:lpstr>
      <vt:lpstr>The model comparison approach.</vt:lpstr>
      <vt:lpstr>Tips, tricks, and asking the  right questions.</vt:lpstr>
      <vt:lpstr>TBD</vt:lpstr>
      <vt:lpstr>Thank you very much!</vt:lpstr>
    </vt:vector>
  </TitlesOfParts>
  <Company>Auburn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Quantifying variability in outpatient trajectories for adults with stroke (and other sexy titles).</dc:title>
  <dc:creator>Keith Lohse</dc:creator>
  <cp:lastModifiedBy>Keith Lohse</cp:lastModifiedBy>
  <cp:revision>133</cp:revision>
  <dcterms:created xsi:type="dcterms:W3CDTF">2015-04-18T16:12:55Z</dcterms:created>
  <dcterms:modified xsi:type="dcterms:W3CDTF">2017-04-26T20:01:31Z</dcterms:modified>
</cp:coreProperties>
</file>