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1" r:id="rId9"/>
    <p:sldId id="262" r:id="rId10"/>
    <p:sldId id="265" r:id="rId11"/>
    <p:sldId id="268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5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Tips, tricks, and FAQs </a:t>
            </a:r>
            <a:r>
              <a:rPr lang="en-US" sz="4800" dirty="0" smtClean="0"/>
              <a:t>for getting started in</a:t>
            </a:r>
            <a:r>
              <a:rPr lang="en-US" sz="4800" b="1" dirty="0" smtClean="0"/>
              <a:t> longitudinal data analysis.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028" y="3343149"/>
            <a:ext cx="6067922" cy="1287744"/>
          </a:xfrm>
        </p:spPr>
        <p:txBody>
          <a:bodyPr>
            <a:noAutofit/>
          </a:bodyPr>
          <a:lstStyle/>
          <a:p>
            <a:r>
              <a:rPr lang="en-US" sz="1800" dirty="0" smtClean="0"/>
              <a:t>Keith Lohse, PhD</a:t>
            </a:r>
            <a:endParaRPr lang="en-US" sz="1800" baseline="30000" dirty="0" smtClean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Physical Therapy and Athletic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rehabinformatics@gmail.com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139692" y="5542427"/>
            <a:ext cx="2743200" cy="11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5648035"/>
            <a:ext cx="2743200" cy="9233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889906" y="3343148"/>
            <a:ext cx="6067922" cy="1931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Allan J. Kozlowski,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Director of Outcomes Research, Mary Free Bed Rehabilitation Hospital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Department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of Epidemiology and Biostatistics, Michigan State University College of Human Medicine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allan.kozlowski@maryfreebed.com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498" y="5689693"/>
            <a:ext cx="2743200" cy="837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916" y="5636884"/>
            <a:ext cx="2651760" cy="9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What are Fixed-Effects and Random-Effects?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we </a:t>
                </a:r>
                <a:r>
                  <a:rPr lang="en-US" sz="2400" dirty="0"/>
                  <a:t>have the following terms in our </a:t>
                </a:r>
                <a:r>
                  <a:rPr lang="en-US" sz="2400" i="1" dirty="0" smtClean="0"/>
                  <a:t>DATA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err="1" smtClean="0"/>
                  <a:t>’s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 includes fixed effects and random effects.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Fixed-Effects</a:t>
                </a:r>
                <a:r>
                  <a:rPr lang="en-US" sz="2000" dirty="0"/>
                  <a:t> are the group-level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's, these effects parallel the traditional main-effects and interactions that you have probably encountered in other statistical analyses.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Random-Effects</a:t>
                </a:r>
                <a:r>
                  <a:rPr lang="en-US" sz="2000" dirty="0"/>
                  <a:t> are the participant-level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's that remove statistical dependency from our data. (This is bit of a simplification, but you can think of not including the appropriate random-effects like running a between-subjects ANOVA when you should be running a repeated-measures ANOVA.)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ERRORS</a:t>
                </a:r>
                <a:r>
                  <a:rPr lang="en-US" sz="2000" dirty="0"/>
                  <a:t>, or more specifically </a:t>
                </a:r>
                <a:r>
                  <a:rPr lang="en-US" sz="2000" i="1" dirty="0"/>
                  <a:t>Random </a:t>
                </a:r>
                <a:r>
                  <a:rPr lang="en-US" sz="2000" i="1" dirty="0" smtClean="0"/>
                  <a:t>Errors (</a:t>
                </a:r>
                <a:r>
                  <a:rPr lang="el-GR" sz="2000" i="1" dirty="0" smtClean="0"/>
                  <a:t>ϵ</a:t>
                </a:r>
                <a:r>
                  <a:rPr lang="en-US" sz="2000" i="1" baseline="-25000" dirty="0" err="1" smtClean="0"/>
                  <a:t>ij</a:t>
                </a:r>
                <a:r>
                  <a:rPr lang="en-US" sz="2000" i="1" dirty="0" err="1" smtClean="0"/>
                  <a:t>’s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the difference between our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's predictions and the actual </a:t>
                </a:r>
                <a:r>
                  <a:rPr lang="en-US" sz="2000" i="1" dirty="0"/>
                  <a:t>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blipFill>
                <a:blip r:embed="rId3"/>
                <a:stretch>
                  <a:fillRect l="-928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1538411"/>
            <a:ext cx="780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general concept of DATA = MODEL + Error.</a:t>
            </a:r>
          </a:p>
          <a:p>
            <a:r>
              <a:rPr lang="en-US" sz="2400" dirty="0" smtClean="0"/>
              <a:t>This can be more elaborately written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4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Does transforming the DV change the model?</a:t>
            </a:r>
          </a:p>
          <a:p>
            <a:pPr lvl="1"/>
            <a:r>
              <a:rPr lang="en-US" dirty="0" smtClean="0"/>
              <a:t>Make it clear to readers that you tested transformed and raw DVs.</a:t>
            </a:r>
          </a:p>
          <a:p>
            <a:r>
              <a:rPr lang="en-US" dirty="0" smtClean="0"/>
              <a:t>Homoscedasticity</a:t>
            </a:r>
          </a:p>
          <a:p>
            <a:r>
              <a:rPr lang="en-US" dirty="0" smtClean="0"/>
              <a:t>Scale Invariance</a:t>
            </a:r>
          </a:p>
          <a:p>
            <a:pPr lvl="1"/>
            <a:r>
              <a:rPr lang="en-US" dirty="0" smtClean="0"/>
              <a:t>Is there bias in the models predictions?</a:t>
            </a:r>
          </a:p>
          <a:p>
            <a:pPr lvl="1"/>
            <a:r>
              <a:rPr lang="en-US" dirty="0" smtClean="0"/>
              <a:t>Explore methods for looking at measurement variance over time.</a:t>
            </a:r>
          </a:p>
          <a:p>
            <a:r>
              <a:rPr lang="en-US" dirty="0" smtClean="0"/>
              <a:t>Influential data points/sources</a:t>
            </a:r>
          </a:p>
          <a:p>
            <a:pPr lvl="1"/>
            <a:r>
              <a:rPr lang="en-US" dirty="0" smtClean="0"/>
              <a:t>There are tools for checking Cook’s Distances and VIFs in MLMs.</a:t>
            </a:r>
          </a:p>
          <a:p>
            <a:pPr lvl="1"/>
            <a:r>
              <a:rPr lang="en-US" dirty="0" smtClean="0"/>
              <a:t>Influential data don’t always show up in univariate plots/analyses.</a:t>
            </a:r>
          </a:p>
          <a:p>
            <a:pPr lvl="2"/>
            <a:r>
              <a:rPr lang="en-US" dirty="0" smtClean="0"/>
              <a:t>See philosophical discussions about outliers and removing influential data points. </a:t>
            </a:r>
          </a:p>
          <a:p>
            <a:pPr lvl="2"/>
            <a:r>
              <a:rPr lang="en-US" dirty="0" smtClean="0"/>
              <a:t>Run the model both ways and be transparent about what you did in your write-up.</a:t>
            </a:r>
          </a:p>
          <a:p>
            <a:r>
              <a:rPr lang="en-US" dirty="0" smtClean="0"/>
              <a:t>Floor/Ceiling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65125"/>
            <a:ext cx="11302377" cy="1325563"/>
          </a:xfrm>
        </p:spPr>
        <p:txBody>
          <a:bodyPr/>
          <a:lstStyle/>
          <a:p>
            <a:pPr algn="ctr"/>
            <a:r>
              <a:rPr lang="en-US" dirty="0" smtClean="0"/>
              <a:t>11. How can I actually run my multi-level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45"/>
            <a:ext cx="10515600" cy="806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numerous texts to help and software packages to do it. They are all slightly different, but users need the same basic understanding of fixed-effects and random-effects to make sure models run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519363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77" y="2519363"/>
            <a:ext cx="24745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708" y="6176963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06592" y="2531329"/>
            <a:ext cx="2286000" cy="2857043"/>
            <a:chOff x="8440097" y="3703822"/>
            <a:chExt cx="2433660" cy="2857043"/>
          </a:xfrm>
        </p:grpSpPr>
        <p:pic>
          <p:nvPicPr>
            <p:cNvPr id="13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64" y="2525290"/>
            <a:ext cx="2743200" cy="1910741"/>
          </a:xfrm>
          <a:prstGeom prst="rect">
            <a:avLst/>
          </a:prstGeom>
        </p:spPr>
      </p:pic>
      <p:pic>
        <p:nvPicPr>
          <p:cNvPr id="1026" name="Picture 2" descr="http://www.ssicentral.com/hlm/HLM7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35712"/>
          <a:stretch/>
        </p:blipFill>
        <p:spPr bwMode="auto">
          <a:xfrm>
            <a:off x="9406592" y="5455991"/>
            <a:ext cx="2286000" cy="11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7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Be up front about your limitations.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modelling.</a:t>
            </a:r>
          </a:p>
          <a:p>
            <a:pPr lvl="1"/>
            <a:r>
              <a:rPr lang="en-US" dirty="0" smtClean="0"/>
              <a:t>You will test a lot of things you probably didn’t plan on testing, but be transparent in the reporting of your analyses.</a:t>
            </a:r>
          </a:p>
          <a:p>
            <a:pPr lvl="1"/>
            <a:r>
              <a:rPr lang="en-US" dirty="0" smtClean="0"/>
              <a:t>The dataset that generates a model/prediction cannot also be used to confirm that model/prediction.</a:t>
            </a:r>
          </a:p>
          <a:p>
            <a:endParaRPr lang="en-US" dirty="0"/>
          </a:p>
          <a:p>
            <a:r>
              <a:rPr lang="en-US" dirty="0" smtClean="0"/>
              <a:t>Are your results “robust” to the method of analysis?</a:t>
            </a:r>
          </a:p>
          <a:p>
            <a:pPr lvl="1"/>
            <a:r>
              <a:rPr lang="en-US" dirty="0" smtClean="0"/>
              <a:t>A lot of issues about how you are modelling times, do you meet normality, or should exclude an influential data point can be addressed by running the model both ways.</a:t>
            </a:r>
          </a:p>
          <a:p>
            <a:pPr lvl="1"/>
            <a:r>
              <a:rPr lang="en-US" dirty="0" smtClean="0"/>
              <a:t>Is the answer the same both time? Is a difference in the </a:t>
            </a:r>
            <a:r>
              <a:rPr lang="en-US" smtClean="0"/>
              <a:t>answer meaningful?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 your types of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 smtClean="0"/>
              <a:t>Static/ “Fixed”</a:t>
            </a:r>
            <a:r>
              <a:rPr lang="en-US" dirty="0" smtClean="0"/>
              <a:t> variables are variables that keep the same value over the course of the study.</a:t>
            </a:r>
          </a:p>
          <a:p>
            <a:pPr lvl="1"/>
            <a:r>
              <a:rPr lang="en-US" dirty="0" smtClean="0"/>
              <a:t>For most longitudinal studies, these are variable that vary between people but stay constant within a person (e.g., gender and age at start of study are example static variables). </a:t>
            </a:r>
          </a:p>
          <a:p>
            <a:pPr lvl="1"/>
            <a:r>
              <a:rPr lang="en-US" dirty="0" smtClean="0"/>
              <a:t>Can be continuous or categorical.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Dynamic/ “Time Varying”</a:t>
            </a:r>
            <a:r>
              <a:rPr lang="en-US" dirty="0" smtClean="0"/>
              <a:t> variables are variables that change value over the course of the study.</a:t>
            </a:r>
          </a:p>
          <a:p>
            <a:pPr lvl="1"/>
            <a:r>
              <a:rPr lang="en-US" dirty="0" smtClean="0"/>
              <a:t>Our principle dynamic independent variable is Time (but this could be seconds, months, or years, depending on the resolution over your data).</a:t>
            </a:r>
          </a:p>
          <a:p>
            <a:pPr lvl="1"/>
            <a:r>
              <a:rPr lang="en-US" dirty="0" smtClean="0"/>
              <a:t>Most of our dependent variables are also dynamic (i.e., we might have BBS, WMFT, or 10m WT scores at each time point). </a:t>
            </a:r>
          </a:p>
          <a:p>
            <a:pPr lvl="1"/>
            <a:r>
              <a:rPr lang="en-US" dirty="0" smtClean="0"/>
              <a:t>Can be continuous or categorical.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will you model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7883"/>
            <a:ext cx="10515600" cy="2054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most people tend to change linearly or non-linearly?</a:t>
            </a:r>
          </a:p>
          <a:p>
            <a:pPr lvl="1"/>
            <a:r>
              <a:rPr lang="en-US" dirty="0" smtClean="0"/>
              <a:t>Is there a between-subjects variable associated with different change curves?</a:t>
            </a:r>
          </a:p>
          <a:p>
            <a:pPr lvl="1"/>
            <a:r>
              <a:rPr lang="en-US" dirty="0" smtClean="0"/>
              <a:t>Exploratory data visualization I really helpful here and can inform subsequent model building.</a:t>
            </a:r>
          </a:p>
          <a:p>
            <a:r>
              <a:rPr lang="en-US" dirty="0" smtClean="0"/>
              <a:t>Remember that the more complicated your hypotheses about time, the more time-points you will need to collect.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63700" y="27650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92300" y="225139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0426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53369" y="19193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185" y="1819510"/>
            <a:ext cx="1480788" cy="1092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15877" y="167552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0555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153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6066" y="260372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9648" y="245463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6068" y="27968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5403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2350" y="269647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 flipV="1">
            <a:off x="5519852" y="1235028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V="1">
            <a:off x="8336943" y="1643725"/>
            <a:ext cx="1575073" cy="1349879"/>
            <a:chOff x="8382000" y="2607407"/>
            <a:chExt cx="1575073" cy="1349879"/>
          </a:xfrm>
        </p:grpSpPr>
        <p:sp>
          <p:nvSpPr>
            <p:cNvPr id="25" name="Oval 24"/>
            <p:cNvSpPr/>
            <p:nvPr/>
          </p:nvSpPr>
          <p:spPr>
            <a:xfrm>
              <a:off x="8382000" y="260740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7167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75765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42189" y="353560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05771" y="338651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302191" y="372868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1526" y="330226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8473" y="362835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H="1">
            <a:off x="8474924" y="1919375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does zero mean in your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Continuous Variables</a:t>
            </a:r>
          </a:p>
          <a:p>
            <a:r>
              <a:rPr lang="en-US" dirty="0" smtClean="0"/>
              <a:t>Do you have an interpretable zero in your independent variables:</a:t>
            </a:r>
          </a:p>
          <a:p>
            <a:pPr lvl="1"/>
            <a:r>
              <a:rPr lang="en-US" dirty="0" smtClean="0"/>
              <a:t>Age versus Onset days (Age = 0 doesn’t make sense; Onset = 0 might).</a:t>
            </a:r>
          </a:p>
          <a:p>
            <a:pPr lvl="1"/>
            <a:endParaRPr lang="en-US" dirty="0"/>
          </a:p>
          <a:p>
            <a:r>
              <a:rPr lang="en-US" dirty="0" smtClean="0"/>
              <a:t>Have you mean-centered the variables in your model?</a:t>
            </a:r>
          </a:p>
          <a:p>
            <a:pPr lvl="1"/>
            <a:r>
              <a:rPr lang="en-US" dirty="0" smtClean="0"/>
              <a:t>If all variables are mean-centered, you can interpret the effects of one variable “on average” across the other variables.</a:t>
            </a:r>
          </a:p>
          <a:p>
            <a:pPr lvl="1"/>
            <a:endParaRPr lang="en-US" dirty="0"/>
          </a:p>
          <a:p>
            <a:r>
              <a:rPr lang="en-US" dirty="0" smtClean="0"/>
              <a:t>Is there a separate value you want to center your variables on?</a:t>
            </a:r>
          </a:p>
          <a:p>
            <a:pPr lvl="1"/>
            <a:r>
              <a:rPr lang="en-US" dirty="0" smtClean="0"/>
              <a:t>I.e., look at group differences at the end rather than beginning by making the terminal point the intercept.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Categorical variables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Contrast coded versus dummy coded variables.</a:t>
            </a:r>
          </a:p>
          <a:p>
            <a:pPr lvl="1"/>
            <a:r>
              <a:rPr lang="en-US" dirty="0" smtClean="0"/>
              <a:t>Contrast codes make zero the average, dummy codes make the reference group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have an interval level variable?</a:t>
            </a:r>
          </a:p>
          <a:p>
            <a:pPr lvl="1"/>
            <a:r>
              <a:rPr lang="en-US" dirty="0" smtClean="0"/>
              <a:t>The errors that result from treating non-interval data as interval data actually get worse across time (e.g. FIM scores).</a:t>
            </a:r>
          </a:p>
          <a:p>
            <a:pPr lvl="2"/>
            <a:r>
              <a:rPr lang="en-US" dirty="0" smtClean="0"/>
              <a:t>Especially anytime you break a scale into subscales! </a:t>
            </a:r>
          </a:p>
          <a:p>
            <a:pPr lvl="1"/>
            <a:r>
              <a:rPr lang="en-US" dirty="0" smtClean="0"/>
              <a:t>Unequal differences in scale warp the shape of the time function.</a:t>
            </a:r>
          </a:p>
          <a:p>
            <a:pPr lvl="1"/>
            <a:endParaRPr lang="en-US" dirty="0"/>
          </a:p>
          <a:p>
            <a:r>
              <a:rPr lang="en-US" dirty="0" smtClean="0"/>
              <a:t>Look into </a:t>
            </a:r>
            <a:r>
              <a:rPr lang="en-US" dirty="0" err="1" smtClean="0"/>
              <a:t>Rasch</a:t>
            </a:r>
            <a:r>
              <a:rPr lang="en-US" dirty="0" smtClean="0"/>
              <a:t> Scaling as an approach to “</a:t>
            </a:r>
            <a:r>
              <a:rPr lang="en-US" dirty="0" err="1" smtClean="0"/>
              <a:t>intervalizing</a:t>
            </a:r>
            <a:r>
              <a:rPr lang="en-US" dirty="0" smtClean="0"/>
              <a:t>” ordinal data. </a:t>
            </a:r>
          </a:p>
          <a:p>
            <a:pPr lvl="1"/>
            <a:r>
              <a:rPr lang="en-US" dirty="0" smtClean="0"/>
              <a:t>Pragmatically, check your residuals and the assumptions of the MLM.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effects are you interested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469" y="2382064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469" y="4534249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397" y="2967439"/>
            <a:ext cx="8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Gender</a:t>
            </a:r>
          </a:p>
          <a:p>
            <a:pPr algn="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333" y="5040351"/>
            <a:ext cx="139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Linear Effect </a:t>
            </a:r>
          </a:p>
          <a:p>
            <a:pPr algn="r"/>
            <a:r>
              <a:rPr lang="en-US" dirty="0" smtClean="0"/>
              <a:t>of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947" y="1851710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Effect of Time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82233" y="3414830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1040" y="182652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Gender Interaction</a:t>
            </a:r>
            <a:endParaRPr lang="en-US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5167" y="3414829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55167" y="3831721"/>
            <a:ext cx="1672683" cy="24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025" y="182652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Age Interaction</a:t>
            </a:r>
            <a:endParaRPr lang="en-US" b="1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952970" y="3414828"/>
            <a:ext cx="1371600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52970" y="3956533"/>
            <a:ext cx="1554480" cy="2920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2970" y="3733587"/>
            <a:ext cx="1463040" cy="515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52970" y="2967439"/>
            <a:ext cx="897942" cy="12954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52970" y="3192223"/>
            <a:ext cx="1190535" cy="10563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469" y="5805509"/>
            <a:ext cx="101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Often, we are interested in interactions between the person-level and the time-level, but we can also test main-effects and interactions within the person-level or within the time-level!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How do I compare between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can have different methods of estimation in order to fit their parameters:</a:t>
            </a:r>
          </a:p>
          <a:p>
            <a:pPr lvl="1"/>
            <a:r>
              <a:rPr lang="en-US" dirty="0" smtClean="0"/>
              <a:t>ML – maximum likelihood estimation.</a:t>
            </a:r>
          </a:p>
          <a:p>
            <a:pPr lvl="1"/>
            <a:r>
              <a:rPr lang="en-US" dirty="0" smtClean="0"/>
              <a:t>REML – restricted maximum likelihood estimation.</a:t>
            </a:r>
          </a:p>
          <a:p>
            <a:endParaRPr lang="en-US" dirty="0"/>
          </a:p>
          <a:p>
            <a:r>
              <a:rPr lang="en-US" dirty="0" smtClean="0"/>
              <a:t>Often we prefer ML to REML because it allows us to compare nested models using likelihood based methods like the change in deviance or 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(AIC). </a:t>
            </a:r>
          </a:p>
          <a:p>
            <a:pPr lvl="1"/>
            <a:r>
              <a:rPr lang="en-US" dirty="0" smtClean="0"/>
              <a:t>Deviance is a measure of the amount of error in a model, so lower deviance means a better model.</a:t>
            </a:r>
          </a:p>
          <a:p>
            <a:pPr lvl="2"/>
            <a:r>
              <a:rPr lang="en-US" dirty="0" smtClean="0"/>
              <a:t>This can be tested statistically with the Wald Test of the change in deviance. </a:t>
            </a:r>
          </a:p>
          <a:p>
            <a:pPr lvl="1"/>
            <a:r>
              <a:rPr lang="en-US" dirty="0" smtClean="0"/>
              <a:t>AIC is also a measure of error in a model, so lower AIC means a better model.</a:t>
            </a:r>
          </a:p>
          <a:p>
            <a:pPr lvl="2"/>
            <a:r>
              <a:rPr lang="en-US" dirty="0" smtClean="0"/>
              <a:t>However, the AIC also introduces a penalty for the number of parameters in a model. This makes the AIC more conservative and helps prevent “over-fitting”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How do I statistically power a longitudinal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0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power for multi-level models gets pretty complicated, so it is highly recommended that you talk to a statistical consultant. In preparation for that meeting, you’ll want to be able to phrase your main narrative hypothesis as a statistical hypothesis like the following:</a:t>
            </a:r>
          </a:p>
          <a:p>
            <a:pPr lvl="1"/>
            <a:r>
              <a:rPr lang="en-US" dirty="0" smtClean="0"/>
              <a:t>“I am interested in the main-effect of time.”</a:t>
            </a:r>
          </a:p>
          <a:p>
            <a:pPr lvl="2"/>
            <a:r>
              <a:rPr lang="en-US" dirty="0" smtClean="0"/>
              <a:t>You will need to estimate how much you expect participants to change over time, estimate the average standard deviation at each time point, and the average correlation between time points.</a:t>
            </a:r>
          </a:p>
          <a:p>
            <a:pPr lvl="1"/>
            <a:r>
              <a:rPr lang="en-US" dirty="0" smtClean="0"/>
              <a:t>“I am interested in the interaction of time and group.”</a:t>
            </a:r>
          </a:p>
          <a:p>
            <a:pPr lvl="2"/>
            <a:r>
              <a:rPr lang="en-US" dirty="0" smtClean="0"/>
              <a:t>You will need to estimate all of the same information as above, but you will need to estimate it for each group.</a:t>
            </a:r>
          </a:p>
          <a:p>
            <a:pPr lvl="2"/>
            <a:endParaRPr lang="en-US" dirty="0"/>
          </a:p>
          <a:p>
            <a:r>
              <a:rPr lang="en-US" dirty="0" smtClean="0"/>
              <a:t>As a rule of thumb, increasing the number of </a:t>
            </a:r>
            <a:r>
              <a:rPr lang="en-US" b="1" i="1" dirty="0" smtClean="0"/>
              <a:t>time-points</a:t>
            </a:r>
            <a:r>
              <a:rPr lang="en-US" dirty="0" smtClean="0"/>
              <a:t> will improve power for effects at the time-level and person by time interactions.</a:t>
            </a:r>
          </a:p>
          <a:p>
            <a:pPr lvl="1"/>
            <a:r>
              <a:rPr lang="en-US" dirty="0" smtClean="0"/>
              <a:t>Increasing the number of </a:t>
            </a:r>
            <a:r>
              <a:rPr lang="en-US" b="1" i="1" dirty="0" smtClean="0"/>
              <a:t>participants</a:t>
            </a:r>
            <a:r>
              <a:rPr lang="en-US" dirty="0" smtClean="0"/>
              <a:t> will improve power for effects at the person-level and person by time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What if I have multiple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1263263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models can do that!</a:t>
            </a:r>
          </a:p>
          <a:p>
            <a:pPr lvl="1"/>
            <a:r>
              <a:rPr lang="en-US" dirty="0" smtClean="0"/>
              <a:t>Let’s say that you are running large international study…</a:t>
            </a:r>
          </a:p>
          <a:p>
            <a:pPr lvl="1"/>
            <a:r>
              <a:rPr lang="en-US" dirty="0" smtClean="0"/>
              <a:t>Or combining data from lot’s of different studies in secondary analysis…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7824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5932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34040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74382" y="407585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25956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9829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4855" y="407584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9014" y="4130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8362" y="4133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flipH="1">
            <a:off x="3549807" y="3679905"/>
            <a:ext cx="1546300" cy="39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9" idx="0"/>
          </p:cNvCxnSpPr>
          <p:nvPr/>
        </p:nvCxnSpPr>
        <p:spPr>
          <a:xfrm flipH="1">
            <a:off x="4501381" y="3679905"/>
            <a:ext cx="594726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5096107" y="3679905"/>
            <a:ext cx="379147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1" idx="0"/>
          </p:cNvCxnSpPr>
          <p:nvPr/>
        </p:nvCxnSpPr>
        <p:spPr>
          <a:xfrm>
            <a:off x="5096107" y="3679905"/>
            <a:ext cx="1364173" cy="3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99171" y="328968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Level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07584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Level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86200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74382" y="4864834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25956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099829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84855" y="4864832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9014" y="48661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8362" y="48689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  <a:endCxn id="28" idx="0"/>
          </p:cNvCxnSpPr>
          <p:nvPr/>
        </p:nvCxnSpPr>
        <p:spPr>
          <a:xfrm>
            <a:off x="3549807" y="4449339"/>
            <a:ext cx="0" cy="4154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29" idx="0"/>
          </p:cNvCxnSpPr>
          <p:nvPr/>
        </p:nvCxnSpPr>
        <p:spPr>
          <a:xfrm>
            <a:off x="3549807" y="4449339"/>
            <a:ext cx="951574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0" idx="0"/>
          </p:cNvCxnSpPr>
          <p:nvPr/>
        </p:nvCxnSpPr>
        <p:spPr>
          <a:xfrm>
            <a:off x="3549807" y="4449339"/>
            <a:ext cx="1925447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1" idx="0"/>
          </p:cNvCxnSpPr>
          <p:nvPr/>
        </p:nvCxnSpPr>
        <p:spPr>
          <a:xfrm>
            <a:off x="3549807" y="4449339"/>
            <a:ext cx="2910473" cy="4154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5645344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174382" y="564817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125956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99829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084855" y="564816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8" idx="2"/>
            <a:endCxn id="47" idx="0"/>
          </p:cNvCxnSpPr>
          <p:nvPr/>
        </p:nvCxnSpPr>
        <p:spPr>
          <a:xfrm>
            <a:off x="3549807" y="5238323"/>
            <a:ext cx="0" cy="40984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8" idx="0"/>
          </p:cNvCxnSpPr>
          <p:nvPr/>
        </p:nvCxnSpPr>
        <p:spPr>
          <a:xfrm>
            <a:off x="3549807" y="5238323"/>
            <a:ext cx="951574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9" idx="0"/>
          </p:cNvCxnSpPr>
          <p:nvPr/>
        </p:nvCxnSpPr>
        <p:spPr>
          <a:xfrm>
            <a:off x="3549807" y="5238323"/>
            <a:ext cx="1925447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2"/>
            <a:endCxn id="50" idx="0"/>
          </p:cNvCxnSpPr>
          <p:nvPr/>
        </p:nvCxnSpPr>
        <p:spPr>
          <a:xfrm>
            <a:off x="3549807" y="5238323"/>
            <a:ext cx="2910473" cy="4098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1317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Tips, tricks, and FAQs for getting started in longitudinal data analysis.</vt:lpstr>
      <vt:lpstr>1. Know your types of variables.</vt:lpstr>
      <vt:lpstr>2. How will you model time? </vt:lpstr>
      <vt:lpstr>3. What does zero mean in your model?</vt:lpstr>
      <vt:lpstr>4. Levels of measurement</vt:lpstr>
      <vt:lpstr>5. What effects are you interested in?</vt:lpstr>
      <vt:lpstr>6. How do I compare between models?</vt:lpstr>
      <vt:lpstr>7. How do I statistically power a longitudinal study?</vt:lpstr>
      <vt:lpstr>8. What if I have multiple levels?</vt:lpstr>
      <vt:lpstr>9. What are Fixed-Effects and Random-Effects?</vt:lpstr>
      <vt:lpstr>10. Assumptions</vt:lpstr>
      <vt:lpstr>11. How can I actually run my multi-level models?</vt:lpstr>
      <vt:lpstr>12. Be up front about your limitations.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164</cp:revision>
  <dcterms:created xsi:type="dcterms:W3CDTF">2015-04-18T16:12:55Z</dcterms:created>
  <dcterms:modified xsi:type="dcterms:W3CDTF">2017-10-24T13:02:57Z</dcterms:modified>
</cp:coreProperties>
</file>