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98" r:id="rId4"/>
    <p:sldId id="304" r:id="rId5"/>
    <p:sldId id="299" r:id="rId6"/>
    <p:sldId id="300" r:id="rId7"/>
    <p:sldId id="301" r:id="rId8"/>
    <p:sldId id="303" r:id="rId9"/>
    <p:sldId id="302" r:id="rId10"/>
    <p:sldId id="319" r:id="rId11"/>
    <p:sldId id="320" r:id="rId12"/>
    <p:sldId id="324" r:id="rId13"/>
    <p:sldId id="305" r:id="rId14"/>
    <p:sldId id="306" r:id="rId15"/>
    <p:sldId id="307" r:id="rId16"/>
    <p:sldId id="308" r:id="rId17"/>
    <p:sldId id="311" r:id="rId18"/>
    <p:sldId id="309" r:id="rId19"/>
    <p:sldId id="310" r:id="rId20"/>
    <p:sldId id="322" r:id="rId21"/>
    <p:sldId id="321" r:id="rId22"/>
    <p:sldId id="323" r:id="rId23"/>
    <p:sldId id="312" r:id="rId24"/>
    <p:sldId id="313" r:id="rId25"/>
    <p:sldId id="314" r:id="rId26"/>
    <p:sldId id="315" r:id="rId27"/>
    <p:sldId id="316" r:id="rId28"/>
    <p:sldId id="325" r:id="rId29"/>
    <p:sldId id="317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8E00"/>
    <a:srgbClr val="09C3AA"/>
    <a:srgbClr val="00BC5B"/>
    <a:srgbClr val="F8766D"/>
    <a:srgbClr val="01A6FF"/>
    <a:srgbClr val="00BADE"/>
    <a:srgbClr val="EF67EB"/>
    <a:srgbClr val="AC9F00"/>
    <a:srgbClr val="64B200"/>
    <a:srgbClr val="FF6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605" autoAdjust="0"/>
  </p:normalViewPr>
  <p:slideViewPr>
    <p:cSldViewPr snapToGrid="0">
      <p:cViewPr varScale="1">
        <p:scale>
          <a:sx n="57" d="100"/>
          <a:sy n="57" d="100"/>
        </p:scale>
        <p:origin x="9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C76E6-7EF3-400B-BE3B-453705C25BC3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FC190-582C-45CB-918B-B541F47F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6088-243E-44D6-A408-1775B5BA8DD6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A6BE-50D6-4BA0-AD77-277B2FCBD3AE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AEE6-7037-44AB-84C6-92157B5622B7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8C26-0747-4C32-B8F2-78CDB4AF9A68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8E00-18B7-4F88-8122-C6E5CE5D966F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01D0-F977-4BAD-9E53-681A58BE0FC6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C29B6-2F2F-44FC-A417-BAE191C1072F}" type="datetime1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FC4B-AA0C-4282-9B71-4BFFED71C00D}" type="datetime1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16B0-5752-4BA0-8DB9-51B1D3027AE5}" type="datetime1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2FBB-8519-4FAA-BD37-EA5EB0253600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8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54DE-4695-452B-AA3A-606BA6BD93FB}" type="datetime1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EBB2-E6B3-4741-8C58-9501D65C1B0D}" type="datetime1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3721-DFD7-43E1-85F9-9FD0AD2C3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Applied Longitudinal Data Analysis Using R.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058" y="3225377"/>
            <a:ext cx="9144000" cy="128774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Keith Lohse, PhD</a:t>
            </a:r>
            <a:endParaRPr lang="en-US" sz="2000" baseline="30000" dirty="0" smtClean="0"/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of Physical Therapy and Athletic Training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Utah</a:t>
            </a: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617837" y="5095120"/>
            <a:ext cx="3341535" cy="1371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24" y="5095120"/>
            <a:ext cx="407485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1057" y="1690688"/>
            <a:ext cx="4306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usable data do we have for each participant?</a:t>
            </a:r>
          </a:p>
          <a:p>
            <a:endParaRPr lang="en-US" dirty="0"/>
          </a:p>
          <a:p>
            <a:r>
              <a:rPr lang="en-US" dirty="0" smtClean="0"/>
              <a:t>Does the growth look linear or non-linear?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4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43" y="1852090"/>
            <a:ext cx="5942857" cy="43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879078"/>
            <a:ext cx="4306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also look at the data conditional on other factors. For instance, are there group differences between participants on average?</a:t>
            </a:r>
          </a:p>
          <a:p>
            <a:endParaRPr lang="en-US" dirty="0"/>
          </a:p>
          <a:p>
            <a:r>
              <a:rPr lang="en-US" dirty="0" smtClean="0"/>
              <a:t>Are there group differences in the trajectories of our different participants?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 smtClean="0"/>
              <a:t>Opening R and Troubleshooting.</a:t>
            </a:r>
          </a:p>
          <a:p>
            <a:r>
              <a:rPr lang="en-US" strike="sngStrike" dirty="0" smtClean="0"/>
              <a:t>Data Visualization.</a:t>
            </a:r>
          </a:p>
          <a:p>
            <a:pPr lvl="1"/>
            <a:r>
              <a:rPr lang="en-US" b="1" i="1" strike="sngStrike" dirty="0" smtClean="0"/>
              <a:t>Break and questions.</a:t>
            </a:r>
          </a:p>
          <a:p>
            <a:r>
              <a:rPr lang="en-US" dirty="0" smtClean="0"/>
              <a:t>Model Building</a:t>
            </a:r>
          </a:p>
          <a:p>
            <a:pPr lvl="1"/>
            <a:r>
              <a:rPr lang="en-US" dirty="0" smtClean="0"/>
              <a:t>Fixed-Effects, Random-Effects, and Random-Error.</a:t>
            </a:r>
          </a:p>
          <a:p>
            <a:r>
              <a:rPr lang="en-US" dirty="0" smtClean="0"/>
              <a:t>Model Comparison.</a:t>
            </a:r>
          </a:p>
          <a:p>
            <a:pPr lvl="1"/>
            <a:r>
              <a:rPr lang="en-US" dirty="0" smtClean="0"/>
              <a:t>Fit statistics: AIC, BIC, and the log-likelihood test.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Tips, tricks, and asking the right questions. </a:t>
            </a:r>
          </a:p>
          <a:p>
            <a:pPr lvl="1"/>
            <a:r>
              <a:rPr lang="en-US" dirty="0" smtClean="0"/>
              <a:t>Phrasing your hypotheses, understanding common terms.</a:t>
            </a:r>
          </a:p>
          <a:p>
            <a:pPr lvl="1"/>
            <a:r>
              <a:rPr lang="en-US" dirty="0" smtClean="0"/>
              <a:t>Preparing to meet with a statistical consultant.</a:t>
            </a:r>
          </a:p>
          <a:p>
            <a:r>
              <a:rPr lang="en-US" dirty="0" smtClean="0"/>
              <a:t>Conclusions and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Model Building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linear mixed-effect regression (LMER)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7850"/>
            <a:ext cx="904289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generalized linear model for </a:t>
            </a:r>
            <a:r>
              <a:rPr lang="en-US" i="1" smtClean="0"/>
              <a:t>hierarchical linear modeling</a:t>
            </a:r>
            <a:r>
              <a:rPr lang="en-US" smtClean="0"/>
              <a:t> and </a:t>
            </a:r>
            <a:r>
              <a:rPr lang="en-US" i="1" smtClean="0"/>
              <a:t>multi-level modeling</a:t>
            </a:r>
            <a:r>
              <a:rPr lang="en-US" smtClean="0"/>
              <a:t>. </a:t>
            </a:r>
            <a:r>
              <a:rPr lang="en-US" sz="1800" smtClean="0"/>
              <a:t>(Raudenbush &amp; Bryk, 2002)</a:t>
            </a:r>
          </a:p>
          <a:p>
            <a:pPr lvl="1"/>
            <a:r>
              <a:rPr lang="en-US" smtClean="0"/>
              <a:t>Time is a predictor.</a:t>
            </a:r>
          </a:p>
          <a:p>
            <a:pPr lvl="1"/>
            <a:endParaRPr lang="en-US" smtClean="0"/>
          </a:p>
          <a:p>
            <a:r>
              <a:rPr lang="en-US" smtClean="0"/>
              <a:t>Can equally be applied to </a:t>
            </a:r>
            <a:r>
              <a:rPr lang="en-US" i="1" smtClean="0"/>
              <a:t>survival analysis </a:t>
            </a:r>
            <a:r>
              <a:rPr lang="en-US" smtClean="0"/>
              <a:t>or </a:t>
            </a:r>
            <a:r>
              <a:rPr lang="en-US" i="1" smtClean="0"/>
              <a:t>event history analysis</a:t>
            </a:r>
            <a:r>
              <a:rPr lang="en-US" smtClean="0"/>
              <a:t>. </a:t>
            </a:r>
            <a:r>
              <a:rPr lang="en-US" sz="1800" smtClean="0"/>
              <a:t>(Cox &amp; Oakes, 1984)</a:t>
            </a:r>
          </a:p>
          <a:p>
            <a:pPr lvl="1"/>
            <a:r>
              <a:rPr lang="en-US" smtClean="0"/>
              <a:t>Time is an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13269" y="1629465"/>
                <a:ext cx="25173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269" y="1629465"/>
                <a:ext cx="2517356" cy="276999"/>
              </a:xfrm>
              <a:prstGeom prst="rect">
                <a:avLst/>
              </a:prstGeom>
              <a:blipFill>
                <a:blip r:embed="rId2"/>
                <a:stretch>
                  <a:fillRect l="-1937" t="-2174" r="-24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19168" y="1261744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Traditional Linear Model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126167" y="5710019"/>
            <a:ext cx="922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clearly the </a:t>
            </a:r>
            <a:r>
              <a:rPr lang="en-US" b="1" i="1" dirty="0" smtClean="0"/>
              <a:t>wrong</a:t>
            </a:r>
            <a:r>
              <a:rPr lang="en-US" dirty="0" smtClean="0"/>
              <a:t> thing to do because this model ignores the fact that time points are nested within particular subjects.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19169" y="2608718"/>
            <a:ext cx="27953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estimated slope is slightly negative, </a:t>
            </a:r>
            <a:r>
              <a:rPr lang="el-GR" dirty="0" smtClean="0"/>
              <a:t>β</a:t>
            </a:r>
            <a:r>
              <a:rPr lang="en-US" dirty="0" smtClean="0"/>
              <a:t> = -0.1, and not statistically significant, </a:t>
            </a:r>
            <a:r>
              <a:rPr lang="en-US" i="1" dirty="0" smtClean="0"/>
              <a:t>p</a:t>
            </a:r>
            <a:r>
              <a:rPr lang="en-US" dirty="0" smtClean="0"/>
              <a:t> = 0.99.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74" y="1106234"/>
            <a:ext cx="5714286" cy="44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LMER versus classic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83" y="1148344"/>
            <a:ext cx="6666667" cy="4285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08401" y="1686040"/>
                <a:ext cx="3759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401" y="1686040"/>
                <a:ext cx="3759299" cy="276999"/>
              </a:xfrm>
              <a:prstGeom prst="rect">
                <a:avLst/>
              </a:prstGeom>
              <a:blipFill>
                <a:blip r:embed="rId3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737418" y="1316708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Traditional Linear Model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709671" y="5593535"/>
            <a:ext cx="922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still the </a:t>
            </a:r>
            <a:r>
              <a:rPr lang="en-US" b="1" i="1" dirty="0" smtClean="0"/>
              <a:t>wrong</a:t>
            </a:r>
            <a:r>
              <a:rPr lang="en-US" dirty="0" smtClean="0"/>
              <a:t> thing to do because this model ignores the fact that time points are nested within particular subjects, even though it accounts for variation between subjects.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04870" y="3735042"/>
            <a:ext cx="387054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estimated slope is slightly negative, </a:t>
            </a:r>
            <a:r>
              <a:rPr lang="el-GR" dirty="0" smtClean="0"/>
              <a:t>β</a:t>
            </a:r>
            <a:r>
              <a:rPr lang="en-US" dirty="0" smtClean="0"/>
              <a:t> = -0.25, and people who went to IRF do worse on average, </a:t>
            </a:r>
            <a:r>
              <a:rPr lang="el-GR" dirty="0"/>
              <a:t>β</a:t>
            </a:r>
            <a:r>
              <a:rPr lang="en-US" dirty="0"/>
              <a:t> = </a:t>
            </a:r>
            <a:r>
              <a:rPr lang="en-US" dirty="0" smtClean="0"/>
              <a:t>-15.46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LMER versus classic Regression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LMER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39058" y="1964270"/>
                <a:ext cx="51600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058" y="1964270"/>
                <a:ext cx="5160067" cy="319062"/>
              </a:xfrm>
              <a:prstGeom prst="rect">
                <a:avLst/>
              </a:prstGeom>
              <a:blipFill>
                <a:blip r:embed="rId2"/>
                <a:stretch>
                  <a:fillRect l="-1655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45292" y="1511877"/>
            <a:ext cx="552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Compressing our multi-level model to a single equation:</a:t>
            </a:r>
            <a:endParaRPr lang="en-US" b="1" u="sng" dirty="0"/>
          </a:p>
        </p:txBody>
      </p:sp>
      <p:sp>
        <p:nvSpPr>
          <p:cNvPr id="6" name="Right Bracket 5"/>
          <p:cNvSpPr/>
          <p:nvPr/>
        </p:nvSpPr>
        <p:spPr>
          <a:xfrm rot="5400000">
            <a:off x="3599484" y="1941197"/>
            <a:ext cx="45720" cy="822960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5628709" y="1932053"/>
            <a:ext cx="45719" cy="822960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5400000">
            <a:off x="7287975" y="2153056"/>
            <a:ext cx="45719" cy="365760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36771" y="2439384"/>
            <a:ext cx="137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Fixed Effects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5762" y="2403734"/>
            <a:ext cx="167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Random Effects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5219" y="2388540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Random Errors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6422" y="3118842"/>
            <a:ext cx="8370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applied research, we are mostly going to be interested in the fixed-effects</a:t>
            </a:r>
          </a:p>
          <a:p>
            <a:r>
              <a:rPr lang="en-US" b="1" i="1" dirty="0" smtClean="0"/>
              <a:t>What is the average rate of change?</a:t>
            </a:r>
          </a:p>
          <a:p>
            <a:r>
              <a:rPr lang="en-US" b="1" i="1" dirty="0" smtClean="0"/>
              <a:t>Does initial status depend on Variable X? </a:t>
            </a:r>
          </a:p>
          <a:p>
            <a:endParaRPr lang="en-US" b="1" i="1" dirty="0"/>
          </a:p>
          <a:p>
            <a:r>
              <a:rPr lang="en-US" dirty="0" smtClean="0"/>
              <a:t>But in the model building stage, we do have control over our random-effects as well.</a:t>
            </a:r>
            <a:endParaRPr lang="en-US" dirty="0"/>
          </a:p>
          <a:p>
            <a:r>
              <a:rPr lang="en-US" b="1" i="1" dirty="0" smtClean="0"/>
              <a:t>Do we need to model different intercepts for each individual?</a:t>
            </a:r>
          </a:p>
          <a:p>
            <a:r>
              <a:rPr lang="en-US" b="1" i="1" dirty="0" smtClean="0"/>
              <a:t>Do we need to model different slopes for each individual?</a:t>
            </a:r>
          </a:p>
          <a:p>
            <a:endParaRPr lang="en-US" b="1" i="1" dirty="0"/>
          </a:p>
          <a:p>
            <a:r>
              <a:rPr lang="en-US" dirty="0" smtClean="0"/>
              <a:t>And we do need to worry about the relations between our random effects and between the random effects and random errors.</a:t>
            </a:r>
          </a:p>
          <a:p>
            <a:r>
              <a:rPr lang="en-US" b="1" i="1" dirty="0" smtClean="0"/>
              <a:t>Are lower intercepts correlated with steeper slopes?</a:t>
            </a:r>
            <a:endParaRPr lang="en-US" b="1" i="1" dirty="0"/>
          </a:p>
          <a:p>
            <a:r>
              <a:rPr lang="en-US" b="1" i="1" dirty="0" smtClean="0"/>
              <a:t>Are our random errors (approximately) normally distributed?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106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“Partitioning” our variance in LMER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18</a:t>
            </a:fld>
            <a:endParaRPr lang="en-US"/>
          </a:p>
        </p:txBody>
      </p:sp>
      <p:sp>
        <p:nvSpPr>
          <p:cNvPr id="5" name="Right Bracket 4"/>
          <p:cNvSpPr/>
          <p:nvPr/>
        </p:nvSpPr>
        <p:spPr>
          <a:xfrm rot="16200000">
            <a:off x="4440213" y="2688036"/>
            <a:ext cx="84201" cy="54864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8270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93145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32885" y="5519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7760" y="55401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5075" y="5519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37345" y="5540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54660" y="5540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Right Bracket 12"/>
          <p:cNvSpPr/>
          <p:nvPr/>
        </p:nvSpPr>
        <p:spPr>
          <a:xfrm>
            <a:off x="1427299" y="2074435"/>
            <a:ext cx="75214" cy="317182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43988" y="6008449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in Outpatient Therapy (months)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32079" y="3452292"/>
            <a:ext cx="27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Assessment (Score)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031913" y="507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41438" y="4539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31913" y="4007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31913" y="3478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31913" y="2936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41438" y="2423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031913" y="1889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739114" y="2457115"/>
            <a:ext cx="5659372" cy="1932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721590" y="2938643"/>
            <a:ext cx="5676896" cy="107087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721590" y="1944946"/>
            <a:ext cx="5657850" cy="290584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867473" y="2171990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2171990"/>
                <a:ext cx="2533963" cy="276999"/>
              </a:xfrm>
              <a:prstGeom prst="rect">
                <a:avLst/>
              </a:prstGeom>
              <a:blipFill>
                <a:blip r:embed="rId2"/>
                <a:stretch>
                  <a:fillRect l="-1928" t="-2174" r="-48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773372" y="1804269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1 (Participant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867473" y="3202743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3202743"/>
                <a:ext cx="1503232" cy="308546"/>
              </a:xfrm>
              <a:prstGeom prst="rect">
                <a:avLst/>
              </a:prstGeom>
              <a:blipFill>
                <a:blip r:embed="rId3"/>
                <a:stretch>
                  <a:fillRect l="-5285" r="-243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8773372" y="2835022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2(Group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67473" y="3566462"/>
                <a:ext cx="148726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473" y="3566462"/>
                <a:ext cx="1487267" cy="308546"/>
              </a:xfrm>
              <a:prstGeom prst="rect">
                <a:avLst/>
              </a:prstGeom>
              <a:blipFill>
                <a:blip r:embed="rId4"/>
                <a:stretch>
                  <a:fillRect l="-5328" r="-245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867652" y="2813373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Group Trajectory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91638" y="3172494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Person 1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76606" y="1804269"/>
            <a:ext cx="100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Person 2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972107" y="3174933"/>
            <a:ext cx="383274" cy="690842"/>
          </a:xfrm>
          <a:prstGeom prst="roundRect">
            <a:avLst/>
          </a:prstGeom>
          <a:solidFill>
            <a:srgbClr val="7030A0">
              <a:alpha val="58824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265730" y="4369633"/>
            <a:ext cx="1796027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 variation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“Partitioning” our variance in LMER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19</a:t>
            </a:fld>
            <a:endParaRPr lang="en-US"/>
          </a:p>
        </p:txBody>
      </p:sp>
      <p:sp>
        <p:nvSpPr>
          <p:cNvPr id="36" name="Right Bracket 35"/>
          <p:cNvSpPr/>
          <p:nvPr/>
        </p:nvSpPr>
        <p:spPr>
          <a:xfrm rot="16200000">
            <a:off x="4462753" y="2578447"/>
            <a:ext cx="84201" cy="54864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610810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685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55425" y="5410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360300" y="543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77615" y="5410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59885" y="5430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77200" y="54305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4" name="Right Bracket 43"/>
          <p:cNvSpPr/>
          <p:nvPr/>
        </p:nvSpPr>
        <p:spPr>
          <a:xfrm>
            <a:off x="1449839" y="1964846"/>
            <a:ext cx="75214" cy="3171825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666528" y="5898860"/>
            <a:ext cx="374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in Outpatient Therapy (months)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-609539" y="3342703"/>
            <a:ext cx="271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Clinical Assessment (Score)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1054453" y="49627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063978" y="4430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054453" y="3898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054453" y="3369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 rot="16200000">
            <a:off x="1054453" y="2827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1063978" y="2313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1054453" y="178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744130" y="1701253"/>
            <a:ext cx="5675740" cy="3306831"/>
            <a:chOff x="1682752" y="2040399"/>
            <a:chExt cx="5675740" cy="3306831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1682752" y="2588485"/>
              <a:ext cx="5675740" cy="22205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/>
            <p:cNvSpPr/>
            <p:nvPr/>
          </p:nvSpPr>
          <p:spPr>
            <a:xfrm>
              <a:off x="1711325" y="2040399"/>
              <a:ext cx="5637941" cy="2187644"/>
            </a:xfrm>
            <a:custGeom>
              <a:avLst/>
              <a:gdLst>
                <a:gd name="connsiteX0" fmla="*/ 0 w 5095875"/>
                <a:gd name="connsiteY0" fmla="*/ 2028825 h 2028825"/>
                <a:gd name="connsiteX1" fmla="*/ 323850 w 5095875"/>
                <a:gd name="connsiteY1" fmla="*/ 1962150 h 2028825"/>
                <a:gd name="connsiteX2" fmla="*/ 809625 w 5095875"/>
                <a:gd name="connsiteY2" fmla="*/ 1819275 h 2028825"/>
                <a:gd name="connsiteX3" fmla="*/ 1143000 w 5095875"/>
                <a:gd name="connsiteY3" fmla="*/ 1724025 h 2028825"/>
                <a:gd name="connsiteX4" fmla="*/ 1438275 w 5095875"/>
                <a:gd name="connsiteY4" fmla="*/ 1638300 h 2028825"/>
                <a:gd name="connsiteX5" fmla="*/ 1885950 w 5095875"/>
                <a:gd name="connsiteY5" fmla="*/ 1485900 h 2028825"/>
                <a:gd name="connsiteX6" fmla="*/ 2286000 w 5095875"/>
                <a:gd name="connsiteY6" fmla="*/ 1362075 h 2028825"/>
                <a:gd name="connsiteX7" fmla="*/ 2619375 w 5095875"/>
                <a:gd name="connsiteY7" fmla="*/ 1219200 h 2028825"/>
                <a:gd name="connsiteX8" fmla="*/ 3105150 w 5095875"/>
                <a:gd name="connsiteY8" fmla="*/ 1028700 h 2028825"/>
                <a:gd name="connsiteX9" fmla="*/ 3543300 w 5095875"/>
                <a:gd name="connsiteY9" fmla="*/ 809625 h 2028825"/>
                <a:gd name="connsiteX10" fmla="*/ 4105275 w 5095875"/>
                <a:gd name="connsiteY10" fmla="*/ 533400 h 2028825"/>
                <a:gd name="connsiteX11" fmla="*/ 4457700 w 5095875"/>
                <a:gd name="connsiteY11" fmla="*/ 333375 h 2028825"/>
                <a:gd name="connsiteX12" fmla="*/ 4762500 w 5095875"/>
                <a:gd name="connsiteY12" fmla="*/ 190500 h 2028825"/>
                <a:gd name="connsiteX13" fmla="*/ 5095875 w 5095875"/>
                <a:gd name="connsiteY13" fmla="*/ 0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875" h="2028825">
                  <a:moveTo>
                    <a:pt x="0" y="2028825"/>
                  </a:moveTo>
                  <a:cubicBezTo>
                    <a:pt x="94456" y="2012950"/>
                    <a:pt x="188913" y="1997075"/>
                    <a:pt x="323850" y="1962150"/>
                  </a:cubicBezTo>
                  <a:cubicBezTo>
                    <a:pt x="458787" y="1927225"/>
                    <a:pt x="809625" y="1819275"/>
                    <a:pt x="809625" y="1819275"/>
                  </a:cubicBezTo>
                  <a:lnTo>
                    <a:pt x="1143000" y="1724025"/>
                  </a:lnTo>
                  <a:cubicBezTo>
                    <a:pt x="1247775" y="1693863"/>
                    <a:pt x="1314450" y="1677987"/>
                    <a:pt x="1438275" y="1638300"/>
                  </a:cubicBezTo>
                  <a:cubicBezTo>
                    <a:pt x="1562100" y="1598613"/>
                    <a:pt x="1744663" y="1531937"/>
                    <a:pt x="1885950" y="1485900"/>
                  </a:cubicBezTo>
                  <a:cubicBezTo>
                    <a:pt x="2027238" y="1439862"/>
                    <a:pt x="2163763" y="1406525"/>
                    <a:pt x="2286000" y="1362075"/>
                  </a:cubicBezTo>
                  <a:cubicBezTo>
                    <a:pt x="2408238" y="1317625"/>
                    <a:pt x="2482850" y="1274762"/>
                    <a:pt x="2619375" y="1219200"/>
                  </a:cubicBezTo>
                  <a:cubicBezTo>
                    <a:pt x="2755900" y="1163638"/>
                    <a:pt x="2951163" y="1096962"/>
                    <a:pt x="3105150" y="1028700"/>
                  </a:cubicBezTo>
                  <a:cubicBezTo>
                    <a:pt x="3259138" y="960437"/>
                    <a:pt x="3543300" y="809625"/>
                    <a:pt x="3543300" y="809625"/>
                  </a:cubicBezTo>
                  <a:cubicBezTo>
                    <a:pt x="3709987" y="727075"/>
                    <a:pt x="3952875" y="612775"/>
                    <a:pt x="4105275" y="533400"/>
                  </a:cubicBezTo>
                  <a:cubicBezTo>
                    <a:pt x="4257675" y="454025"/>
                    <a:pt x="4348162" y="390525"/>
                    <a:pt x="4457700" y="333375"/>
                  </a:cubicBezTo>
                  <a:cubicBezTo>
                    <a:pt x="4567238" y="276225"/>
                    <a:pt x="4656138" y="246062"/>
                    <a:pt x="4762500" y="190500"/>
                  </a:cubicBezTo>
                  <a:cubicBezTo>
                    <a:pt x="4868862" y="134938"/>
                    <a:pt x="4982368" y="67469"/>
                    <a:pt x="5095875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701800" y="3056467"/>
              <a:ext cx="5638800" cy="2290763"/>
            </a:xfrm>
            <a:custGeom>
              <a:avLst/>
              <a:gdLst>
                <a:gd name="connsiteX0" fmla="*/ 0 w 5638800"/>
                <a:gd name="connsiteY0" fmla="*/ 2290763 h 2290763"/>
                <a:gd name="connsiteX1" fmla="*/ 309563 w 5638800"/>
                <a:gd name="connsiteY1" fmla="*/ 2124075 h 2290763"/>
                <a:gd name="connsiteX2" fmla="*/ 547688 w 5638800"/>
                <a:gd name="connsiteY2" fmla="*/ 2009775 h 2290763"/>
                <a:gd name="connsiteX3" fmla="*/ 781050 w 5638800"/>
                <a:gd name="connsiteY3" fmla="*/ 1876425 h 2290763"/>
                <a:gd name="connsiteX4" fmla="*/ 1023938 w 5638800"/>
                <a:gd name="connsiteY4" fmla="*/ 1738313 h 2290763"/>
                <a:gd name="connsiteX5" fmla="*/ 1462088 w 5638800"/>
                <a:gd name="connsiteY5" fmla="*/ 1509713 h 2290763"/>
                <a:gd name="connsiteX6" fmla="*/ 1728788 w 5638800"/>
                <a:gd name="connsiteY6" fmla="*/ 1381125 h 2290763"/>
                <a:gd name="connsiteX7" fmla="*/ 1985963 w 5638800"/>
                <a:gd name="connsiteY7" fmla="*/ 1247775 h 2290763"/>
                <a:gd name="connsiteX8" fmla="*/ 2295525 w 5638800"/>
                <a:gd name="connsiteY8" fmla="*/ 1100138 h 2290763"/>
                <a:gd name="connsiteX9" fmla="*/ 2571750 w 5638800"/>
                <a:gd name="connsiteY9" fmla="*/ 981075 h 2290763"/>
                <a:gd name="connsiteX10" fmla="*/ 2800350 w 5638800"/>
                <a:gd name="connsiteY10" fmla="*/ 881063 h 2290763"/>
                <a:gd name="connsiteX11" fmla="*/ 3024188 w 5638800"/>
                <a:gd name="connsiteY11" fmla="*/ 795338 h 2290763"/>
                <a:gd name="connsiteX12" fmla="*/ 3290888 w 5638800"/>
                <a:gd name="connsiteY12" fmla="*/ 690563 h 2290763"/>
                <a:gd name="connsiteX13" fmla="*/ 3538538 w 5638800"/>
                <a:gd name="connsiteY13" fmla="*/ 604838 h 2290763"/>
                <a:gd name="connsiteX14" fmla="*/ 3852863 w 5638800"/>
                <a:gd name="connsiteY14" fmla="*/ 500063 h 2290763"/>
                <a:gd name="connsiteX15" fmla="*/ 4105275 w 5638800"/>
                <a:gd name="connsiteY15" fmla="*/ 419100 h 2290763"/>
                <a:gd name="connsiteX16" fmla="*/ 4429125 w 5638800"/>
                <a:gd name="connsiteY16" fmla="*/ 323850 h 2290763"/>
                <a:gd name="connsiteX17" fmla="*/ 4743450 w 5638800"/>
                <a:gd name="connsiteY17" fmla="*/ 238125 h 2290763"/>
                <a:gd name="connsiteX18" fmla="*/ 5019675 w 5638800"/>
                <a:gd name="connsiteY18" fmla="*/ 166688 h 2290763"/>
                <a:gd name="connsiteX19" fmla="*/ 5186363 w 5638800"/>
                <a:gd name="connsiteY19" fmla="*/ 119063 h 2290763"/>
                <a:gd name="connsiteX20" fmla="*/ 5510213 w 5638800"/>
                <a:gd name="connsiteY20" fmla="*/ 23813 h 2290763"/>
                <a:gd name="connsiteX21" fmla="*/ 5638800 w 5638800"/>
                <a:gd name="connsiteY21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38800" h="2290763">
                  <a:moveTo>
                    <a:pt x="0" y="2290763"/>
                  </a:moveTo>
                  <a:cubicBezTo>
                    <a:pt x="109141" y="2230834"/>
                    <a:pt x="218282" y="2170906"/>
                    <a:pt x="309563" y="2124075"/>
                  </a:cubicBezTo>
                  <a:cubicBezTo>
                    <a:pt x="400844" y="2077244"/>
                    <a:pt x="469107" y="2051050"/>
                    <a:pt x="547688" y="2009775"/>
                  </a:cubicBezTo>
                  <a:cubicBezTo>
                    <a:pt x="626269" y="1968500"/>
                    <a:pt x="781050" y="1876425"/>
                    <a:pt x="781050" y="1876425"/>
                  </a:cubicBezTo>
                  <a:cubicBezTo>
                    <a:pt x="860425" y="1831181"/>
                    <a:pt x="910432" y="1799432"/>
                    <a:pt x="1023938" y="1738313"/>
                  </a:cubicBezTo>
                  <a:cubicBezTo>
                    <a:pt x="1137444" y="1677194"/>
                    <a:pt x="1344613" y="1569244"/>
                    <a:pt x="1462088" y="1509713"/>
                  </a:cubicBezTo>
                  <a:cubicBezTo>
                    <a:pt x="1579563" y="1450182"/>
                    <a:pt x="1641476" y="1424781"/>
                    <a:pt x="1728788" y="1381125"/>
                  </a:cubicBezTo>
                  <a:cubicBezTo>
                    <a:pt x="1816101" y="1337469"/>
                    <a:pt x="1891507" y="1294606"/>
                    <a:pt x="1985963" y="1247775"/>
                  </a:cubicBezTo>
                  <a:cubicBezTo>
                    <a:pt x="2080419" y="1200944"/>
                    <a:pt x="2197894" y="1144588"/>
                    <a:pt x="2295525" y="1100138"/>
                  </a:cubicBezTo>
                  <a:cubicBezTo>
                    <a:pt x="2393156" y="1055688"/>
                    <a:pt x="2571750" y="981075"/>
                    <a:pt x="2571750" y="981075"/>
                  </a:cubicBezTo>
                  <a:cubicBezTo>
                    <a:pt x="2655887" y="944563"/>
                    <a:pt x="2724944" y="912019"/>
                    <a:pt x="2800350" y="881063"/>
                  </a:cubicBezTo>
                  <a:cubicBezTo>
                    <a:pt x="2875756" y="850107"/>
                    <a:pt x="3024188" y="795338"/>
                    <a:pt x="3024188" y="795338"/>
                  </a:cubicBezTo>
                  <a:cubicBezTo>
                    <a:pt x="3105944" y="763588"/>
                    <a:pt x="3205163" y="722313"/>
                    <a:pt x="3290888" y="690563"/>
                  </a:cubicBezTo>
                  <a:cubicBezTo>
                    <a:pt x="3376613" y="658813"/>
                    <a:pt x="3538538" y="604838"/>
                    <a:pt x="3538538" y="604838"/>
                  </a:cubicBezTo>
                  <a:lnTo>
                    <a:pt x="3852863" y="500063"/>
                  </a:lnTo>
                  <a:lnTo>
                    <a:pt x="4105275" y="419100"/>
                  </a:lnTo>
                  <a:cubicBezTo>
                    <a:pt x="4201319" y="389731"/>
                    <a:pt x="4322762" y="354013"/>
                    <a:pt x="4429125" y="323850"/>
                  </a:cubicBezTo>
                  <a:cubicBezTo>
                    <a:pt x="4535488" y="293687"/>
                    <a:pt x="4743450" y="238125"/>
                    <a:pt x="4743450" y="238125"/>
                  </a:cubicBezTo>
                  <a:lnTo>
                    <a:pt x="5019675" y="166688"/>
                  </a:lnTo>
                  <a:cubicBezTo>
                    <a:pt x="5093494" y="146844"/>
                    <a:pt x="5186363" y="119063"/>
                    <a:pt x="5186363" y="119063"/>
                  </a:cubicBezTo>
                  <a:lnTo>
                    <a:pt x="5510213" y="23813"/>
                  </a:lnTo>
                  <a:cubicBezTo>
                    <a:pt x="5585619" y="3969"/>
                    <a:pt x="5612209" y="1984"/>
                    <a:pt x="563880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484856" y="1812392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12392"/>
                <a:ext cx="2533963" cy="276999"/>
              </a:xfrm>
              <a:prstGeom prst="rect">
                <a:avLst/>
              </a:prstGeom>
              <a:blipFill>
                <a:blip r:embed="rId2"/>
                <a:stretch>
                  <a:fillRect l="-1923" t="-2174" r="-24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390755" y="1444671"/>
            <a:ext cx="25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1 (Participant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484856" y="2843145"/>
                <a:ext cx="2707280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𝐼𝑅𝐹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3145"/>
                <a:ext cx="2707280" cy="308546"/>
              </a:xfrm>
              <a:prstGeom prst="rect">
                <a:avLst/>
              </a:prstGeom>
              <a:blipFill>
                <a:blip r:embed="rId3"/>
                <a:stretch>
                  <a:fillRect l="-1126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8390755" y="2475424"/>
            <a:ext cx="210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2(Group Level)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484856" y="3206864"/>
                <a:ext cx="2612767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𝐼𝑅𝐹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3206864"/>
                <a:ext cx="2612767" cy="308546"/>
              </a:xfrm>
              <a:prstGeom prst="rect">
                <a:avLst/>
              </a:prstGeom>
              <a:blipFill>
                <a:blip r:embed="rId4"/>
                <a:stretch>
                  <a:fillRect l="-2804" r="-1168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1771845" y="3074793"/>
            <a:ext cx="5533755" cy="2785126"/>
            <a:chOff x="1710467" y="3413939"/>
            <a:chExt cx="5533755" cy="2785126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710467" y="4395754"/>
              <a:ext cx="5533755" cy="83578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/>
            <p:cNvSpPr/>
            <p:nvPr/>
          </p:nvSpPr>
          <p:spPr>
            <a:xfrm rot="779688">
              <a:off x="1870370" y="3413939"/>
              <a:ext cx="5184710" cy="2125907"/>
            </a:xfrm>
            <a:custGeom>
              <a:avLst/>
              <a:gdLst>
                <a:gd name="connsiteX0" fmla="*/ 0 w 5095875"/>
                <a:gd name="connsiteY0" fmla="*/ 2028825 h 2028825"/>
                <a:gd name="connsiteX1" fmla="*/ 323850 w 5095875"/>
                <a:gd name="connsiteY1" fmla="*/ 1962150 h 2028825"/>
                <a:gd name="connsiteX2" fmla="*/ 809625 w 5095875"/>
                <a:gd name="connsiteY2" fmla="*/ 1819275 h 2028825"/>
                <a:gd name="connsiteX3" fmla="*/ 1143000 w 5095875"/>
                <a:gd name="connsiteY3" fmla="*/ 1724025 h 2028825"/>
                <a:gd name="connsiteX4" fmla="*/ 1438275 w 5095875"/>
                <a:gd name="connsiteY4" fmla="*/ 1638300 h 2028825"/>
                <a:gd name="connsiteX5" fmla="*/ 1885950 w 5095875"/>
                <a:gd name="connsiteY5" fmla="*/ 1485900 h 2028825"/>
                <a:gd name="connsiteX6" fmla="*/ 2286000 w 5095875"/>
                <a:gd name="connsiteY6" fmla="*/ 1362075 h 2028825"/>
                <a:gd name="connsiteX7" fmla="*/ 2619375 w 5095875"/>
                <a:gd name="connsiteY7" fmla="*/ 1219200 h 2028825"/>
                <a:gd name="connsiteX8" fmla="*/ 3105150 w 5095875"/>
                <a:gd name="connsiteY8" fmla="*/ 1028700 h 2028825"/>
                <a:gd name="connsiteX9" fmla="*/ 3543300 w 5095875"/>
                <a:gd name="connsiteY9" fmla="*/ 809625 h 2028825"/>
                <a:gd name="connsiteX10" fmla="*/ 4105275 w 5095875"/>
                <a:gd name="connsiteY10" fmla="*/ 533400 h 2028825"/>
                <a:gd name="connsiteX11" fmla="*/ 4457700 w 5095875"/>
                <a:gd name="connsiteY11" fmla="*/ 333375 h 2028825"/>
                <a:gd name="connsiteX12" fmla="*/ 4762500 w 5095875"/>
                <a:gd name="connsiteY12" fmla="*/ 190500 h 2028825"/>
                <a:gd name="connsiteX13" fmla="*/ 5095875 w 5095875"/>
                <a:gd name="connsiteY13" fmla="*/ 0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95875" h="2028825">
                  <a:moveTo>
                    <a:pt x="0" y="2028825"/>
                  </a:moveTo>
                  <a:cubicBezTo>
                    <a:pt x="94456" y="2012950"/>
                    <a:pt x="188913" y="1997075"/>
                    <a:pt x="323850" y="1962150"/>
                  </a:cubicBezTo>
                  <a:cubicBezTo>
                    <a:pt x="458787" y="1927225"/>
                    <a:pt x="809625" y="1819275"/>
                    <a:pt x="809625" y="1819275"/>
                  </a:cubicBezTo>
                  <a:lnTo>
                    <a:pt x="1143000" y="1724025"/>
                  </a:lnTo>
                  <a:cubicBezTo>
                    <a:pt x="1247775" y="1693863"/>
                    <a:pt x="1314450" y="1677987"/>
                    <a:pt x="1438275" y="1638300"/>
                  </a:cubicBezTo>
                  <a:cubicBezTo>
                    <a:pt x="1562100" y="1598613"/>
                    <a:pt x="1744663" y="1531937"/>
                    <a:pt x="1885950" y="1485900"/>
                  </a:cubicBezTo>
                  <a:cubicBezTo>
                    <a:pt x="2027238" y="1439862"/>
                    <a:pt x="2163763" y="1406525"/>
                    <a:pt x="2286000" y="1362075"/>
                  </a:cubicBezTo>
                  <a:cubicBezTo>
                    <a:pt x="2408238" y="1317625"/>
                    <a:pt x="2482850" y="1274762"/>
                    <a:pt x="2619375" y="1219200"/>
                  </a:cubicBezTo>
                  <a:cubicBezTo>
                    <a:pt x="2755900" y="1163638"/>
                    <a:pt x="2951163" y="1096962"/>
                    <a:pt x="3105150" y="1028700"/>
                  </a:cubicBezTo>
                  <a:cubicBezTo>
                    <a:pt x="3259138" y="960437"/>
                    <a:pt x="3543300" y="809625"/>
                    <a:pt x="3543300" y="809625"/>
                  </a:cubicBezTo>
                  <a:cubicBezTo>
                    <a:pt x="3709987" y="727075"/>
                    <a:pt x="3952875" y="612775"/>
                    <a:pt x="4105275" y="533400"/>
                  </a:cubicBezTo>
                  <a:cubicBezTo>
                    <a:pt x="4257675" y="454025"/>
                    <a:pt x="4348162" y="390525"/>
                    <a:pt x="4457700" y="333375"/>
                  </a:cubicBezTo>
                  <a:cubicBezTo>
                    <a:pt x="4567238" y="276225"/>
                    <a:pt x="4656138" y="246062"/>
                    <a:pt x="4762500" y="190500"/>
                  </a:cubicBezTo>
                  <a:cubicBezTo>
                    <a:pt x="4868862" y="134938"/>
                    <a:pt x="4982368" y="67469"/>
                    <a:pt x="509587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rot="971937">
              <a:off x="1873816" y="4094917"/>
              <a:ext cx="5160292" cy="2104148"/>
            </a:xfrm>
            <a:custGeom>
              <a:avLst/>
              <a:gdLst>
                <a:gd name="connsiteX0" fmla="*/ 0 w 5638800"/>
                <a:gd name="connsiteY0" fmla="*/ 2290763 h 2290763"/>
                <a:gd name="connsiteX1" fmla="*/ 309563 w 5638800"/>
                <a:gd name="connsiteY1" fmla="*/ 2124075 h 2290763"/>
                <a:gd name="connsiteX2" fmla="*/ 547688 w 5638800"/>
                <a:gd name="connsiteY2" fmla="*/ 2009775 h 2290763"/>
                <a:gd name="connsiteX3" fmla="*/ 781050 w 5638800"/>
                <a:gd name="connsiteY3" fmla="*/ 1876425 h 2290763"/>
                <a:gd name="connsiteX4" fmla="*/ 1023938 w 5638800"/>
                <a:gd name="connsiteY4" fmla="*/ 1738313 h 2290763"/>
                <a:gd name="connsiteX5" fmla="*/ 1462088 w 5638800"/>
                <a:gd name="connsiteY5" fmla="*/ 1509713 h 2290763"/>
                <a:gd name="connsiteX6" fmla="*/ 1728788 w 5638800"/>
                <a:gd name="connsiteY6" fmla="*/ 1381125 h 2290763"/>
                <a:gd name="connsiteX7" fmla="*/ 1985963 w 5638800"/>
                <a:gd name="connsiteY7" fmla="*/ 1247775 h 2290763"/>
                <a:gd name="connsiteX8" fmla="*/ 2295525 w 5638800"/>
                <a:gd name="connsiteY8" fmla="*/ 1100138 h 2290763"/>
                <a:gd name="connsiteX9" fmla="*/ 2571750 w 5638800"/>
                <a:gd name="connsiteY9" fmla="*/ 981075 h 2290763"/>
                <a:gd name="connsiteX10" fmla="*/ 2800350 w 5638800"/>
                <a:gd name="connsiteY10" fmla="*/ 881063 h 2290763"/>
                <a:gd name="connsiteX11" fmla="*/ 3024188 w 5638800"/>
                <a:gd name="connsiteY11" fmla="*/ 795338 h 2290763"/>
                <a:gd name="connsiteX12" fmla="*/ 3290888 w 5638800"/>
                <a:gd name="connsiteY12" fmla="*/ 690563 h 2290763"/>
                <a:gd name="connsiteX13" fmla="*/ 3538538 w 5638800"/>
                <a:gd name="connsiteY13" fmla="*/ 604838 h 2290763"/>
                <a:gd name="connsiteX14" fmla="*/ 3852863 w 5638800"/>
                <a:gd name="connsiteY14" fmla="*/ 500063 h 2290763"/>
                <a:gd name="connsiteX15" fmla="*/ 4105275 w 5638800"/>
                <a:gd name="connsiteY15" fmla="*/ 419100 h 2290763"/>
                <a:gd name="connsiteX16" fmla="*/ 4429125 w 5638800"/>
                <a:gd name="connsiteY16" fmla="*/ 323850 h 2290763"/>
                <a:gd name="connsiteX17" fmla="*/ 4743450 w 5638800"/>
                <a:gd name="connsiteY17" fmla="*/ 238125 h 2290763"/>
                <a:gd name="connsiteX18" fmla="*/ 5019675 w 5638800"/>
                <a:gd name="connsiteY18" fmla="*/ 166688 h 2290763"/>
                <a:gd name="connsiteX19" fmla="*/ 5186363 w 5638800"/>
                <a:gd name="connsiteY19" fmla="*/ 119063 h 2290763"/>
                <a:gd name="connsiteX20" fmla="*/ 5510213 w 5638800"/>
                <a:gd name="connsiteY20" fmla="*/ 23813 h 2290763"/>
                <a:gd name="connsiteX21" fmla="*/ 5638800 w 5638800"/>
                <a:gd name="connsiteY21" fmla="*/ 0 h 229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38800" h="2290763">
                  <a:moveTo>
                    <a:pt x="0" y="2290763"/>
                  </a:moveTo>
                  <a:cubicBezTo>
                    <a:pt x="109141" y="2230834"/>
                    <a:pt x="218282" y="2170906"/>
                    <a:pt x="309563" y="2124075"/>
                  </a:cubicBezTo>
                  <a:cubicBezTo>
                    <a:pt x="400844" y="2077244"/>
                    <a:pt x="469107" y="2051050"/>
                    <a:pt x="547688" y="2009775"/>
                  </a:cubicBezTo>
                  <a:cubicBezTo>
                    <a:pt x="626269" y="1968500"/>
                    <a:pt x="781050" y="1876425"/>
                    <a:pt x="781050" y="1876425"/>
                  </a:cubicBezTo>
                  <a:cubicBezTo>
                    <a:pt x="860425" y="1831181"/>
                    <a:pt x="910432" y="1799432"/>
                    <a:pt x="1023938" y="1738313"/>
                  </a:cubicBezTo>
                  <a:cubicBezTo>
                    <a:pt x="1137444" y="1677194"/>
                    <a:pt x="1344613" y="1569244"/>
                    <a:pt x="1462088" y="1509713"/>
                  </a:cubicBezTo>
                  <a:cubicBezTo>
                    <a:pt x="1579563" y="1450182"/>
                    <a:pt x="1641476" y="1424781"/>
                    <a:pt x="1728788" y="1381125"/>
                  </a:cubicBezTo>
                  <a:cubicBezTo>
                    <a:pt x="1816101" y="1337469"/>
                    <a:pt x="1891507" y="1294606"/>
                    <a:pt x="1985963" y="1247775"/>
                  </a:cubicBezTo>
                  <a:cubicBezTo>
                    <a:pt x="2080419" y="1200944"/>
                    <a:pt x="2197894" y="1144588"/>
                    <a:pt x="2295525" y="1100138"/>
                  </a:cubicBezTo>
                  <a:cubicBezTo>
                    <a:pt x="2393156" y="1055688"/>
                    <a:pt x="2571750" y="981075"/>
                    <a:pt x="2571750" y="981075"/>
                  </a:cubicBezTo>
                  <a:cubicBezTo>
                    <a:pt x="2655887" y="944563"/>
                    <a:pt x="2724944" y="912019"/>
                    <a:pt x="2800350" y="881063"/>
                  </a:cubicBezTo>
                  <a:cubicBezTo>
                    <a:pt x="2875756" y="850107"/>
                    <a:pt x="3024188" y="795338"/>
                    <a:pt x="3024188" y="795338"/>
                  </a:cubicBezTo>
                  <a:cubicBezTo>
                    <a:pt x="3105944" y="763588"/>
                    <a:pt x="3205163" y="722313"/>
                    <a:pt x="3290888" y="690563"/>
                  </a:cubicBezTo>
                  <a:cubicBezTo>
                    <a:pt x="3376613" y="658813"/>
                    <a:pt x="3538538" y="604838"/>
                    <a:pt x="3538538" y="604838"/>
                  </a:cubicBezTo>
                  <a:lnTo>
                    <a:pt x="3852863" y="500063"/>
                  </a:lnTo>
                  <a:lnTo>
                    <a:pt x="4105275" y="419100"/>
                  </a:lnTo>
                  <a:cubicBezTo>
                    <a:pt x="4201319" y="389731"/>
                    <a:pt x="4322762" y="354013"/>
                    <a:pt x="4429125" y="323850"/>
                  </a:cubicBezTo>
                  <a:cubicBezTo>
                    <a:pt x="4535488" y="293687"/>
                    <a:pt x="4743450" y="238125"/>
                    <a:pt x="4743450" y="238125"/>
                  </a:cubicBezTo>
                  <a:lnTo>
                    <a:pt x="5019675" y="166688"/>
                  </a:lnTo>
                  <a:cubicBezTo>
                    <a:pt x="5093494" y="146844"/>
                    <a:pt x="5186363" y="119063"/>
                    <a:pt x="5186363" y="119063"/>
                  </a:cubicBezTo>
                  <a:lnTo>
                    <a:pt x="5510213" y="23813"/>
                  </a:lnTo>
                  <a:cubicBezTo>
                    <a:pt x="5585619" y="3969"/>
                    <a:pt x="5612209" y="1984"/>
                    <a:pt x="563880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390755" y="2824568"/>
            <a:ext cx="3484413" cy="3902208"/>
            <a:chOff x="8387805" y="2858236"/>
            <a:chExt cx="3484413" cy="3902208"/>
          </a:xfrm>
        </p:grpSpPr>
        <p:sp>
          <p:nvSpPr>
            <p:cNvPr id="68" name="Rounded Rectangle 67"/>
            <p:cNvSpPr/>
            <p:nvPr/>
          </p:nvSpPr>
          <p:spPr>
            <a:xfrm>
              <a:off x="9109166" y="2858236"/>
              <a:ext cx="1379599" cy="690842"/>
            </a:xfrm>
            <a:prstGeom prst="roundRect">
              <a:avLst/>
            </a:prstGeom>
            <a:solidFill>
              <a:srgbClr val="5B9BD5">
                <a:alpha val="5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0682167" y="2858236"/>
              <a:ext cx="383274" cy="690842"/>
            </a:xfrm>
            <a:prstGeom prst="roundRect">
              <a:avLst/>
            </a:prstGeom>
            <a:solidFill>
              <a:srgbClr val="7030A0">
                <a:alpha val="58824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87805" y="3909819"/>
              <a:ext cx="33520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accent5"/>
                  </a:solidFill>
                </a:rPr>
                <a:t>Fixed-Effects:</a:t>
              </a:r>
            </a:p>
            <a:p>
              <a:r>
                <a:rPr lang="en-US" dirty="0" smtClean="0"/>
                <a:t>1. Average intercept/slope</a:t>
              </a:r>
            </a:p>
            <a:p>
              <a:r>
                <a:rPr lang="en-US" dirty="0" smtClean="0"/>
                <a:t>2. Effect of ‘X’ on intercept/slope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87805" y="5283116"/>
              <a:ext cx="34844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rgbClr val="7030A0"/>
                  </a:solidFill>
                </a:rPr>
                <a:t>Random-Effects:</a:t>
              </a:r>
            </a:p>
            <a:p>
              <a:r>
                <a:rPr lang="en-US" dirty="0" smtClean="0"/>
                <a:t>3. Participant deviations from group intercept/slope (mean and variance).</a:t>
              </a:r>
            </a:p>
            <a:p>
              <a:r>
                <a:rPr lang="en-US" dirty="0" smtClean="0"/>
                <a:t>4. Correlation between deviations.</a:t>
              </a:r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479698" y="1378087"/>
            <a:ext cx="22205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Did not go to IRF</a:t>
            </a:r>
          </a:p>
          <a:p>
            <a:pPr algn="r"/>
            <a:r>
              <a:rPr lang="en-US" dirty="0" smtClean="0"/>
              <a:t>(lower initial severity)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14193" y="4594287"/>
            <a:ext cx="228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Went to IRF</a:t>
            </a:r>
          </a:p>
          <a:p>
            <a:r>
              <a:rPr lang="en-US" dirty="0" smtClean="0"/>
              <a:t>(higher initial severity)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5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08" y="341374"/>
            <a:ext cx="10515600" cy="1325563"/>
          </a:xfrm>
        </p:spPr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pic>
        <p:nvPicPr>
          <p:cNvPr id="1028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1825625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01" y="1697718"/>
            <a:ext cx="2743200" cy="405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425795" y="607971"/>
            <a:ext cx="2907327" cy="1967314"/>
            <a:chOff x="8425795" y="156708"/>
            <a:chExt cx="2907327" cy="1967314"/>
          </a:xfrm>
        </p:grpSpPr>
        <p:pic>
          <p:nvPicPr>
            <p:cNvPr id="1032" name="Picture 8" descr="RStudi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5795" y="762295"/>
              <a:ext cx="1246126" cy="124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784300" y="646694"/>
              <a:ext cx="154882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 and R Studio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/>
                <a:t>Packages: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smtClean="0"/>
                <a:t>lme4</a:t>
              </a:r>
            </a:p>
            <a:p>
              <a:pPr marL="742950" lvl="1" indent="-285750">
                <a:buFontTx/>
                <a:buChar char="-"/>
              </a:pPr>
              <a:r>
                <a:rPr lang="en-US" dirty="0" err="1" smtClean="0"/>
                <a:t>ggplot</a:t>
              </a:r>
              <a:endParaRPr lang="en-US" dirty="0" smtClean="0"/>
            </a:p>
            <a:p>
              <a:pPr marL="742950" lvl="1" indent="-285750">
                <a:buFontTx/>
                <a:buChar char="-"/>
              </a:pPr>
              <a:r>
                <a:rPr lang="en-US" dirty="0" err="1" smtClean="0"/>
                <a:t>dplyr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0098" y="156708"/>
              <a:ext cx="180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We will be using:</a:t>
              </a:r>
              <a:endParaRPr lang="en-US" b="1" i="1" u="sng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40097" y="3501942"/>
            <a:ext cx="2433660" cy="2857043"/>
            <a:chOff x="8440097" y="3703822"/>
            <a:chExt cx="2433660" cy="2857043"/>
          </a:xfrm>
        </p:grpSpPr>
        <p:pic>
          <p:nvPicPr>
            <p:cNvPr id="1034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28708" y="6021722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default models that we will use a lot.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i="1" u="sng" dirty="0" smtClean="0"/>
              <a:t>Random Intercepts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Estimate a constant (flat line) for each participant.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i="1" u="sng" dirty="0" smtClean="0"/>
              <a:t>Random Slopes </a:t>
            </a:r>
            <a:r>
              <a:rPr lang="en-US" dirty="0" smtClean="0"/>
              <a:t>model.</a:t>
            </a:r>
          </a:p>
          <a:p>
            <a:pPr lvl="1"/>
            <a:r>
              <a:rPr lang="en-US" dirty="0" smtClean="0"/>
              <a:t>Estimate a trajectory (sloped line) for each participant.</a:t>
            </a:r>
          </a:p>
          <a:p>
            <a:endParaRPr lang="en-US" dirty="0"/>
          </a:p>
          <a:p>
            <a:r>
              <a:rPr lang="en-US" dirty="0" smtClean="0"/>
              <a:t>These are the “starter” models that we will use in most of our model building. </a:t>
            </a:r>
          </a:p>
          <a:p>
            <a:pPr lvl="1"/>
            <a:r>
              <a:rPr lang="en-US" dirty="0" smtClean="0"/>
              <a:t>Essentially the Random Slopes model is the “model to beat” in evaluating our subsequent fixed-effects.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Intercepts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526381" y="2424748"/>
            <a:ext cx="4297680" cy="2760654"/>
            <a:chOff x="1526381" y="2424748"/>
            <a:chExt cx="4297680" cy="276065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531144" y="2542223"/>
              <a:ext cx="2103120" cy="0"/>
            </a:xfrm>
            <a:prstGeom prst="line">
              <a:avLst/>
            </a:prstGeom>
            <a:ln w="28575">
              <a:solidFill>
                <a:srgbClr val="B38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31144" y="2485073"/>
              <a:ext cx="3566160" cy="0"/>
            </a:xfrm>
            <a:prstGeom prst="line">
              <a:avLst/>
            </a:prstGeom>
            <a:ln w="28575">
              <a:solidFill>
                <a:srgbClr val="FF63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31144" y="2908934"/>
              <a:ext cx="1371600" cy="0"/>
            </a:xfrm>
            <a:prstGeom prst="line">
              <a:avLst/>
            </a:prstGeom>
            <a:ln w="28575">
              <a:solidFill>
                <a:srgbClr val="64B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526381" y="2985127"/>
              <a:ext cx="3566160" cy="0"/>
            </a:xfrm>
            <a:prstGeom prst="line">
              <a:avLst/>
            </a:prstGeom>
            <a:ln w="28575">
              <a:solidFill>
                <a:srgbClr val="AC9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26381" y="3070859"/>
              <a:ext cx="1371600" cy="0"/>
            </a:xfrm>
            <a:prstGeom prst="line">
              <a:avLst/>
            </a:prstGeom>
            <a:ln w="28575">
              <a:solidFill>
                <a:srgbClr val="00BA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31144" y="2424748"/>
              <a:ext cx="2103120" cy="0"/>
            </a:xfrm>
            <a:prstGeom prst="line">
              <a:avLst/>
            </a:prstGeom>
            <a:ln w="28575">
              <a:solidFill>
                <a:srgbClr val="EF67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26381" y="3947159"/>
              <a:ext cx="2103120" cy="0"/>
            </a:xfrm>
            <a:prstGeom prst="line">
              <a:avLst/>
            </a:prstGeom>
            <a:ln w="28575">
              <a:solidFill>
                <a:srgbClr val="01A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526381" y="4378959"/>
              <a:ext cx="2834640" cy="0"/>
            </a:xfrm>
            <a:prstGeom prst="line">
              <a:avLst/>
            </a:prstGeom>
            <a:ln w="28575">
              <a:solidFill>
                <a:srgbClr val="F876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381" y="4280534"/>
              <a:ext cx="1463040" cy="0"/>
            </a:xfrm>
            <a:prstGeom prst="line">
              <a:avLst/>
            </a:prstGeom>
            <a:ln w="28575">
              <a:solidFill>
                <a:srgbClr val="00BC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26381" y="4671059"/>
              <a:ext cx="1463040" cy="0"/>
            </a:xfrm>
            <a:prstGeom prst="line">
              <a:avLst/>
            </a:prstGeom>
            <a:ln w="28575">
              <a:solidFill>
                <a:srgbClr val="09C3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526381" y="5185402"/>
              <a:ext cx="4297680" cy="0"/>
            </a:xfrm>
            <a:prstGeom prst="line">
              <a:avLst/>
            </a:prstGeom>
            <a:ln w="28575">
              <a:solidFill>
                <a:srgbClr val="DB8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1526381" y="3616959"/>
            <a:ext cx="420624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484856" y="1812392"/>
                <a:ext cx="12416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12392"/>
                <a:ext cx="1241622" cy="276999"/>
              </a:xfrm>
              <a:prstGeom prst="rect">
                <a:avLst/>
              </a:prstGeom>
              <a:blipFill>
                <a:blip r:embed="rId3"/>
                <a:stretch>
                  <a:fillRect l="-4412" t="-2174" r="-98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8390755" y="1444671"/>
            <a:ext cx="26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Level 1 (Participant Level):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84856" y="2843145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3145"/>
                <a:ext cx="1503232" cy="308546"/>
              </a:xfrm>
              <a:prstGeom prst="rect">
                <a:avLst/>
              </a:prstGeom>
              <a:blipFill>
                <a:blip r:embed="rId4"/>
                <a:stretch>
                  <a:fillRect l="-5285" r="-243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8390755" y="2475424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 (Group Level):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blipFill>
                <a:blip r:embed="rId5"/>
                <a:stretch>
                  <a:fillRect l="-2446" r="-152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8390755" y="505107"/>
            <a:ext cx="15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Overall Model: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464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Slopes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42857" cy="434285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1308735" y="2952750"/>
            <a:ext cx="4672965" cy="81660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4856" y="1837304"/>
                <a:ext cx="253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1837304"/>
                <a:ext cx="2533963" cy="276999"/>
              </a:xfrm>
              <a:prstGeom prst="rect">
                <a:avLst/>
              </a:prstGeom>
              <a:blipFill>
                <a:blip r:embed="rId3"/>
                <a:stretch>
                  <a:fillRect l="-1923" t="-2174" r="-24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84856" y="2844756"/>
                <a:ext cx="1503232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2844756"/>
                <a:ext cx="1503232" cy="308546"/>
              </a:xfrm>
              <a:prstGeom prst="rect">
                <a:avLst/>
              </a:prstGeom>
              <a:blipFill>
                <a:blip r:embed="rId4"/>
                <a:stretch>
                  <a:fillRect l="-5285" t="-2000" r="-2439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84856" y="3208475"/>
                <a:ext cx="1487266" cy="3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3208475"/>
                <a:ext cx="1487266" cy="308546"/>
              </a:xfrm>
              <a:prstGeom prst="rect">
                <a:avLst/>
              </a:prstGeom>
              <a:blipFill>
                <a:blip r:embed="rId5"/>
                <a:stretch>
                  <a:fillRect l="-5328" r="-245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8390755" y="1444671"/>
            <a:ext cx="264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Level 1 (Participant Level):</a:t>
            </a:r>
            <a:endParaRPr lang="en-US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8390755" y="2475424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Level 2 (Group Level):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856" y="873633"/>
                <a:ext cx="1993494" cy="299313"/>
              </a:xfrm>
              <a:prstGeom prst="rect">
                <a:avLst/>
              </a:prstGeom>
              <a:blipFill>
                <a:blip r:embed="rId6"/>
                <a:stretch>
                  <a:fillRect l="-2446" r="-152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390755" y="505107"/>
            <a:ext cx="15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Overall Model: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543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Model Comparisons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decide which model is the best explanation of the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49689"/>
            <a:ext cx="9042898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Deviance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Larger sample size means bigger deviance.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Larger error means bigger deviance.</a:t>
            </a:r>
          </a:p>
          <a:p>
            <a:pPr lvl="1"/>
            <a:r>
              <a:rPr lang="en-US" dirty="0" smtClean="0"/>
              <a:t>Thus, for </a:t>
            </a:r>
            <a:r>
              <a:rPr lang="en-US" b="1" u="sng" dirty="0" smtClean="0"/>
              <a:t>a constant sample size</a:t>
            </a:r>
            <a:r>
              <a:rPr lang="en-US" dirty="0" smtClean="0"/>
              <a:t>, smaller deviance means better fit.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Akaike</a:t>
            </a:r>
            <a:r>
              <a:rPr lang="en-US" dirty="0" smtClean="0"/>
              <a:t> Information Criterion (AIC)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Bayesian Information Criterion (BIC)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1895" y="1832653"/>
                <a:ext cx="582954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𝐿𝑖𝑘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95" y="1832653"/>
                <a:ext cx="582954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1259" y="4755310"/>
                <a:ext cx="50967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𝑒𝑠𝑡𝑖𝑚𝑎𝑡𝑒𝑑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59" y="4755310"/>
                <a:ext cx="5096780" cy="553998"/>
              </a:xfrm>
              <a:prstGeom prst="rect">
                <a:avLst/>
              </a:prstGeom>
              <a:blipFill>
                <a:blip r:embed="rId3"/>
                <a:stretch>
                  <a:fillRect l="-718" r="-1077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30133" y="5725815"/>
                <a:ext cx="368306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𝑑𝑒𝑣𝑖𝑎𝑛𝑐𝑒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33" y="5725815"/>
                <a:ext cx="3683060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AIC: The best measure of “predictive” deviance.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51758" y="2968212"/>
            <a:ext cx="1594022" cy="2384976"/>
            <a:chOff x="3420990" y="3204816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3420990" y="3600547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a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BERG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ounded 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990" y="3600547"/>
                  <a:ext cx="1594022" cy="1989245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3687246" y="320481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A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39827" y="1690688"/>
            <a:ext cx="226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Population of Interest</a:t>
            </a:r>
            <a:endParaRPr lang="en-US" b="1" i="1" dirty="0"/>
          </a:p>
        </p:txBody>
      </p:sp>
      <p:cxnSp>
        <p:nvCxnSpPr>
          <p:cNvPr id="8" name="Curved Connector 7"/>
          <p:cNvCxnSpPr>
            <a:stCxn id="7" idx="2"/>
            <a:endCxn id="6" idx="0"/>
          </p:cNvCxnSpPr>
          <p:nvPr/>
        </p:nvCxnSpPr>
        <p:spPr>
          <a:xfrm rot="5400000">
            <a:off x="4506976" y="1301813"/>
            <a:ext cx="908192" cy="242460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376363" y="2941813"/>
            <a:ext cx="1594022" cy="2384976"/>
            <a:chOff x="5845595" y="3178417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/>
                <p:cNvSpPr/>
                <p:nvPr/>
              </p:nvSpPr>
              <p:spPr>
                <a:xfrm>
                  <a:off x="5845595" y="3574148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b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BERG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595" y="3574148"/>
                  <a:ext cx="1594022" cy="1989245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111851" y="3178417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B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04787" y="2968212"/>
            <a:ext cx="1594022" cy="2384976"/>
            <a:chOff x="8274019" y="3204816"/>
            <a:chExt cx="1594022" cy="2384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8274019" y="3600547"/>
                  <a:ext cx="1594022" cy="198924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x: Time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y</a:t>
                  </a:r>
                  <a:r>
                    <a:rPr lang="en-US" baseline="-25000" dirty="0" err="1" smtClean="0">
                      <a:solidFill>
                        <a:schemeClr val="tx1"/>
                      </a:solidFill>
                    </a:rPr>
                    <a:t>c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BERG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↓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fitted,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6" name="Rounded 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019" y="3600547"/>
                  <a:ext cx="1594022" cy="1989245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8540275" y="320481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C</a:t>
              </a:r>
              <a:endParaRPr lang="en-US" dirty="0"/>
            </a:p>
          </p:txBody>
        </p:sp>
      </p:grpSp>
      <p:cxnSp>
        <p:nvCxnSpPr>
          <p:cNvPr id="15" name="Curved Connector 14"/>
          <p:cNvCxnSpPr>
            <a:stCxn id="7" idx="2"/>
            <a:endCxn id="14" idx="0"/>
          </p:cNvCxnSpPr>
          <p:nvPr/>
        </p:nvCxnSpPr>
        <p:spPr>
          <a:xfrm rot="16200000" flipH="1">
            <a:off x="6931086" y="1302309"/>
            <a:ext cx="908192" cy="242361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11" idx="0"/>
          </p:cNvCxnSpPr>
          <p:nvPr/>
        </p:nvCxnSpPr>
        <p:spPr>
          <a:xfrm flipH="1">
            <a:off x="6169366" y="2060020"/>
            <a:ext cx="4009" cy="881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39709" y="4358565"/>
            <a:ext cx="1402910" cy="56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706415" y="4421768"/>
            <a:ext cx="1402910" cy="56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9872" y="4454439"/>
            <a:ext cx="10234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deviance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6933" y="4992685"/>
            <a:ext cx="116846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Predictive </a:t>
            </a:r>
          </a:p>
          <a:p>
            <a:r>
              <a:rPr lang="en-US" dirty="0" smtClean="0"/>
              <a:t>deviance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9488" y="635214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[Long, 2012]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AIC: The best measure of “predictive” deviance.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26</a:t>
            </a:fld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For a given sample, the most complex model is always going to lead to the smallest deviance.</a:t>
            </a:r>
          </a:p>
          <a:p>
            <a:pPr lvl="1"/>
            <a:r>
              <a:rPr lang="en-US" smtClean="0"/>
              <a:t>More complex models explain more error even by chance.</a:t>
            </a:r>
          </a:p>
          <a:p>
            <a:pPr lvl="1"/>
            <a:endParaRPr lang="en-US" smtClean="0"/>
          </a:p>
          <a:p>
            <a:r>
              <a:rPr lang="en-US" smtClean="0"/>
              <a:t>The AIC imposes a penalty for additional parameters and the AIC is an unbiased estimate of the long run predictive deviation.</a:t>
            </a:r>
          </a:p>
          <a:p>
            <a:endParaRPr lang="en-US" smtClean="0"/>
          </a:p>
          <a:p>
            <a:r>
              <a:rPr lang="en-US" smtClean="0"/>
              <a:t>That is, your model with smallest AIC is most likely to be the model with the smallest AIC for a different researcher testing a different sample from the same population.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comparison approach.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Are all models based on the same amount of data? </a:t>
            </a:r>
          </a:p>
          <a:p>
            <a:pPr lvl="1"/>
            <a:r>
              <a:rPr lang="en-US" smtClean="0"/>
              <a:t>Deviance increases with additional observations. Data pools must be the same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How many parameters are being tested?</a:t>
            </a:r>
          </a:p>
          <a:p>
            <a:pPr lvl="1"/>
            <a:r>
              <a:rPr lang="en-US" smtClean="0"/>
              <a:t>We want to avoid “over-fitting”, so it is good to look for the model with the lowest AIC/BIC.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smtClean="0"/>
              <a:t>How big is the sample size?</a:t>
            </a:r>
          </a:p>
          <a:p>
            <a:pPr lvl="1"/>
            <a:r>
              <a:rPr lang="en-US" smtClean="0"/>
              <a:t>The BIC can be overly conservative with large sample sizes.</a:t>
            </a:r>
          </a:p>
          <a:p>
            <a:pPr lvl="1"/>
            <a:r>
              <a:rPr lang="en-US" smtClean="0"/>
              <a:t>I would recommend the AIC as it is an unbiased estimate of the predictive deviance.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 smtClean="0"/>
              <a:t>Opening R and Troubleshooting.</a:t>
            </a:r>
          </a:p>
          <a:p>
            <a:r>
              <a:rPr lang="en-US" strike="sngStrike" dirty="0" smtClean="0"/>
              <a:t>Data Visualization.</a:t>
            </a:r>
          </a:p>
          <a:p>
            <a:pPr lvl="1"/>
            <a:r>
              <a:rPr lang="en-US" b="1" i="1" strike="sngStrike" dirty="0" smtClean="0"/>
              <a:t>Break and questions.</a:t>
            </a:r>
          </a:p>
          <a:p>
            <a:r>
              <a:rPr lang="en-US" strike="sngStrike" dirty="0" smtClean="0"/>
              <a:t>Model Building</a:t>
            </a:r>
          </a:p>
          <a:p>
            <a:pPr lvl="1"/>
            <a:r>
              <a:rPr lang="en-US" strike="sngStrike" dirty="0" smtClean="0"/>
              <a:t>Fixed-Effects, Random-Effects, and Random-Error.</a:t>
            </a:r>
          </a:p>
          <a:p>
            <a:r>
              <a:rPr lang="en-US" strike="sngStrike" dirty="0" smtClean="0"/>
              <a:t>Model Comparison.</a:t>
            </a:r>
          </a:p>
          <a:p>
            <a:pPr lvl="1"/>
            <a:r>
              <a:rPr lang="en-US" strike="sngStrike" dirty="0" smtClean="0"/>
              <a:t>Fit statistics: AIC, BIC, and the log-likelihood test.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Tips, tricks, and asking the right questions. </a:t>
            </a:r>
          </a:p>
          <a:p>
            <a:pPr lvl="1"/>
            <a:r>
              <a:rPr lang="en-US" dirty="0" smtClean="0"/>
              <a:t>Phrasing your hypotheses, understanding common terms.</a:t>
            </a:r>
          </a:p>
          <a:p>
            <a:pPr lvl="1"/>
            <a:r>
              <a:rPr lang="en-US" dirty="0" smtClean="0"/>
              <a:t>Preparing to meet with a statistical consultant.</a:t>
            </a:r>
          </a:p>
          <a:p>
            <a:r>
              <a:rPr lang="en-US" dirty="0" smtClean="0"/>
              <a:t>Conclusions and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322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Tips, tricks, and asking the </a:t>
            </a:r>
            <a:br>
              <a:rPr lang="en-US" sz="6600" dirty="0" smtClean="0"/>
            </a:br>
            <a:r>
              <a:rPr lang="en-US" sz="6600" dirty="0" smtClean="0"/>
              <a:t>right questions.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Opening R and Troubleshooting.</a:t>
            </a:r>
          </a:p>
          <a:p>
            <a:r>
              <a:rPr lang="en-US" dirty="0" smtClean="0"/>
              <a:t>Data Visualization.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Model Building</a:t>
            </a:r>
          </a:p>
          <a:p>
            <a:pPr lvl="1"/>
            <a:r>
              <a:rPr lang="en-US" dirty="0" smtClean="0"/>
              <a:t>Fixed-Effects, Random-Effects, and Random-Error.</a:t>
            </a:r>
          </a:p>
          <a:p>
            <a:r>
              <a:rPr lang="en-US" dirty="0" smtClean="0"/>
              <a:t>Model Comparison.</a:t>
            </a:r>
          </a:p>
          <a:p>
            <a:pPr lvl="1"/>
            <a:r>
              <a:rPr lang="en-US" dirty="0" smtClean="0"/>
              <a:t>Fit statistics: AIC, BIC, and the log-likelihood test.</a:t>
            </a:r>
          </a:p>
          <a:p>
            <a:pPr lvl="1"/>
            <a:r>
              <a:rPr lang="en-US" b="1" i="1" dirty="0" smtClean="0"/>
              <a:t>Break and questions.</a:t>
            </a:r>
          </a:p>
          <a:p>
            <a:r>
              <a:rPr lang="en-US" dirty="0" smtClean="0"/>
              <a:t>Tips, tricks, and asking the right questions. </a:t>
            </a:r>
          </a:p>
          <a:p>
            <a:pPr lvl="1"/>
            <a:r>
              <a:rPr lang="en-US" dirty="0" smtClean="0"/>
              <a:t>Phrasing your hypotheses, understanding common terms.</a:t>
            </a:r>
          </a:p>
          <a:p>
            <a:pPr lvl="1"/>
            <a:r>
              <a:rPr lang="en-US" dirty="0" smtClean="0"/>
              <a:t>Preparing to meet with a statistical consultant.</a:t>
            </a:r>
          </a:p>
          <a:p>
            <a:r>
              <a:rPr lang="en-US" dirty="0" smtClean="0"/>
              <a:t>Conclusions and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37" y="673142"/>
            <a:ext cx="10960443" cy="2387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Tips, tricks, and FAQs </a:t>
            </a:r>
            <a:r>
              <a:rPr lang="en-US" sz="4800" dirty="0" smtClean="0"/>
              <a:t>for getting started in</a:t>
            </a:r>
            <a:r>
              <a:rPr lang="en-US" sz="4800" b="1" dirty="0" smtClean="0"/>
              <a:t> longitudinal data analysis.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028" y="3343149"/>
            <a:ext cx="6067922" cy="1287744"/>
          </a:xfrm>
        </p:spPr>
        <p:txBody>
          <a:bodyPr>
            <a:noAutofit/>
          </a:bodyPr>
          <a:lstStyle/>
          <a:p>
            <a:r>
              <a:rPr lang="en-US" sz="1800" dirty="0" smtClean="0"/>
              <a:t>Keith Lohse, PhD</a:t>
            </a:r>
            <a:endParaRPr lang="en-US" sz="1800" baseline="30000" dirty="0" smtClean="0"/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Department of Health, Kinesiology, &amp; Recreation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Department of Physical Therapy and Athletic Training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University of Utah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rehabinformatics@gmail.com</a:t>
            </a:r>
          </a:p>
        </p:txBody>
      </p:sp>
      <p:pic>
        <p:nvPicPr>
          <p:cNvPr id="9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2" descr="AC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301666"/>
            <a:ext cx="35242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2756" r="6029"/>
          <a:stretch/>
        </p:blipFill>
        <p:spPr>
          <a:xfrm>
            <a:off x="139692" y="5542427"/>
            <a:ext cx="2743200" cy="11260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232" y="5648035"/>
            <a:ext cx="2743200" cy="92336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5889906" y="3343148"/>
            <a:ext cx="6067922" cy="1931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Allan J. Kozlowski, PhD</a:t>
            </a:r>
          </a:p>
          <a:p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Director of Outcomes Research, Mary Free Bed Rehabilitation Hospital</a:t>
            </a:r>
          </a:p>
          <a:p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Department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of Epidemiology and Biostatistics, Michigan State University College of Human Medicine</a:t>
            </a:r>
          </a:p>
          <a:p>
            <a:r>
              <a:rPr lang="en-US" sz="1900" dirty="0" smtClean="0">
                <a:solidFill>
                  <a:schemeClr val="bg1">
                    <a:lumMod val="50000"/>
                  </a:schemeClr>
                </a:solidFill>
              </a:rPr>
              <a:t>allan.kozlowski@maryfreebed.com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9498" y="5689693"/>
            <a:ext cx="2743200" cy="8373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8916" y="5636884"/>
            <a:ext cx="2651760" cy="9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Know your types of variables.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u="sng" dirty="0" smtClean="0"/>
              <a:t>Static/ “Fixed”</a:t>
            </a:r>
            <a:r>
              <a:rPr lang="en-US" dirty="0" smtClean="0"/>
              <a:t> variables are variables that keep the same value over the course of the study.</a:t>
            </a:r>
          </a:p>
          <a:p>
            <a:pPr lvl="1"/>
            <a:r>
              <a:rPr lang="en-US" dirty="0" smtClean="0"/>
              <a:t>For most longitudinal studies, these are variable that vary between people but stay constant within a person (e.g., gender and age at start of study are example static variables). </a:t>
            </a:r>
          </a:p>
          <a:p>
            <a:pPr lvl="1"/>
            <a:r>
              <a:rPr lang="en-US" dirty="0" smtClean="0"/>
              <a:t>Can be continuous or categorical.</a:t>
            </a:r>
          </a:p>
          <a:p>
            <a:pPr lvl="1"/>
            <a:endParaRPr lang="en-US" dirty="0"/>
          </a:p>
          <a:p>
            <a:r>
              <a:rPr lang="en-US" b="1" i="1" u="sng" dirty="0" smtClean="0"/>
              <a:t>Dynamic/ “Time Varying”</a:t>
            </a:r>
            <a:r>
              <a:rPr lang="en-US" dirty="0" smtClean="0"/>
              <a:t> variables are variables that change value over the course of the study.</a:t>
            </a:r>
          </a:p>
          <a:p>
            <a:pPr lvl="1"/>
            <a:r>
              <a:rPr lang="en-US" dirty="0" smtClean="0"/>
              <a:t>Our principle dynamic independent variable is Time (but this could be seconds, months, or years, depending on the resolution over your data).</a:t>
            </a:r>
          </a:p>
          <a:p>
            <a:pPr lvl="1"/>
            <a:r>
              <a:rPr lang="en-US" dirty="0" smtClean="0"/>
              <a:t>Most of our dependent variables are also dynamic (i.e., we might have BBS, WMFT, or 10m WT scores at each time point). </a:t>
            </a:r>
          </a:p>
          <a:p>
            <a:pPr lvl="1"/>
            <a:r>
              <a:rPr lang="en-US" dirty="0" smtClean="0"/>
              <a:t>Can be continuous or categorical.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How will you model time?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7883"/>
            <a:ext cx="10515600" cy="20549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Do most people tend to change linearly or non-linearly?</a:t>
            </a:r>
          </a:p>
          <a:p>
            <a:pPr lvl="1"/>
            <a:r>
              <a:rPr lang="en-US" dirty="0" smtClean="0"/>
              <a:t>Is there a between-subjects variable associated with different change curves?</a:t>
            </a:r>
          </a:p>
          <a:p>
            <a:pPr lvl="1"/>
            <a:r>
              <a:rPr lang="en-US" dirty="0" smtClean="0"/>
              <a:t>Exploratory data visualization I really helpful here and can inform subsequent model building.</a:t>
            </a:r>
          </a:p>
          <a:p>
            <a:r>
              <a:rPr lang="en-US" dirty="0" smtClean="0"/>
              <a:t>Remember that the more complicated your hypotheses about time, the more time-points you will need to collect.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32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63700" y="276500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92300" y="225139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50426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53369" y="191937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152185" y="1819510"/>
            <a:ext cx="1480788" cy="10923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15877" y="1675528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0555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1532" y="209147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76066" y="260372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939648" y="2454633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36068" y="279680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45403" y="23703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62350" y="269647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 flipV="1">
            <a:off x="5519852" y="1235028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flipV="1">
            <a:off x="8336943" y="1643725"/>
            <a:ext cx="1575073" cy="1349879"/>
            <a:chOff x="8382000" y="2607407"/>
            <a:chExt cx="1575073" cy="1349879"/>
          </a:xfrm>
        </p:grpSpPr>
        <p:sp>
          <p:nvSpPr>
            <p:cNvPr id="25" name="Oval 24"/>
            <p:cNvSpPr/>
            <p:nvPr/>
          </p:nvSpPr>
          <p:spPr>
            <a:xfrm>
              <a:off x="8382000" y="2607407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7167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8757655" y="3023358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642189" y="353560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005771" y="3386512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302191" y="3728686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511526" y="3302265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728473" y="3628351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H="1">
            <a:off x="8474924" y="1919375"/>
            <a:ext cx="2308303" cy="1527717"/>
          </a:xfrm>
          <a:prstGeom prst="arc">
            <a:avLst>
              <a:gd name="adj1" fmla="val 16020410"/>
              <a:gd name="adj2" fmla="val 10161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What does zero mean in your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Continuous Variables</a:t>
            </a:r>
          </a:p>
          <a:p>
            <a:r>
              <a:rPr lang="en-US" dirty="0" smtClean="0"/>
              <a:t>Do you have an interpretable zero in your independent variables:</a:t>
            </a:r>
          </a:p>
          <a:p>
            <a:pPr lvl="1"/>
            <a:r>
              <a:rPr lang="en-US" dirty="0" smtClean="0"/>
              <a:t>Age versus Onset days (Age = 0 doesn’t make sense; Onset = 0 might).</a:t>
            </a:r>
          </a:p>
          <a:p>
            <a:pPr lvl="1"/>
            <a:endParaRPr lang="en-US" dirty="0"/>
          </a:p>
          <a:p>
            <a:r>
              <a:rPr lang="en-US" dirty="0" smtClean="0"/>
              <a:t>Have you mean-centered the variables in your model?</a:t>
            </a:r>
          </a:p>
          <a:p>
            <a:pPr lvl="1"/>
            <a:r>
              <a:rPr lang="en-US" dirty="0" smtClean="0"/>
              <a:t>If all variables are mean-centered, you can interpret the effects of one variable “on average” across the other variables.</a:t>
            </a:r>
          </a:p>
          <a:p>
            <a:pPr lvl="1"/>
            <a:endParaRPr lang="en-US" dirty="0"/>
          </a:p>
          <a:p>
            <a:r>
              <a:rPr lang="en-US" dirty="0" smtClean="0"/>
              <a:t>Is there a separate value you want to center your variables on?</a:t>
            </a:r>
          </a:p>
          <a:p>
            <a:pPr lvl="1"/>
            <a:r>
              <a:rPr lang="en-US" dirty="0" smtClean="0"/>
              <a:t>I.e., look at group differences at the end rather than beginning by making the terminal point the intercept.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Categorical variables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Contrast coded versus dummy coded variables.</a:t>
            </a:r>
          </a:p>
          <a:p>
            <a:pPr lvl="1"/>
            <a:r>
              <a:rPr lang="en-US" dirty="0" smtClean="0"/>
              <a:t>Contrast codes make zero the average, dummy codes make the reference group zero.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Levels of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have an interval level variable?</a:t>
            </a:r>
          </a:p>
          <a:p>
            <a:pPr lvl="1"/>
            <a:r>
              <a:rPr lang="en-US" dirty="0" smtClean="0"/>
              <a:t>The errors that result from treating non-interval data as interval data actually get worse across time (e.g. FIM scores).</a:t>
            </a:r>
          </a:p>
          <a:p>
            <a:pPr lvl="2"/>
            <a:r>
              <a:rPr lang="en-US" dirty="0" smtClean="0"/>
              <a:t>Especially anytime you break a scale into subscales! </a:t>
            </a:r>
          </a:p>
          <a:p>
            <a:pPr lvl="1"/>
            <a:r>
              <a:rPr lang="en-US" dirty="0" smtClean="0"/>
              <a:t>Unequal differences in scale warp the shape of the time function.</a:t>
            </a:r>
          </a:p>
          <a:p>
            <a:pPr lvl="1"/>
            <a:endParaRPr lang="en-US" dirty="0"/>
          </a:p>
          <a:p>
            <a:r>
              <a:rPr lang="en-US" dirty="0" smtClean="0"/>
              <a:t>Look into </a:t>
            </a:r>
            <a:r>
              <a:rPr lang="en-US" dirty="0" err="1" smtClean="0"/>
              <a:t>Rasch</a:t>
            </a:r>
            <a:r>
              <a:rPr lang="en-US" dirty="0" smtClean="0"/>
              <a:t> Scaling as an approach to “</a:t>
            </a:r>
            <a:r>
              <a:rPr lang="en-US" dirty="0" err="1" smtClean="0"/>
              <a:t>intervalizing</a:t>
            </a:r>
            <a:r>
              <a:rPr lang="en-US" dirty="0" smtClean="0"/>
              <a:t>” ordinal data. </a:t>
            </a:r>
          </a:p>
          <a:p>
            <a:pPr lvl="1"/>
            <a:r>
              <a:rPr lang="en-US" dirty="0" smtClean="0"/>
              <a:t>Pragmatically, check your residuals and the assumptions of the MLM.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90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What effects are you interested in?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469" y="2382064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24469" y="4534249"/>
            <a:ext cx="1561170" cy="50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0397" y="2967439"/>
            <a:ext cx="88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Gender</a:t>
            </a:r>
          </a:p>
          <a:p>
            <a:pPr algn="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333" y="5040351"/>
            <a:ext cx="1397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Linear Effect </a:t>
            </a:r>
          </a:p>
          <a:p>
            <a:pPr algn="r"/>
            <a:r>
              <a:rPr lang="en-US" dirty="0" smtClean="0"/>
              <a:t>of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947" y="1851710"/>
            <a:ext cx="20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Main Effect of Time</a:t>
            </a:r>
            <a:endParaRPr lang="en-US" b="1" u="sng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82233" y="3414830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1040" y="1826524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Gender Interaction</a:t>
            </a:r>
            <a:endParaRPr lang="en-US" b="1" u="sng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55167" y="3414829"/>
            <a:ext cx="1672683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55167" y="3831721"/>
            <a:ext cx="1672683" cy="2496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90025" y="182652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Time by Age Interaction</a:t>
            </a:r>
            <a:endParaRPr lang="en-US" b="1" u="sng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8952970" y="3414828"/>
            <a:ext cx="1371600" cy="8337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952970" y="3956533"/>
            <a:ext cx="1554480" cy="29208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952970" y="3733587"/>
            <a:ext cx="1463040" cy="515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952970" y="2967439"/>
            <a:ext cx="897942" cy="12954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952970" y="3192223"/>
            <a:ext cx="1190535" cy="10563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4469" y="5805509"/>
            <a:ext cx="101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Often, we are interested in interactions between the person-level and the time-level, but we can also test main-effects and interactions within the person-level or within the time-level!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How do I compare between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Models can have different methods of estimation in order to fit their parameters:</a:t>
            </a:r>
          </a:p>
          <a:p>
            <a:pPr lvl="1"/>
            <a:r>
              <a:rPr lang="en-US" dirty="0" smtClean="0"/>
              <a:t>ML – maximum likelihood estimation.</a:t>
            </a:r>
          </a:p>
          <a:p>
            <a:pPr lvl="1"/>
            <a:r>
              <a:rPr lang="en-US" dirty="0" smtClean="0"/>
              <a:t>REML – restricted maximum likelihood estimation.</a:t>
            </a:r>
          </a:p>
          <a:p>
            <a:endParaRPr lang="en-US" dirty="0"/>
          </a:p>
          <a:p>
            <a:r>
              <a:rPr lang="en-US" dirty="0" smtClean="0"/>
              <a:t>Often we prefer ML to REML because it allows us to compare nested models using likelihood based methods like the change in deviance or the </a:t>
            </a:r>
            <a:r>
              <a:rPr lang="en-US" dirty="0" err="1" smtClean="0"/>
              <a:t>Akaike</a:t>
            </a:r>
            <a:r>
              <a:rPr lang="en-US" dirty="0" smtClean="0"/>
              <a:t> Information Criterion (AIC). </a:t>
            </a:r>
          </a:p>
          <a:p>
            <a:pPr lvl="1"/>
            <a:r>
              <a:rPr lang="en-US" dirty="0" smtClean="0"/>
              <a:t>Deviance is a measure of the amount of error in a model, so lower deviance means a better model.</a:t>
            </a:r>
          </a:p>
          <a:p>
            <a:pPr lvl="2"/>
            <a:r>
              <a:rPr lang="en-US" dirty="0" smtClean="0"/>
              <a:t>This can be tested statistically with the Wald Test of the change in deviance. </a:t>
            </a:r>
          </a:p>
          <a:p>
            <a:pPr lvl="1"/>
            <a:r>
              <a:rPr lang="en-US" dirty="0" smtClean="0"/>
              <a:t>AIC is also a measure of error in a model, so lower AIC means a better model.</a:t>
            </a:r>
          </a:p>
          <a:p>
            <a:pPr lvl="2"/>
            <a:r>
              <a:rPr lang="en-US" dirty="0" smtClean="0"/>
              <a:t>However, the AIC also introduces a penalty for the number of parameters in a model. This makes the AIC more conservative and helps prevent “over-fitting” of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How do I statistically power a longitudinal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90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Statistical power for multi-level models gets pretty complicated, so it is highly recommended that you talk to a statistical consultant. In preparation for that meeting, you’ll want to be able to phrase your main narrative hypothesis as a statistical hypothesis like the following:</a:t>
            </a:r>
          </a:p>
          <a:p>
            <a:pPr lvl="1"/>
            <a:r>
              <a:rPr lang="en-US" dirty="0" smtClean="0"/>
              <a:t>“I am interested in the main-effect of time.”</a:t>
            </a:r>
          </a:p>
          <a:p>
            <a:pPr lvl="2"/>
            <a:r>
              <a:rPr lang="en-US" dirty="0" smtClean="0"/>
              <a:t>You will need to estimate how much you expect participants to change over time, estimate the average standard deviation at each time point, and the average correlation between time points.</a:t>
            </a:r>
          </a:p>
          <a:p>
            <a:pPr lvl="1"/>
            <a:r>
              <a:rPr lang="en-US" dirty="0" smtClean="0"/>
              <a:t>“I am interested in the interaction of time and group.”</a:t>
            </a:r>
          </a:p>
          <a:p>
            <a:pPr lvl="2"/>
            <a:r>
              <a:rPr lang="en-US" dirty="0" smtClean="0"/>
              <a:t>You will need to estimate all of the same information as above, but you will need to estimate it for each group.</a:t>
            </a:r>
          </a:p>
          <a:p>
            <a:pPr lvl="2"/>
            <a:endParaRPr lang="en-US" dirty="0"/>
          </a:p>
          <a:p>
            <a:r>
              <a:rPr lang="en-US" dirty="0" smtClean="0"/>
              <a:t>As a rule of thumb, increasing the number of </a:t>
            </a:r>
            <a:r>
              <a:rPr lang="en-US" b="1" i="1" dirty="0" smtClean="0"/>
              <a:t>time-points</a:t>
            </a:r>
            <a:r>
              <a:rPr lang="en-US" dirty="0" smtClean="0"/>
              <a:t> will improve power for effects at the time-level and person by time interactions.</a:t>
            </a:r>
          </a:p>
          <a:p>
            <a:pPr lvl="1"/>
            <a:r>
              <a:rPr lang="en-US" dirty="0" smtClean="0"/>
              <a:t>Increasing the number of </a:t>
            </a:r>
            <a:r>
              <a:rPr lang="en-US" b="1" i="1" dirty="0" smtClean="0"/>
              <a:t>participants</a:t>
            </a:r>
            <a:r>
              <a:rPr lang="en-US" dirty="0" smtClean="0"/>
              <a:t> will improve power for effects at the person-level and person by time interactions.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What if I have multiple levels?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303"/>
            <a:ext cx="10515600" cy="1263263"/>
          </a:xfrm>
        </p:spPr>
        <p:txBody>
          <a:bodyPr>
            <a:normAutofit/>
          </a:bodyPr>
          <a:lstStyle/>
          <a:p>
            <a:r>
              <a:rPr lang="en-US" dirty="0" smtClean="0"/>
              <a:t>Multi-level models can do that!</a:t>
            </a:r>
          </a:p>
          <a:p>
            <a:pPr lvl="1"/>
            <a:r>
              <a:rPr lang="en-US" dirty="0" smtClean="0"/>
              <a:t>Let’s say that you are running large international study…</a:t>
            </a:r>
          </a:p>
          <a:p>
            <a:pPr lvl="1"/>
            <a:r>
              <a:rPr lang="en-US" dirty="0" smtClean="0"/>
              <a:t>Or combining data from lot’s of different studies in secondary analysis…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37824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London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85932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Paris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434040" y="3300763"/>
            <a:ext cx="1516566" cy="379142"/>
          </a:xfrm>
          <a:prstGeom prst="round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Atlanta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74382" y="407585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25956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99829" y="407584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84855" y="407584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9014" y="4130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98362" y="41330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 flipH="1">
            <a:off x="3549807" y="3679905"/>
            <a:ext cx="1546300" cy="395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9" idx="0"/>
          </p:cNvCxnSpPr>
          <p:nvPr/>
        </p:nvCxnSpPr>
        <p:spPr>
          <a:xfrm flipH="1">
            <a:off x="4501381" y="3679905"/>
            <a:ext cx="594726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10" idx="0"/>
          </p:cNvCxnSpPr>
          <p:nvPr/>
        </p:nvCxnSpPr>
        <p:spPr>
          <a:xfrm>
            <a:off x="5096107" y="3679905"/>
            <a:ext cx="379147" cy="395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1" idx="0"/>
          </p:cNvCxnSpPr>
          <p:nvPr/>
        </p:nvCxnSpPr>
        <p:spPr>
          <a:xfrm>
            <a:off x="5096107" y="3679905"/>
            <a:ext cx="1364173" cy="395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99171" y="328968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Level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8200" y="407584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 Level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8200" y="4862008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Level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174382" y="4864834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125956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099829" y="4864833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084855" y="4864832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449014" y="48661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198362" y="48689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8" idx="2"/>
            <a:endCxn id="28" idx="0"/>
          </p:cNvCxnSpPr>
          <p:nvPr/>
        </p:nvCxnSpPr>
        <p:spPr>
          <a:xfrm>
            <a:off x="3549807" y="4449339"/>
            <a:ext cx="0" cy="4154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29" idx="0"/>
          </p:cNvCxnSpPr>
          <p:nvPr/>
        </p:nvCxnSpPr>
        <p:spPr>
          <a:xfrm>
            <a:off x="3549807" y="4449339"/>
            <a:ext cx="951574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2"/>
            <a:endCxn id="30" idx="0"/>
          </p:cNvCxnSpPr>
          <p:nvPr/>
        </p:nvCxnSpPr>
        <p:spPr>
          <a:xfrm>
            <a:off x="3549807" y="4449339"/>
            <a:ext cx="1925447" cy="41549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2"/>
            <a:endCxn id="31" idx="0"/>
          </p:cNvCxnSpPr>
          <p:nvPr/>
        </p:nvCxnSpPr>
        <p:spPr>
          <a:xfrm>
            <a:off x="3549807" y="4449339"/>
            <a:ext cx="2910473" cy="41549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38200" y="5645344"/>
            <a:ext cx="1516566" cy="3791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Level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3174382" y="5648170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125956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099829" y="5648169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084855" y="5648168"/>
            <a:ext cx="750850" cy="373489"/>
          </a:xfrm>
          <a:prstGeom prst="round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T4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8" idx="2"/>
            <a:endCxn id="47" idx="0"/>
          </p:cNvCxnSpPr>
          <p:nvPr/>
        </p:nvCxnSpPr>
        <p:spPr>
          <a:xfrm>
            <a:off x="3549807" y="5238323"/>
            <a:ext cx="0" cy="40984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2"/>
            <a:endCxn id="48" idx="0"/>
          </p:cNvCxnSpPr>
          <p:nvPr/>
        </p:nvCxnSpPr>
        <p:spPr>
          <a:xfrm>
            <a:off x="3549807" y="5238323"/>
            <a:ext cx="951574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2"/>
            <a:endCxn id="49" idx="0"/>
          </p:cNvCxnSpPr>
          <p:nvPr/>
        </p:nvCxnSpPr>
        <p:spPr>
          <a:xfrm>
            <a:off x="3549807" y="5238323"/>
            <a:ext cx="1925447" cy="409846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2"/>
            <a:endCxn id="50" idx="0"/>
          </p:cNvCxnSpPr>
          <p:nvPr/>
        </p:nvCxnSpPr>
        <p:spPr>
          <a:xfrm>
            <a:off x="3549807" y="5238323"/>
            <a:ext cx="2910473" cy="409845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579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What are Fixed-Effects and Random-Effects?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𝑇𝐼𝑀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64" y="2369408"/>
                <a:ext cx="6159378" cy="491417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Thus, we </a:t>
                </a:r>
                <a:r>
                  <a:rPr lang="en-US" sz="2400" dirty="0"/>
                  <a:t>have the following terms in our </a:t>
                </a:r>
                <a:r>
                  <a:rPr lang="en-US" sz="2400" i="1" dirty="0" smtClean="0"/>
                  <a:t>DATA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y</a:t>
                </a:r>
                <a:r>
                  <a:rPr lang="en-US" sz="2400" baseline="-25000" dirty="0" err="1" smtClean="0"/>
                  <a:t>ij</a:t>
                </a:r>
                <a:r>
                  <a:rPr lang="en-US" sz="2400" dirty="0" err="1" smtClean="0"/>
                  <a:t>’s</a:t>
                </a:r>
                <a:r>
                  <a:rPr lang="en-US" sz="2400" dirty="0" smtClean="0"/>
                  <a:t>):</a:t>
                </a:r>
                <a:endParaRPr lang="en-US" sz="2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 includes fixed effects and random effects.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Fixed-Effects</a:t>
                </a:r>
                <a:r>
                  <a:rPr lang="en-US" sz="2000" dirty="0"/>
                  <a:t> are the group-level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's, these effects parallel the traditional main-effects and interactions that you have probably encountered in other statistical analyses.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Random-Effects</a:t>
                </a:r>
                <a:r>
                  <a:rPr lang="en-US" sz="2000" dirty="0"/>
                  <a:t> are the participant-level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's that remove statistical dependency from our data. (This is bit of a simplification, but you can think of not including the appropriate random-effects like running a between-subjects ANOVA when you should be running a repeated-measures ANOVA.)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ERRORS</a:t>
                </a:r>
                <a:r>
                  <a:rPr lang="en-US" sz="2000" dirty="0"/>
                  <a:t>, or more specifically </a:t>
                </a:r>
                <a:r>
                  <a:rPr lang="en-US" sz="2000" i="1" dirty="0"/>
                  <a:t>Random </a:t>
                </a:r>
                <a:r>
                  <a:rPr lang="en-US" sz="2000" i="1" dirty="0" smtClean="0"/>
                  <a:t>Errors (</a:t>
                </a:r>
                <a:r>
                  <a:rPr lang="el-GR" sz="2000" i="1" dirty="0" smtClean="0"/>
                  <a:t>ϵ</a:t>
                </a:r>
                <a:r>
                  <a:rPr lang="en-US" sz="2000" i="1" baseline="-25000" dirty="0" err="1" smtClean="0"/>
                  <a:t>ij</a:t>
                </a:r>
                <a:r>
                  <a:rPr lang="en-US" sz="2000" i="1" dirty="0" err="1" smtClean="0"/>
                  <a:t>’s</a:t>
                </a:r>
                <a:r>
                  <a:rPr lang="en-US" sz="2000" i="1" dirty="0" smtClean="0"/>
                  <a:t>)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are the difference between our </a:t>
                </a:r>
                <a:r>
                  <a:rPr lang="en-US" sz="2000" i="1" dirty="0"/>
                  <a:t>MODEL</a:t>
                </a:r>
                <a:r>
                  <a:rPr lang="en-US" sz="2000" dirty="0"/>
                  <a:t>'s predictions and the actual </a:t>
                </a:r>
                <a:r>
                  <a:rPr lang="en-US" sz="2000" i="1" dirty="0"/>
                  <a:t>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7738"/>
                <a:ext cx="10515599" cy="3568477"/>
              </a:xfrm>
              <a:prstGeom prst="rect">
                <a:avLst/>
              </a:prstGeom>
              <a:blipFill>
                <a:blip r:embed="rId3"/>
                <a:stretch>
                  <a:fillRect l="-928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8200" y="1538411"/>
            <a:ext cx="780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the general concept of DATA = MODEL + Error.</a:t>
            </a:r>
          </a:p>
          <a:p>
            <a:r>
              <a:rPr lang="en-US" sz="2400" dirty="0" smtClean="0"/>
              <a:t>This can be more elaborately written as: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66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Data Visualization.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Normality</a:t>
            </a:r>
          </a:p>
          <a:p>
            <a:pPr lvl="1"/>
            <a:r>
              <a:rPr lang="en-US" dirty="0" smtClean="0"/>
              <a:t>Does transforming the DV change the model?</a:t>
            </a:r>
          </a:p>
          <a:p>
            <a:pPr lvl="1"/>
            <a:r>
              <a:rPr lang="en-US" dirty="0" smtClean="0"/>
              <a:t>Make it clear to readers that you tested transformed and raw DVs.</a:t>
            </a:r>
          </a:p>
          <a:p>
            <a:r>
              <a:rPr lang="en-US" dirty="0" smtClean="0"/>
              <a:t>Homoscedasticity</a:t>
            </a:r>
          </a:p>
          <a:p>
            <a:r>
              <a:rPr lang="en-US" dirty="0" smtClean="0"/>
              <a:t>Scale Invariance</a:t>
            </a:r>
          </a:p>
          <a:p>
            <a:pPr lvl="1"/>
            <a:r>
              <a:rPr lang="en-US" dirty="0" smtClean="0"/>
              <a:t>Is there bias in the models predictions?</a:t>
            </a:r>
          </a:p>
          <a:p>
            <a:pPr lvl="1"/>
            <a:r>
              <a:rPr lang="en-US" dirty="0" smtClean="0"/>
              <a:t>Explore methods for looking at measurement variance over time.</a:t>
            </a:r>
          </a:p>
          <a:p>
            <a:r>
              <a:rPr lang="en-US" dirty="0" smtClean="0"/>
              <a:t>Influential data points/sources</a:t>
            </a:r>
          </a:p>
          <a:p>
            <a:pPr lvl="1"/>
            <a:r>
              <a:rPr lang="en-US" dirty="0" smtClean="0"/>
              <a:t>There are tools for checking Cook’s Distances and VIFs in MLMs.</a:t>
            </a:r>
          </a:p>
          <a:p>
            <a:pPr lvl="1"/>
            <a:r>
              <a:rPr lang="en-US" dirty="0" smtClean="0"/>
              <a:t>Influential data don’t always show up in univariate plots/analyses.</a:t>
            </a:r>
          </a:p>
          <a:p>
            <a:pPr lvl="2"/>
            <a:r>
              <a:rPr lang="en-US" dirty="0" smtClean="0"/>
              <a:t>See philosophical discussions about outliers and removing influential data points. </a:t>
            </a:r>
          </a:p>
          <a:p>
            <a:pPr lvl="2"/>
            <a:r>
              <a:rPr lang="en-US" dirty="0" smtClean="0"/>
              <a:t>Run the model both ways and be transparent about what you did in your write-up.</a:t>
            </a:r>
          </a:p>
          <a:p>
            <a:r>
              <a:rPr lang="en-US" dirty="0" smtClean="0"/>
              <a:t>Floor/Ceiling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1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08" y="365125"/>
            <a:ext cx="11302377" cy="1325563"/>
          </a:xfrm>
        </p:spPr>
        <p:txBody>
          <a:bodyPr/>
          <a:lstStyle/>
          <a:p>
            <a:pPr algn="ctr"/>
            <a:r>
              <a:rPr lang="en-US" dirty="0" smtClean="0"/>
              <a:t>11. How can I actually run my multi-level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45"/>
            <a:ext cx="10515600" cy="806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numerous texts to help and software packages to do it. They are all slightly different, but users need the same basic understanding of fixed-effects and random-effects to make sure models run correctly.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http://ecx.images-amazon.com/images/I/51CtQmIeTQ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08" y="2519363"/>
            <a:ext cx="2743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ecx.images-amazon.com/images/I/814UviSFLY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77" y="2519363"/>
            <a:ext cx="247450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708" y="6176963"/>
            <a:ext cx="607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of what I will say has been said better in these resources!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406592" y="2531329"/>
            <a:ext cx="2286000" cy="2857043"/>
            <a:chOff x="8440097" y="3703822"/>
            <a:chExt cx="2433660" cy="2857043"/>
          </a:xfrm>
        </p:grpSpPr>
        <p:pic>
          <p:nvPicPr>
            <p:cNvPr id="13" name="Picture 10" descr="http://www.uni-giessen.de/cms/fbz/svc/hrz/svc/software/lizenzen/spss/SPSS_IBM_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098" y="4073154"/>
              <a:ext cx="2433659" cy="109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4" descr="http://uwm.edu/software/wp-content/uploads/sites/76/2014/04/sas-logo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 t="8892" r="16580" b="14163"/>
            <a:stretch/>
          </p:blipFill>
          <p:spPr bwMode="auto">
            <a:xfrm>
              <a:off x="8440098" y="5327243"/>
              <a:ext cx="2157190" cy="123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440097" y="3703822"/>
              <a:ext cx="219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u="sng" dirty="0" smtClean="0"/>
                <a:t>But you can also use:</a:t>
              </a:r>
              <a:endParaRPr lang="en-US" b="1" i="1" u="sng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564" y="2525290"/>
            <a:ext cx="2743200" cy="1910741"/>
          </a:xfrm>
          <a:prstGeom prst="rect">
            <a:avLst/>
          </a:prstGeom>
        </p:spPr>
      </p:pic>
      <p:pic>
        <p:nvPicPr>
          <p:cNvPr id="1026" name="Picture 2" descr="http://www.ssicentral.com/hlm/HLM7CD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1" b="35712"/>
          <a:stretch/>
        </p:blipFill>
        <p:spPr bwMode="auto">
          <a:xfrm>
            <a:off x="9406592" y="5455991"/>
            <a:ext cx="2286000" cy="11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439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Be up front about your limitations.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Exploratory modelling.</a:t>
            </a:r>
          </a:p>
          <a:p>
            <a:pPr lvl="1"/>
            <a:r>
              <a:rPr lang="en-US" dirty="0" smtClean="0"/>
              <a:t>You will test a lot of things you probably didn’t plan on testing, but be transparent in the reporting of your analyses.</a:t>
            </a:r>
          </a:p>
          <a:p>
            <a:pPr lvl="1"/>
            <a:r>
              <a:rPr lang="en-US" dirty="0" smtClean="0"/>
              <a:t>The dataset that generates a model/prediction cannot also be used to confirm that model/prediction.</a:t>
            </a:r>
          </a:p>
          <a:p>
            <a:endParaRPr lang="en-US" dirty="0"/>
          </a:p>
          <a:p>
            <a:r>
              <a:rPr lang="en-US" dirty="0" smtClean="0"/>
              <a:t>Are your results “robust” to the method of analysis?</a:t>
            </a:r>
          </a:p>
          <a:p>
            <a:pPr lvl="1"/>
            <a:r>
              <a:rPr lang="en-US" dirty="0" smtClean="0"/>
              <a:t>A lot of issues about how you are modelling times, do you meet normality, or should exclude an influential data point can be addressed by running the model both ways.</a:t>
            </a:r>
          </a:p>
          <a:p>
            <a:pPr lvl="1"/>
            <a:r>
              <a:rPr lang="en-US" dirty="0" smtClean="0"/>
              <a:t>Is the answer the same both time? Is a difference in the </a:t>
            </a:r>
            <a:r>
              <a:rPr lang="en-US" smtClean="0"/>
              <a:t>answer meaningful?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3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very much!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any questions regarding this talk or the LMER code in the accompanying script file, please email me:</a:t>
            </a:r>
          </a:p>
          <a:p>
            <a:pPr lvl="1"/>
            <a:r>
              <a:rPr lang="en-US" b="1" dirty="0"/>
              <a:t>rehabinformatics@gmail.com</a:t>
            </a:r>
            <a:endParaRPr lang="en-US" dirty="0"/>
          </a:p>
        </p:txBody>
      </p:sp>
      <p:pic>
        <p:nvPicPr>
          <p:cNvPr id="6" name="Picture 2" descr="http://www.tolithuania.com/wp-content/uploads/2014/05/C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39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longitudinal data?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5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8499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Multiple observations from individuals over time.</a:t>
            </a:r>
          </a:p>
          <a:p>
            <a:pPr lvl="1"/>
            <a:r>
              <a:rPr lang="en-US" dirty="0" smtClean="0"/>
              <a:t>Time nested within people, people nested within classrooms, classrooms nested with schools…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581676"/>
            <a:ext cx="911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Observations from proximal time-points are more similar to each other than distal time points. </a:t>
            </a:r>
            <a:r>
              <a:rPr lang="en-US" b="1" i="1" dirty="0" smtClean="0"/>
              <a:t>(Auto-regressive correlation structure.)</a:t>
            </a:r>
            <a:endParaRPr lang="en-US" b="1" i="1" dirty="0"/>
          </a:p>
        </p:txBody>
      </p:sp>
      <p:pic>
        <p:nvPicPr>
          <p:cNvPr id="6" name="Picture 6" descr="http://imghumour.com/assets/Uploads/Homersapie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1" b="9273"/>
          <a:stretch/>
        </p:blipFill>
        <p:spPr bwMode="auto">
          <a:xfrm>
            <a:off x="2005017" y="2829608"/>
            <a:ext cx="6152168" cy="269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02806" y="3390006"/>
            <a:ext cx="148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[Matt Groening, </a:t>
            </a:r>
            <a:r>
              <a:rPr lang="en-US" sz="1400" i="1" dirty="0" smtClean="0"/>
              <a:t>The Simpsons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747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rot="5400000">
            <a:off x="9575463" y="754363"/>
            <a:ext cx="1692876" cy="91440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8891722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Wide (“person”) Format:</a:t>
            </a:r>
          </a:p>
          <a:p>
            <a:pPr lvl="1"/>
            <a:r>
              <a:rPr lang="en-US" smtClean="0"/>
              <a:t>Each person is on a row. Repeated observations in columns.</a:t>
            </a:r>
          </a:p>
          <a:p>
            <a:endParaRPr lang="en-US" smtClean="0"/>
          </a:p>
          <a:p>
            <a:r>
              <a:rPr lang="en-US" smtClean="0"/>
              <a:t>Long (“person-period”) Format</a:t>
            </a:r>
          </a:p>
          <a:p>
            <a:pPr lvl="1"/>
            <a:r>
              <a:rPr lang="en-US" smtClean="0"/>
              <a:t>Each variable is a column. There are multiple rows for each person at each time point.</a:t>
            </a:r>
          </a:p>
          <a:p>
            <a:pPr lvl="1"/>
            <a:endParaRPr lang="en-US" smtClean="0"/>
          </a:p>
          <a:p>
            <a:r>
              <a:rPr lang="en-US" smtClean="0"/>
              <a:t>Most LMER packages require long format data.</a:t>
            </a:r>
          </a:p>
          <a:p>
            <a:pPr lvl="1"/>
            <a:r>
              <a:rPr lang="en-US" smtClean="0"/>
              <a:t>Even SPSS (although SPSS requires the wide format for RM ANOVA).</a:t>
            </a:r>
          </a:p>
          <a:p>
            <a:pPr lvl="1"/>
            <a:r>
              <a:rPr lang="en-US" smtClean="0"/>
              <a:t>Thus, we need organizational tools to convert between the two.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729922" y="570707"/>
            <a:ext cx="1692876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51" y="1548649"/>
            <a:ext cx="8252710" cy="41050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31576" y="3271695"/>
            <a:ext cx="8351135" cy="1689065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31576" y="5852058"/>
            <a:ext cx="81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 #2 has 4/7 time points for the BERG. </a:t>
            </a:r>
          </a:p>
          <a:p>
            <a:r>
              <a:rPr lang="en-US" dirty="0" smtClean="0"/>
              <a:t>In traditional RM ANOVA, we would need to remove this participant entirely!!!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2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25" y="1690688"/>
            <a:ext cx="8252710" cy="41050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68505" y="2101952"/>
            <a:ext cx="700645" cy="1393637"/>
          </a:xfrm>
          <a:prstGeom prst="round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293549" y="2101952"/>
            <a:ext cx="700645" cy="1383551"/>
          </a:xfrm>
          <a:prstGeom prst="round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231262" y="2101952"/>
            <a:ext cx="700645" cy="1393637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994194" y="2112038"/>
            <a:ext cx="1216641" cy="1383551"/>
          </a:xfrm>
          <a:prstGeom prst="round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69334" y="5831814"/>
            <a:ext cx="402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Dynamic variables vary within a subject.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Static variables vary between subjects.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3721-DFD7-43E1-85F9-9FD0AD2C3B28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55444" y="2066287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Participants with different numbers of observations? 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93452" y="1696955"/>
            <a:ext cx="307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Repeated Measures AN(C)OVA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7495949" y="1696955"/>
            <a:ext cx="385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Linear Mixed-Effect Regression (LMER)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229831" y="2066287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participants with missing cases entirely.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0365" y="2066287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4" y="2909643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The “within” variable is continuous? 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29831" y="2913423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Designed to deal with categorical “factors”.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00365" y="2907631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5444" y="3752999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Homogeneity of regression slopes? 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29831" y="3756779"/>
            <a:ext cx="273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coviarate</a:t>
            </a:r>
            <a:r>
              <a:rPr lang="en-US" dirty="0" smtClean="0"/>
              <a:t> must be independent of the groups.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00365" y="3727200"/>
            <a:ext cx="268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Not a problem.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5444" y="4596355"/>
            <a:ext cx="259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Most people are familiar with how it works? </a:t>
            </a:r>
            <a:endParaRPr lang="en-US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4229831" y="4596355"/>
            <a:ext cx="259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Yes, it makes them feel comfortable and safe.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00365" y="4596355"/>
            <a:ext cx="3435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No, the statistical tools required are more recent, more complex, and currently less commonly used in many fields of research. 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2908</Words>
  <Application>Microsoft Office PowerPoint</Application>
  <PresentationFormat>Widescreen</PresentationFormat>
  <Paragraphs>455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Applied Longitudinal Data Analysis Using R.</vt:lpstr>
      <vt:lpstr>Resources:</vt:lpstr>
      <vt:lpstr>Roadmap.</vt:lpstr>
      <vt:lpstr>Data Visualization.</vt:lpstr>
      <vt:lpstr>What are longitudinal data?</vt:lpstr>
      <vt:lpstr>Data structures.</vt:lpstr>
      <vt:lpstr>Data structures.</vt:lpstr>
      <vt:lpstr>Data structures.</vt:lpstr>
      <vt:lpstr>Data structures.</vt:lpstr>
      <vt:lpstr>Data visualization.</vt:lpstr>
      <vt:lpstr>Data visualization.</vt:lpstr>
      <vt:lpstr>Roadmap.</vt:lpstr>
      <vt:lpstr>Model Building</vt:lpstr>
      <vt:lpstr>Understanding linear mixed-effect regression (LMER)</vt:lpstr>
      <vt:lpstr>LMER versus classic Regression</vt:lpstr>
      <vt:lpstr>LMER versus classic Regression</vt:lpstr>
      <vt:lpstr>Understanding LMER</vt:lpstr>
      <vt:lpstr>“Partitioning” our variance in LMER</vt:lpstr>
      <vt:lpstr>“Partitioning” our variance in LMER</vt:lpstr>
      <vt:lpstr>Two default models that we will use a lot.</vt:lpstr>
      <vt:lpstr>Random Intercepts Models</vt:lpstr>
      <vt:lpstr>Random Slopes Model</vt:lpstr>
      <vt:lpstr>Model Comparisons</vt:lpstr>
      <vt:lpstr>How to decide which model is the best explanation of the data?</vt:lpstr>
      <vt:lpstr>The AIC: The best measure of “predictive” deviance.</vt:lpstr>
      <vt:lpstr>The AIC: The best measure of “predictive” deviance.</vt:lpstr>
      <vt:lpstr>The model comparison approach.</vt:lpstr>
      <vt:lpstr>Roadmap.</vt:lpstr>
      <vt:lpstr>Tips, tricks, and asking the  right questions.</vt:lpstr>
      <vt:lpstr>Tips, tricks, and FAQs for getting started in longitudinal data analysis.</vt:lpstr>
      <vt:lpstr>1. Know your types of variables.</vt:lpstr>
      <vt:lpstr>2. How will you model time? </vt:lpstr>
      <vt:lpstr>3. What does zero mean in your model?</vt:lpstr>
      <vt:lpstr>4. Levels of measurement</vt:lpstr>
      <vt:lpstr>5. What effects are you interested in?</vt:lpstr>
      <vt:lpstr>6. How do I compare between models?</vt:lpstr>
      <vt:lpstr>7. How do I statistically power a longitudinal study?</vt:lpstr>
      <vt:lpstr>8. What if I have multiple levels?</vt:lpstr>
      <vt:lpstr>9. What are Fixed-Effects and Random-Effects?</vt:lpstr>
      <vt:lpstr>10. Assumptions</vt:lpstr>
      <vt:lpstr>11. How can I actually run my multi-level models?</vt:lpstr>
      <vt:lpstr>12. Be up front about your limitations.</vt:lpstr>
      <vt:lpstr>Thank you very much!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variability in outpatient trajectories for adults with stroke (and other sexy titles).</dc:title>
  <dc:creator>Keith Lohse</dc:creator>
  <cp:lastModifiedBy>Keith Lohse</cp:lastModifiedBy>
  <cp:revision>136</cp:revision>
  <dcterms:created xsi:type="dcterms:W3CDTF">2015-04-18T16:12:55Z</dcterms:created>
  <dcterms:modified xsi:type="dcterms:W3CDTF">2017-10-24T13:12:40Z</dcterms:modified>
</cp:coreProperties>
</file>