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6" r:id="rId3"/>
    <p:sldId id="257" r:id="rId4"/>
    <p:sldId id="258" r:id="rId5"/>
    <p:sldId id="259" r:id="rId6"/>
    <p:sldId id="260" r:id="rId7"/>
    <p:sldId id="265"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7/15/2017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CE03-FF07-4797-AF89-ED26DD0ABD02}"/>
              </a:ext>
            </a:extLst>
          </p:cNvPr>
          <p:cNvSpPr>
            <a:spLocks noGrp="1"/>
          </p:cNvSpPr>
          <p:nvPr>
            <p:ph type="title"/>
          </p:nvPr>
        </p:nvSpPr>
        <p:spPr/>
        <p:txBody>
          <a:bodyPr/>
          <a:lstStyle/>
          <a:p>
            <a:pPr algn="ctr"/>
            <a:r>
              <a:rPr lang="en-US" dirty="0"/>
              <a:t>COP 4710- University Events Website</a:t>
            </a:r>
          </a:p>
        </p:txBody>
      </p:sp>
      <p:sp>
        <p:nvSpPr>
          <p:cNvPr id="3" name="Content Placeholder 2">
            <a:extLst>
              <a:ext uri="{FF2B5EF4-FFF2-40B4-BE49-F238E27FC236}">
                <a16:creationId xmlns:a16="http://schemas.microsoft.com/office/drawing/2014/main" id="{E52E4379-14BE-4712-A2CB-93F7E33202B3}"/>
              </a:ext>
            </a:extLst>
          </p:cNvPr>
          <p:cNvSpPr>
            <a:spLocks noGrp="1"/>
          </p:cNvSpPr>
          <p:nvPr>
            <p:ph idx="1"/>
          </p:nvPr>
        </p:nvSpPr>
        <p:spPr/>
        <p:txBody>
          <a:bodyPr>
            <a:normAutofit/>
          </a:bodyPr>
          <a:lstStyle/>
          <a:p>
            <a:pPr marL="0" indent="0">
              <a:buNone/>
            </a:pPr>
            <a:r>
              <a:rPr lang="en-US" sz="4000" dirty="0"/>
              <a:t> Group 24: </a:t>
            </a:r>
          </a:p>
          <a:p>
            <a:r>
              <a:rPr lang="en-US" sz="4000" dirty="0"/>
              <a:t>Dan </a:t>
            </a:r>
            <a:r>
              <a:rPr lang="en-US" sz="4000" dirty="0" err="1"/>
              <a:t>Hellkamp</a:t>
            </a:r>
            <a:r>
              <a:rPr lang="en-US" sz="4000" dirty="0"/>
              <a:t>, </a:t>
            </a:r>
          </a:p>
          <a:p>
            <a:r>
              <a:rPr lang="en-US" sz="4000" dirty="0"/>
              <a:t>Austin Miller, </a:t>
            </a:r>
          </a:p>
          <a:p>
            <a:r>
              <a:rPr lang="en-US" sz="4000" dirty="0"/>
              <a:t>Titus </a:t>
            </a:r>
            <a:r>
              <a:rPr lang="en-US" sz="4000" dirty="0" err="1"/>
              <a:t>Dieuzil</a:t>
            </a:r>
            <a:endParaRPr lang="en-US" sz="4000" dirty="0"/>
          </a:p>
        </p:txBody>
      </p:sp>
    </p:spTree>
    <p:extLst>
      <p:ext uri="{BB962C8B-B14F-4D97-AF65-F5344CB8AC3E}">
        <p14:creationId xmlns:p14="http://schemas.microsoft.com/office/powerpoint/2010/main" val="225269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91FF-454A-443C-8DFD-D006BBD58E76}"/>
              </a:ext>
            </a:extLst>
          </p:cNvPr>
          <p:cNvSpPr>
            <a:spLocks noGrp="1"/>
          </p:cNvSpPr>
          <p:nvPr>
            <p:ph type="title"/>
          </p:nvPr>
        </p:nvSpPr>
        <p:spPr/>
        <p:txBody>
          <a:bodyPr/>
          <a:lstStyle/>
          <a:p>
            <a:pPr algn="ctr"/>
            <a:r>
              <a:rPr lang="en-US" dirty="0"/>
              <a:t>Search Events	</a:t>
            </a:r>
          </a:p>
        </p:txBody>
      </p:sp>
      <p:sp>
        <p:nvSpPr>
          <p:cNvPr id="3" name="Content Placeholder 2">
            <a:extLst>
              <a:ext uri="{FF2B5EF4-FFF2-40B4-BE49-F238E27FC236}">
                <a16:creationId xmlns:a16="http://schemas.microsoft.com/office/drawing/2014/main" id="{5A30FD8C-CB94-4B83-8BC0-44CCE7B3385D}"/>
              </a:ext>
            </a:extLst>
          </p:cNvPr>
          <p:cNvSpPr>
            <a:spLocks noGrp="1"/>
          </p:cNvSpPr>
          <p:nvPr>
            <p:ph idx="1"/>
          </p:nvPr>
        </p:nvSpPr>
        <p:spPr/>
        <p:txBody>
          <a:bodyPr/>
          <a:lstStyle/>
          <a:p>
            <a:r>
              <a:rPr lang="en-US" dirty="0"/>
              <a:t>Users may search by university, </a:t>
            </a:r>
            <a:r>
              <a:rPr lang="en-US" dirty="0" err="1"/>
              <a:t>rso</a:t>
            </a:r>
            <a:r>
              <a:rPr lang="en-US" dirty="0"/>
              <a:t>, or category (or any combination of the 3).  If a field is left blank, then it is simply ignored in the backend logic.</a:t>
            </a:r>
          </a:p>
        </p:txBody>
      </p:sp>
    </p:spTree>
    <p:extLst>
      <p:ext uri="{BB962C8B-B14F-4D97-AF65-F5344CB8AC3E}">
        <p14:creationId xmlns:p14="http://schemas.microsoft.com/office/powerpoint/2010/main" val="53129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4232-3EA2-4F2B-805F-BED411891578}"/>
              </a:ext>
            </a:extLst>
          </p:cNvPr>
          <p:cNvSpPr>
            <a:spLocks noGrp="1"/>
          </p:cNvSpPr>
          <p:nvPr>
            <p:ph type="title"/>
          </p:nvPr>
        </p:nvSpPr>
        <p:spPr/>
        <p:txBody>
          <a:bodyPr/>
          <a:lstStyle/>
          <a:p>
            <a:pPr algn="ctr"/>
            <a:r>
              <a:rPr lang="en-US" dirty="0"/>
              <a:t>Logout</a:t>
            </a:r>
          </a:p>
        </p:txBody>
      </p:sp>
      <p:sp>
        <p:nvSpPr>
          <p:cNvPr id="3" name="Content Placeholder 2">
            <a:extLst>
              <a:ext uri="{FF2B5EF4-FFF2-40B4-BE49-F238E27FC236}">
                <a16:creationId xmlns:a16="http://schemas.microsoft.com/office/drawing/2014/main" id="{33DE4B67-A655-4128-A35A-87513832FC98}"/>
              </a:ext>
            </a:extLst>
          </p:cNvPr>
          <p:cNvSpPr>
            <a:spLocks noGrp="1"/>
          </p:cNvSpPr>
          <p:nvPr>
            <p:ph idx="1"/>
          </p:nvPr>
        </p:nvSpPr>
        <p:spPr/>
        <p:txBody>
          <a:bodyPr/>
          <a:lstStyle/>
          <a:p>
            <a:r>
              <a:rPr lang="en-US" dirty="0"/>
              <a:t>When a user selects log out from the menu page,  the session is ended/destroyed and they are returned to </a:t>
            </a:r>
            <a:r>
              <a:rPr lang="en-US"/>
              <a:t>the login </a:t>
            </a:r>
            <a:r>
              <a:rPr lang="en-US" dirty="0"/>
              <a:t>page.</a:t>
            </a:r>
          </a:p>
        </p:txBody>
      </p:sp>
    </p:spTree>
    <p:extLst>
      <p:ext uri="{BB962C8B-B14F-4D97-AF65-F5344CB8AC3E}">
        <p14:creationId xmlns:p14="http://schemas.microsoft.com/office/powerpoint/2010/main" val="345726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7D32-0CE2-4B27-9153-67A3F8520153}"/>
              </a:ext>
            </a:extLst>
          </p:cNvPr>
          <p:cNvSpPr>
            <a:spLocks noGrp="1"/>
          </p:cNvSpPr>
          <p:nvPr>
            <p:ph type="ctrTitle"/>
          </p:nvPr>
        </p:nvSpPr>
        <p:spPr>
          <a:xfrm>
            <a:off x="1990725" y="214313"/>
            <a:ext cx="8996362" cy="1042989"/>
          </a:xfrm>
        </p:spPr>
        <p:txBody>
          <a:bodyPr>
            <a:normAutofit fontScale="90000"/>
          </a:bodyPr>
          <a:lstStyle/>
          <a:p>
            <a:pPr algn="ctr"/>
            <a:br>
              <a:rPr lang="en-US" sz="6000" dirty="0"/>
            </a:br>
            <a:br>
              <a:rPr lang="en-US" sz="6000" dirty="0"/>
            </a:br>
            <a:br>
              <a:rPr lang="en-US" sz="6000" dirty="0"/>
            </a:br>
            <a:br>
              <a:rPr lang="en-US" sz="6000" dirty="0"/>
            </a:br>
            <a:br>
              <a:rPr lang="en-US" sz="6000" dirty="0"/>
            </a:br>
            <a:r>
              <a:rPr lang="en-US" sz="6000" dirty="0"/>
              <a:t>Database Project</a:t>
            </a:r>
          </a:p>
        </p:txBody>
      </p:sp>
      <p:sp>
        <p:nvSpPr>
          <p:cNvPr id="3" name="Subtitle 2">
            <a:extLst>
              <a:ext uri="{FF2B5EF4-FFF2-40B4-BE49-F238E27FC236}">
                <a16:creationId xmlns:a16="http://schemas.microsoft.com/office/drawing/2014/main" id="{198B117F-0F2B-4EA2-B395-D2450AD71A65}"/>
              </a:ext>
            </a:extLst>
          </p:cNvPr>
          <p:cNvSpPr>
            <a:spLocks noGrp="1"/>
          </p:cNvSpPr>
          <p:nvPr>
            <p:ph type="subTitle" idx="1"/>
          </p:nvPr>
        </p:nvSpPr>
        <p:spPr>
          <a:xfrm>
            <a:off x="1862138" y="1846263"/>
            <a:ext cx="8791575" cy="3970337"/>
          </a:xfrm>
        </p:spPr>
        <p:txBody>
          <a:bodyPr>
            <a:normAutofit fontScale="85000" lnSpcReduction="20000"/>
          </a:bodyPr>
          <a:lstStyle/>
          <a:p>
            <a:r>
              <a:rPr lang="en-US" dirty="0">
                <a:solidFill>
                  <a:schemeClr val="tx1">
                    <a:lumMod val="95000"/>
                  </a:schemeClr>
                </a:solidFill>
                <a:latin typeface="Arial Rounded MT Bold" panose="020F0704030504030204" pitchFamily="34" charset="0"/>
              </a:rPr>
              <a:t>For our  project, we use several applications:</a:t>
            </a:r>
          </a:p>
          <a:p>
            <a:pPr marL="342900" indent="-342900">
              <a:buFont typeface="Arial" panose="020B0604020202020204" pitchFamily="34" charset="0"/>
              <a:buChar char="•"/>
            </a:pPr>
            <a:r>
              <a:rPr lang="en-US" dirty="0" err="1">
                <a:solidFill>
                  <a:schemeClr val="tx1">
                    <a:lumMod val="95000"/>
                  </a:schemeClr>
                </a:solidFill>
                <a:latin typeface="Arial Rounded MT Bold" panose="020F0704030504030204" pitchFamily="34" charset="0"/>
              </a:rPr>
              <a:t>Xampp</a:t>
            </a:r>
            <a:r>
              <a:rPr lang="en-US" dirty="0">
                <a:solidFill>
                  <a:schemeClr val="tx1">
                    <a:lumMod val="95000"/>
                  </a:schemeClr>
                </a:solidFill>
                <a:latin typeface="Arial Rounded MT Bold" panose="020F0704030504030204" pitchFamily="34" charset="0"/>
              </a:rPr>
              <a:t> server</a:t>
            </a:r>
          </a:p>
          <a:p>
            <a:pPr marL="342900" indent="-342900">
              <a:buFont typeface="Arial" panose="020B0604020202020204" pitchFamily="34" charset="0"/>
              <a:buChar char="•"/>
            </a:pPr>
            <a:r>
              <a:rPr lang="en-US" dirty="0">
                <a:solidFill>
                  <a:schemeClr val="tx1">
                    <a:lumMod val="95000"/>
                  </a:schemeClr>
                </a:solidFill>
                <a:latin typeface="Arial Rounded MT Bold" panose="020F0704030504030204" pitchFamily="34" charset="0"/>
              </a:rPr>
              <a:t>PHP</a:t>
            </a:r>
          </a:p>
          <a:p>
            <a:pPr marL="342900" indent="-342900">
              <a:buFont typeface="Arial" panose="020B0604020202020204" pitchFamily="34" charset="0"/>
              <a:buChar char="•"/>
            </a:pPr>
            <a:r>
              <a:rPr lang="en-US" dirty="0">
                <a:solidFill>
                  <a:schemeClr val="tx1">
                    <a:lumMod val="95000"/>
                  </a:schemeClr>
                </a:solidFill>
                <a:latin typeface="Arial Rounded MT Bold" panose="020F0704030504030204" pitchFamily="34" charset="0"/>
              </a:rPr>
              <a:t>Html</a:t>
            </a:r>
          </a:p>
          <a:p>
            <a:pPr marL="342900" indent="-342900">
              <a:buFont typeface="Arial" panose="020B0604020202020204" pitchFamily="34" charset="0"/>
              <a:buChar char="•"/>
            </a:pPr>
            <a:r>
              <a:rPr lang="en-US" dirty="0" err="1">
                <a:solidFill>
                  <a:schemeClr val="tx1">
                    <a:lumMod val="95000"/>
                  </a:schemeClr>
                </a:solidFill>
                <a:latin typeface="Arial Rounded MT Bold" panose="020F0704030504030204" pitchFamily="34" charset="0"/>
              </a:rPr>
              <a:t>Css</a:t>
            </a:r>
            <a:endParaRPr lang="en-US" dirty="0">
              <a:solidFill>
                <a:schemeClr val="tx1">
                  <a:lumMod val="95000"/>
                </a:schemeClr>
              </a:solidFill>
              <a:latin typeface="Arial Rounded MT Bold" panose="020F0704030504030204" pitchFamily="34" charset="0"/>
            </a:endParaRPr>
          </a:p>
          <a:p>
            <a:pPr marL="342900" indent="-342900">
              <a:buFont typeface="Arial" panose="020B0604020202020204" pitchFamily="34" charset="0"/>
              <a:buChar char="•"/>
            </a:pPr>
            <a:r>
              <a:rPr lang="en-US" dirty="0" err="1">
                <a:solidFill>
                  <a:schemeClr val="tx1">
                    <a:lumMod val="95000"/>
                  </a:schemeClr>
                </a:solidFill>
                <a:latin typeface="Arial Rounded MT Bold" panose="020F0704030504030204" pitchFamily="34" charset="0"/>
              </a:rPr>
              <a:t>Javascript</a:t>
            </a:r>
            <a:endParaRPr lang="en-US" dirty="0">
              <a:solidFill>
                <a:schemeClr val="tx1">
                  <a:lumMod val="95000"/>
                </a:schemeClr>
              </a:solidFill>
              <a:latin typeface="Arial Rounded MT Bold" panose="020F0704030504030204" pitchFamily="34" charset="0"/>
            </a:endParaRPr>
          </a:p>
          <a:p>
            <a:pPr marL="342900" indent="-342900">
              <a:buFont typeface="Arial" panose="020B0604020202020204" pitchFamily="34" charset="0"/>
              <a:buChar char="•"/>
            </a:pPr>
            <a:r>
              <a:rPr lang="en-US" dirty="0">
                <a:solidFill>
                  <a:schemeClr val="tx1">
                    <a:lumMod val="95000"/>
                  </a:schemeClr>
                </a:solidFill>
                <a:latin typeface="Arial Rounded MT Bold" panose="020F0704030504030204" pitchFamily="34" charset="0"/>
              </a:rPr>
              <a:t>Bootstrap</a:t>
            </a:r>
          </a:p>
          <a:p>
            <a:pPr marL="342900" indent="-342900">
              <a:buFont typeface="Arial" panose="020B0604020202020204" pitchFamily="34" charset="0"/>
              <a:buChar char="•"/>
            </a:pPr>
            <a:r>
              <a:rPr lang="en-US" dirty="0" err="1">
                <a:solidFill>
                  <a:schemeClr val="tx1">
                    <a:lumMod val="95000"/>
                  </a:schemeClr>
                </a:solidFill>
                <a:latin typeface="Arial Rounded MT Bold" panose="020F0704030504030204" pitchFamily="34" charset="0"/>
              </a:rPr>
              <a:t>Mysql</a:t>
            </a:r>
            <a:endParaRPr lang="en-US" dirty="0">
              <a:solidFill>
                <a:schemeClr val="tx1">
                  <a:lumMod val="95000"/>
                </a:schemeClr>
              </a:solidFill>
              <a:latin typeface="Arial Rounded MT Bold" panose="020F0704030504030204" pitchFamily="34" charset="0"/>
            </a:endParaRPr>
          </a:p>
          <a:p>
            <a:pPr marL="342900" indent="-342900">
              <a:buFont typeface="Arial" panose="020B0604020202020204" pitchFamily="34" charset="0"/>
              <a:buChar char="•"/>
            </a:pPr>
            <a:r>
              <a:rPr lang="en-US" dirty="0" err="1">
                <a:solidFill>
                  <a:schemeClr val="tx1">
                    <a:lumMod val="95000"/>
                  </a:schemeClr>
                </a:solidFill>
                <a:latin typeface="Arial Rounded MT Bold" panose="020F0704030504030204" pitchFamily="34" charset="0"/>
              </a:rPr>
              <a:t>Phpmyadmin</a:t>
            </a:r>
            <a:endParaRPr lang="en-US" dirty="0">
              <a:solidFill>
                <a:schemeClr val="tx1">
                  <a:lumMod val="95000"/>
                </a:schemeClr>
              </a:solidFill>
              <a:latin typeface="Arial Rounded MT Bold" panose="020F0704030504030204" pitchFamily="34" charset="0"/>
            </a:endParaRPr>
          </a:p>
          <a:p>
            <a:pPr marL="342900" indent="-342900">
              <a:buFont typeface="Arial" panose="020B0604020202020204" pitchFamily="34" charset="0"/>
              <a:buChar char="•"/>
            </a:pPr>
            <a:r>
              <a:rPr lang="en-US" dirty="0" err="1">
                <a:solidFill>
                  <a:schemeClr val="tx1">
                    <a:lumMod val="95000"/>
                  </a:schemeClr>
                </a:solidFill>
                <a:latin typeface="Arial Rounded MT Bold" panose="020F0704030504030204" pitchFamily="34" charset="0"/>
              </a:rPr>
              <a:t>Github</a:t>
            </a:r>
            <a:r>
              <a:rPr lang="en-US" dirty="0">
                <a:solidFill>
                  <a:schemeClr val="tx1">
                    <a:lumMod val="95000"/>
                  </a:schemeClr>
                </a:solidFill>
                <a:latin typeface="Arial Rounded MT Bold" panose="020F0704030504030204" pitchFamily="34" charset="0"/>
              </a:rPr>
              <a:t> (version control)</a:t>
            </a:r>
          </a:p>
          <a:p>
            <a:pPr marL="342900" indent="-342900">
              <a:buFont typeface="Arial" panose="020B0604020202020204" pitchFamily="34" charset="0"/>
              <a:buChar char="•"/>
            </a:pPr>
            <a:endParaRPr lang="en-US" dirty="0">
              <a:solidFill>
                <a:schemeClr val="bg1">
                  <a:lumMod val="85000"/>
                  <a:lumOff val="15000"/>
                </a:schemeClr>
              </a:solidFill>
              <a:latin typeface="Arial Rounded MT Bold" panose="020F0704030504030204" pitchFamily="34" charset="0"/>
            </a:endParaRPr>
          </a:p>
          <a:p>
            <a:pPr marL="342900" indent="-342900">
              <a:buFont typeface="Arial" panose="020B0604020202020204" pitchFamily="34" charset="0"/>
              <a:buChar char="•"/>
            </a:pPr>
            <a:endParaRPr lang="en-US" dirty="0">
              <a:solidFill>
                <a:schemeClr val="bg1">
                  <a:lumMod val="85000"/>
                  <a:lumOff val="15000"/>
                </a:schemeClr>
              </a:solidFill>
              <a:latin typeface="Arial Rounded MT Bold" panose="020F0704030504030204" pitchFamily="34" charset="0"/>
            </a:endParaRPr>
          </a:p>
          <a:p>
            <a:endParaRPr lang="en-US" dirty="0">
              <a:latin typeface="Berlin Sans FB Demi" panose="020E0802020502020306" pitchFamily="34" charset="0"/>
            </a:endParaRPr>
          </a:p>
        </p:txBody>
      </p:sp>
    </p:spTree>
    <p:extLst>
      <p:ext uri="{BB962C8B-B14F-4D97-AF65-F5344CB8AC3E}">
        <p14:creationId xmlns:p14="http://schemas.microsoft.com/office/powerpoint/2010/main" val="370790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8F58-099D-47BF-9D43-12BF481525B0}"/>
              </a:ext>
            </a:extLst>
          </p:cNvPr>
          <p:cNvSpPr>
            <a:spLocks noGrp="1"/>
          </p:cNvSpPr>
          <p:nvPr>
            <p:ph type="title"/>
          </p:nvPr>
        </p:nvSpPr>
        <p:spPr/>
        <p:txBody>
          <a:bodyPr>
            <a:normAutofit/>
          </a:bodyPr>
          <a:lstStyle/>
          <a:p>
            <a:pPr algn="ctr"/>
            <a:r>
              <a:rPr lang="en-US" sz="6000" dirty="0"/>
              <a:t>Back-end</a:t>
            </a:r>
          </a:p>
        </p:txBody>
      </p:sp>
      <p:sp>
        <p:nvSpPr>
          <p:cNvPr id="3" name="Content Placeholder 2">
            <a:extLst>
              <a:ext uri="{FF2B5EF4-FFF2-40B4-BE49-F238E27FC236}">
                <a16:creationId xmlns:a16="http://schemas.microsoft.com/office/drawing/2014/main" id="{6FCDF391-189D-4851-98CC-2A07D475E0AA}"/>
              </a:ext>
            </a:extLst>
          </p:cNvPr>
          <p:cNvSpPr>
            <a:spLocks noGrp="1"/>
          </p:cNvSpPr>
          <p:nvPr>
            <p:ph idx="1"/>
          </p:nvPr>
        </p:nvSpPr>
        <p:spPr/>
        <p:txBody>
          <a:bodyPr>
            <a:normAutofit/>
          </a:bodyPr>
          <a:lstStyle/>
          <a:p>
            <a:r>
              <a:rPr lang="en-US" sz="3600" dirty="0">
                <a:solidFill>
                  <a:schemeClr val="tx1">
                    <a:lumMod val="95000"/>
                  </a:schemeClr>
                </a:solidFill>
              </a:rPr>
              <a:t>We used XAMPP server to develop our website.  Specifically, we used MySQL for our database and PHP for our server side logic to interact with the database.</a:t>
            </a:r>
          </a:p>
        </p:txBody>
      </p:sp>
    </p:spTree>
    <p:extLst>
      <p:ext uri="{BB962C8B-B14F-4D97-AF65-F5344CB8AC3E}">
        <p14:creationId xmlns:p14="http://schemas.microsoft.com/office/powerpoint/2010/main" val="1925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A5B3-BFB4-4A6D-908B-266B2FA90551}"/>
              </a:ext>
            </a:extLst>
          </p:cNvPr>
          <p:cNvSpPr>
            <a:spLocks noGrp="1"/>
          </p:cNvSpPr>
          <p:nvPr>
            <p:ph type="title"/>
          </p:nvPr>
        </p:nvSpPr>
        <p:spPr/>
        <p:txBody>
          <a:bodyPr>
            <a:normAutofit/>
          </a:bodyPr>
          <a:lstStyle/>
          <a:p>
            <a:pPr algn="ctr"/>
            <a:r>
              <a:rPr lang="en-US" sz="6000" dirty="0"/>
              <a:t>Front-end</a:t>
            </a:r>
          </a:p>
        </p:txBody>
      </p:sp>
      <p:sp>
        <p:nvSpPr>
          <p:cNvPr id="3" name="Content Placeholder 2">
            <a:extLst>
              <a:ext uri="{FF2B5EF4-FFF2-40B4-BE49-F238E27FC236}">
                <a16:creationId xmlns:a16="http://schemas.microsoft.com/office/drawing/2014/main" id="{FDB1FE3C-5FB9-4C14-8A7E-FE8CFC67828F}"/>
              </a:ext>
            </a:extLst>
          </p:cNvPr>
          <p:cNvSpPr>
            <a:spLocks noGrp="1"/>
          </p:cNvSpPr>
          <p:nvPr>
            <p:ph idx="1"/>
          </p:nvPr>
        </p:nvSpPr>
        <p:spPr>
          <a:xfrm>
            <a:off x="1141412" y="2249487"/>
            <a:ext cx="9905999" cy="2593976"/>
          </a:xfrm>
        </p:spPr>
        <p:txBody>
          <a:bodyPr>
            <a:normAutofit/>
          </a:bodyPr>
          <a:lstStyle/>
          <a:p>
            <a:r>
              <a:rPr lang="en-US" sz="4000" dirty="0">
                <a:solidFill>
                  <a:schemeClr val="tx1">
                    <a:lumMod val="85000"/>
                  </a:schemeClr>
                </a:solidFill>
              </a:rPr>
              <a:t>For our front-end, we used Bootstrap for our HTML and CSS for a modern look and feel.</a:t>
            </a:r>
          </a:p>
        </p:txBody>
      </p:sp>
    </p:spTree>
    <p:extLst>
      <p:ext uri="{BB962C8B-B14F-4D97-AF65-F5344CB8AC3E}">
        <p14:creationId xmlns:p14="http://schemas.microsoft.com/office/powerpoint/2010/main" val="20519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34FB-8C53-4CB7-A72B-6282AB267B00}"/>
              </a:ext>
            </a:extLst>
          </p:cNvPr>
          <p:cNvSpPr>
            <a:spLocks noGrp="1"/>
          </p:cNvSpPr>
          <p:nvPr>
            <p:ph type="title"/>
          </p:nvPr>
        </p:nvSpPr>
        <p:spPr/>
        <p:txBody>
          <a:bodyPr>
            <a:normAutofit/>
          </a:bodyPr>
          <a:lstStyle/>
          <a:p>
            <a:pPr algn="ctr"/>
            <a:r>
              <a:rPr lang="en-US" sz="6000" dirty="0"/>
              <a:t>Authentication</a:t>
            </a:r>
          </a:p>
        </p:txBody>
      </p:sp>
      <p:sp>
        <p:nvSpPr>
          <p:cNvPr id="3" name="Content Placeholder 2">
            <a:extLst>
              <a:ext uri="{FF2B5EF4-FFF2-40B4-BE49-F238E27FC236}">
                <a16:creationId xmlns:a16="http://schemas.microsoft.com/office/drawing/2014/main" id="{26877B42-C7FC-4DE3-8AFC-ACABEE1531BC}"/>
              </a:ext>
            </a:extLst>
          </p:cNvPr>
          <p:cNvSpPr>
            <a:spLocks noGrp="1"/>
          </p:cNvSpPr>
          <p:nvPr>
            <p:ph idx="1"/>
          </p:nvPr>
        </p:nvSpPr>
        <p:spPr>
          <a:xfrm>
            <a:off x="1141412" y="2249487"/>
            <a:ext cx="9905999" cy="4294188"/>
          </a:xfrm>
        </p:spPr>
        <p:txBody>
          <a:bodyPr>
            <a:normAutofit/>
          </a:bodyPr>
          <a:lstStyle/>
          <a:p>
            <a:r>
              <a:rPr lang="en-US" sz="4000" dirty="0">
                <a:solidFill>
                  <a:schemeClr val="tx1">
                    <a:lumMod val="95000"/>
                  </a:schemeClr>
                </a:solidFill>
              </a:rPr>
              <a:t>In order to use our website, a new user must first register via a link on the login page.  Upon registration, they set their own login credentials which are inserted into the database.</a:t>
            </a:r>
          </a:p>
          <a:p>
            <a:endParaRPr lang="en-US" sz="4000" dirty="0">
              <a:solidFill>
                <a:schemeClr val="bg1">
                  <a:lumMod val="75000"/>
                  <a:lumOff val="25000"/>
                </a:schemeClr>
              </a:solidFill>
            </a:endParaRPr>
          </a:p>
        </p:txBody>
      </p:sp>
    </p:spTree>
    <p:extLst>
      <p:ext uri="{BB962C8B-B14F-4D97-AF65-F5344CB8AC3E}">
        <p14:creationId xmlns:p14="http://schemas.microsoft.com/office/powerpoint/2010/main" val="281807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67FB-7F9E-40CB-AF46-B1D87BDEDF43}"/>
              </a:ext>
            </a:extLst>
          </p:cNvPr>
          <p:cNvSpPr>
            <a:spLocks noGrp="1"/>
          </p:cNvSpPr>
          <p:nvPr>
            <p:ph type="title"/>
          </p:nvPr>
        </p:nvSpPr>
        <p:spPr>
          <a:xfrm>
            <a:off x="969963" y="247043"/>
            <a:ext cx="9905998" cy="1324582"/>
          </a:xfrm>
        </p:spPr>
        <p:txBody>
          <a:bodyPr>
            <a:normAutofit/>
          </a:bodyPr>
          <a:lstStyle/>
          <a:p>
            <a:pPr algn="ctr"/>
            <a:r>
              <a:rPr lang="en-US" sz="6000" dirty="0"/>
              <a:t>Privilege</a:t>
            </a:r>
          </a:p>
        </p:txBody>
      </p:sp>
      <p:sp>
        <p:nvSpPr>
          <p:cNvPr id="3" name="Content Placeholder 2">
            <a:extLst>
              <a:ext uri="{FF2B5EF4-FFF2-40B4-BE49-F238E27FC236}">
                <a16:creationId xmlns:a16="http://schemas.microsoft.com/office/drawing/2014/main" id="{4A492C58-8BB3-4FDC-9B21-4C347061FA74}"/>
              </a:ext>
            </a:extLst>
          </p:cNvPr>
          <p:cNvSpPr>
            <a:spLocks noGrp="1"/>
          </p:cNvSpPr>
          <p:nvPr>
            <p:ph idx="1"/>
          </p:nvPr>
        </p:nvSpPr>
        <p:spPr>
          <a:xfrm>
            <a:off x="969962" y="1571625"/>
            <a:ext cx="9905999" cy="5286375"/>
          </a:xfrm>
        </p:spPr>
        <p:txBody>
          <a:bodyPr>
            <a:normAutofit lnSpcReduction="10000"/>
          </a:bodyPr>
          <a:lstStyle/>
          <a:p>
            <a:r>
              <a:rPr lang="en-US" sz="3200" u="sng" dirty="0">
                <a:solidFill>
                  <a:schemeClr val="tx1">
                    <a:lumMod val="95000"/>
                  </a:schemeClr>
                </a:solidFill>
              </a:rPr>
              <a:t>Super-admin </a:t>
            </a:r>
            <a:r>
              <a:rPr lang="en-US" sz="3200" dirty="0">
                <a:solidFill>
                  <a:schemeClr val="tx1">
                    <a:lumMod val="95000"/>
                  </a:schemeClr>
                </a:solidFill>
              </a:rPr>
              <a:t>can create a profile for a university (name, location, description, number of students, pictures).</a:t>
            </a:r>
          </a:p>
          <a:p>
            <a:r>
              <a:rPr lang="en-US" sz="3200" u="sng" dirty="0">
                <a:solidFill>
                  <a:schemeClr val="tx1">
                    <a:lumMod val="95000"/>
                  </a:schemeClr>
                </a:solidFill>
              </a:rPr>
              <a:t>Admin</a:t>
            </a:r>
            <a:r>
              <a:rPr lang="en-US" sz="3200" dirty="0">
                <a:solidFill>
                  <a:schemeClr val="tx1">
                    <a:lumMod val="95000"/>
                  </a:schemeClr>
                </a:solidFill>
              </a:rPr>
              <a:t> can create RSO events with name, event category, description, time, date, location, contact phone, and email address.</a:t>
            </a:r>
          </a:p>
          <a:p>
            <a:r>
              <a:rPr lang="en-US" sz="3200" u="sng" dirty="0">
                <a:solidFill>
                  <a:schemeClr val="tx1">
                    <a:lumMod val="95000"/>
                  </a:schemeClr>
                </a:solidFill>
              </a:rPr>
              <a:t>A student user</a:t>
            </a:r>
            <a:r>
              <a:rPr lang="en-US" sz="3200" dirty="0">
                <a:solidFill>
                  <a:schemeClr val="tx1">
                    <a:lumMod val="95000"/>
                  </a:schemeClr>
                </a:solidFill>
              </a:rPr>
              <a:t> can request to create a new RSO or to join an existing one.  Also,  this student can view RSO events at their university by location, or by selecting the university they want to see the events from.</a:t>
            </a:r>
          </a:p>
          <a:p>
            <a:endParaRPr lang="en-US" sz="4000" dirty="0">
              <a:solidFill>
                <a:schemeClr val="bg1">
                  <a:lumMod val="85000"/>
                  <a:lumOff val="15000"/>
                </a:schemeClr>
              </a:solidFill>
            </a:endParaRPr>
          </a:p>
          <a:p>
            <a:endParaRPr lang="en-US" sz="4000" dirty="0">
              <a:solidFill>
                <a:schemeClr val="bg1">
                  <a:lumMod val="85000"/>
                  <a:lumOff val="15000"/>
                </a:schemeClr>
              </a:solidFill>
            </a:endParaRPr>
          </a:p>
          <a:p>
            <a:endParaRPr lang="en-US" sz="4000" dirty="0">
              <a:solidFill>
                <a:schemeClr val="bg1">
                  <a:lumMod val="85000"/>
                  <a:lumOff val="15000"/>
                </a:schemeClr>
              </a:solidFill>
            </a:endParaRPr>
          </a:p>
        </p:txBody>
      </p:sp>
    </p:spTree>
    <p:extLst>
      <p:ext uri="{BB962C8B-B14F-4D97-AF65-F5344CB8AC3E}">
        <p14:creationId xmlns:p14="http://schemas.microsoft.com/office/powerpoint/2010/main" val="66069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3402-6B06-4AFC-985E-D573675DE8F4}"/>
              </a:ext>
            </a:extLst>
          </p:cNvPr>
          <p:cNvSpPr>
            <a:spLocks noGrp="1"/>
          </p:cNvSpPr>
          <p:nvPr>
            <p:ph type="title"/>
          </p:nvPr>
        </p:nvSpPr>
        <p:spPr/>
        <p:txBody>
          <a:bodyPr/>
          <a:lstStyle/>
          <a:p>
            <a:pPr algn="ctr"/>
            <a:r>
              <a:rPr lang="en-US" dirty="0"/>
              <a:t>Events page	</a:t>
            </a:r>
          </a:p>
        </p:txBody>
      </p:sp>
      <p:sp>
        <p:nvSpPr>
          <p:cNvPr id="3" name="Content Placeholder 2">
            <a:extLst>
              <a:ext uri="{FF2B5EF4-FFF2-40B4-BE49-F238E27FC236}">
                <a16:creationId xmlns:a16="http://schemas.microsoft.com/office/drawing/2014/main" id="{5243EFFF-4319-4A1A-92A3-77EC90A273D2}"/>
              </a:ext>
            </a:extLst>
          </p:cNvPr>
          <p:cNvSpPr>
            <a:spLocks noGrp="1"/>
          </p:cNvSpPr>
          <p:nvPr>
            <p:ph idx="1"/>
          </p:nvPr>
        </p:nvSpPr>
        <p:spPr/>
        <p:txBody>
          <a:bodyPr/>
          <a:lstStyle/>
          <a:p>
            <a:r>
              <a:rPr lang="en-US" dirty="0"/>
              <a:t>Upon signing into the web application, the user is taken directly to their events page displaying all of the events that the user is following (implemented by our ‘follows’ table which is tied to users and events).</a:t>
            </a:r>
          </a:p>
        </p:txBody>
      </p:sp>
    </p:spTree>
    <p:extLst>
      <p:ext uri="{BB962C8B-B14F-4D97-AF65-F5344CB8AC3E}">
        <p14:creationId xmlns:p14="http://schemas.microsoft.com/office/powerpoint/2010/main" val="239741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7D0D-8526-4C38-967F-390291F1E5CF}"/>
              </a:ext>
            </a:extLst>
          </p:cNvPr>
          <p:cNvSpPr>
            <a:spLocks noGrp="1"/>
          </p:cNvSpPr>
          <p:nvPr>
            <p:ph type="title"/>
          </p:nvPr>
        </p:nvSpPr>
        <p:spPr/>
        <p:txBody>
          <a:bodyPr/>
          <a:lstStyle/>
          <a:p>
            <a:pPr algn="ctr"/>
            <a:r>
              <a:rPr lang="en-US" dirty="0"/>
              <a:t>Creating events</a:t>
            </a:r>
          </a:p>
        </p:txBody>
      </p:sp>
      <p:sp>
        <p:nvSpPr>
          <p:cNvPr id="3" name="Content Placeholder 2">
            <a:extLst>
              <a:ext uri="{FF2B5EF4-FFF2-40B4-BE49-F238E27FC236}">
                <a16:creationId xmlns:a16="http://schemas.microsoft.com/office/drawing/2014/main" id="{BC765061-EC13-46DD-9A20-995849594F72}"/>
              </a:ext>
            </a:extLst>
          </p:cNvPr>
          <p:cNvSpPr>
            <a:spLocks noGrp="1"/>
          </p:cNvSpPr>
          <p:nvPr>
            <p:ph idx="1"/>
          </p:nvPr>
        </p:nvSpPr>
        <p:spPr/>
        <p:txBody>
          <a:bodyPr/>
          <a:lstStyle/>
          <a:p>
            <a:r>
              <a:rPr lang="en-US" dirty="0"/>
              <a:t>When creating events we have implemented backend logic through a combination of </a:t>
            </a:r>
            <a:r>
              <a:rPr lang="en-US" dirty="0" err="1"/>
              <a:t>php</a:t>
            </a:r>
            <a:r>
              <a:rPr lang="en-US" dirty="0"/>
              <a:t> and </a:t>
            </a:r>
            <a:r>
              <a:rPr lang="en-US" dirty="0" err="1"/>
              <a:t>sql</a:t>
            </a:r>
            <a:r>
              <a:rPr lang="en-US" dirty="0"/>
              <a:t> to confirm that the </a:t>
            </a:r>
            <a:r>
              <a:rPr lang="en-US" dirty="0" err="1"/>
              <a:t>rso</a:t>
            </a:r>
            <a:r>
              <a:rPr lang="en-US" dirty="0"/>
              <a:t> has AT LEAST 6 members before allowing the event to be created.</a:t>
            </a:r>
          </a:p>
          <a:p>
            <a:pPr marL="0" indent="0">
              <a:buNone/>
            </a:pPr>
            <a:endParaRPr lang="en-US" dirty="0"/>
          </a:p>
        </p:txBody>
      </p:sp>
    </p:spTree>
    <p:extLst>
      <p:ext uri="{BB962C8B-B14F-4D97-AF65-F5344CB8AC3E}">
        <p14:creationId xmlns:p14="http://schemas.microsoft.com/office/powerpoint/2010/main" val="13782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6935-22C5-4DC2-84FF-91AE4B3F2694}"/>
              </a:ext>
            </a:extLst>
          </p:cNvPr>
          <p:cNvSpPr>
            <a:spLocks noGrp="1"/>
          </p:cNvSpPr>
          <p:nvPr>
            <p:ph type="title"/>
          </p:nvPr>
        </p:nvSpPr>
        <p:spPr/>
        <p:txBody>
          <a:bodyPr/>
          <a:lstStyle/>
          <a:p>
            <a:pPr algn="ctr"/>
            <a:r>
              <a:rPr lang="en-US" dirty="0"/>
              <a:t>Joining </a:t>
            </a:r>
            <a:r>
              <a:rPr lang="en-US" dirty="0" err="1"/>
              <a:t>rsos</a:t>
            </a:r>
            <a:r>
              <a:rPr lang="en-US" dirty="0"/>
              <a:t>	</a:t>
            </a:r>
          </a:p>
        </p:txBody>
      </p:sp>
      <p:sp>
        <p:nvSpPr>
          <p:cNvPr id="3" name="Content Placeholder 2">
            <a:extLst>
              <a:ext uri="{FF2B5EF4-FFF2-40B4-BE49-F238E27FC236}">
                <a16:creationId xmlns:a16="http://schemas.microsoft.com/office/drawing/2014/main" id="{18515FC9-C308-4A0F-BD02-718AAFC51905}"/>
              </a:ext>
            </a:extLst>
          </p:cNvPr>
          <p:cNvSpPr>
            <a:spLocks noGrp="1"/>
          </p:cNvSpPr>
          <p:nvPr>
            <p:ph idx="1"/>
          </p:nvPr>
        </p:nvSpPr>
        <p:spPr/>
        <p:txBody>
          <a:bodyPr/>
          <a:lstStyle/>
          <a:p>
            <a:r>
              <a:rPr lang="en-US" dirty="0"/>
              <a:t>When a user decides to join an existing RSO, if there is an insufficient number of students in the RSO, the student is made aware that the club is currently inactive and </a:t>
            </a:r>
            <a:r>
              <a:rPr lang="en-US" dirty="0" err="1"/>
              <a:t>wil</a:t>
            </a:r>
            <a:r>
              <a:rPr lang="en-US" dirty="0"/>
              <a:t> be until attaining a minimum of 6 group members.  Otherwise, they are simply told RSO Joined Successfully and provided a link to return to the Home/Menu page.</a:t>
            </a:r>
          </a:p>
        </p:txBody>
      </p:sp>
    </p:spTree>
    <p:extLst>
      <p:ext uri="{BB962C8B-B14F-4D97-AF65-F5344CB8AC3E}">
        <p14:creationId xmlns:p14="http://schemas.microsoft.com/office/powerpoint/2010/main" val="2150450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175</TotalTime>
  <Words>433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Berlin Sans FB Demi</vt:lpstr>
      <vt:lpstr>Trebuchet MS</vt:lpstr>
      <vt:lpstr>Tw Cen MT</vt:lpstr>
      <vt:lpstr>Circuit</vt:lpstr>
      <vt:lpstr>COP 4710- University Events Website</vt:lpstr>
      <vt:lpstr>     Database Project</vt:lpstr>
      <vt:lpstr>Back-end</vt:lpstr>
      <vt:lpstr>Front-end</vt:lpstr>
      <vt:lpstr>Authentication</vt:lpstr>
      <vt:lpstr>Privilege</vt:lpstr>
      <vt:lpstr>Events page </vt:lpstr>
      <vt:lpstr>Creating events</vt:lpstr>
      <vt:lpstr>Joining rsos </vt:lpstr>
      <vt:lpstr>Search Events </vt:lpstr>
      <vt:lpstr>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dc:title>
  <dc:creator>tito</dc:creator>
  <cp:lastModifiedBy>tito</cp:lastModifiedBy>
  <cp:revision>11</cp:revision>
  <dcterms:created xsi:type="dcterms:W3CDTF">2017-07-15T16:26:18Z</dcterms:created>
  <dcterms:modified xsi:type="dcterms:W3CDTF">2017-07-15T19:21:58Z</dcterms:modified>
</cp:coreProperties>
</file>