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7D32-0CE2-4B27-9153-67A3F8520153}"/>
              </a:ext>
            </a:extLst>
          </p:cNvPr>
          <p:cNvSpPr>
            <a:spLocks noGrp="1"/>
          </p:cNvSpPr>
          <p:nvPr>
            <p:ph type="ctrTitle"/>
          </p:nvPr>
        </p:nvSpPr>
        <p:spPr>
          <a:xfrm>
            <a:off x="1747837" y="842963"/>
            <a:ext cx="8791575" cy="1123950"/>
          </a:xfrm>
        </p:spPr>
        <p:txBody>
          <a:bodyPr>
            <a:normAutofit/>
          </a:bodyPr>
          <a:lstStyle/>
          <a:p>
            <a:pPr algn="ctr"/>
            <a:r>
              <a:rPr lang="en-US" sz="6000" dirty="0"/>
              <a:t>Database Project</a:t>
            </a:r>
          </a:p>
        </p:txBody>
      </p:sp>
      <p:sp>
        <p:nvSpPr>
          <p:cNvPr id="3" name="Subtitle 2">
            <a:extLst>
              <a:ext uri="{FF2B5EF4-FFF2-40B4-BE49-F238E27FC236}">
                <a16:creationId xmlns:a16="http://schemas.microsoft.com/office/drawing/2014/main" id="{198B117F-0F2B-4EA2-B395-D2450AD71A65}"/>
              </a:ext>
            </a:extLst>
          </p:cNvPr>
          <p:cNvSpPr>
            <a:spLocks noGrp="1"/>
          </p:cNvSpPr>
          <p:nvPr>
            <p:ph type="subTitle" idx="1"/>
          </p:nvPr>
        </p:nvSpPr>
        <p:spPr>
          <a:xfrm>
            <a:off x="1747837" y="2416175"/>
            <a:ext cx="8791575" cy="3970337"/>
          </a:xfrm>
        </p:spPr>
        <p:txBody>
          <a:bodyPr/>
          <a:lstStyle/>
          <a:p>
            <a:r>
              <a:rPr lang="en-US" dirty="0">
                <a:solidFill>
                  <a:schemeClr val="bg1">
                    <a:lumMod val="85000"/>
                    <a:lumOff val="15000"/>
                  </a:schemeClr>
                </a:solidFill>
                <a:latin typeface="Arial Rounded MT Bold" panose="020F0704030504030204" pitchFamily="34" charset="0"/>
              </a:rPr>
              <a:t>For our  project, we use several applications:</a:t>
            </a:r>
          </a:p>
          <a:p>
            <a:pPr marL="342900" indent="-342900">
              <a:buFont typeface="Arial" panose="020B0604020202020204" pitchFamily="34" charset="0"/>
              <a:buChar char="•"/>
            </a:pPr>
            <a:r>
              <a:rPr lang="en-US" dirty="0" err="1">
                <a:solidFill>
                  <a:schemeClr val="bg1">
                    <a:lumMod val="85000"/>
                    <a:lumOff val="15000"/>
                  </a:schemeClr>
                </a:solidFill>
                <a:latin typeface="Arial Rounded MT Bold" panose="020F0704030504030204" pitchFamily="34" charset="0"/>
              </a:rPr>
              <a:t>Xampp</a:t>
            </a:r>
            <a:r>
              <a:rPr lang="en-US" dirty="0">
                <a:solidFill>
                  <a:schemeClr val="bg1">
                    <a:lumMod val="85000"/>
                    <a:lumOff val="15000"/>
                  </a:schemeClr>
                </a:solidFill>
                <a:latin typeface="Arial Rounded MT Bold" panose="020F0704030504030204" pitchFamily="34" charset="0"/>
              </a:rPr>
              <a:t> server</a:t>
            </a:r>
          </a:p>
          <a:p>
            <a:pPr marL="342900" indent="-342900">
              <a:buFont typeface="Arial" panose="020B0604020202020204" pitchFamily="34" charset="0"/>
              <a:buChar char="•"/>
            </a:pPr>
            <a:r>
              <a:rPr lang="en-US" dirty="0">
                <a:solidFill>
                  <a:schemeClr val="bg1">
                    <a:lumMod val="85000"/>
                    <a:lumOff val="15000"/>
                  </a:schemeClr>
                </a:solidFill>
                <a:latin typeface="Arial Rounded MT Bold" panose="020F0704030504030204" pitchFamily="34" charset="0"/>
              </a:rPr>
              <a:t>PHP</a:t>
            </a:r>
          </a:p>
          <a:p>
            <a:pPr marL="342900" indent="-342900">
              <a:buFont typeface="Arial" panose="020B0604020202020204" pitchFamily="34" charset="0"/>
              <a:buChar char="•"/>
            </a:pPr>
            <a:r>
              <a:rPr lang="en-US" dirty="0">
                <a:solidFill>
                  <a:schemeClr val="bg1">
                    <a:lumMod val="85000"/>
                    <a:lumOff val="15000"/>
                  </a:schemeClr>
                </a:solidFill>
                <a:latin typeface="Arial Rounded MT Bold" panose="020F0704030504030204" pitchFamily="34" charset="0"/>
              </a:rPr>
              <a:t>Html</a:t>
            </a:r>
          </a:p>
          <a:p>
            <a:pPr marL="342900" indent="-342900">
              <a:buFont typeface="Arial" panose="020B0604020202020204" pitchFamily="34" charset="0"/>
              <a:buChar char="•"/>
            </a:pPr>
            <a:r>
              <a:rPr lang="en-US" dirty="0" err="1">
                <a:solidFill>
                  <a:schemeClr val="bg1">
                    <a:lumMod val="85000"/>
                    <a:lumOff val="15000"/>
                  </a:schemeClr>
                </a:solidFill>
                <a:latin typeface="Arial Rounded MT Bold" panose="020F0704030504030204" pitchFamily="34" charset="0"/>
              </a:rPr>
              <a:t>Css</a:t>
            </a:r>
            <a:endParaRPr lang="en-US" dirty="0">
              <a:solidFill>
                <a:schemeClr val="bg1">
                  <a:lumMod val="85000"/>
                  <a:lumOff val="15000"/>
                </a:schemeClr>
              </a:solidFill>
              <a:latin typeface="Arial Rounded MT Bold" panose="020F0704030504030204" pitchFamily="34" charset="0"/>
            </a:endParaRPr>
          </a:p>
          <a:p>
            <a:pPr marL="342900" indent="-342900">
              <a:buFont typeface="Arial" panose="020B0604020202020204" pitchFamily="34" charset="0"/>
              <a:buChar char="•"/>
            </a:pPr>
            <a:r>
              <a:rPr lang="en-US" dirty="0" err="1">
                <a:solidFill>
                  <a:schemeClr val="bg1">
                    <a:lumMod val="85000"/>
                    <a:lumOff val="15000"/>
                  </a:schemeClr>
                </a:solidFill>
                <a:latin typeface="Arial Rounded MT Bold" panose="020F0704030504030204" pitchFamily="34" charset="0"/>
              </a:rPr>
              <a:t>Javascript</a:t>
            </a:r>
            <a:endParaRPr lang="en-US" dirty="0">
              <a:solidFill>
                <a:schemeClr val="bg1">
                  <a:lumMod val="85000"/>
                  <a:lumOff val="15000"/>
                </a:schemeClr>
              </a:solidFill>
              <a:latin typeface="Arial Rounded MT Bold" panose="020F0704030504030204" pitchFamily="34" charset="0"/>
            </a:endParaRPr>
          </a:p>
          <a:p>
            <a:pPr marL="342900" indent="-342900">
              <a:buFont typeface="Arial" panose="020B0604020202020204" pitchFamily="34" charset="0"/>
              <a:buChar char="•"/>
            </a:pPr>
            <a:endParaRPr lang="en-US" dirty="0">
              <a:solidFill>
                <a:schemeClr val="bg1">
                  <a:lumMod val="85000"/>
                  <a:lumOff val="15000"/>
                </a:schemeClr>
              </a:solidFill>
              <a:latin typeface="Arial Rounded MT Bold" panose="020F0704030504030204" pitchFamily="34" charset="0"/>
            </a:endParaRPr>
          </a:p>
          <a:p>
            <a:pPr marL="342900" indent="-342900">
              <a:buFont typeface="Arial" panose="020B0604020202020204" pitchFamily="34" charset="0"/>
              <a:buChar char="•"/>
            </a:pPr>
            <a:endParaRPr lang="en-US" dirty="0">
              <a:solidFill>
                <a:schemeClr val="bg1">
                  <a:lumMod val="85000"/>
                  <a:lumOff val="15000"/>
                </a:schemeClr>
              </a:solidFill>
              <a:latin typeface="Arial Rounded MT Bold" panose="020F0704030504030204" pitchFamily="34" charset="0"/>
            </a:endParaRPr>
          </a:p>
          <a:p>
            <a:endParaRPr lang="en-US" dirty="0">
              <a:latin typeface="Berlin Sans FB Demi" panose="020E0802020502020306" pitchFamily="34" charset="0"/>
            </a:endParaRPr>
          </a:p>
        </p:txBody>
      </p:sp>
    </p:spTree>
    <p:extLst>
      <p:ext uri="{BB962C8B-B14F-4D97-AF65-F5344CB8AC3E}">
        <p14:creationId xmlns:p14="http://schemas.microsoft.com/office/powerpoint/2010/main" val="370790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F58-099D-47BF-9D43-12BF481525B0}"/>
              </a:ext>
            </a:extLst>
          </p:cNvPr>
          <p:cNvSpPr>
            <a:spLocks noGrp="1"/>
          </p:cNvSpPr>
          <p:nvPr>
            <p:ph type="title"/>
          </p:nvPr>
        </p:nvSpPr>
        <p:spPr/>
        <p:txBody>
          <a:bodyPr>
            <a:normAutofit/>
          </a:bodyPr>
          <a:lstStyle/>
          <a:p>
            <a:pPr algn="ctr"/>
            <a:r>
              <a:rPr lang="en-US" sz="6000" dirty="0"/>
              <a:t>Back-end</a:t>
            </a:r>
          </a:p>
        </p:txBody>
      </p:sp>
      <p:sp>
        <p:nvSpPr>
          <p:cNvPr id="3" name="Content Placeholder 2">
            <a:extLst>
              <a:ext uri="{FF2B5EF4-FFF2-40B4-BE49-F238E27FC236}">
                <a16:creationId xmlns:a16="http://schemas.microsoft.com/office/drawing/2014/main" id="{6FCDF391-189D-4851-98CC-2A07D475E0AA}"/>
              </a:ext>
            </a:extLst>
          </p:cNvPr>
          <p:cNvSpPr>
            <a:spLocks noGrp="1"/>
          </p:cNvSpPr>
          <p:nvPr>
            <p:ph idx="1"/>
          </p:nvPr>
        </p:nvSpPr>
        <p:spPr/>
        <p:txBody>
          <a:bodyPr>
            <a:normAutofit/>
          </a:bodyPr>
          <a:lstStyle/>
          <a:p>
            <a:r>
              <a:rPr lang="en-US" sz="3600" dirty="0">
                <a:solidFill>
                  <a:schemeClr val="bg1">
                    <a:lumMod val="75000"/>
                    <a:lumOff val="25000"/>
                  </a:schemeClr>
                </a:solidFill>
              </a:rPr>
              <a:t>For our back-end, we create an ER diagram and from it, we develop the relational schemas.</a:t>
            </a:r>
          </a:p>
          <a:p>
            <a:r>
              <a:rPr lang="en-US" sz="3600" dirty="0">
                <a:solidFill>
                  <a:schemeClr val="bg1">
                    <a:lumMod val="75000"/>
                    <a:lumOff val="25000"/>
                  </a:schemeClr>
                </a:solidFill>
              </a:rPr>
              <a:t>We create the tables and populate them with dummy data.</a:t>
            </a:r>
          </a:p>
        </p:txBody>
      </p:sp>
    </p:spTree>
    <p:extLst>
      <p:ext uri="{BB962C8B-B14F-4D97-AF65-F5344CB8AC3E}">
        <p14:creationId xmlns:p14="http://schemas.microsoft.com/office/powerpoint/2010/main" val="1925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A5B3-BFB4-4A6D-908B-266B2FA90551}"/>
              </a:ext>
            </a:extLst>
          </p:cNvPr>
          <p:cNvSpPr>
            <a:spLocks noGrp="1"/>
          </p:cNvSpPr>
          <p:nvPr>
            <p:ph type="title"/>
          </p:nvPr>
        </p:nvSpPr>
        <p:spPr/>
        <p:txBody>
          <a:bodyPr>
            <a:normAutofit/>
          </a:bodyPr>
          <a:lstStyle/>
          <a:p>
            <a:pPr algn="ctr"/>
            <a:r>
              <a:rPr lang="en-US" sz="6000" dirty="0"/>
              <a:t>Front-end</a:t>
            </a:r>
          </a:p>
        </p:txBody>
      </p:sp>
      <p:sp>
        <p:nvSpPr>
          <p:cNvPr id="3" name="Content Placeholder 2">
            <a:extLst>
              <a:ext uri="{FF2B5EF4-FFF2-40B4-BE49-F238E27FC236}">
                <a16:creationId xmlns:a16="http://schemas.microsoft.com/office/drawing/2014/main" id="{FDB1FE3C-5FB9-4C14-8A7E-FE8CFC67828F}"/>
              </a:ext>
            </a:extLst>
          </p:cNvPr>
          <p:cNvSpPr>
            <a:spLocks noGrp="1"/>
          </p:cNvSpPr>
          <p:nvPr>
            <p:ph idx="1"/>
          </p:nvPr>
        </p:nvSpPr>
        <p:spPr>
          <a:xfrm>
            <a:off x="1141412" y="2249487"/>
            <a:ext cx="9905999" cy="2593976"/>
          </a:xfrm>
        </p:spPr>
        <p:txBody>
          <a:bodyPr>
            <a:normAutofit/>
          </a:bodyPr>
          <a:lstStyle/>
          <a:p>
            <a:r>
              <a:rPr lang="en-US" sz="4000" dirty="0">
                <a:solidFill>
                  <a:schemeClr val="bg1">
                    <a:lumMod val="75000"/>
                    <a:lumOff val="25000"/>
                  </a:schemeClr>
                </a:solidFill>
              </a:rPr>
              <a:t>For our front-end, we use HTML, PHP, MySQL to create the pages,  and this allows the  front-end to interface with the back-end.</a:t>
            </a:r>
          </a:p>
        </p:txBody>
      </p:sp>
    </p:spTree>
    <p:extLst>
      <p:ext uri="{BB962C8B-B14F-4D97-AF65-F5344CB8AC3E}">
        <p14:creationId xmlns:p14="http://schemas.microsoft.com/office/powerpoint/2010/main" val="20519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34FB-8C53-4CB7-A72B-6282AB267B00}"/>
              </a:ext>
            </a:extLst>
          </p:cNvPr>
          <p:cNvSpPr>
            <a:spLocks noGrp="1"/>
          </p:cNvSpPr>
          <p:nvPr>
            <p:ph type="title"/>
          </p:nvPr>
        </p:nvSpPr>
        <p:spPr/>
        <p:txBody>
          <a:bodyPr>
            <a:normAutofit/>
          </a:bodyPr>
          <a:lstStyle/>
          <a:p>
            <a:pPr algn="ctr"/>
            <a:r>
              <a:rPr lang="en-US" sz="6000" dirty="0" err="1"/>
              <a:t>DEsign</a:t>
            </a:r>
            <a:endParaRPr lang="en-US" sz="6000" dirty="0"/>
          </a:p>
        </p:txBody>
      </p:sp>
      <p:sp>
        <p:nvSpPr>
          <p:cNvPr id="3" name="Content Placeholder 2">
            <a:extLst>
              <a:ext uri="{FF2B5EF4-FFF2-40B4-BE49-F238E27FC236}">
                <a16:creationId xmlns:a16="http://schemas.microsoft.com/office/drawing/2014/main" id="{26877B42-C7FC-4DE3-8AFC-ACABEE1531BC}"/>
              </a:ext>
            </a:extLst>
          </p:cNvPr>
          <p:cNvSpPr>
            <a:spLocks noGrp="1"/>
          </p:cNvSpPr>
          <p:nvPr>
            <p:ph idx="1"/>
          </p:nvPr>
        </p:nvSpPr>
        <p:spPr>
          <a:xfrm>
            <a:off x="1141412" y="2249487"/>
            <a:ext cx="9905999" cy="4294188"/>
          </a:xfrm>
        </p:spPr>
        <p:txBody>
          <a:bodyPr>
            <a:normAutofit/>
          </a:bodyPr>
          <a:lstStyle/>
          <a:p>
            <a:r>
              <a:rPr lang="en-US" sz="4000" dirty="0">
                <a:solidFill>
                  <a:schemeClr val="bg1">
                    <a:lumMod val="75000"/>
                    <a:lumOff val="25000"/>
                  </a:schemeClr>
                </a:solidFill>
              </a:rPr>
              <a:t>In our design, a user would have to sign in first in order to get access to the system, otherwise, the user will be redirected to a page to register.</a:t>
            </a:r>
          </a:p>
          <a:p>
            <a:endParaRPr lang="en-US" sz="4000" dirty="0">
              <a:solidFill>
                <a:schemeClr val="bg1">
                  <a:lumMod val="75000"/>
                  <a:lumOff val="25000"/>
                </a:schemeClr>
              </a:solidFill>
            </a:endParaRPr>
          </a:p>
        </p:txBody>
      </p:sp>
    </p:spTree>
    <p:extLst>
      <p:ext uri="{BB962C8B-B14F-4D97-AF65-F5344CB8AC3E}">
        <p14:creationId xmlns:p14="http://schemas.microsoft.com/office/powerpoint/2010/main" val="281807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67FB-7F9E-40CB-AF46-B1D87BDEDF43}"/>
              </a:ext>
            </a:extLst>
          </p:cNvPr>
          <p:cNvSpPr>
            <a:spLocks noGrp="1"/>
          </p:cNvSpPr>
          <p:nvPr>
            <p:ph type="title"/>
          </p:nvPr>
        </p:nvSpPr>
        <p:spPr>
          <a:xfrm>
            <a:off x="969963" y="247043"/>
            <a:ext cx="9905998" cy="1324582"/>
          </a:xfrm>
        </p:spPr>
        <p:txBody>
          <a:bodyPr>
            <a:normAutofit/>
          </a:bodyPr>
          <a:lstStyle/>
          <a:p>
            <a:pPr algn="ctr"/>
            <a:r>
              <a:rPr lang="en-US" sz="6000" dirty="0"/>
              <a:t>Users</a:t>
            </a:r>
          </a:p>
        </p:txBody>
      </p:sp>
      <p:sp>
        <p:nvSpPr>
          <p:cNvPr id="3" name="Content Placeholder 2">
            <a:extLst>
              <a:ext uri="{FF2B5EF4-FFF2-40B4-BE49-F238E27FC236}">
                <a16:creationId xmlns:a16="http://schemas.microsoft.com/office/drawing/2014/main" id="{4A492C58-8BB3-4FDC-9B21-4C347061FA74}"/>
              </a:ext>
            </a:extLst>
          </p:cNvPr>
          <p:cNvSpPr>
            <a:spLocks noGrp="1"/>
          </p:cNvSpPr>
          <p:nvPr>
            <p:ph idx="1"/>
          </p:nvPr>
        </p:nvSpPr>
        <p:spPr>
          <a:xfrm>
            <a:off x="969962" y="1571625"/>
            <a:ext cx="9905999" cy="5286375"/>
          </a:xfrm>
        </p:spPr>
        <p:txBody>
          <a:bodyPr>
            <a:normAutofit lnSpcReduction="10000"/>
          </a:bodyPr>
          <a:lstStyle/>
          <a:p>
            <a:r>
              <a:rPr lang="en-US" sz="3200" u="sng" dirty="0">
                <a:solidFill>
                  <a:schemeClr val="bg1">
                    <a:lumMod val="75000"/>
                    <a:lumOff val="25000"/>
                  </a:schemeClr>
                </a:solidFill>
              </a:rPr>
              <a:t>Super-admin </a:t>
            </a:r>
            <a:r>
              <a:rPr lang="en-US" sz="3200" dirty="0">
                <a:solidFill>
                  <a:schemeClr val="bg1">
                    <a:lumMod val="75000"/>
                    <a:lumOff val="25000"/>
                  </a:schemeClr>
                </a:solidFill>
              </a:rPr>
              <a:t>can create a profile for a university (name, location, description, number of students, pictures).</a:t>
            </a:r>
          </a:p>
          <a:p>
            <a:r>
              <a:rPr lang="en-US" sz="3200" u="sng" dirty="0">
                <a:solidFill>
                  <a:schemeClr val="bg1">
                    <a:lumMod val="85000"/>
                    <a:lumOff val="15000"/>
                  </a:schemeClr>
                </a:solidFill>
              </a:rPr>
              <a:t>Admin</a:t>
            </a:r>
            <a:r>
              <a:rPr lang="en-US" sz="3200" dirty="0">
                <a:solidFill>
                  <a:schemeClr val="bg1">
                    <a:lumMod val="85000"/>
                    <a:lumOff val="15000"/>
                  </a:schemeClr>
                </a:solidFill>
              </a:rPr>
              <a:t> can create RSO events with name, event category, description, time, date, location, contact phone, and email address.</a:t>
            </a:r>
          </a:p>
          <a:p>
            <a:r>
              <a:rPr lang="en-US" sz="3200" u="sng" dirty="0">
                <a:solidFill>
                  <a:schemeClr val="bg1">
                    <a:lumMod val="85000"/>
                    <a:lumOff val="15000"/>
                  </a:schemeClr>
                </a:solidFill>
              </a:rPr>
              <a:t>A student user</a:t>
            </a:r>
            <a:r>
              <a:rPr lang="en-US" sz="3200" dirty="0">
                <a:solidFill>
                  <a:schemeClr val="bg1">
                    <a:lumMod val="85000"/>
                    <a:lumOff val="15000"/>
                  </a:schemeClr>
                </a:solidFill>
              </a:rPr>
              <a:t> can request to create a new RSO or to join an existing one.  Also,  this student can view RSO events at their university by location, or by selecting the university they want to see the events from.</a:t>
            </a:r>
          </a:p>
          <a:p>
            <a:endParaRPr lang="en-US" sz="4000" dirty="0">
              <a:solidFill>
                <a:schemeClr val="bg1">
                  <a:lumMod val="85000"/>
                  <a:lumOff val="15000"/>
                </a:schemeClr>
              </a:solidFill>
            </a:endParaRPr>
          </a:p>
          <a:p>
            <a:endParaRPr lang="en-US" sz="4000" dirty="0">
              <a:solidFill>
                <a:schemeClr val="bg1">
                  <a:lumMod val="85000"/>
                  <a:lumOff val="15000"/>
                </a:schemeClr>
              </a:solidFill>
            </a:endParaRPr>
          </a:p>
          <a:p>
            <a:endParaRPr lang="en-US" sz="4000" dirty="0">
              <a:solidFill>
                <a:schemeClr val="bg1">
                  <a:lumMod val="85000"/>
                  <a:lumOff val="15000"/>
                </a:schemeClr>
              </a:solidFill>
            </a:endParaRPr>
          </a:p>
        </p:txBody>
      </p:sp>
    </p:spTree>
    <p:extLst>
      <p:ext uri="{BB962C8B-B14F-4D97-AF65-F5344CB8AC3E}">
        <p14:creationId xmlns:p14="http://schemas.microsoft.com/office/powerpoint/2010/main" val="660691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203</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Berlin Sans FB Demi</vt:lpstr>
      <vt:lpstr>Trebuchet MS</vt:lpstr>
      <vt:lpstr>Tw Cen MT</vt:lpstr>
      <vt:lpstr>Circuit</vt:lpstr>
      <vt:lpstr>Database Project</vt:lpstr>
      <vt:lpstr>Back-end</vt:lpstr>
      <vt:lpstr>Front-end</vt:lpstr>
      <vt:lpstr>DEsign</vt:lpstr>
      <vt:lpstr>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tito</dc:creator>
  <cp:lastModifiedBy>tito</cp:lastModifiedBy>
  <cp:revision>5</cp:revision>
  <dcterms:created xsi:type="dcterms:W3CDTF">2017-07-15T16:26:18Z</dcterms:created>
  <dcterms:modified xsi:type="dcterms:W3CDTF">2017-07-15T17:03:57Z</dcterms:modified>
</cp:coreProperties>
</file>