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F777B-6685-4AF4-84CE-41CEA1DF2DDC}" v="40" dt="2023-03-24T00:48:30.4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0"/>
  </p:normalViewPr>
  <p:slideViewPr>
    <p:cSldViewPr snapToGrid="0" snapToObjects="1">
      <p:cViewPr varScale="1">
        <p:scale>
          <a:sx n="62" d="100"/>
          <a:sy n="62" d="100"/>
        </p:scale>
        <p:origin x="123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934" y="-13329"/>
            <a:ext cx="14011733" cy="10821657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99" y="3784915"/>
            <a:ext cx="8901932" cy="2591401"/>
          </a:xfrm>
        </p:spPr>
        <p:txBody>
          <a:bodyPr anchor="b">
            <a:noAutofit/>
          </a:bodyPr>
          <a:lstStyle>
            <a:lvl1pPr algn="r">
              <a:defRPr sz="82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99" y="6376314"/>
            <a:ext cx="8901932" cy="172660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9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94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92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91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89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88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959555"/>
            <a:ext cx="9697896" cy="5357519"/>
          </a:xfrm>
        </p:spPr>
        <p:txBody>
          <a:bodyPr anchor="ctr">
            <a:normAutofit/>
          </a:bodyPr>
          <a:lstStyle>
            <a:lvl1pPr algn="l">
              <a:defRPr sz="67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4" y="7036741"/>
            <a:ext cx="9697896" cy="2472811"/>
          </a:xfrm>
        </p:spPr>
        <p:txBody>
          <a:bodyPr anchor="ctr">
            <a:normAutofit/>
          </a:bodyPr>
          <a:lstStyle>
            <a:lvl1pPr marL="0" indent="0" algn="l">
              <a:buNone/>
              <a:defRPr sz="2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9851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852" y="959556"/>
            <a:ext cx="9276945" cy="4757796"/>
          </a:xfrm>
        </p:spPr>
        <p:txBody>
          <a:bodyPr anchor="ctr">
            <a:normAutofit/>
          </a:bodyPr>
          <a:lstStyle>
            <a:lvl1pPr algn="l">
              <a:defRPr sz="67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82196" y="5717352"/>
            <a:ext cx="8280256" cy="59972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98510" indent="0">
              <a:buFontTx/>
              <a:buNone/>
              <a:defRPr/>
            </a:lvl2pPr>
            <a:lvl3pPr marL="1397020" indent="0">
              <a:buFontTx/>
              <a:buNone/>
              <a:defRPr/>
            </a:lvl3pPr>
            <a:lvl4pPr marL="2095530" indent="0">
              <a:buFontTx/>
              <a:buNone/>
              <a:defRPr/>
            </a:lvl4pPr>
            <a:lvl5pPr marL="27940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1" y="7036741"/>
            <a:ext cx="9697898" cy="2472811"/>
          </a:xfrm>
        </p:spPr>
        <p:txBody>
          <a:bodyPr anchor="ctr">
            <a:normAutofit/>
          </a:bodyPr>
          <a:lstStyle>
            <a:lvl1pPr marL="0" indent="0" algn="l">
              <a:buNone/>
              <a:defRPr sz="2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9851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7476" y="1244113"/>
            <a:ext cx="698682" cy="920481"/>
          </a:xfrm>
          <a:prstGeom prst="rect">
            <a:avLst/>
          </a:prstGeom>
        </p:spPr>
        <p:txBody>
          <a:bodyPr vert="horz" lIns="139700" tIns="69850" rIns="139700" bIns="69850" rtlCol="0" anchor="ctr">
            <a:noAutofit/>
          </a:bodyPr>
          <a:lstStyle/>
          <a:p>
            <a:pPr lvl="0"/>
            <a:r>
              <a:rPr lang="en-US" sz="12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8985" y="4543653"/>
            <a:ext cx="698682" cy="920481"/>
          </a:xfrm>
          <a:prstGeom prst="rect">
            <a:avLst/>
          </a:prstGeom>
        </p:spPr>
        <p:txBody>
          <a:bodyPr vert="horz" lIns="139700" tIns="69850" rIns="139700" bIns="69850" rtlCol="0" anchor="ctr">
            <a:noAutofit/>
          </a:bodyPr>
          <a:lstStyle/>
          <a:p>
            <a:pPr lvl="0"/>
            <a:r>
              <a:rPr lang="en-US" sz="12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99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1" y="3041092"/>
            <a:ext cx="9697898" cy="4085446"/>
          </a:xfrm>
        </p:spPr>
        <p:txBody>
          <a:bodyPr anchor="b">
            <a:normAutofit/>
          </a:bodyPr>
          <a:lstStyle>
            <a:lvl1pPr algn="l">
              <a:defRPr sz="67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1" y="7126538"/>
            <a:ext cx="9697898" cy="2383013"/>
          </a:xfrm>
        </p:spPr>
        <p:txBody>
          <a:bodyPr anchor="t">
            <a:normAutofit/>
          </a:bodyPr>
          <a:lstStyle>
            <a:lvl1pPr marL="0" indent="0" algn="l">
              <a:buNone/>
              <a:defRPr sz="2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9851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852" y="959556"/>
            <a:ext cx="9276945" cy="4757796"/>
          </a:xfrm>
        </p:spPr>
        <p:txBody>
          <a:bodyPr anchor="ctr">
            <a:normAutofit/>
          </a:bodyPr>
          <a:lstStyle>
            <a:lvl1pPr algn="l">
              <a:defRPr sz="67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1329" y="6317074"/>
            <a:ext cx="9697899" cy="8094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98510" indent="0">
              <a:buFontTx/>
              <a:buNone/>
              <a:defRPr/>
            </a:lvl2pPr>
            <a:lvl3pPr marL="1397020" indent="0">
              <a:buFontTx/>
              <a:buNone/>
              <a:defRPr/>
            </a:lvl3pPr>
            <a:lvl4pPr marL="2095530" indent="0">
              <a:buFontTx/>
              <a:buNone/>
              <a:defRPr/>
            </a:lvl4pPr>
            <a:lvl5pPr marL="27940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1" y="7126538"/>
            <a:ext cx="9697898" cy="2383013"/>
          </a:xfrm>
        </p:spPr>
        <p:txBody>
          <a:bodyPr anchor="t">
            <a:normAutofit/>
          </a:bodyPr>
          <a:lstStyle>
            <a:lvl1pPr marL="0" indent="0" algn="l">
              <a:buNone/>
              <a:defRPr sz="2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9851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7476" y="1244113"/>
            <a:ext cx="698682" cy="920481"/>
          </a:xfrm>
          <a:prstGeom prst="rect">
            <a:avLst/>
          </a:prstGeom>
        </p:spPr>
        <p:txBody>
          <a:bodyPr vert="horz" lIns="139700" tIns="69850" rIns="139700" bIns="69850" rtlCol="0" anchor="ctr">
            <a:noAutofit/>
          </a:bodyPr>
          <a:lstStyle/>
          <a:p>
            <a:pPr lvl="0"/>
            <a:r>
              <a:rPr lang="en-US" sz="12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8985" y="4543653"/>
            <a:ext cx="698682" cy="920481"/>
          </a:xfrm>
          <a:prstGeom prst="rect">
            <a:avLst/>
          </a:prstGeom>
        </p:spPr>
        <p:txBody>
          <a:bodyPr vert="horz" lIns="139700" tIns="69850" rIns="139700" bIns="69850" rtlCol="0" anchor="ctr">
            <a:noAutofit/>
          </a:bodyPr>
          <a:lstStyle/>
          <a:p>
            <a:pPr lvl="0"/>
            <a:r>
              <a:rPr lang="en-US" sz="12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4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880" y="959556"/>
            <a:ext cx="9688349" cy="4757796"/>
          </a:xfrm>
        </p:spPr>
        <p:txBody>
          <a:bodyPr anchor="ctr">
            <a:normAutofit/>
          </a:bodyPr>
          <a:lstStyle>
            <a:lvl1pPr algn="l">
              <a:defRPr sz="67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1329" y="6317074"/>
            <a:ext cx="9697899" cy="8094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67">
                <a:solidFill>
                  <a:schemeClr val="accent1"/>
                </a:solidFill>
              </a:defRPr>
            </a:lvl1pPr>
            <a:lvl2pPr marL="698510" indent="0">
              <a:buFontTx/>
              <a:buNone/>
              <a:defRPr/>
            </a:lvl2pPr>
            <a:lvl3pPr marL="1397020" indent="0">
              <a:buFontTx/>
              <a:buNone/>
              <a:defRPr/>
            </a:lvl3pPr>
            <a:lvl4pPr marL="2095530" indent="0">
              <a:buFontTx/>
              <a:buNone/>
              <a:defRPr/>
            </a:lvl4pPr>
            <a:lvl5pPr marL="27940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1" y="7126538"/>
            <a:ext cx="9697898" cy="2383013"/>
          </a:xfrm>
        </p:spPr>
        <p:txBody>
          <a:bodyPr anchor="t">
            <a:normAutofit/>
          </a:bodyPr>
          <a:lstStyle>
            <a:lvl1pPr marL="0" indent="0" algn="l">
              <a:buNone/>
              <a:defRPr sz="2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9851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2005" y="959556"/>
            <a:ext cx="1495407" cy="826617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332" y="959556"/>
            <a:ext cx="7936845" cy="82661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7667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1" y="4251367"/>
            <a:ext cx="9697898" cy="2875174"/>
          </a:xfrm>
        </p:spPr>
        <p:txBody>
          <a:bodyPr anchor="b"/>
          <a:lstStyle>
            <a:lvl1pPr algn="l">
              <a:defRPr sz="61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1" y="7126539"/>
            <a:ext cx="9697898" cy="1354333"/>
          </a:xfrm>
        </p:spPr>
        <p:txBody>
          <a:bodyPr anchor="t"/>
          <a:lstStyle>
            <a:lvl1pPr marL="0" indent="0" algn="l">
              <a:buNone/>
              <a:defRPr sz="30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9851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959556"/>
            <a:ext cx="9697896" cy="20790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334" y="3400927"/>
            <a:ext cx="4717944" cy="6108623"/>
          </a:xfrm>
        </p:spPr>
        <p:txBody>
          <a:bodyPr>
            <a:normAutofit/>
          </a:bodyPr>
          <a:lstStyle>
            <a:lvl1pPr>
              <a:defRPr sz="2750"/>
            </a:lvl1pPr>
            <a:lvl2pPr>
              <a:defRPr sz="2444"/>
            </a:lvl2pPr>
            <a:lvl3pPr>
              <a:defRPr sz="2139"/>
            </a:lvl3pPr>
            <a:lvl4pPr>
              <a:defRPr sz="1833"/>
            </a:lvl4pPr>
            <a:lvl5pPr>
              <a:defRPr sz="1833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1284" y="3400930"/>
            <a:ext cx="4717946" cy="6108624"/>
          </a:xfrm>
        </p:spPr>
        <p:txBody>
          <a:bodyPr>
            <a:normAutofit/>
          </a:bodyPr>
          <a:lstStyle>
            <a:lvl1pPr>
              <a:defRPr sz="2750"/>
            </a:lvl1pPr>
            <a:lvl2pPr>
              <a:defRPr sz="2444"/>
            </a:lvl2pPr>
            <a:lvl3pPr>
              <a:defRPr sz="2139"/>
            </a:lvl3pPr>
            <a:lvl4pPr>
              <a:defRPr sz="1833"/>
            </a:lvl4pPr>
            <a:lvl5pPr>
              <a:defRPr sz="1833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959556"/>
            <a:ext cx="9697895" cy="20790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2" y="3401547"/>
            <a:ext cx="4721860" cy="907079"/>
          </a:xfrm>
        </p:spPr>
        <p:txBody>
          <a:bodyPr anchor="b">
            <a:noAutofit/>
          </a:bodyPr>
          <a:lstStyle>
            <a:lvl1pPr marL="0" indent="0">
              <a:buNone/>
              <a:defRPr sz="3667" b="0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32" y="4308629"/>
            <a:ext cx="4721860" cy="52009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7367" y="3401547"/>
            <a:ext cx="4721860" cy="907079"/>
          </a:xfrm>
        </p:spPr>
        <p:txBody>
          <a:bodyPr anchor="b">
            <a:noAutofit/>
          </a:bodyPr>
          <a:lstStyle>
            <a:lvl1pPr marL="0" indent="0">
              <a:buNone/>
              <a:defRPr sz="3667" b="0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7367" y="4308629"/>
            <a:ext cx="4721860" cy="52009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2" y="959556"/>
            <a:ext cx="9697896" cy="20790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2" y="2358914"/>
            <a:ext cx="4262778" cy="2012400"/>
          </a:xfrm>
        </p:spPr>
        <p:txBody>
          <a:bodyPr anchor="b">
            <a:normAutofit/>
          </a:bodyPr>
          <a:lstStyle>
            <a:lvl1pPr>
              <a:defRPr sz="3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115" y="810531"/>
            <a:ext cx="5173112" cy="86990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332" y="4371313"/>
            <a:ext cx="4262778" cy="4068114"/>
          </a:xfrm>
        </p:spPr>
        <p:txBody>
          <a:bodyPr>
            <a:normAutofit/>
          </a:bodyPr>
          <a:lstStyle>
            <a:lvl1pPr marL="0" indent="0">
              <a:buNone/>
              <a:defRPr sz="2139"/>
            </a:lvl1pPr>
            <a:lvl2pPr marL="523883" indent="0">
              <a:buNone/>
              <a:defRPr sz="1604"/>
            </a:lvl2pPr>
            <a:lvl3pPr marL="1047765" indent="0">
              <a:buNone/>
              <a:defRPr sz="1375"/>
            </a:lvl3pPr>
            <a:lvl4pPr marL="1571648" indent="0">
              <a:buNone/>
              <a:defRPr sz="1146"/>
            </a:lvl4pPr>
            <a:lvl5pPr marL="2095530" indent="0">
              <a:buNone/>
              <a:defRPr sz="1146"/>
            </a:lvl5pPr>
            <a:lvl6pPr marL="2619413" indent="0">
              <a:buNone/>
              <a:defRPr sz="1146"/>
            </a:lvl6pPr>
            <a:lvl7pPr marL="3143296" indent="0">
              <a:buNone/>
              <a:defRPr sz="1146"/>
            </a:lvl7pPr>
            <a:lvl8pPr marL="3667178" indent="0">
              <a:buNone/>
              <a:defRPr sz="1146"/>
            </a:lvl8pPr>
            <a:lvl9pPr marL="4191061" indent="0">
              <a:buNone/>
              <a:defRPr sz="11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2" y="7556500"/>
            <a:ext cx="9697896" cy="892088"/>
          </a:xfrm>
        </p:spPr>
        <p:txBody>
          <a:bodyPr anchor="b">
            <a:normAutofit/>
          </a:bodyPr>
          <a:lstStyle>
            <a:lvl1pPr algn="l">
              <a:defRPr sz="3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332" y="959556"/>
            <a:ext cx="9697896" cy="6053445"/>
          </a:xfrm>
        </p:spPr>
        <p:txBody>
          <a:bodyPr anchor="t">
            <a:normAutofit/>
          </a:bodyPr>
          <a:lstStyle>
            <a:lvl1pPr marL="0" indent="0" algn="ctr">
              <a:buNone/>
              <a:defRPr sz="2444"/>
            </a:lvl1pPr>
            <a:lvl2pPr marL="698510" indent="0">
              <a:buNone/>
              <a:defRPr sz="2444"/>
            </a:lvl2pPr>
            <a:lvl3pPr marL="1397020" indent="0">
              <a:buNone/>
              <a:defRPr sz="2444"/>
            </a:lvl3pPr>
            <a:lvl4pPr marL="2095530" indent="0">
              <a:buNone/>
              <a:defRPr sz="2444"/>
            </a:lvl4pPr>
            <a:lvl5pPr marL="2794041" indent="0">
              <a:buNone/>
              <a:defRPr sz="2444"/>
            </a:lvl5pPr>
            <a:lvl6pPr marL="3492551" indent="0">
              <a:buNone/>
              <a:defRPr sz="2444"/>
            </a:lvl6pPr>
            <a:lvl7pPr marL="4191061" indent="0">
              <a:buNone/>
              <a:defRPr sz="2444"/>
            </a:lvl7pPr>
            <a:lvl8pPr marL="4889571" indent="0">
              <a:buNone/>
              <a:defRPr sz="2444"/>
            </a:lvl8pPr>
            <a:lvl9pPr marL="5588081" indent="0">
              <a:buNone/>
              <a:defRPr sz="24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332" y="8448587"/>
            <a:ext cx="9697896" cy="1060964"/>
          </a:xfrm>
        </p:spPr>
        <p:txBody>
          <a:bodyPr>
            <a:normAutofit/>
          </a:bodyPr>
          <a:lstStyle>
            <a:lvl1pPr marL="0" indent="0">
              <a:buNone/>
              <a:defRPr sz="1833"/>
            </a:lvl1pPr>
            <a:lvl2pPr marL="698510" indent="0">
              <a:buNone/>
              <a:defRPr sz="1833"/>
            </a:lvl2pPr>
            <a:lvl3pPr marL="1397020" indent="0">
              <a:buNone/>
              <a:defRPr sz="1528"/>
            </a:lvl3pPr>
            <a:lvl4pPr marL="2095530" indent="0">
              <a:buNone/>
              <a:defRPr sz="1375"/>
            </a:lvl4pPr>
            <a:lvl5pPr marL="2794041" indent="0">
              <a:buNone/>
              <a:defRPr sz="1375"/>
            </a:lvl5pPr>
            <a:lvl6pPr marL="3492551" indent="0">
              <a:buNone/>
              <a:defRPr sz="1375"/>
            </a:lvl6pPr>
            <a:lvl7pPr marL="4191061" indent="0">
              <a:buNone/>
              <a:defRPr sz="1375"/>
            </a:lvl7pPr>
            <a:lvl8pPr marL="4889571" indent="0">
              <a:buNone/>
              <a:defRPr sz="1375"/>
            </a:lvl8pPr>
            <a:lvl9pPr marL="5588081" indent="0">
              <a:buNone/>
              <a:defRPr sz="1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935" y="-13329"/>
            <a:ext cx="14011734" cy="10821657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1333" y="959556"/>
            <a:ext cx="9697895" cy="2079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32" y="3400930"/>
            <a:ext cx="9697896" cy="610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8033" y="9509554"/>
            <a:ext cx="1045202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1333" y="9509554"/>
            <a:ext cx="7062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6033" y="9509554"/>
            <a:ext cx="783197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5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698510" rtl="0" eaLnBrk="1" latinLnBrk="0" hangingPunct="1">
        <a:spcBef>
          <a:spcPct val="0"/>
        </a:spcBef>
        <a:buNone/>
        <a:defRPr sz="55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23883" indent="-523883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35079" indent="-436569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46275" indent="-349255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44786" indent="-349255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143296" indent="-349255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841806" indent="-349255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540316" indent="-349255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238826" indent="-349255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937336" indent="-349255" algn="l" defTabSz="698510" rtl="0" eaLnBrk="1" latinLnBrk="0" hangingPunct="1">
        <a:spcBef>
          <a:spcPts val="15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69851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xgboost.readthedocs.io/en/latest/parameter.html#parameters-for-tree-booster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inear-regression-in-machine-learn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owardsdatascience.com/gradient-boosted-decision-trees-explained-9259bd8205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">
            <a:extLst>
              <a:ext uri="{FF2B5EF4-FFF2-40B4-BE49-F238E27FC236}">
                <a16:creationId xmlns:a16="http://schemas.microsoft.com/office/drawing/2014/main" id="{D3CAB9F5-1B69-5407-92C0-16C4C3F21A52}"/>
              </a:ext>
            </a:extLst>
          </p:cNvPr>
          <p:cNvSpPr/>
          <p:nvPr/>
        </p:nvSpPr>
        <p:spPr>
          <a:xfrm>
            <a:off x="3798467" y="1558971"/>
            <a:ext cx="3078715" cy="544260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055096BD-A1F9-22BD-FC44-1B0022401721}"/>
              </a:ext>
            </a:extLst>
          </p:cNvPr>
          <p:cNvSpPr/>
          <p:nvPr/>
        </p:nvSpPr>
        <p:spPr>
          <a:xfrm>
            <a:off x="339570" y="4219013"/>
            <a:ext cx="3078715" cy="604130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2" name="Rectangle">
            <a:extLst>
              <a:ext uri="{FF2B5EF4-FFF2-40B4-BE49-F238E27FC236}">
                <a16:creationId xmlns:a16="http://schemas.microsoft.com/office/drawing/2014/main" id="{8E06D3B2-F932-1063-5A99-62DA1198062C}"/>
              </a:ext>
            </a:extLst>
          </p:cNvPr>
          <p:cNvSpPr/>
          <p:nvPr/>
        </p:nvSpPr>
        <p:spPr>
          <a:xfrm>
            <a:off x="3798085" y="7401498"/>
            <a:ext cx="3078715" cy="285881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24C3B6F3-6288-EE5C-7FDA-F8B5CD6680E1}"/>
              </a:ext>
            </a:extLst>
          </p:cNvPr>
          <p:cNvSpPr/>
          <p:nvPr/>
        </p:nvSpPr>
        <p:spPr>
          <a:xfrm>
            <a:off x="7402938" y="1653837"/>
            <a:ext cx="5351483" cy="871239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badi" panose="020B0604020202020204" pitchFamily="34" charset="0"/>
              </a:rPr>
              <a:t>Machine Learning</a:t>
            </a:r>
            <a:r>
              <a:rPr sz="4000" b="1" dirty="0">
                <a:solidFill>
                  <a:schemeClr val="tx1"/>
                </a:solidFill>
                <a:latin typeface="Abadi" panose="020B0604020202020204" pitchFamily="34" charset="0"/>
              </a:rPr>
              <a:t>:</a:t>
            </a:r>
            <a:r>
              <a:rPr lang="en-US" sz="4000" b="1" dirty="0">
                <a:solidFill>
                  <a:schemeClr val="tx1"/>
                </a:solidFill>
                <a:latin typeface="Abadi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badi" panose="020B0604020202020204" pitchFamily="34" charset="0"/>
              </a:rPr>
              <a:t>XGBoost</a:t>
            </a:r>
            <a:r>
              <a:rPr lang="en-US" sz="4000" b="1" dirty="0">
                <a:solidFill>
                  <a:schemeClr val="tx1"/>
                </a:solidFill>
                <a:latin typeface="Abadi" panose="020B0604020202020204" pitchFamily="34" charset="0"/>
              </a:rPr>
              <a:t> and Caret: Cheat Sheet</a:t>
            </a:r>
            <a:r>
              <a:rPr sz="4000" b="1" dirty="0">
                <a:solidFill>
                  <a:schemeClr val="tx1"/>
                </a:solidFill>
                <a:latin typeface="Abadi" panose="020B0604020202020204" pitchFamily="34" charset="0"/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-3127357" y="10492604"/>
            <a:ext cx="1248071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2"/>
              </a:rPr>
              <a:t>CC BY SA</a:t>
            </a:r>
            <a:r>
              <a:rPr dirty="0"/>
              <a:t> </a:t>
            </a:r>
            <a:r>
              <a:rPr lang="en-US" dirty="0"/>
              <a:t>Andrew Miller-Klugman</a:t>
            </a:r>
            <a:r>
              <a:rPr dirty="0"/>
              <a:t> •  </a:t>
            </a:r>
            <a:r>
              <a:rPr lang="en-US" dirty="0"/>
              <a:t>amillerklugman2002@gmail.com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 flipV="1">
            <a:off x="291338" y="1209955"/>
            <a:ext cx="13329221" cy="924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339571" y="1600749"/>
            <a:ext cx="3078715" cy="228414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09DC55F-9496-35DB-3E5B-DC21C837B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299" y="-187978"/>
            <a:ext cx="2225355" cy="1429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7D28B-8CA7-C0A2-4AEB-4F4521D418DB}"/>
              </a:ext>
            </a:extLst>
          </p:cNvPr>
          <p:cNvSpPr txBox="1"/>
          <p:nvPr/>
        </p:nvSpPr>
        <p:spPr>
          <a:xfrm>
            <a:off x="320788" y="1566005"/>
            <a:ext cx="3109898" cy="2977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j-lt"/>
                <a:ea typeface="Source Sans Pro"/>
                <a:cs typeface="Source Sans Pro"/>
                <a:sym typeface="Source Sans Pro"/>
              </a:rPr>
              <a:t>CRAN: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j-lt"/>
                <a:ea typeface="Source Sans Pro"/>
                <a:cs typeface="Source Sans Pro"/>
                <a:sym typeface="Source Sans Pro"/>
              </a:rPr>
              <a:t>Install.packages</a:t>
            </a:r>
            <a:r>
              <a:rPr kumimoji="0" lang="en-US" sz="12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j-lt"/>
                <a:ea typeface="Source Sans Pro"/>
                <a:cs typeface="Source Sans Pro"/>
                <a:sym typeface="Source Sans Pro"/>
              </a:rPr>
              <a:t>(“</a:t>
            </a:r>
            <a:r>
              <a:rPr kumimoji="0" lang="en-US" sz="1200" b="0" i="1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j-lt"/>
                <a:ea typeface="Source Sans Pro"/>
                <a:cs typeface="Source Sans Pro"/>
                <a:sym typeface="Source Sans Pro"/>
              </a:rPr>
              <a:t>xgboost</a:t>
            </a:r>
            <a:r>
              <a:rPr kumimoji="0" lang="en-US" sz="12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j-lt"/>
                <a:ea typeface="Source Sans Pro"/>
                <a:cs typeface="Source Sans Pro"/>
                <a:sym typeface="Source Sans Pro"/>
              </a:rPr>
              <a:t>”)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dirty="0" err="1">
                <a:solidFill>
                  <a:srgbClr val="4C4C4C"/>
                </a:solidFill>
                <a:latin typeface="+mj-lt"/>
                <a:ea typeface="Source Sans Pro"/>
                <a:cs typeface="Source Sans Pro"/>
                <a:sym typeface="Source Sans Pro"/>
              </a:rPr>
              <a:t>Install.packages</a:t>
            </a:r>
            <a:r>
              <a:rPr lang="en-US" sz="1200" i="1" dirty="0">
                <a:solidFill>
                  <a:srgbClr val="4C4C4C"/>
                </a:solidFill>
                <a:latin typeface="+mj-lt"/>
                <a:ea typeface="Source Sans Pro"/>
                <a:cs typeface="Source Sans Pro"/>
                <a:sym typeface="Source Sans Pro"/>
              </a:rPr>
              <a:t>(“caret”)</a:t>
            </a:r>
            <a:endParaRPr kumimoji="0" lang="en-US" sz="1200" b="0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+mj-l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j-lt"/>
                <a:ea typeface="Source Sans Pro"/>
                <a:cs typeface="Source Sans Pro"/>
                <a:sym typeface="Source Sans Pro"/>
              </a:rPr>
              <a:t>Github</a:t>
            </a:r>
            <a:r>
              <a:rPr lang="en-US" sz="1200" dirty="0">
                <a:latin typeface="+mj-lt"/>
              </a:rPr>
              <a:t> (recommended):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1" dirty="0" err="1">
                <a:latin typeface="+mj-lt"/>
              </a:rPr>
              <a:t>install.packages</a:t>
            </a:r>
            <a:r>
              <a:rPr lang="en-US" sz="1200" b="0" i="1" dirty="0">
                <a:latin typeface="+mj-lt"/>
              </a:rPr>
              <a:t>("drat", repos="https://cran.rstudio.com")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1" dirty="0">
                <a:latin typeface="+mj-lt"/>
              </a:rPr>
              <a:t>drat:::</a:t>
            </a:r>
            <a:r>
              <a:rPr lang="en-US" sz="1200" b="0" i="1" dirty="0" err="1">
                <a:latin typeface="+mj-lt"/>
              </a:rPr>
              <a:t>addRepo</a:t>
            </a:r>
            <a:r>
              <a:rPr lang="en-US" sz="1200" b="0" i="1" dirty="0">
                <a:latin typeface="+mj-lt"/>
              </a:rPr>
              <a:t>("</a:t>
            </a:r>
            <a:r>
              <a:rPr lang="en-US" sz="1200" b="0" i="1" dirty="0" err="1">
                <a:latin typeface="+mj-lt"/>
              </a:rPr>
              <a:t>dmlc</a:t>
            </a:r>
            <a:r>
              <a:rPr lang="en-US" sz="1200" b="0" i="1" dirty="0">
                <a:latin typeface="+mj-lt"/>
              </a:rPr>
              <a:t>")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1" dirty="0" err="1">
                <a:latin typeface="+mj-lt"/>
              </a:rPr>
              <a:t>install.packages</a:t>
            </a:r>
            <a:r>
              <a:rPr lang="en-US" sz="1200" b="0" i="1" dirty="0">
                <a:latin typeface="+mj-lt"/>
              </a:rPr>
              <a:t>("</a:t>
            </a:r>
            <a:r>
              <a:rPr lang="en-US" sz="1200" b="0" i="1" dirty="0" err="1">
                <a:latin typeface="+mj-lt"/>
              </a:rPr>
              <a:t>xgboost</a:t>
            </a:r>
            <a:r>
              <a:rPr lang="en-US" sz="1200" b="0" i="1" dirty="0">
                <a:latin typeface="+mj-lt"/>
              </a:rPr>
              <a:t>", repos="http://dmlc.ml/drat/", type = "source")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+mj-l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D331E3-AA78-30B1-F0FA-70FD321954C6}"/>
              </a:ext>
            </a:extLst>
          </p:cNvPr>
          <p:cNvSpPr/>
          <p:nvPr/>
        </p:nvSpPr>
        <p:spPr>
          <a:xfrm>
            <a:off x="188344" y="1264682"/>
            <a:ext cx="3348681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3112-1860-26ED-7B00-F4881FF7FD09}"/>
              </a:ext>
            </a:extLst>
          </p:cNvPr>
          <p:cNvSpPr txBox="1"/>
          <p:nvPr/>
        </p:nvSpPr>
        <p:spPr>
          <a:xfrm>
            <a:off x="1089166" y="1258907"/>
            <a:ext cx="2946938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Installation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3F0790-82CC-57B8-07FE-5FC40E1E17A8}"/>
              </a:ext>
            </a:extLst>
          </p:cNvPr>
          <p:cNvSpPr/>
          <p:nvPr/>
        </p:nvSpPr>
        <p:spPr>
          <a:xfrm>
            <a:off x="228970" y="3944350"/>
            <a:ext cx="3299913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53847-6E67-0644-0C58-DD98C2E1BEBF}"/>
              </a:ext>
            </a:extLst>
          </p:cNvPr>
          <p:cNvSpPr txBox="1"/>
          <p:nvPr/>
        </p:nvSpPr>
        <p:spPr>
          <a:xfrm>
            <a:off x="706644" y="3917007"/>
            <a:ext cx="2310467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83974-FC95-9CDF-9424-7407CE90598B}"/>
              </a:ext>
            </a:extLst>
          </p:cNvPr>
          <p:cNvSpPr txBox="1"/>
          <p:nvPr/>
        </p:nvSpPr>
        <p:spPr>
          <a:xfrm>
            <a:off x="488792" y="4487791"/>
            <a:ext cx="2780270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Machine Leaning allows for a program to make predictions based off a test data set. The packages allow for model training and 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F55AAE0D-9000-3E86-E125-CA2823DDC643}"/>
              </a:ext>
            </a:extLst>
          </p:cNvPr>
          <p:cNvSpPr/>
          <p:nvPr/>
        </p:nvSpPr>
        <p:spPr>
          <a:xfrm>
            <a:off x="610757" y="5029788"/>
            <a:ext cx="2502243" cy="1189816"/>
          </a:xfrm>
          <a:prstGeom prst="mathMinus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Example Models</a:t>
            </a:r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EC2DCC99-7E22-54BC-FC26-F0A27417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8" y="6289724"/>
            <a:ext cx="1816100" cy="1816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FF3C62-0E79-2D9C-B276-2D3828E97FBD}"/>
              </a:ext>
            </a:extLst>
          </p:cNvPr>
          <p:cNvSpPr txBox="1"/>
          <p:nvPr/>
        </p:nvSpPr>
        <p:spPr>
          <a:xfrm>
            <a:off x="411687" y="5925139"/>
            <a:ext cx="3166737" cy="305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Linear Regression Model – booster = "</a:t>
            </a:r>
            <a:r>
              <a:rPr kumimoji="0" lang="en-US" sz="11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gblinear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5A2B2D1B-371E-C413-A726-59ACE508F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9" y="8659481"/>
            <a:ext cx="3074248" cy="128358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18BF90-1E0E-17C4-566C-2AAB1536D1CF}"/>
              </a:ext>
            </a:extLst>
          </p:cNvPr>
          <p:cNvSpPr txBox="1"/>
          <p:nvPr/>
        </p:nvSpPr>
        <p:spPr>
          <a:xfrm>
            <a:off x="767271" y="8246065"/>
            <a:ext cx="300887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Gradient Boosted Decision Tree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1FEF91-ED40-9F2E-C8EB-6984E341249B}"/>
              </a:ext>
            </a:extLst>
          </p:cNvPr>
          <p:cNvSpPr/>
          <p:nvPr/>
        </p:nvSpPr>
        <p:spPr>
          <a:xfrm>
            <a:off x="3657735" y="1267921"/>
            <a:ext cx="3348681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422FD-8D68-6913-30AC-3AA7C8EEEB95}"/>
              </a:ext>
            </a:extLst>
          </p:cNvPr>
          <p:cNvSpPr txBox="1"/>
          <p:nvPr/>
        </p:nvSpPr>
        <p:spPr>
          <a:xfrm>
            <a:off x="4785699" y="1214509"/>
            <a:ext cx="3078715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Datasets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307A1-C32F-5E40-0B1B-0DB2AB1FD013}"/>
              </a:ext>
            </a:extLst>
          </p:cNvPr>
          <p:cNvSpPr txBox="1"/>
          <p:nvPr/>
        </p:nvSpPr>
        <p:spPr>
          <a:xfrm>
            <a:off x="3767287" y="1672829"/>
            <a:ext cx="3638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Included Training and Testing dataset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5F9BC4-5B2E-FDA2-0BE1-3C728BEAF837}"/>
              </a:ext>
            </a:extLst>
          </p:cNvPr>
          <p:cNvSpPr txBox="1"/>
          <p:nvPr/>
        </p:nvSpPr>
        <p:spPr>
          <a:xfrm>
            <a:off x="3890760" y="1975472"/>
            <a:ext cx="3256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data(</a:t>
            </a:r>
            <a:r>
              <a:rPr lang="en-US" sz="1200" i="1" dirty="0" err="1"/>
              <a:t>agaricus.train</a:t>
            </a:r>
            <a:r>
              <a:rPr lang="en-US" sz="1200" i="1" dirty="0"/>
              <a:t>, package='</a:t>
            </a:r>
            <a:r>
              <a:rPr lang="en-US" sz="1200" i="1" dirty="0" err="1"/>
              <a:t>xgboost</a:t>
            </a:r>
            <a:r>
              <a:rPr lang="en-US" sz="1200" i="1" dirty="0"/>
              <a:t>')</a:t>
            </a:r>
          </a:p>
          <a:p>
            <a:r>
              <a:rPr lang="en-US" sz="1200" i="1" dirty="0"/>
              <a:t>data(</a:t>
            </a:r>
            <a:r>
              <a:rPr lang="en-US" sz="1200" i="1" dirty="0" err="1"/>
              <a:t>agaricus.test</a:t>
            </a:r>
            <a:r>
              <a:rPr lang="en-US" sz="1200" i="1" dirty="0"/>
              <a:t>, package='</a:t>
            </a:r>
            <a:r>
              <a:rPr lang="en-US" sz="1200" i="1" dirty="0" err="1"/>
              <a:t>xgboost</a:t>
            </a:r>
            <a:r>
              <a:rPr lang="en-US" sz="1200" i="1" dirty="0"/>
              <a:t>')</a:t>
            </a:r>
          </a:p>
          <a:p>
            <a:endParaRPr lang="en-US" dirty="0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2AA520C3-D5BA-4BD9-80E4-8BDC73AF2825}"/>
              </a:ext>
            </a:extLst>
          </p:cNvPr>
          <p:cNvSpPr/>
          <p:nvPr/>
        </p:nvSpPr>
        <p:spPr>
          <a:xfrm>
            <a:off x="3975914" y="2119228"/>
            <a:ext cx="2502243" cy="1189816"/>
          </a:xfrm>
          <a:prstGeom prst="mathMinus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Partitioning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202E41-CA93-F175-F91D-04F6514C598C}"/>
              </a:ext>
            </a:extLst>
          </p:cNvPr>
          <p:cNvSpPr txBox="1"/>
          <p:nvPr/>
        </p:nvSpPr>
        <p:spPr>
          <a:xfrm>
            <a:off x="3856018" y="2962139"/>
            <a:ext cx="2952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most cases you will have to split your own data into a test and train set which can be done using the caret package</a:t>
            </a:r>
          </a:p>
          <a:p>
            <a:pPr algn="ctr"/>
            <a:r>
              <a:rPr lang="en-US" sz="1200" dirty="0"/>
              <a:t>(iris data used for example)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5056B6-FD4F-9FE9-BE16-81BE114B7676}"/>
              </a:ext>
            </a:extLst>
          </p:cNvPr>
          <p:cNvSpPr/>
          <p:nvPr/>
        </p:nvSpPr>
        <p:spPr>
          <a:xfrm>
            <a:off x="3942179" y="3910466"/>
            <a:ext cx="2779789" cy="2968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B8AD4D-176A-9247-6FA0-83CBF15288ED}"/>
              </a:ext>
            </a:extLst>
          </p:cNvPr>
          <p:cNvSpPr txBox="1"/>
          <p:nvPr/>
        </p:nvSpPr>
        <p:spPr>
          <a:xfrm>
            <a:off x="3951877" y="3966339"/>
            <a:ext cx="2830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set.seed</a:t>
            </a:r>
            <a:r>
              <a:rPr lang="en-US" sz="1200" i="1" dirty="0"/>
              <a:t>(101)</a:t>
            </a:r>
          </a:p>
          <a:p>
            <a:r>
              <a:rPr lang="en-US" sz="1200" i="1" dirty="0"/>
              <a:t>Data(iris)</a:t>
            </a:r>
          </a:p>
          <a:p>
            <a:endParaRPr lang="en-US" sz="1200" i="1" dirty="0"/>
          </a:p>
          <a:p>
            <a:r>
              <a:rPr lang="en-US" sz="1200" i="1" dirty="0"/>
              <a:t>parts = </a:t>
            </a:r>
            <a:r>
              <a:rPr lang="en-US" sz="1200" i="1" dirty="0" err="1"/>
              <a:t>createDataPartition</a:t>
            </a:r>
            <a:r>
              <a:rPr lang="en-US" sz="1200" i="1" dirty="0"/>
              <a:t>( y = </a:t>
            </a:r>
            <a:r>
              <a:rPr lang="en-US" sz="1200" i="1" dirty="0" err="1"/>
              <a:t>data$Species</a:t>
            </a:r>
            <a:r>
              <a:rPr lang="en-US" sz="1200" i="1" dirty="0"/>
              <a:t>, p = 0.8, list = F)</a:t>
            </a:r>
          </a:p>
          <a:p>
            <a:endParaRPr lang="en-US" sz="1200" i="1" dirty="0"/>
          </a:p>
          <a:p>
            <a:pPr algn="ctr"/>
            <a:r>
              <a:rPr lang="en-US" sz="1200" i="1" dirty="0"/>
              <a:t>Make Two New Data Sets (test and train)</a:t>
            </a:r>
          </a:p>
          <a:p>
            <a:pPr algn="ctr"/>
            <a:endParaRPr lang="en-US" sz="1200" i="1" dirty="0"/>
          </a:p>
          <a:p>
            <a:r>
              <a:rPr lang="en-US" sz="1200" i="1" dirty="0"/>
              <a:t>train = data[parts, ]</a:t>
            </a:r>
          </a:p>
          <a:p>
            <a:r>
              <a:rPr lang="en-US" sz="1200" i="1" dirty="0"/>
              <a:t>test = data[-parts, ]</a:t>
            </a:r>
          </a:p>
          <a:p>
            <a:r>
              <a:rPr lang="en-US" sz="1200" i="1" dirty="0" err="1"/>
              <a:t>X_train</a:t>
            </a:r>
            <a:r>
              <a:rPr lang="en-US" sz="1200" i="1" dirty="0"/>
              <a:t> = </a:t>
            </a:r>
            <a:r>
              <a:rPr lang="en-US" sz="1200" i="1" dirty="0" err="1"/>
              <a:t>data.matrix</a:t>
            </a:r>
            <a:r>
              <a:rPr lang="en-US" sz="1200" i="1" dirty="0"/>
              <a:t>(train[,-5]) </a:t>
            </a:r>
            <a:r>
              <a:rPr lang="en-US" sz="1200" i="1" dirty="0" err="1"/>
              <a:t>y_train</a:t>
            </a:r>
            <a:r>
              <a:rPr lang="en-US" sz="1200" i="1" dirty="0"/>
              <a:t> = train[,5] </a:t>
            </a:r>
          </a:p>
          <a:p>
            <a:r>
              <a:rPr lang="en-US" sz="1200" i="1" dirty="0" err="1"/>
              <a:t>X_test</a:t>
            </a:r>
            <a:r>
              <a:rPr lang="en-US" sz="1200" i="1" dirty="0"/>
              <a:t> = </a:t>
            </a:r>
            <a:r>
              <a:rPr lang="en-US" sz="1200" i="1" dirty="0" err="1"/>
              <a:t>data.matrix</a:t>
            </a:r>
            <a:r>
              <a:rPr lang="en-US" sz="1200" i="1" dirty="0"/>
              <a:t>(test[,-5]) </a:t>
            </a:r>
          </a:p>
          <a:p>
            <a:r>
              <a:rPr lang="en-US" sz="1200" i="1" dirty="0" err="1"/>
              <a:t>y_test</a:t>
            </a:r>
            <a:r>
              <a:rPr lang="en-US" sz="1200" i="1" dirty="0"/>
              <a:t> = test[,5]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5C6674-2F03-BD11-CE5C-09C7E7942D6C}"/>
              </a:ext>
            </a:extLst>
          </p:cNvPr>
          <p:cNvSpPr/>
          <p:nvPr/>
        </p:nvSpPr>
        <p:spPr>
          <a:xfrm>
            <a:off x="3637817" y="7220454"/>
            <a:ext cx="3348681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6A1B90-1A68-39F5-6384-8A6F31356EDD}"/>
              </a:ext>
            </a:extLst>
          </p:cNvPr>
          <p:cNvSpPr txBox="1"/>
          <p:nvPr/>
        </p:nvSpPr>
        <p:spPr>
          <a:xfrm>
            <a:off x="4369332" y="7206329"/>
            <a:ext cx="277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Data </a:t>
            </a:r>
            <a:r>
              <a:rPr lang="en-US" sz="20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Structure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631A5E-56BE-3097-AA66-F1DC1EE70755}"/>
              </a:ext>
            </a:extLst>
          </p:cNvPr>
          <p:cNvSpPr txBox="1"/>
          <p:nvPr/>
        </p:nvSpPr>
        <p:spPr>
          <a:xfrm>
            <a:off x="3864715" y="7702164"/>
            <a:ext cx="2923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Xgboost</a:t>
            </a:r>
            <a:r>
              <a:rPr lang="en-US" sz="1200" dirty="0"/>
              <a:t> provides a data storage method that allows for increased memory efficiency and decreased learning time</a:t>
            </a:r>
          </a:p>
          <a:p>
            <a:pPr algn="ctr"/>
            <a:r>
              <a:rPr lang="en-US" sz="1200" i="1" dirty="0" err="1"/>
              <a:t>Xgb.DMatrix</a:t>
            </a:r>
            <a:r>
              <a:rPr lang="en-US" sz="1200" dirty="0"/>
              <a:t>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EE95ED-DF36-148B-593C-1C0368FE460F}"/>
              </a:ext>
            </a:extLst>
          </p:cNvPr>
          <p:cNvSpPr/>
          <p:nvPr/>
        </p:nvSpPr>
        <p:spPr>
          <a:xfrm>
            <a:off x="3955999" y="8614784"/>
            <a:ext cx="2779789" cy="1147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FA73CB-6BE9-5D6E-4EA5-DE145D8DEC5D}"/>
              </a:ext>
            </a:extLst>
          </p:cNvPr>
          <p:cNvSpPr txBox="1"/>
          <p:nvPr/>
        </p:nvSpPr>
        <p:spPr>
          <a:xfrm>
            <a:off x="3989734" y="8675772"/>
            <a:ext cx="2746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xgboost_train</a:t>
            </a:r>
            <a:r>
              <a:rPr lang="en-US" sz="1200" i="1" dirty="0"/>
              <a:t> = </a:t>
            </a:r>
            <a:r>
              <a:rPr lang="en-US" sz="1200" i="1" dirty="0" err="1"/>
              <a:t>xgb.DMatrix</a:t>
            </a:r>
            <a:r>
              <a:rPr lang="en-US" sz="1200" i="1" dirty="0"/>
              <a:t>(data = </a:t>
            </a:r>
            <a:r>
              <a:rPr lang="en-US" sz="1200" i="1" dirty="0" err="1"/>
              <a:t>X_train</a:t>
            </a:r>
            <a:r>
              <a:rPr lang="en-US" sz="1200" i="1" dirty="0"/>
              <a:t>, label = </a:t>
            </a:r>
            <a:r>
              <a:rPr lang="en-US" sz="1200" i="1" dirty="0" err="1"/>
              <a:t>y_train</a:t>
            </a:r>
            <a:r>
              <a:rPr lang="en-US" sz="1200" i="1" dirty="0"/>
              <a:t>)</a:t>
            </a:r>
          </a:p>
          <a:p>
            <a:endParaRPr lang="en-US" sz="1200" i="1" dirty="0"/>
          </a:p>
          <a:p>
            <a:r>
              <a:rPr lang="en-US" sz="1200" i="1" dirty="0" err="1"/>
              <a:t>xgboost_test</a:t>
            </a:r>
            <a:r>
              <a:rPr lang="en-US" sz="1200" i="1" dirty="0"/>
              <a:t> = </a:t>
            </a:r>
            <a:r>
              <a:rPr lang="en-US" sz="1200" i="1" dirty="0" err="1"/>
              <a:t>xgb.DMatrix</a:t>
            </a:r>
            <a:r>
              <a:rPr lang="en-US" sz="1200" i="1" dirty="0"/>
              <a:t>(data= </a:t>
            </a:r>
            <a:r>
              <a:rPr lang="en-US" sz="1200" i="1" dirty="0" err="1"/>
              <a:t>X_test</a:t>
            </a:r>
            <a:r>
              <a:rPr lang="en-US" sz="1200" i="1" dirty="0"/>
              <a:t>, label= </a:t>
            </a:r>
            <a:r>
              <a:rPr lang="en-US" sz="1200" i="1" dirty="0" err="1"/>
              <a:t>y_test</a:t>
            </a:r>
            <a:r>
              <a:rPr lang="en-US" sz="1200" i="1" dirty="0"/>
              <a:t>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153E429-48B5-69F0-BECE-AEBA9BA5C056}"/>
              </a:ext>
            </a:extLst>
          </p:cNvPr>
          <p:cNvSpPr/>
          <p:nvPr/>
        </p:nvSpPr>
        <p:spPr>
          <a:xfrm>
            <a:off x="7072975" y="1278829"/>
            <a:ext cx="5900419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AD77AF-EFD1-D43E-1F4B-377F0D9C591D}"/>
              </a:ext>
            </a:extLst>
          </p:cNvPr>
          <p:cNvSpPr txBox="1"/>
          <p:nvPr/>
        </p:nvSpPr>
        <p:spPr>
          <a:xfrm>
            <a:off x="8915699" y="1241719"/>
            <a:ext cx="221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Prediction Models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E5D1B7-B670-4B20-9D5D-D920BD9D5034}"/>
              </a:ext>
            </a:extLst>
          </p:cNvPr>
          <p:cNvSpPr/>
          <p:nvPr/>
        </p:nvSpPr>
        <p:spPr>
          <a:xfrm>
            <a:off x="7405407" y="1857599"/>
            <a:ext cx="4951350" cy="681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F0D850E-3BB9-0906-17A6-57D795934973}"/>
              </a:ext>
            </a:extLst>
          </p:cNvPr>
          <p:cNvSpPr txBox="1"/>
          <p:nvPr/>
        </p:nvSpPr>
        <p:spPr>
          <a:xfrm>
            <a:off x="9113108" y="1954578"/>
            <a:ext cx="279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xgb.train</a:t>
            </a:r>
            <a:endParaRPr lang="en-US" sz="2000" i="1" dirty="0"/>
          </a:p>
        </p:txBody>
      </p:sp>
      <p:graphicFrame>
        <p:nvGraphicFramePr>
          <p:cNvPr id="197" name="Table 197">
            <a:extLst>
              <a:ext uri="{FF2B5EF4-FFF2-40B4-BE49-F238E27FC236}">
                <a16:creationId xmlns:a16="http://schemas.microsoft.com/office/drawing/2014/main" id="{3B12A0D0-6B73-B60E-1CE2-EC41827E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7463"/>
              </p:ext>
            </p:extLst>
          </p:nvPr>
        </p:nvGraphicFramePr>
        <p:xfrm>
          <a:off x="7464819" y="2808411"/>
          <a:ext cx="4951350" cy="462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5675">
                  <a:extLst>
                    <a:ext uri="{9D8B030D-6E8A-4147-A177-3AD203B41FA5}">
                      <a16:colId xmlns:a16="http://schemas.microsoft.com/office/drawing/2014/main" val="225862831"/>
                    </a:ext>
                  </a:extLst>
                </a:gridCol>
                <a:gridCol w="2475675">
                  <a:extLst>
                    <a:ext uri="{9D8B030D-6E8A-4147-A177-3AD203B41FA5}">
                      <a16:colId xmlns:a16="http://schemas.microsoft.com/office/drawing/2014/main" val="2304268026"/>
                    </a:ext>
                  </a:extLst>
                </a:gridCol>
              </a:tblGrid>
              <a:tr h="3069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Insert the </a:t>
                      </a:r>
                      <a:r>
                        <a:rPr lang="en-US" sz="1600" dirty="0" err="1"/>
                        <a:t>DMatrix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81944"/>
                  </a:ext>
                </a:extLst>
              </a:tr>
              <a:tr h="537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nrounds</a:t>
                      </a:r>
                      <a:r>
                        <a:rPr lang="en-US" sz="1600" dirty="0"/>
                        <a:t>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 number of boosting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04549"/>
                  </a:ext>
                </a:extLst>
              </a:tr>
              <a:tr h="537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max.depth</a:t>
                      </a:r>
                      <a:r>
                        <a:rPr lang="en-US" sz="1600" dirty="0"/>
                        <a:t>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 depth of the boosting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16085"/>
                  </a:ext>
                </a:extLst>
              </a:tr>
              <a:tr h="12277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Verbose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0: No output </a:t>
                      </a:r>
                    </a:p>
                    <a:p>
                      <a:pPr algn="ctr"/>
                      <a:r>
                        <a:rPr lang="en-US" sz="1600" dirty="0"/>
                        <a:t>1: print evaluation metric</a:t>
                      </a:r>
                    </a:p>
                    <a:p>
                      <a:pPr algn="ctr"/>
                      <a:r>
                        <a:rPr lang="en-US" sz="1600" dirty="0"/>
                        <a:t>2: print information about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18041"/>
                  </a:ext>
                </a:extLst>
              </a:tr>
              <a:tr h="767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booster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Allows for different models of regression “</a:t>
                      </a:r>
                      <a:r>
                        <a:rPr lang="en-US" sz="1600" dirty="0" err="1"/>
                        <a:t>gblinear</a:t>
                      </a:r>
                      <a:r>
                        <a:rPr lang="en-US" sz="1600" dirty="0"/>
                        <a:t>” “tree”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79757"/>
                  </a:ext>
                </a:extLst>
              </a:tr>
              <a:tr h="9975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objective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Specify the learning task and the corresponding learning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26555"/>
                  </a:ext>
                </a:extLst>
              </a:tr>
            </a:tbl>
          </a:graphicData>
        </a:graphic>
      </p:graphicFrame>
      <p:sp>
        <p:nvSpPr>
          <p:cNvPr id="198" name="Rectangle 197">
            <a:extLst>
              <a:ext uri="{FF2B5EF4-FFF2-40B4-BE49-F238E27FC236}">
                <a16:creationId xmlns:a16="http://schemas.microsoft.com/office/drawing/2014/main" id="{5919327C-70A5-B54F-6AD2-2A78F68A0389}"/>
              </a:ext>
            </a:extLst>
          </p:cNvPr>
          <p:cNvSpPr/>
          <p:nvPr/>
        </p:nvSpPr>
        <p:spPr>
          <a:xfrm>
            <a:off x="7644027" y="7761175"/>
            <a:ext cx="4758312" cy="170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26095D2-0C79-E47B-D41F-3778528CC8B8}"/>
              </a:ext>
            </a:extLst>
          </p:cNvPr>
          <p:cNvSpPr txBox="1"/>
          <p:nvPr/>
        </p:nvSpPr>
        <p:spPr>
          <a:xfrm>
            <a:off x="7712469" y="7831067"/>
            <a:ext cx="4621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model &lt;- </a:t>
            </a:r>
            <a:r>
              <a:rPr lang="en-US" i="1" dirty="0" err="1"/>
              <a:t>xgb.train</a:t>
            </a:r>
            <a:r>
              <a:rPr lang="en-US" i="1" dirty="0"/>
              <a:t>(data = </a:t>
            </a:r>
            <a:r>
              <a:rPr lang="en-US" i="1" dirty="0" err="1"/>
              <a:t>xgboost_train</a:t>
            </a:r>
            <a:r>
              <a:rPr lang="en-US" i="1" dirty="0"/>
              <a:t>,                                    </a:t>
            </a:r>
            <a:r>
              <a:rPr lang="en-US" i="1" dirty="0" err="1"/>
              <a:t>max.depth</a:t>
            </a:r>
            <a:r>
              <a:rPr lang="en-US" i="1" dirty="0"/>
              <a:t>=3,                                               </a:t>
            </a:r>
            <a:r>
              <a:rPr lang="en-US" i="1" dirty="0" err="1"/>
              <a:t>nrounds</a:t>
            </a:r>
            <a:r>
              <a:rPr lang="en-US" i="1" dirty="0"/>
              <a:t>=50,</a:t>
            </a:r>
          </a:p>
          <a:p>
            <a:r>
              <a:rPr lang="en-US" i="1" dirty="0"/>
              <a:t>Verbose = 0,</a:t>
            </a:r>
          </a:p>
          <a:p>
            <a:r>
              <a:rPr lang="en-US" i="1" dirty="0"/>
              <a:t>objective =  </a:t>
            </a:r>
            <a:r>
              <a:rPr lang="en-US" i="1" dirty="0" err="1"/>
              <a:t>binary:logistic</a:t>
            </a:r>
            <a:r>
              <a:rPr lang="en-US" i="1" dirty="0"/>
              <a:t>)</a:t>
            </a:r>
          </a:p>
          <a:p>
            <a:endParaRPr lang="en-US" i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B8C64F-2D7A-0B56-6301-A3A576A9C55C}"/>
              </a:ext>
            </a:extLst>
          </p:cNvPr>
          <p:cNvSpPr txBox="1"/>
          <p:nvPr/>
        </p:nvSpPr>
        <p:spPr>
          <a:xfrm flipH="1">
            <a:off x="7360286" y="9538285"/>
            <a:ext cx="521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There are many option for customizing your test for maximum efficiency: </a:t>
            </a:r>
            <a:r>
              <a:rPr lang="en-US" sz="1200" dirty="0">
                <a:hlinkClick r:id="rId6"/>
              </a:rPr>
              <a:t>https://xgboost.readthedocs.io/en/latest/parameter.html#parameters-for-tree-booster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">
            <a:extLst>
              <a:ext uri="{FF2B5EF4-FFF2-40B4-BE49-F238E27FC236}">
                <a16:creationId xmlns:a16="http://schemas.microsoft.com/office/drawing/2014/main" id="{E11400C4-8094-204F-2EED-74CB7EDC4EA9}"/>
              </a:ext>
            </a:extLst>
          </p:cNvPr>
          <p:cNvSpPr/>
          <p:nvPr/>
        </p:nvSpPr>
        <p:spPr>
          <a:xfrm>
            <a:off x="7723426" y="959284"/>
            <a:ext cx="3694792" cy="620145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A0A9EB2C-E2DC-2D9F-E254-CA83746E3B27}"/>
              </a:ext>
            </a:extLst>
          </p:cNvPr>
          <p:cNvSpPr/>
          <p:nvPr/>
        </p:nvSpPr>
        <p:spPr>
          <a:xfrm>
            <a:off x="4032452" y="953770"/>
            <a:ext cx="3078715" cy="617736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809294AF-26D6-FC8F-3438-B75D4E2121C5}"/>
              </a:ext>
            </a:extLst>
          </p:cNvPr>
          <p:cNvSpPr/>
          <p:nvPr/>
        </p:nvSpPr>
        <p:spPr>
          <a:xfrm>
            <a:off x="339570" y="953769"/>
            <a:ext cx="3078715" cy="617736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9668E428-5675-6557-587D-D63E44E99FE1}"/>
              </a:ext>
            </a:extLst>
          </p:cNvPr>
          <p:cNvSpPr/>
          <p:nvPr/>
        </p:nvSpPr>
        <p:spPr>
          <a:xfrm flipV="1">
            <a:off x="241300" y="641544"/>
            <a:ext cx="13329221" cy="924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B186B7-F0B7-9706-827A-529963FA34C9}"/>
              </a:ext>
            </a:extLst>
          </p:cNvPr>
          <p:cNvSpPr/>
          <p:nvPr/>
        </p:nvSpPr>
        <p:spPr>
          <a:xfrm>
            <a:off x="204586" y="751877"/>
            <a:ext cx="3348681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C1009-BCE2-9C10-3321-E244A499E2B5}"/>
              </a:ext>
            </a:extLst>
          </p:cNvPr>
          <p:cNvSpPr txBox="1"/>
          <p:nvPr/>
        </p:nvSpPr>
        <p:spPr>
          <a:xfrm>
            <a:off x="1044146" y="753715"/>
            <a:ext cx="307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87F19-069B-702D-A0E3-0C0F3CA97221}"/>
              </a:ext>
            </a:extLst>
          </p:cNvPr>
          <p:cNvSpPr txBox="1"/>
          <p:nvPr/>
        </p:nvSpPr>
        <p:spPr>
          <a:xfrm>
            <a:off x="429976" y="1276708"/>
            <a:ext cx="289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model to predict the outcomes of the test data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64357-B264-FB7A-9CF2-98E4A438548C}"/>
              </a:ext>
            </a:extLst>
          </p:cNvPr>
          <p:cNvSpPr/>
          <p:nvPr/>
        </p:nvSpPr>
        <p:spPr>
          <a:xfrm>
            <a:off x="524987" y="1865264"/>
            <a:ext cx="2595618" cy="723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6A4B5-3594-728E-03CE-2F96110D9D39}"/>
              </a:ext>
            </a:extLst>
          </p:cNvPr>
          <p:cNvSpPr txBox="1"/>
          <p:nvPr/>
        </p:nvSpPr>
        <p:spPr>
          <a:xfrm>
            <a:off x="606650" y="1972008"/>
            <a:ext cx="248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pred_test</a:t>
            </a:r>
            <a:r>
              <a:rPr lang="en-US" sz="1200" i="1" dirty="0"/>
              <a:t> = predict(object = model, </a:t>
            </a:r>
            <a:r>
              <a:rPr lang="en-US" sz="1200" i="1" dirty="0" err="1"/>
              <a:t>newdata</a:t>
            </a:r>
            <a:r>
              <a:rPr lang="en-US" sz="1200" i="1" dirty="0"/>
              <a:t> = </a:t>
            </a:r>
            <a:r>
              <a:rPr lang="en-US" sz="1200" i="1" dirty="0" err="1"/>
              <a:t>xgboost_test</a:t>
            </a:r>
            <a:r>
              <a:rPr lang="en-US" sz="1200" i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DB6E8-8C42-165E-5D75-D067DA513906}"/>
              </a:ext>
            </a:extLst>
          </p:cNvPr>
          <p:cNvSpPr txBox="1"/>
          <p:nvPr/>
        </p:nvSpPr>
        <p:spPr>
          <a:xfrm>
            <a:off x="429976" y="2739497"/>
            <a:ext cx="289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However, this will output the prediction in numeric form. We want the data to match the output in the test matrix which can be achieved using base code!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3638A-0F68-7194-1F18-00D9DC0B6AD3}"/>
              </a:ext>
            </a:extLst>
          </p:cNvPr>
          <p:cNvSpPr/>
          <p:nvPr/>
        </p:nvSpPr>
        <p:spPr>
          <a:xfrm>
            <a:off x="524987" y="3905915"/>
            <a:ext cx="2595618" cy="1174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A5FC9-F3A2-A34C-95B2-12180F965465}"/>
              </a:ext>
            </a:extLst>
          </p:cNvPr>
          <p:cNvSpPr txBox="1"/>
          <p:nvPr/>
        </p:nvSpPr>
        <p:spPr>
          <a:xfrm>
            <a:off x="524987" y="4046838"/>
            <a:ext cx="259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pred_test</a:t>
            </a:r>
            <a:r>
              <a:rPr lang="en-US" sz="1200" dirty="0"/>
              <a:t>[(</a:t>
            </a:r>
            <a:r>
              <a:rPr lang="en-US" sz="1200" dirty="0" err="1"/>
              <a:t>pred_test</a:t>
            </a:r>
            <a:r>
              <a:rPr lang="en-US" sz="1200" dirty="0"/>
              <a:t>&gt;3)] = 3</a:t>
            </a:r>
          </a:p>
          <a:p>
            <a:r>
              <a:rPr lang="en-US" sz="1200" dirty="0" err="1"/>
              <a:t>pred_y</a:t>
            </a:r>
            <a:r>
              <a:rPr lang="en-US" sz="1200" dirty="0"/>
              <a:t> = </a:t>
            </a:r>
            <a:r>
              <a:rPr lang="en-US" sz="1200" dirty="0" err="1"/>
              <a:t>as.factor</a:t>
            </a:r>
            <a:r>
              <a:rPr lang="en-US" sz="1200" dirty="0"/>
              <a:t> ((levels(</a:t>
            </a:r>
            <a:r>
              <a:rPr lang="en-US" sz="1200" dirty="0" err="1"/>
              <a:t>y_test</a:t>
            </a:r>
            <a:r>
              <a:rPr lang="en-US" sz="1200" dirty="0"/>
              <a:t>))[round(</a:t>
            </a:r>
            <a:r>
              <a:rPr lang="en-US" sz="1200" dirty="0" err="1"/>
              <a:t>pred_test</a:t>
            </a:r>
            <a:r>
              <a:rPr lang="en-US" sz="1200" dirty="0"/>
              <a:t>)])print(</a:t>
            </a:r>
            <a:r>
              <a:rPr lang="en-US" sz="1200" dirty="0" err="1"/>
              <a:t>pred_y</a:t>
            </a:r>
            <a:r>
              <a:rPr lang="en-US" sz="12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F5051-3A03-8C7D-A320-8D2C49AD5648}"/>
              </a:ext>
            </a:extLst>
          </p:cNvPr>
          <p:cNvSpPr txBox="1"/>
          <p:nvPr/>
        </p:nvSpPr>
        <p:spPr>
          <a:xfrm>
            <a:off x="524987" y="5287880"/>
            <a:ext cx="259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 we can find the accuracy of our model!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BC10C3-611A-84CC-0462-AEAE84848D81}"/>
              </a:ext>
            </a:extLst>
          </p:cNvPr>
          <p:cNvSpPr/>
          <p:nvPr/>
        </p:nvSpPr>
        <p:spPr>
          <a:xfrm>
            <a:off x="3897470" y="753715"/>
            <a:ext cx="3348681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A99B-1648-A5EA-C27C-2AF672C7631C}"/>
              </a:ext>
            </a:extLst>
          </p:cNvPr>
          <p:cNvSpPr txBox="1"/>
          <p:nvPr/>
        </p:nvSpPr>
        <p:spPr>
          <a:xfrm>
            <a:off x="4602046" y="757391"/>
            <a:ext cx="347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Model 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D5EA8-8C1B-569F-76F5-0512F7C1CFBD}"/>
              </a:ext>
            </a:extLst>
          </p:cNvPr>
          <p:cNvSpPr txBox="1"/>
          <p:nvPr/>
        </p:nvSpPr>
        <p:spPr>
          <a:xfrm>
            <a:off x="4117432" y="1324520"/>
            <a:ext cx="2838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caret packages provides a simple and easy to understand way to view model accuracy in the form of a confusion matrix</a:t>
            </a:r>
          </a:p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3C56D-FB3E-A15A-95E6-C56F9DC0829D}"/>
              </a:ext>
            </a:extLst>
          </p:cNvPr>
          <p:cNvSpPr/>
          <p:nvPr/>
        </p:nvSpPr>
        <p:spPr>
          <a:xfrm>
            <a:off x="4274000" y="2397488"/>
            <a:ext cx="2595618" cy="772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AEEB2-635A-77B2-55A8-BC3181912564}"/>
              </a:ext>
            </a:extLst>
          </p:cNvPr>
          <p:cNvSpPr txBox="1"/>
          <p:nvPr/>
        </p:nvSpPr>
        <p:spPr>
          <a:xfrm>
            <a:off x="4291146" y="2460774"/>
            <a:ext cx="313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conf_mat</a:t>
            </a:r>
            <a:r>
              <a:rPr lang="en-US" sz="1200" dirty="0"/>
              <a:t> = </a:t>
            </a:r>
            <a:r>
              <a:rPr lang="en-US" sz="1200" dirty="0" err="1"/>
              <a:t>confusionMatrix</a:t>
            </a:r>
            <a:r>
              <a:rPr lang="en-US" sz="1200" dirty="0"/>
              <a:t>(</a:t>
            </a:r>
            <a:r>
              <a:rPr lang="en-US" sz="1200" dirty="0" err="1"/>
              <a:t>y_test</a:t>
            </a:r>
            <a:r>
              <a:rPr lang="en-US" sz="1200" dirty="0"/>
              <a:t>, </a:t>
            </a:r>
            <a:r>
              <a:rPr lang="en-US" sz="1200" dirty="0" err="1"/>
              <a:t>pred_y</a:t>
            </a:r>
            <a:r>
              <a:rPr lang="en-US" sz="1200" dirty="0"/>
              <a:t>)print(</a:t>
            </a:r>
            <a:r>
              <a:rPr lang="en-US" sz="1200" dirty="0" err="1"/>
              <a:t>conf_mat</a:t>
            </a:r>
            <a:r>
              <a:rPr lang="en-US" sz="1200" dirty="0"/>
              <a:t>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conf_mat</a:t>
            </a:r>
            <a:r>
              <a:rPr lang="en-US" sz="1200" dirty="0"/>
              <a:t>(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AF4748-23B1-8C6F-C8DE-2ED68E66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46" y="3395715"/>
            <a:ext cx="2561325" cy="17713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FF216B-2AF0-FD5F-03B9-EF0329A12D11}"/>
              </a:ext>
            </a:extLst>
          </p:cNvPr>
          <p:cNvSpPr txBox="1"/>
          <p:nvPr/>
        </p:nvSpPr>
        <p:spPr>
          <a:xfrm>
            <a:off x="4291146" y="5384997"/>
            <a:ext cx="25784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matrix outputs useful statistics such as outputs, accuracy, and P-values. All of which can be used to measure model accuracy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AC9D47-90D0-BB04-7153-B0E42AD34196}"/>
              </a:ext>
            </a:extLst>
          </p:cNvPr>
          <p:cNvSpPr/>
          <p:nvPr/>
        </p:nvSpPr>
        <p:spPr>
          <a:xfrm>
            <a:off x="7590352" y="757391"/>
            <a:ext cx="4000286" cy="403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4FF6A-774E-1778-3B0E-614A9C2AF1BB}"/>
              </a:ext>
            </a:extLst>
          </p:cNvPr>
          <p:cNvSpPr txBox="1"/>
          <p:nvPr/>
        </p:nvSpPr>
        <p:spPr>
          <a:xfrm>
            <a:off x="8862398" y="751877"/>
            <a:ext cx="210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BBF1A1-7C38-013F-656D-B558EAB68C05}"/>
              </a:ext>
            </a:extLst>
          </p:cNvPr>
          <p:cNvSpPr txBox="1"/>
          <p:nvPr/>
        </p:nvSpPr>
        <p:spPr>
          <a:xfrm>
            <a:off x="8317749" y="1322304"/>
            <a:ext cx="254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Let's apply the model to a new dataset!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E964C2-AFA4-14F1-475C-58B0D65B549E}"/>
              </a:ext>
            </a:extLst>
          </p:cNvPr>
          <p:cNvSpPr/>
          <p:nvPr/>
        </p:nvSpPr>
        <p:spPr>
          <a:xfrm>
            <a:off x="7907037" y="1897820"/>
            <a:ext cx="3356147" cy="1822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new_data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Sepal.Length</a:t>
            </a:r>
            <a:r>
              <a:rPr lang="en-US" sz="1200" dirty="0">
                <a:solidFill>
                  <a:schemeClr val="tx1"/>
                </a:solidFill>
              </a:rPr>
              <a:t> = c(5.1, 5.9, 7.3, 0.6, 4.3), </a:t>
            </a:r>
            <a:r>
              <a:rPr lang="en-US" sz="1200" dirty="0" err="1">
                <a:solidFill>
                  <a:schemeClr val="tx1"/>
                </a:solidFill>
              </a:rPr>
              <a:t>Sepal.Width</a:t>
            </a:r>
            <a:r>
              <a:rPr lang="en-US" sz="1200" dirty="0">
                <a:solidFill>
                  <a:schemeClr val="tx1"/>
                </a:solidFill>
              </a:rPr>
              <a:t> = c(3.5, 3.0, 5.6, 2.5, 6.7),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= c(1.4, 4.2, 5.6, 2.2, 1.2),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 = c(0.2, 1.5, 0.5, 01.2, 0.7))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BC18C-3CF8-1BF6-7FE6-4029C059C46A}"/>
              </a:ext>
            </a:extLst>
          </p:cNvPr>
          <p:cNvSpPr txBox="1"/>
          <p:nvPr/>
        </p:nvSpPr>
        <p:spPr>
          <a:xfrm>
            <a:off x="8359877" y="3867970"/>
            <a:ext cx="246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 we can make a prediction about the new data set using the </a:t>
            </a:r>
            <a:r>
              <a:rPr lang="en-US" sz="1200" dirty="0" err="1"/>
              <a:t>new_data</a:t>
            </a:r>
            <a:r>
              <a:rPr lang="en-US" sz="1200" dirty="0"/>
              <a:t> matrix we just created, following the previous steps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AA135F-AC45-0274-DDFA-6558A5F1BF08}"/>
              </a:ext>
            </a:extLst>
          </p:cNvPr>
          <p:cNvSpPr/>
          <p:nvPr/>
        </p:nvSpPr>
        <p:spPr>
          <a:xfrm>
            <a:off x="7907038" y="4926348"/>
            <a:ext cx="3356146" cy="2045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24DEA6-8792-304E-87F3-DFD911FFB929}"/>
              </a:ext>
            </a:extLst>
          </p:cNvPr>
          <p:cNvSpPr txBox="1"/>
          <p:nvPr/>
        </p:nvSpPr>
        <p:spPr>
          <a:xfrm>
            <a:off x="7946909" y="4967983"/>
            <a:ext cx="331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new_data_pred</a:t>
            </a:r>
            <a:r>
              <a:rPr lang="en-US" sz="1200" dirty="0"/>
              <a:t> &lt;- predict(object = model, </a:t>
            </a:r>
            <a:r>
              <a:rPr lang="en-US" sz="1200" dirty="0" err="1"/>
              <a:t>newdata</a:t>
            </a:r>
            <a:r>
              <a:rPr lang="en-US" sz="1200" dirty="0"/>
              <a:t> = </a:t>
            </a:r>
            <a:r>
              <a:rPr lang="en-US" sz="1200" dirty="0" err="1"/>
              <a:t>as.matrix</a:t>
            </a:r>
            <a:r>
              <a:rPr lang="en-US" sz="1200" dirty="0"/>
              <a:t>(</a:t>
            </a:r>
            <a:r>
              <a:rPr lang="en-US" sz="1200" dirty="0" err="1"/>
              <a:t>new_data</a:t>
            </a:r>
            <a:r>
              <a:rPr lang="en-US" sz="1200" dirty="0"/>
              <a:t>))</a:t>
            </a:r>
          </a:p>
          <a:p>
            <a:endParaRPr lang="en-US" sz="1200" dirty="0"/>
          </a:p>
          <a:p>
            <a:r>
              <a:rPr lang="en-US" sz="1200" dirty="0" err="1"/>
              <a:t>new_data_pred</a:t>
            </a:r>
            <a:r>
              <a:rPr lang="en-US" sz="1200" dirty="0"/>
              <a:t>[(</a:t>
            </a:r>
            <a:r>
              <a:rPr lang="en-US" sz="1200" dirty="0" err="1"/>
              <a:t>new_data_pred</a:t>
            </a:r>
            <a:r>
              <a:rPr lang="en-US" sz="1200" dirty="0"/>
              <a:t>&gt;3)] = 3</a:t>
            </a:r>
          </a:p>
          <a:p>
            <a:endParaRPr lang="en-US" sz="1200" dirty="0"/>
          </a:p>
          <a:p>
            <a:r>
              <a:rPr lang="en-US" sz="1200" dirty="0" err="1"/>
              <a:t>pred_y</a:t>
            </a:r>
            <a:r>
              <a:rPr lang="en-US" sz="1200" dirty="0"/>
              <a:t> = </a:t>
            </a:r>
            <a:r>
              <a:rPr lang="en-US" sz="1200" dirty="0" err="1"/>
              <a:t>as.factor</a:t>
            </a:r>
            <a:r>
              <a:rPr lang="en-US" sz="1200" dirty="0"/>
              <a:t>((levels(</a:t>
            </a:r>
            <a:r>
              <a:rPr lang="en-US" sz="1200" dirty="0" err="1"/>
              <a:t>y_test</a:t>
            </a:r>
            <a:r>
              <a:rPr lang="en-US" sz="1200" dirty="0"/>
              <a:t>))[round(</a:t>
            </a:r>
            <a:r>
              <a:rPr lang="en-US" sz="1200" dirty="0" err="1"/>
              <a:t>new_data_pred</a:t>
            </a:r>
            <a:r>
              <a:rPr lang="en-US" sz="1200" dirty="0"/>
              <a:t>)])print(</a:t>
            </a:r>
            <a:r>
              <a:rPr lang="en-US" sz="1200" dirty="0" err="1"/>
              <a:t>pred_y</a:t>
            </a:r>
            <a:r>
              <a:rPr lang="en-US" sz="1200" dirty="0"/>
              <a:t>)</a:t>
            </a: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BF0DBE7C-55A4-5EC6-953D-E3AC8040643C}"/>
              </a:ext>
            </a:extLst>
          </p:cNvPr>
          <p:cNvSpPr/>
          <p:nvPr/>
        </p:nvSpPr>
        <p:spPr>
          <a:xfrm flipV="1">
            <a:off x="393605" y="8731402"/>
            <a:ext cx="13329221" cy="924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4B30B7-AD10-A5A4-AC71-D5C79E5E2CB0}"/>
              </a:ext>
            </a:extLst>
          </p:cNvPr>
          <p:cNvSpPr txBox="1"/>
          <p:nvPr/>
        </p:nvSpPr>
        <p:spPr>
          <a:xfrm>
            <a:off x="429976" y="8339249"/>
            <a:ext cx="27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Credits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B786D-C59E-2815-2AD6-4C4F9C2C7357}"/>
              </a:ext>
            </a:extLst>
          </p:cNvPr>
          <p:cNvSpPr txBox="1"/>
          <p:nvPr/>
        </p:nvSpPr>
        <p:spPr>
          <a:xfrm>
            <a:off x="429976" y="8971005"/>
            <a:ext cx="1213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- The </a:t>
            </a:r>
            <a:r>
              <a:rPr lang="en-US" dirty="0" err="1"/>
              <a:t>XGBoost</a:t>
            </a:r>
            <a:r>
              <a:rPr lang="en-US" dirty="0"/>
              <a:t> Contributors</a:t>
            </a:r>
          </a:p>
          <a:p>
            <a:r>
              <a:rPr lang="en-US" dirty="0"/>
              <a:t>Caret - Max Kuhn</a:t>
            </a:r>
          </a:p>
          <a:p>
            <a:r>
              <a:rPr lang="en-US" dirty="0"/>
              <a:t>Linear Regression Model Image - </a:t>
            </a:r>
            <a:r>
              <a:rPr lang="en-US" dirty="0">
                <a:hlinkClick r:id="rId3"/>
              </a:rPr>
              <a:t>https://www.javatpoint.com/linear-regression-in-machine-learning</a:t>
            </a:r>
            <a:r>
              <a:rPr lang="en-US" dirty="0"/>
              <a:t> </a:t>
            </a:r>
          </a:p>
          <a:p>
            <a:r>
              <a:rPr lang="en-US" dirty="0"/>
              <a:t>Gradient Boosting Tree Model - </a:t>
            </a:r>
            <a:r>
              <a:rPr lang="en-US" dirty="0">
                <a:hlinkClick r:id="rId4"/>
              </a:rPr>
              <a:t>https://towardsdatascience.com/gradient-boosted-decision-trees-explained-9259bd8205af</a:t>
            </a:r>
            <a:r>
              <a:rPr lang="en-US" dirty="0"/>
              <a:t> </a:t>
            </a:r>
          </a:p>
        </p:txBody>
      </p:sp>
      <p:sp>
        <p:nvSpPr>
          <p:cNvPr id="39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3FBAA749-9059-5B15-D496-1156F42956CB}"/>
              </a:ext>
            </a:extLst>
          </p:cNvPr>
          <p:cNvSpPr txBox="1"/>
          <p:nvPr/>
        </p:nvSpPr>
        <p:spPr>
          <a:xfrm>
            <a:off x="-3127357" y="10492604"/>
            <a:ext cx="1248071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n-US" dirty="0"/>
              <a:t>Andrew Miller-Klugman</a:t>
            </a:r>
            <a:r>
              <a:rPr dirty="0"/>
              <a:t> •  </a:t>
            </a:r>
            <a:r>
              <a:rPr lang="en-US" dirty="0"/>
              <a:t>amillerklugman2002@gmail.com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890</Words>
  <Application>Microsoft Office PowerPoint</Application>
  <PresentationFormat>Custom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Abadi</vt:lpstr>
      <vt:lpstr>Arial</vt:lpstr>
      <vt:lpstr>Avenir</vt:lpstr>
      <vt:lpstr>Source Sans Pro</vt:lpstr>
      <vt:lpstr>Trebuchet MS</vt:lpstr>
      <vt:lpstr>Wingdings 3</vt:lpstr>
      <vt:lpstr>Facet</vt:lpstr>
      <vt:lpstr>Machine Learning: XGBoost and Caret: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Andrew MK</dc:creator>
  <cp:lastModifiedBy>Andrew MK</cp:lastModifiedBy>
  <cp:revision>3</cp:revision>
  <dcterms:modified xsi:type="dcterms:W3CDTF">2023-03-24T00:51:10Z</dcterms:modified>
</cp:coreProperties>
</file>