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355" r:id="rId4"/>
    <p:sldId id="370" r:id="rId5"/>
    <p:sldId id="374" r:id="rId6"/>
    <p:sldId id="376" r:id="rId7"/>
    <p:sldId id="393" r:id="rId8"/>
    <p:sldId id="400" r:id="rId9"/>
    <p:sldId id="382" r:id="rId10"/>
    <p:sldId id="401" r:id="rId11"/>
    <p:sldId id="396" r:id="rId12"/>
    <p:sldId id="402" r:id="rId13"/>
    <p:sldId id="392" r:id="rId14"/>
    <p:sldId id="399" r:id="rId15"/>
    <p:sldId id="366" r:id="rId16"/>
    <p:sldId id="363" r:id="rId17"/>
    <p:sldId id="364"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66"/>
    <a:srgbClr val="2F6ACB"/>
    <a:srgbClr val="FFFFFF"/>
    <a:srgbClr val="663300"/>
    <a:srgbClr val="000066"/>
    <a:srgbClr val="003366"/>
    <a:srgbClr val="337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26" autoAdjust="0"/>
    <p:restoredTop sz="94660"/>
  </p:normalViewPr>
  <p:slideViewPr>
    <p:cSldViewPr>
      <p:cViewPr>
        <p:scale>
          <a:sx n="93" d="100"/>
          <a:sy n="93" d="100"/>
        </p:scale>
        <p:origin x="-960"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C47FF-ED2C-4B57-A789-D4EB7E8B653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CC525FA-B327-4B04-B395-42C8E75FB880}">
      <dgm:prSet phldrT="[文本]">
        <dgm:style>
          <a:lnRef idx="1">
            <a:schemeClr val="accent6"/>
          </a:lnRef>
          <a:fillRef idx="2">
            <a:schemeClr val="accent6"/>
          </a:fillRef>
          <a:effectRef idx="1">
            <a:schemeClr val="accent6"/>
          </a:effectRef>
          <a:fontRef idx="minor">
            <a:schemeClr val="dk1"/>
          </a:fontRef>
        </dgm:style>
      </dgm:prSet>
      <dgm:spPr/>
      <dgm:t>
        <a:bodyPr lIns="0" tIns="0" rIns="0" bIns="0"/>
        <a:lstStyle/>
        <a:p>
          <a:pPr algn="ctr"/>
          <a:r>
            <a:rPr lang="zh-CN" altLang="en-US" dirty="0" smtClean="0">
              <a:latin typeface="微软雅黑" pitchFamily="34" charset="-122"/>
              <a:ea typeface="微软雅黑" pitchFamily="34" charset="-122"/>
            </a:rPr>
            <a:t>对已经求解出来的辐射能流分布图进行压缩处理，找到稀疏基，确定稀疏度</a:t>
          </a:r>
          <a:endParaRPr lang="zh-CN" altLang="en-US" dirty="0">
            <a:latin typeface="微软雅黑" pitchFamily="34" charset="-122"/>
            <a:ea typeface="微软雅黑" pitchFamily="34" charset="-122"/>
          </a:endParaRPr>
        </a:p>
      </dgm:t>
    </dgm:pt>
    <dgm:pt modelId="{AFDF4518-994A-4934-97D7-162E81C033B3}" type="parTrans" cxnId="{03D40AA4-D3C7-41AB-A4BD-6BCE5DBDAFBE}">
      <dgm:prSet/>
      <dgm:spPr/>
      <dgm:t>
        <a:bodyPr/>
        <a:lstStyle/>
        <a:p>
          <a:endParaRPr lang="zh-CN" altLang="en-US"/>
        </a:p>
      </dgm:t>
    </dgm:pt>
    <dgm:pt modelId="{29662E1C-26C6-4074-A09D-8AC68DE1B48C}" type="sibTrans" cxnId="{03D40AA4-D3C7-41AB-A4BD-6BCE5DBDAFBE}">
      <dgm:prSet>
        <dgm:style>
          <a:lnRef idx="3">
            <a:schemeClr val="lt1"/>
          </a:lnRef>
          <a:fillRef idx="1">
            <a:schemeClr val="accent6"/>
          </a:fillRef>
          <a:effectRef idx="1">
            <a:schemeClr val="accent6"/>
          </a:effectRef>
          <a:fontRef idx="minor">
            <a:schemeClr val="lt1"/>
          </a:fontRef>
        </dgm:style>
      </dgm:prSet>
      <dgm:spPr/>
      <dgm:t>
        <a:bodyPr/>
        <a:lstStyle/>
        <a:p>
          <a:endParaRPr lang="zh-CN" altLang="en-US"/>
        </a:p>
      </dgm:t>
    </dgm:pt>
    <dgm:pt modelId="{5FE39316-1AD7-4553-A197-FE2A0D85692C}">
      <dgm:prSet phldrT="[文本]">
        <dgm:style>
          <a:lnRef idx="1">
            <a:schemeClr val="accent6"/>
          </a:lnRef>
          <a:fillRef idx="2">
            <a:schemeClr val="accent6"/>
          </a:fillRef>
          <a:effectRef idx="1">
            <a:schemeClr val="accent6"/>
          </a:effectRef>
          <a:fontRef idx="minor">
            <a:schemeClr val="dk1"/>
          </a:fontRef>
        </dgm:style>
      </dgm:prSet>
      <dgm:spPr/>
      <dgm:t>
        <a:bodyPr lIns="0" tIns="0" rIns="0" bIns="0"/>
        <a:lstStyle/>
        <a:p>
          <a:r>
            <a:rPr lang="zh-CN" altLang="en-US" dirty="0" smtClean="0">
              <a:latin typeface="微软雅黑" pitchFamily="34" charset="-122"/>
              <a:ea typeface="微软雅黑" pitchFamily="34" charset="-122"/>
            </a:rPr>
            <a:t>构造稀疏基，缩减方程规模，求解缩减后的方程组，将结果与原图</a:t>
          </a:r>
          <a:r>
            <a:rPr lang="zh-CN" altLang="en-US" dirty="0" smtClean="0">
              <a:latin typeface="微软雅黑" pitchFamily="34" charset="-122"/>
              <a:ea typeface="微软雅黑" pitchFamily="34" charset="-122"/>
            </a:rPr>
            <a:t>进行比较，验证算法正确性</a:t>
          </a:r>
          <a:endParaRPr lang="zh-CN" altLang="en-US" dirty="0">
            <a:latin typeface="微软雅黑" pitchFamily="34" charset="-122"/>
            <a:ea typeface="微软雅黑" pitchFamily="34" charset="-122"/>
          </a:endParaRPr>
        </a:p>
      </dgm:t>
    </dgm:pt>
    <dgm:pt modelId="{1E57DD5F-E78D-42D5-8107-611FE2553686}" type="parTrans" cxnId="{CFD16118-9C72-4CAD-83C2-BA73C8BEB9AB}">
      <dgm:prSet/>
      <dgm:spPr/>
      <dgm:t>
        <a:bodyPr/>
        <a:lstStyle/>
        <a:p>
          <a:endParaRPr lang="zh-CN" altLang="en-US"/>
        </a:p>
      </dgm:t>
    </dgm:pt>
    <dgm:pt modelId="{8FCF78DF-0ECB-4E31-9908-766EAF1C48C4}" type="sibTrans" cxnId="{CFD16118-9C72-4CAD-83C2-BA73C8BEB9AB}">
      <dgm:prSet>
        <dgm:style>
          <a:lnRef idx="3">
            <a:schemeClr val="lt1"/>
          </a:lnRef>
          <a:fillRef idx="1">
            <a:schemeClr val="accent6"/>
          </a:fillRef>
          <a:effectRef idx="1">
            <a:schemeClr val="accent6"/>
          </a:effectRef>
          <a:fontRef idx="minor">
            <a:schemeClr val="lt1"/>
          </a:fontRef>
        </dgm:style>
      </dgm:prSet>
      <dgm:spPr/>
      <dgm:t>
        <a:bodyPr/>
        <a:lstStyle/>
        <a:p>
          <a:endParaRPr lang="zh-CN" altLang="en-US"/>
        </a:p>
      </dgm:t>
    </dgm:pt>
    <dgm:pt modelId="{030D4790-1933-498E-9BA2-018B7CD0B976}">
      <dgm:prSet phldrT="[文本]">
        <dgm:style>
          <a:lnRef idx="1">
            <a:schemeClr val="accent6"/>
          </a:lnRef>
          <a:fillRef idx="2">
            <a:schemeClr val="accent6"/>
          </a:fillRef>
          <a:effectRef idx="1">
            <a:schemeClr val="accent6"/>
          </a:effectRef>
          <a:fontRef idx="minor">
            <a:schemeClr val="dk1"/>
          </a:fontRef>
        </dgm:style>
      </dgm:prSet>
      <dgm:spPr/>
      <dgm:t>
        <a:bodyPr/>
        <a:lstStyle/>
        <a:p>
          <a:r>
            <a:rPr lang="zh-CN" altLang="en-US" dirty="0" smtClean="0">
              <a:latin typeface="微软雅黑" pitchFamily="34" charset="-122"/>
              <a:ea typeface="微软雅黑" pitchFamily="34" charset="-122"/>
            </a:rPr>
            <a:t>采用相同的稀疏基，对任意数量的网格剖分进行求解，检验方法的稳定性</a:t>
          </a:r>
          <a:endParaRPr lang="zh-CN" altLang="en-US" dirty="0">
            <a:latin typeface="微软雅黑" pitchFamily="34" charset="-122"/>
            <a:ea typeface="微软雅黑" pitchFamily="34" charset="-122"/>
          </a:endParaRPr>
        </a:p>
      </dgm:t>
    </dgm:pt>
    <dgm:pt modelId="{B154E963-45D3-4C37-8E54-13D489143DF7}" type="parTrans" cxnId="{E1F5551F-56CD-4BF4-B510-99E0F03439C9}">
      <dgm:prSet/>
      <dgm:spPr/>
      <dgm:t>
        <a:bodyPr/>
        <a:lstStyle/>
        <a:p>
          <a:endParaRPr lang="zh-CN" altLang="en-US"/>
        </a:p>
      </dgm:t>
    </dgm:pt>
    <dgm:pt modelId="{A5508266-3D08-41BA-B419-AC5BEF692A58}" type="sibTrans" cxnId="{E1F5551F-56CD-4BF4-B510-99E0F03439C9}">
      <dgm:prSet/>
      <dgm:spPr/>
      <dgm:t>
        <a:bodyPr/>
        <a:lstStyle/>
        <a:p>
          <a:endParaRPr lang="zh-CN" altLang="en-US"/>
        </a:p>
      </dgm:t>
    </dgm:pt>
    <dgm:pt modelId="{0DEFEC31-F76F-451D-89FB-D6D2BEE68FFA}" type="pres">
      <dgm:prSet presAssocID="{3BBC47FF-ED2C-4B57-A789-D4EB7E8B653E}" presName="outerComposite" presStyleCnt="0">
        <dgm:presLayoutVars>
          <dgm:chMax val="5"/>
          <dgm:dir/>
          <dgm:resizeHandles val="exact"/>
        </dgm:presLayoutVars>
      </dgm:prSet>
      <dgm:spPr/>
      <dgm:t>
        <a:bodyPr/>
        <a:lstStyle/>
        <a:p>
          <a:endParaRPr lang="zh-CN" altLang="en-US"/>
        </a:p>
      </dgm:t>
    </dgm:pt>
    <dgm:pt modelId="{0416AA77-586D-48BD-8BE9-163AC4181AE5}" type="pres">
      <dgm:prSet presAssocID="{3BBC47FF-ED2C-4B57-A789-D4EB7E8B653E}" presName="dummyMaxCanvas" presStyleCnt="0">
        <dgm:presLayoutVars/>
      </dgm:prSet>
      <dgm:spPr/>
    </dgm:pt>
    <dgm:pt modelId="{87F52E80-DE3A-4AEB-8613-329124D7DD3C}" type="pres">
      <dgm:prSet presAssocID="{3BBC47FF-ED2C-4B57-A789-D4EB7E8B653E}" presName="ThreeNodes_1" presStyleLbl="node1" presStyleIdx="0" presStyleCnt="3" custScaleX="93169" custScaleY="89284" custLinFactNeighborX="-8161" custLinFactNeighborY="-5358">
        <dgm:presLayoutVars>
          <dgm:bulletEnabled val="1"/>
        </dgm:presLayoutVars>
      </dgm:prSet>
      <dgm:spPr/>
      <dgm:t>
        <a:bodyPr/>
        <a:lstStyle/>
        <a:p>
          <a:endParaRPr lang="zh-CN" altLang="en-US"/>
        </a:p>
      </dgm:t>
    </dgm:pt>
    <dgm:pt modelId="{1087F6C8-3486-4DA4-85A5-EE6555F957AE}" type="pres">
      <dgm:prSet presAssocID="{3BBC47FF-ED2C-4B57-A789-D4EB7E8B653E}" presName="ThreeNodes_2" presStyleLbl="node1" presStyleIdx="1" presStyleCnt="3" custScaleX="93558" custLinFactNeighborX="-4655" custLinFactNeighborY="2987">
        <dgm:presLayoutVars>
          <dgm:bulletEnabled val="1"/>
        </dgm:presLayoutVars>
      </dgm:prSet>
      <dgm:spPr/>
      <dgm:t>
        <a:bodyPr/>
        <a:lstStyle/>
        <a:p>
          <a:endParaRPr lang="zh-CN" altLang="en-US"/>
        </a:p>
      </dgm:t>
    </dgm:pt>
    <dgm:pt modelId="{75857166-70EC-4E91-9EED-2E1263085C9B}" type="pres">
      <dgm:prSet presAssocID="{3BBC47FF-ED2C-4B57-A789-D4EB7E8B653E}" presName="ThreeNodes_3" presStyleLbl="node1" presStyleIdx="2" presStyleCnt="3">
        <dgm:presLayoutVars>
          <dgm:bulletEnabled val="1"/>
        </dgm:presLayoutVars>
      </dgm:prSet>
      <dgm:spPr/>
      <dgm:t>
        <a:bodyPr/>
        <a:lstStyle/>
        <a:p>
          <a:endParaRPr lang="zh-CN" altLang="en-US"/>
        </a:p>
      </dgm:t>
    </dgm:pt>
    <dgm:pt modelId="{4D6D8BC7-A573-4C23-A367-4D8C1F9933C2}" type="pres">
      <dgm:prSet presAssocID="{3BBC47FF-ED2C-4B57-A789-D4EB7E8B653E}" presName="ThreeConn_1-2" presStyleLbl="fgAccFollowNode1" presStyleIdx="0" presStyleCnt="2" custLinFactNeighborX="-90952" custLinFactNeighborY="-9518">
        <dgm:presLayoutVars>
          <dgm:bulletEnabled val="1"/>
        </dgm:presLayoutVars>
      </dgm:prSet>
      <dgm:spPr/>
      <dgm:t>
        <a:bodyPr/>
        <a:lstStyle/>
        <a:p>
          <a:endParaRPr lang="zh-CN" altLang="en-US"/>
        </a:p>
      </dgm:t>
    </dgm:pt>
    <dgm:pt modelId="{BF600F2F-9CFD-466F-BFB0-F5146F26AEA7}" type="pres">
      <dgm:prSet presAssocID="{3BBC47FF-ED2C-4B57-A789-D4EB7E8B653E}" presName="ThreeConn_2-3" presStyleLbl="fgAccFollowNode1" presStyleIdx="1" presStyleCnt="2" custLinFactNeighborX="-72405" custLinFactNeighborY="9832">
        <dgm:presLayoutVars>
          <dgm:bulletEnabled val="1"/>
        </dgm:presLayoutVars>
      </dgm:prSet>
      <dgm:spPr/>
      <dgm:t>
        <a:bodyPr/>
        <a:lstStyle/>
        <a:p>
          <a:endParaRPr lang="zh-CN" altLang="en-US"/>
        </a:p>
      </dgm:t>
    </dgm:pt>
    <dgm:pt modelId="{B32A0204-4556-4845-9065-9B46C2016F9A}" type="pres">
      <dgm:prSet presAssocID="{3BBC47FF-ED2C-4B57-A789-D4EB7E8B653E}" presName="ThreeNodes_1_text" presStyleLbl="node1" presStyleIdx="2" presStyleCnt="3">
        <dgm:presLayoutVars>
          <dgm:bulletEnabled val="1"/>
        </dgm:presLayoutVars>
      </dgm:prSet>
      <dgm:spPr/>
      <dgm:t>
        <a:bodyPr/>
        <a:lstStyle/>
        <a:p>
          <a:endParaRPr lang="zh-CN" altLang="en-US"/>
        </a:p>
      </dgm:t>
    </dgm:pt>
    <dgm:pt modelId="{F3E85C72-475C-477F-B341-00D15857A889}" type="pres">
      <dgm:prSet presAssocID="{3BBC47FF-ED2C-4B57-A789-D4EB7E8B653E}" presName="ThreeNodes_2_text" presStyleLbl="node1" presStyleIdx="2" presStyleCnt="3">
        <dgm:presLayoutVars>
          <dgm:bulletEnabled val="1"/>
        </dgm:presLayoutVars>
      </dgm:prSet>
      <dgm:spPr/>
      <dgm:t>
        <a:bodyPr/>
        <a:lstStyle/>
        <a:p>
          <a:endParaRPr lang="zh-CN" altLang="en-US"/>
        </a:p>
      </dgm:t>
    </dgm:pt>
    <dgm:pt modelId="{C0282CAC-8361-4BF4-BF4D-493044918654}" type="pres">
      <dgm:prSet presAssocID="{3BBC47FF-ED2C-4B57-A789-D4EB7E8B653E}" presName="ThreeNodes_3_text" presStyleLbl="node1" presStyleIdx="2" presStyleCnt="3">
        <dgm:presLayoutVars>
          <dgm:bulletEnabled val="1"/>
        </dgm:presLayoutVars>
      </dgm:prSet>
      <dgm:spPr/>
      <dgm:t>
        <a:bodyPr/>
        <a:lstStyle/>
        <a:p>
          <a:endParaRPr lang="zh-CN" altLang="en-US"/>
        </a:p>
      </dgm:t>
    </dgm:pt>
  </dgm:ptLst>
  <dgm:cxnLst>
    <dgm:cxn modelId="{F2D0ACA6-042E-4AD3-8270-DD4DC0F11B8A}" type="presOf" srcId="{5FE39316-1AD7-4553-A197-FE2A0D85692C}" destId="{1087F6C8-3486-4DA4-85A5-EE6555F957AE}" srcOrd="0" destOrd="0" presId="urn:microsoft.com/office/officeart/2005/8/layout/vProcess5"/>
    <dgm:cxn modelId="{A6822C2C-5DDD-46CB-845B-28F9BC17B9AA}" type="presOf" srcId="{4CC525FA-B327-4B04-B395-42C8E75FB880}" destId="{87F52E80-DE3A-4AEB-8613-329124D7DD3C}" srcOrd="0" destOrd="0" presId="urn:microsoft.com/office/officeart/2005/8/layout/vProcess5"/>
    <dgm:cxn modelId="{26AD6889-B303-4C27-AC78-02BA8779506F}" type="presOf" srcId="{4CC525FA-B327-4B04-B395-42C8E75FB880}" destId="{B32A0204-4556-4845-9065-9B46C2016F9A}" srcOrd="1" destOrd="0" presId="urn:microsoft.com/office/officeart/2005/8/layout/vProcess5"/>
    <dgm:cxn modelId="{1C616DCA-2268-4C9E-B71A-B4A868A6CDEC}" type="presOf" srcId="{3BBC47FF-ED2C-4B57-A789-D4EB7E8B653E}" destId="{0DEFEC31-F76F-451D-89FB-D6D2BEE68FFA}" srcOrd="0" destOrd="0" presId="urn:microsoft.com/office/officeart/2005/8/layout/vProcess5"/>
    <dgm:cxn modelId="{6E81C0A5-7F65-435F-B097-38994E297B1C}" type="presOf" srcId="{8FCF78DF-0ECB-4E31-9908-766EAF1C48C4}" destId="{BF600F2F-9CFD-466F-BFB0-F5146F26AEA7}" srcOrd="0" destOrd="0" presId="urn:microsoft.com/office/officeart/2005/8/layout/vProcess5"/>
    <dgm:cxn modelId="{03D40AA4-D3C7-41AB-A4BD-6BCE5DBDAFBE}" srcId="{3BBC47FF-ED2C-4B57-A789-D4EB7E8B653E}" destId="{4CC525FA-B327-4B04-B395-42C8E75FB880}" srcOrd="0" destOrd="0" parTransId="{AFDF4518-994A-4934-97D7-162E81C033B3}" sibTransId="{29662E1C-26C6-4074-A09D-8AC68DE1B48C}"/>
    <dgm:cxn modelId="{E1F5551F-56CD-4BF4-B510-99E0F03439C9}" srcId="{3BBC47FF-ED2C-4B57-A789-D4EB7E8B653E}" destId="{030D4790-1933-498E-9BA2-018B7CD0B976}" srcOrd="2" destOrd="0" parTransId="{B154E963-45D3-4C37-8E54-13D489143DF7}" sibTransId="{A5508266-3D08-41BA-B419-AC5BEF692A58}"/>
    <dgm:cxn modelId="{7BA06DD3-36FA-405D-BD3C-AD62068076BA}" type="presOf" srcId="{030D4790-1933-498E-9BA2-018B7CD0B976}" destId="{C0282CAC-8361-4BF4-BF4D-493044918654}" srcOrd="1" destOrd="0" presId="urn:microsoft.com/office/officeart/2005/8/layout/vProcess5"/>
    <dgm:cxn modelId="{DA152C15-05DC-40A7-A3F5-B11AA7571317}" type="presOf" srcId="{030D4790-1933-498E-9BA2-018B7CD0B976}" destId="{75857166-70EC-4E91-9EED-2E1263085C9B}" srcOrd="0" destOrd="0" presId="urn:microsoft.com/office/officeart/2005/8/layout/vProcess5"/>
    <dgm:cxn modelId="{2138F96A-E55B-47FD-B3DD-6308016575E9}" type="presOf" srcId="{29662E1C-26C6-4074-A09D-8AC68DE1B48C}" destId="{4D6D8BC7-A573-4C23-A367-4D8C1F9933C2}" srcOrd="0" destOrd="0" presId="urn:microsoft.com/office/officeart/2005/8/layout/vProcess5"/>
    <dgm:cxn modelId="{CFD16118-9C72-4CAD-83C2-BA73C8BEB9AB}" srcId="{3BBC47FF-ED2C-4B57-A789-D4EB7E8B653E}" destId="{5FE39316-1AD7-4553-A197-FE2A0D85692C}" srcOrd="1" destOrd="0" parTransId="{1E57DD5F-E78D-42D5-8107-611FE2553686}" sibTransId="{8FCF78DF-0ECB-4E31-9908-766EAF1C48C4}"/>
    <dgm:cxn modelId="{177252EB-FAAB-4AC3-B9C8-6D4100AF6231}" type="presOf" srcId="{5FE39316-1AD7-4553-A197-FE2A0D85692C}" destId="{F3E85C72-475C-477F-B341-00D15857A889}" srcOrd="1" destOrd="0" presId="urn:microsoft.com/office/officeart/2005/8/layout/vProcess5"/>
    <dgm:cxn modelId="{90308D64-A464-4D93-8E7B-4E3DE0A74893}" type="presParOf" srcId="{0DEFEC31-F76F-451D-89FB-D6D2BEE68FFA}" destId="{0416AA77-586D-48BD-8BE9-163AC4181AE5}" srcOrd="0" destOrd="0" presId="urn:microsoft.com/office/officeart/2005/8/layout/vProcess5"/>
    <dgm:cxn modelId="{E111362B-4737-4E6F-A6BA-FB7C7CC0E8CD}" type="presParOf" srcId="{0DEFEC31-F76F-451D-89FB-D6D2BEE68FFA}" destId="{87F52E80-DE3A-4AEB-8613-329124D7DD3C}" srcOrd="1" destOrd="0" presId="urn:microsoft.com/office/officeart/2005/8/layout/vProcess5"/>
    <dgm:cxn modelId="{6B1335C2-BC52-4501-9AEF-21B1B0ADE6AF}" type="presParOf" srcId="{0DEFEC31-F76F-451D-89FB-D6D2BEE68FFA}" destId="{1087F6C8-3486-4DA4-85A5-EE6555F957AE}" srcOrd="2" destOrd="0" presId="urn:microsoft.com/office/officeart/2005/8/layout/vProcess5"/>
    <dgm:cxn modelId="{8CCCB9C3-AD3D-45BC-BE30-9E69AB1B111B}" type="presParOf" srcId="{0DEFEC31-F76F-451D-89FB-D6D2BEE68FFA}" destId="{75857166-70EC-4E91-9EED-2E1263085C9B}" srcOrd="3" destOrd="0" presId="urn:microsoft.com/office/officeart/2005/8/layout/vProcess5"/>
    <dgm:cxn modelId="{537429E2-6FFE-4434-95A7-66682129B1E1}" type="presParOf" srcId="{0DEFEC31-F76F-451D-89FB-D6D2BEE68FFA}" destId="{4D6D8BC7-A573-4C23-A367-4D8C1F9933C2}" srcOrd="4" destOrd="0" presId="urn:microsoft.com/office/officeart/2005/8/layout/vProcess5"/>
    <dgm:cxn modelId="{DF6D1C42-DA28-4591-8836-086A1E9E3A0A}" type="presParOf" srcId="{0DEFEC31-F76F-451D-89FB-D6D2BEE68FFA}" destId="{BF600F2F-9CFD-466F-BFB0-F5146F26AEA7}" srcOrd="5" destOrd="0" presId="urn:microsoft.com/office/officeart/2005/8/layout/vProcess5"/>
    <dgm:cxn modelId="{AB587D91-B0C9-4CD3-9AD6-D25F2CFB39BF}" type="presParOf" srcId="{0DEFEC31-F76F-451D-89FB-D6D2BEE68FFA}" destId="{B32A0204-4556-4845-9065-9B46C2016F9A}" srcOrd="6" destOrd="0" presId="urn:microsoft.com/office/officeart/2005/8/layout/vProcess5"/>
    <dgm:cxn modelId="{80518782-9419-4C9B-A028-D1C5FD08BC2B}" type="presParOf" srcId="{0DEFEC31-F76F-451D-89FB-D6D2BEE68FFA}" destId="{F3E85C72-475C-477F-B341-00D15857A889}" srcOrd="7" destOrd="0" presId="urn:microsoft.com/office/officeart/2005/8/layout/vProcess5"/>
    <dgm:cxn modelId="{48B0E161-A6BE-48AC-87A2-1A6A169F1086}" type="presParOf" srcId="{0DEFEC31-F76F-451D-89FB-D6D2BEE68FFA}" destId="{C0282CAC-8361-4BF4-BF4D-4930449186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52E80-DE3A-4AEB-8613-329124D7DD3C}">
      <dsp:nvSpPr>
        <dsp:cNvPr id="0" name=""/>
        <dsp:cNvSpPr/>
      </dsp:nvSpPr>
      <dsp:spPr>
        <a:xfrm>
          <a:off x="0" y="0"/>
          <a:ext cx="5892394" cy="1200049"/>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微软雅黑" pitchFamily="34" charset="-122"/>
              <a:ea typeface="微软雅黑" pitchFamily="34" charset="-122"/>
            </a:rPr>
            <a:t>对已经求解出来的辐射能流分布图进行压缩处理，找到稀疏基，确定稀疏度</a:t>
          </a:r>
          <a:endParaRPr lang="zh-CN" altLang="en-US" sz="2100" kern="1200" dirty="0">
            <a:latin typeface="微软雅黑" pitchFamily="34" charset="-122"/>
            <a:ea typeface="微软雅黑" pitchFamily="34" charset="-122"/>
          </a:endParaRPr>
        </a:p>
      </dsp:txBody>
      <dsp:txXfrm>
        <a:off x="35148" y="35148"/>
        <a:ext cx="4544159" cy="1129753"/>
      </dsp:txXfrm>
    </dsp:sp>
    <dsp:sp modelId="{1087F6C8-3486-4DA4-85A5-EE6555F957AE}">
      <dsp:nvSpPr>
        <dsp:cNvPr id="0" name=""/>
        <dsp:cNvSpPr/>
      </dsp:nvSpPr>
      <dsp:spPr>
        <a:xfrm>
          <a:off x="467344" y="1608242"/>
          <a:ext cx="5916995" cy="1344081"/>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0" tIns="0" rIns="0" bIns="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itchFamily="34" charset="-122"/>
              <a:ea typeface="微软雅黑" pitchFamily="34" charset="-122"/>
            </a:rPr>
            <a:t>构造稀疏基，缩减方程规模，求解缩减后的方程组，将结果与原图</a:t>
          </a:r>
          <a:r>
            <a:rPr lang="zh-CN" altLang="en-US" sz="2100" kern="1200" dirty="0" smtClean="0">
              <a:latin typeface="微软雅黑" pitchFamily="34" charset="-122"/>
              <a:ea typeface="微软雅黑" pitchFamily="34" charset="-122"/>
            </a:rPr>
            <a:t>进行比较，验证算法正确性</a:t>
          </a:r>
          <a:endParaRPr lang="zh-CN" altLang="en-US" sz="2100" kern="1200" dirty="0">
            <a:latin typeface="微软雅黑" pitchFamily="34" charset="-122"/>
            <a:ea typeface="微软雅黑" pitchFamily="34" charset="-122"/>
          </a:endParaRPr>
        </a:p>
      </dsp:txBody>
      <dsp:txXfrm>
        <a:off x="506711" y="1647609"/>
        <a:ext cx="4498801" cy="1265347"/>
      </dsp:txXfrm>
    </dsp:sp>
    <dsp:sp modelId="{75857166-70EC-4E91-9EED-2E1263085C9B}">
      <dsp:nvSpPr>
        <dsp:cNvPr id="0" name=""/>
        <dsp:cNvSpPr/>
      </dsp:nvSpPr>
      <dsp:spPr>
        <a:xfrm>
          <a:off x="1116073" y="3136190"/>
          <a:ext cx="6324414" cy="1344081"/>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itchFamily="34" charset="-122"/>
              <a:ea typeface="微软雅黑" pitchFamily="34" charset="-122"/>
            </a:rPr>
            <a:t>采用相同的稀疏基，对任意数量的网格剖分进行求解，检验方法的稳定性</a:t>
          </a:r>
          <a:endParaRPr lang="zh-CN" altLang="en-US" sz="2100" kern="1200" dirty="0">
            <a:latin typeface="微软雅黑" pitchFamily="34" charset="-122"/>
            <a:ea typeface="微软雅黑" pitchFamily="34" charset="-122"/>
          </a:endParaRPr>
        </a:p>
      </dsp:txBody>
      <dsp:txXfrm>
        <a:off x="1155440" y="3175557"/>
        <a:ext cx="4813991" cy="1265347"/>
      </dsp:txXfrm>
    </dsp:sp>
    <dsp:sp modelId="{4D6D8BC7-A573-4C23-A367-4D8C1F9933C2}">
      <dsp:nvSpPr>
        <dsp:cNvPr id="0" name=""/>
        <dsp:cNvSpPr/>
      </dsp:nvSpPr>
      <dsp:spPr>
        <a:xfrm>
          <a:off x="4656156" y="936107"/>
          <a:ext cx="873653" cy="873653"/>
        </a:xfrm>
        <a:prstGeom prst="downArrow">
          <a:avLst>
            <a:gd name="adj1" fmla="val 55000"/>
            <a:gd name="adj2" fmla="val 45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4852728" y="936107"/>
        <a:ext cx="480509" cy="657424"/>
      </dsp:txXfrm>
    </dsp:sp>
    <dsp:sp modelId="{BF600F2F-9CFD-466F-BFB0-F5146F26AEA7}">
      <dsp:nvSpPr>
        <dsp:cNvPr id="0" name=""/>
        <dsp:cNvSpPr/>
      </dsp:nvSpPr>
      <dsp:spPr>
        <a:xfrm>
          <a:off x="5376229" y="2664294"/>
          <a:ext cx="873653" cy="873653"/>
        </a:xfrm>
        <a:prstGeom prst="downArrow">
          <a:avLst>
            <a:gd name="adj1" fmla="val 55000"/>
            <a:gd name="adj2" fmla="val 45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572801" y="2664294"/>
        <a:ext cx="480509" cy="65742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50E1DBD3-F6EE-4C7B-93C9-672C8DA60105}" type="slidenum">
              <a:rPr lang="zh-CN" altLang="en-US"/>
              <a:pPr>
                <a:defRPr/>
              </a:pPr>
              <a:t>‹#›</a:t>
            </a:fld>
            <a:endParaRPr lang="en-US" altLang="zh-CN"/>
          </a:p>
        </p:txBody>
      </p:sp>
    </p:spTree>
    <p:extLst>
      <p:ext uri="{BB962C8B-B14F-4D97-AF65-F5344CB8AC3E}">
        <p14:creationId xmlns:p14="http://schemas.microsoft.com/office/powerpoint/2010/main" val="385914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E1DBD3-F6EE-4C7B-93C9-672C8DA60105}" type="slidenum">
              <a:rPr lang="zh-CN" altLang="en-US" smtClean="0"/>
              <a:pPr>
                <a:defRPr/>
              </a:pPr>
              <a:t>1</a:t>
            </a:fld>
            <a:endParaRPr lang="en-US" altLang="zh-CN"/>
          </a:p>
        </p:txBody>
      </p:sp>
    </p:spTree>
    <p:extLst>
      <p:ext uri="{BB962C8B-B14F-4D97-AF65-F5344CB8AC3E}">
        <p14:creationId xmlns:p14="http://schemas.microsoft.com/office/powerpoint/2010/main" val="52192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0E1DBD3-F6EE-4C7B-93C9-672C8DA60105}" type="slidenum">
              <a:rPr lang="zh-CN" altLang="en-US" smtClean="0"/>
              <a:pPr>
                <a:defRPr/>
              </a:pPr>
              <a:t>15</a:t>
            </a:fld>
            <a:endParaRPr lang="en-US" altLang="zh-CN"/>
          </a:p>
        </p:txBody>
      </p:sp>
    </p:spTree>
    <p:extLst>
      <p:ext uri="{BB962C8B-B14F-4D97-AF65-F5344CB8AC3E}">
        <p14:creationId xmlns:p14="http://schemas.microsoft.com/office/powerpoint/2010/main" val="168328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5"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6"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7"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pPr>
              <a:defRPr/>
            </a:pPr>
            <a:endParaRPr lang="zh-CN" altLang="en-US">
              <a:ea typeface="+mn-ea"/>
            </a:endParaRPr>
          </a:p>
        </p:txBody>
      </p:sp>
      <p:sp>
        <p:nvSpPr>
          <p:cNvPr id="8"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pPr>
              <a:defRPr/>
            </a:pPr>
            <a:endParaRPr lang="zh-CN" altLang="en-US">
              <a:ea typeface="+mn-ea"/>
            </a:endParaRPr>
          </a:p>
        </p:txBody>
      </p:sp>
      <p:sp>
        <p:nvSpPr>
          <p:cNvPr id="9"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pPr>
              <a:defRPr/>
            </a:pPr>
            <a:endParaRPr lang="zh-CN" altLang="en-US">
              <a:ea typeface="+mn-ea"/>
            </a:endParaRPr>
          </a:p>
        </p:txBody>
      </p:sp>
      <p:sp>
        <p:nvSpPr>
          <p:cNvPr id="10"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itchFamily="18" charset="0"/>
              </a:defRPr>
            </a:lvl1pPr>
          </a:lstStyle>
          <a:p>
            <a:r>
              <a:rPr lang="zh-CN" altLang="en-US"/>
              <a:t>单击此处编辑母版副标题样式</a:t>
            </a:r>
          </a:p>
        </p:txBody>
      </p:sp>
      <p:sp>
        <p:nvSpPr>
          <p:cNvPr id="11" name="Rectangle 17"/>
          <p:cNvSpPr>
            <a:spLocks noGrp="1" noChangeArrowheads="1"/>
          </p:cNvSpPr>
          <p:nvPr>
            <p:ph type="dt" sz="half" idx="10"/>
          </p:nvPr>
        </p:nvSpPr>
        <p:spPr>
          <a:xfrm>
            <a:off x="762000" y="6477000"/>
            <a:ext cx="2133600" cy="247650"/>
          </a:xfrm>
        </p:spPr>
        <p:txBody>
          <a:bodyPr/>
          <a:lstStyle>
            <a:lvl1pPr>
              <a:defRPr/>
            </a:lvl1pPr>
          </a:lstStyle>
          <a:p>
            <a:pPr>
              <a:defRPr/>
            </a:pPr>
            <a:endParaRPr lang="en-US" altLang="zh-CN"/>
          </a:p>
        </p:txBody>
      </p:sp>
      <p:sp>
        <p:nvSpPr>
          <p:cNvPr id="12" name="Rectangle 18"/>
          <p:cNvSpPr>
            <a:spLocks noGrp="1" noChangeArrowheads="1"/>
          </p:cNvSpPr>
          <p:nvPr>
            <p:ph type="ftr" sz="quarter" idx="11"/>
          </p:nvPr>
        </p:nvSpPr>
        <p:spPr>
          <a:xfrm>
            <a:off x="3048000" y="6477000"/>
            <a:ext cx="3276600" cy="247650"/>
          </a:xfrm>
        </p:spPr>
        <p:txBody>
          <a:bodyPr/>
          <a:lstStyle>
            <a:lvl1pPr algn="l">
              <a:defRPr/>
            </a:lvl1pPr>
          </a:lstStyle>
          <a:p>
            <a:pPr>
              <a:defRPr/>
            </a:pPr>
            <a:endParaRPr lang="en-US" altLang="zh-CN"/>
          </a:p>
        </p:txBody>
      </p:sp>
      <p:sp>
        <p:nvSpPr>
          <p:cNvPr id="13" name="Rectangle 19"/>
          <p:cNvSpPr>
            <a:spLocks noGrp="1" noChangeArrowheads="1"/>
          </p:cNvSpPr>
          <p:nvPr>
            <p:ph type="sldNum" sz="quarter" idx="12"/>
          </p:nvPr>
        </p:nvSpPr>
        <p:spPr>
          <a:xfrm>
            <a:off x="304800" y="6477000"/>
            <a:ext cx="381000" cy="247650"/>
          </a:xfrm>
        </p:spPr>
        <p:txBody>
          <a:bodyPr/>
          <a:lstStyle>
            <a:lvl1pPr>
              <a:defRPr/>
            </a:lvl1pPr>
          </a:lstStyle>
          <a:p>
            <a:pPr>
              <a:defRPr/>
            </a:pPr>
            <a:fld id="{1E3FC509-D235-40BD-A0C4-E71BED2E359F}"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9BB647FC-64AB-4474-9D5B-86FAA8CBBB9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F89BA90C-2AA2-4394-935D-CFD16C38A10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06C2DB7B-8112-4595-BB5D-28551F2FD1F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0E582F25-5BDF-4B22-B801-1E764CA0F26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7DD7CDF0-9388-4215-AB39-A49566AD915E}"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290605FC-2682-4070-BE64-00F859911143}"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0D42242D-F1B6-46EB-A361-C4E970C70A0E}"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2DD92190-E621-4EC1-9989-8E928A10DE5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C8B3E1C6-B9ED-46FD-9898-15D7F65458F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7183282F-E8ED-41FA-A2AD-96D770E6B40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B008A15D-9D0C-4532-A742-DA4B4BAD917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70"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1027" name="Rectangle 68"/>
          <p:cNvSpPr>
            <a:spLocks noGrp="1" noChangeArrowheads="1"/>
          </p:cNvSpPr>
          <p:nvPr>
            <p:ph type="body" idx="1"/>
          </p:nvPr>
        </p:nvSpPr>
        <p:spPr bwMode="gray">
          <a:xfrm>
            <a:off x="350838" y="1600200"/>
            <a:ext cx="8437562"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pPr>
              <a:defRPr/>
            </a:pPr>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pPr>
              <a:defRPr/>
            </a:pPr>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pPr>
              <a:defRPr/>
            </a:pPr>
            <a:fld id="{F1A8C35A-E8E6-40F8-8B99-597D9F3614B7}" type="slidenum">
              <a:rPr lang="zh-CN" altLang="en-US"/>
              <a:pPr>
                <a:defRPr/>
              </a:pPr>
              <a:t>‹#›</a:t>
            </a:fld>
            <a:endParaRPr lang="en-US" altLang="zh-CN"/>
          </a:p>
        </p:txBody>
      </p:sp>
      <p:sp>
        <p:nvSpPr>
          <p:cNvPr id="1097"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mn-ea"/>
            </a:endParaRPr>
          </a:p>
        </p:txBody>
      </p:sp>
      <p:sp>
        <p:nvSpPr>
          <p:cNvPr id="1032" name="Rectangle 67"/>
          <p:cNvSpPr>
            <a:spLocks noGrp="1" noChangeArrowheads="1"/>
          </p:cNvSpPr>
          <p:nvPr>
            <p:ph type="title"/>
          </p:nvPr>
        </p:nvSpPr>
        <p:spPr bwMode="gray">
          <a:xfrm>
            <a:off x="361950" y="773113"/>
            <a:ext cx="8401050" cy="674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2" descr="water"/>
          <p:cNvPicPr>
            <a:picLocks noChangeAspect="1" noChangeArrowheads="1"/>
          </p:cNvPicPr>
          <p:nvPr/>
        </p:nvPicPr>
        <p:blipFill>
          <a:blip r:embed="rId4"/>
          <a:srcRect l="22409" t="16374" b="27486"/>
          <a:stretch>
            <a:fillRect/>
          </a:stretch>
        </p:blipFill>
        <p:spPr bwMode="gray">
          <a:xfrm rot="786797">
            <a:off x="7083425" y="-233363"/>
            <a:ext cx="1906588" cy="1573213"/>
          </a:xfrm>
          <a:prstGeom prst="rect">
            <a:avLst/>
          </a:prstGeom>
          <a:noFill/>
          <a:ln w="9525">
            <a:noFill/>
            <a:miter lim="800000"/>
            <a:headEnd/>
            <a:tailEnd/>
          </a:ln>
        </p:spPr>
      </p:pic>
      <p:sp>
        <p:nvSpPr>
          <p:cNvPr id="15363" name="Line 55"/>
          <p:cNvSpPr>
            <a:spLocks noChangeShapeType="1"/>
          </p:cNvSpPr>
          <p:nvPr/>
        </p:nvSpPr>
        <p:spPr bwMode="gray">
          <a:xfrm>
            <a:off x="6000750" y="5572125"/>
            <a:ext cx="2675706"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5372" name="Line 53"/>
          <p:cNvSpPr>
            <a:spLocks noChangeShapeType="1"/>
          </p:cNvSpPr>
          <p:nvPr/>
        </p:nvSpPr>
        <p:spPr bwMode="gray">
          <a:xfrm flipV="1">
            <a:off x="6000750" y="6165850"/>
            <a:ext cx="2675706" cy="49213"/>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5373" name="TextBox 50"/>
          <p:cNvSpPr txBox="1">
            <a:spLocks noChangeArrowheads="1"/>
          </p:cNvSpPr>
          <p:nvPr/>
        </p:nvSpPr>
        <p:spPr bwMode="auto">
          <a:xfrm>
            <a:off x="285750" y="857250"/>
            <a:ext cx="1714500" cy="523875"/>
          </a:xfrm>
          <a:prstGeom prst="rect">
            <a:avLst/>
          </a:prstGeom>
          <a:noFill/>
          <a:ln w="9525">
            <a:noFill/>
            <a:miter lim="800000"/>
            <a:headEnd/>
            <a:tailEnd/>
          </a:ln>
        </p:spPr>
        <p:txBody>
          <a:bodyPr>
            <a:spAutoFit/>
          </a:bodyPr>
          <a:lstStyle/>
          <a:p>
            <a:r>
              <a:rPr lang="zh-CN" altLang="en-US" sz="2800" dirty="0">
                <a:latin typeface="隶书"/>
                <a:ea typeface="隶书"/>
                <a:cs typeface="隶书"/>
              </a:rPr>
              <a:t>开题报告</a:t>
            </a:r>
          </a:p>
        </p:txBody>
      </p:sp>
      <p:sp>
        <p:nvSpPr>
          <p:cNvPr id="53" name="饼形 52"/>
          <p:cNvSpPr/>
          <p:nvPr/>
        </p:nvSpPr>
        <p:spPr>
          <a:xfrm rot="2632766">
            <a:off x="1990725" y="847725"/>
            <a:ext cx="642938" cy="642938"/>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5" name="矩形 54"/>
          <p:cNvSpPr/>
          <p:nvPr/>
        </p:nvSpPr>
        <p:spPr>
          <a:xfrm>
            <a:off x="2571750" y="857250"/>
            <a:ext cx="714375" cy="646113"/>
          </a:xfrm>
          <a:prstGeom prst="rect">
            <a:avLst/>
          </a:prstGeom>
        </p:spPr>
        <p:txBody>
          <a:bodyPr>
            <a:spAutoFit/>
          </a:bodyPr>
          <a:lstStyle/>
          <a:p>
            <a:pPr algn="ctr">
              <a:defRPr/>
            </a:pPr>
            <a:r>
              <a:rPr lang="zh-CN" altLang="en-US" sz="3600" dirty="0">
                <a:solidFill>
                  <a:schemeClr val="accent2">
                    <a:lumMod val="75000"/>
                  </a:schemeClr>
                </a:solidFill>
                <a:latin typeface="华文彩云" pitchFamily="2" charset="-122"/>
                <a:ea typeface="华文彩云" pitchFamily="2" charset="-122"/>
                <a:cs typeface="Arial" charset="0"/>
              </a:rPr>
              <a:t>之</a:t>
            </a:r>
          </a:p>
        </p:txBody>
      </p:sp>
      <p:grpSp>
        <p:nvGrpSpPr>
          <p:cNvPr id="15376" name="Group 35"/>
          <p:cNvGrpSpPr>
            <a:grpSpLocks/>
          </p:cNvGrpSpPr>
          <p:nvPr/>
        </p:nvGrpSpPr>
        <p:grpSpPr bwMode="auto">
          <a:xfrm>
            <a:off x="857250" y="5072063"/>
            <a:ext cx="1676400" cy="1093787"/>
            <a:chOff x="395" y="2036"/>
            <a:chExt cx="618" cy="403"/>
          </a:xfrm>
        </p:grpSpPr>
        <p:sp>
          <p:nvSpPr>
            <p:cNvPr id="15406" name="Freeform 36"/>
            <p:cNvSpPr>
              <a:spLocks/>
            </p:cNvSpPr>
            <p:nvPr/>
          </p:nvSpPr>
          <p:spPr bwMode="gray">
            <a:xfrm>
              <a:off x="395" y="2217"/>
              <a:ext cx="81" cy="87"/>
            </a:xfrm>
            <a:custGeom>
              <a:avLst/>
              <a:gdLst>
                <a:gd name="T0" fmla="*/ 78 w 108"/>
                <a:gd name="T1" fmla="*/ 8 h 87"/>
                <a:gd name="T2" fmla="*/ 9 w 108"/>
                <a:gd name="T3" fmla="*/ 18 h 87"/>
                <a:gd name="T4" fmla="*/ 0 w 108"/>
                <a:gd name="T5" fmla="*/ 41 h 87"/>
                <a:gd name="T6" fmla="*/ 36 w 108"/>
                <a:gd name="T7" fmla="*/ 87 h 87"/>
                <a:gd name="T8" fmla="*/ 90 w 108"/>
                <a:gd name="T9" fmla="*/ 81 h 87"/>
                <a:gd name="T10" fmla="*/ 105 w 108"/>
                <a:gd name="T11" fmla="*/ 63 h 87"/>
                <a:gd name="T12" fmla="*/ 78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7" name="Freeform 37"/>
            <p:cNvSpPr>
              <a:spLocks/>
            </p:cNvSpPr>
            <p:nvPr/>
          </p:nvSpPr>
          <p:spPr bwMode="gray">
            <a:xfrm>
              <a:off x="395" y="2352"/>
              <a:ext cx="81" cy="87"/>
            </a:xfrm>
            <a:custGeom>
              <a:avLst/>
              <a:gdLst>
                <a:gd name="T0" fmla="*/ 78 w 108"/>
                <a:gd name="T1" fmla="*/ 8 h 87"/>
                <a:gd name="T2" fmla="*/ 9 w 108"/>
                <a:gd name="T3" fmla="*/ 18 h 87"/>
                <a:gd name="T4" fmla="*/ 0 w 108"/>
                <a:gd name="T5" fmla="*/ 41 h 87"/>
                <a:gd name="T6" fmla="*/ 36 w 108"/>
                <a:gd name="T7" fmla="*/ 87 h 87"/>
                <a:gd name="T8" fmla="*/ 90 w 108"/>
                <a:gd name="T9" fmla="*/ 81 h 87"/>
                <a:gd name="T10" fmla="*/ 105 w 108"/>
                <a:gd name="T11" fmla="*/ 63 h 87"/>
                <a:gd name="T12" fmla="*/ 78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8" name="Freeform 38"/>
            <p:cNvSpPr>
              <a:spLocks/>
            </p:cNvSpPr>
            <p:nvPr/>
          </p:nvSpPr>
          <p:spPr bwMode="gray">
            <a:xfrm>
              <a:off x="531" y="2213"/>
              <a:ext cx="80" cy="79"/>
            </a:xfrm>
            <a:custGeom>
              <a:avLst/>
              <a:gdLst>
                <a:gd name="T0" fmla="*/ 100 w 100"/>
                <a:gd name="T1" fmla="*/ 0 h 90"/>
                <a:gd name="T2" fmla="*/ 22 w 100"/>
                <a:gd name="T3" fmla="*/ 77 h 90"/>
                <a:gd name="T4" fmla="*/ 0 w 100"/>
                <a:gd name="T5" fmla="*/ 8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409" name="Freeform 39"/>
            <p:cNvSpPr>
              <a:spLocks/>
            </p:cNvSpPr>
            <p:nvPr/>
          </p:nvSpPr>
          <p:spPr bwMode="gray">
            <a:xfrm>
              <a:off x="543" y="2220"/>
              <a:ext cx="60" cy="62"/>
            </a:xfrm>
            <a:custGeom>
              <a:avLst/>
              <a:gdLst>
                <a:gd name="T0" fmla="*/ 0 w 60"/>
                <a:gd name="T1" fmla="*/ 0 h 62"/>
                <a:gd name="T2" fmla="*/ 29 w 60"/>
                <a:gd name="T3" fmla="*/ 23 h 62"/>
                <a:gd name="T4" fmla="*/ 60 w 60"/>
                <a:gd name="T5" fmla="*/ 62 h 62"/>
                <a:gd name="T6" fmla="*/ 0 60000 65536"/>
                <a:gd name="T7" fmla="*/ 0 60000 65536"/>
                <a:gd name="T8" fmla="*/ 0 60000 65536"/>
                <a:gd name="T9" fmla="*/ 0 w 60"/>
                <a:gd name="T10" fmla="*/ 0 h 62"/>
                <a:gd name="T11" fmla="*/ 60 w 60"/>
                <a:gd name="T12" fmla="*/ 62 h 62"/>
              </a:gdLst>
              <a:ahLst/>
              <a:cxnLst>
                <a:cxn ang="T6">
                  <a:pos x="T0" y="T1"/>
                </a:cxn>
                <a:cxn ang="T7">
                  <a:pos x="T2" y="T3"/>
                </a:cxn>
                <a:cxn ang="T8">
                  <a:pos x="T4" y="T5"/>
                </a:cxn>
              </a:cxnLst>
              <a:rect l="T9" t="T10" r="T11" b="T12"/>
              <a:pathLst>
                <a:path w="60" h="62">
                  <a:moveTo>
                    <a:pt x="0" y="0"/>
                  </a:moveTo>
                  <a:cubicBezTo>
                    <a:pt x="9" y="6"/>
                    <a:pt x="19" y="13"/>
                    <a:pt x="29" y="23"/>
                  </a:cubicBezTo>
                  <a:cubicBezTo>
                    <a:pt x="39" y="33"/>
                    <a:pt x="55" y="56"/>
                    <a:pt x="60" y="62"/>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nvGrpSpPr>
            <p:cNvPr id="15410" name="Group 40"/>
            <p:cNvGrpSpPr>
              <a:grpSpLocks/>
            </p:cNvGrpSpPr>
            <p:nvPr/>
          </p:nvGrpSpPr>
          <p:grpSpPr bwMode="auto">
            <a:xfrm>
              <a:off x="591" y="2036"/>
              <a:ext cx="422" cy="337"/>
              <a:chOff x="768" y="2024"/>
              <a:chExt cx="422" cy="337"/>
            </a:xfrm>
          </p:grpSpPr>
          <p:sp>
            <p:nvSpPr>
              <p:cNvPr id="15412" name="Freeform 41"/>
              <p:cNvSpPr>
                <a:spLocks/>
              </p:cNvSpPr>
              <p:nvPr/>
            </p:nvSpPr>
            <p:spPr bwMode="gray">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p:spPr>
            <p:txBody>
              <a:bodyPr wrap="none" anchor="ctr"/>
              <a:lstStyle/>
              <a:p>
                <a:endParaRPr lang="zh-CN" altLang="en-US"/>
              </a:p>
            </p:txBody>
          </p:sp>
          <p:sp>
            <p:nvSpPr>
              <p:cNvPr id="15413" name="Freeform 42"/>
              <p:cNvSpPr>
                <a:spLocks/>
              </p:cNvSpPr>
              <p:nvPr/>
            </p:nvSpPr>
            <p:spPr bwMode="gray">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414" name="Freeform 43"/>
              <p:cNvSpPr>
                <a:spLocks/>
              </p:cNvSpPr>
              <p:nvPr/>
            </p:nvSpPr>
            <p:spPr bwMode="gray">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15" name="Freeform 44"/>
              <p:cNvSpPr>
                <a:spLocks/>
              </p:cNvSpPr>
              <p:nvPr/>
            </p:nvSpPr>
            <p:spPr bwMode="gray">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16" name="Freeform 45"/>
              <p:cNvSpPr>
                <a:spLocks/>
              </p:cNvSpPr>
              <p:nvPr/>
            </p:nvSpPr>
            <p:spPr bwMode="gray">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417" name="Freeform 46"/>
              <p:cNvSpPr>
                <a:spLocks/>
              </p:cNvSpPr>
              <p:nvPr/>
            </p:nvSpPr>
            <p:spPr bwMode="gray">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p:spPr>
            <p:txBody>
              <a:bodyPr wrap="none" anchor="ctr"/>
              <a:lstStyle/>
              <a:p>
                <a:endParaRPr lang="zh-CN" altLang="en-US"/>
              </a:p>
            </p:txBody>
          </p:sp>
          <p:sp>
            <p:nvSpPr>
              <p:cNvPr id="15418"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19"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20"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p:spPr>
            <p:txBody>
              <a:bodyPr wrap="none" anchor="ctr"/>
              <a:lstStyle/>
              <a:p>
                <a:endParaRPr lang="zh-CN" altLang="en-US"/>
              </a:p>
            </p:txBody>
          </p:sp>
        </p:grpSp>
        <p:sp>
          <p:nvSpPr>
            <p:cNvPr id="15411" name="Freeform 50"/>
            <p:cNvSpPr>
              <a:spLocks/>
            </p:cNvSpPr>
            <p:nvPr/>
          </p:nvSpPr>
          <p:spPr bwMode="gray">
            <a:xfrm>
              <a:off x="529" y="2348"/>
              <a:ext cx="80" cy="79"/>
            </a:xfrm>
            <a:custGeom>
              <a:avLst/>
              <a:gdLst>
                <a:gd name="T0" fmla="*/ 100 w 100"/>
                <a:gd name="T1" fmla="*/ 0 h 90"/>
                <a:gd name="T2" fmla="*/ 22 w 100"/>
                <a:gd name="T3" fmla="*/ 77 h 90"/>
                <a:gd name="T4" fmla="*/ 0 w 100"/>
                <a:gd name="T5" fmla="*/ 8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grpSp>
        <p:nvGrpSpPr>
          <p:cNvPr id="15377" name="组合 71"/>
          <p:cNvGrpSpPr>
            <a:grpSpLocks/>
          </p:cNvGrpSpPr>
          <p:nvPr/>
        </p:nvGrpSpPr>
        <p:grpSpPr bwMode="auto">
          <a:xfrm>
            <a:off x="714375" y="3500438"/>
            <a:ext cx="2971800" cy="1606550"/>
            <a:chOff x="2714612" y="3751276"/>
            <a:chExt cx="2971794" cy="1606550"/>
          </a:xfrm>
        </p:grpSpPr>
        <p:grpSp>
          <p:nvGrpSpPr>
            <p:cNvPr id="15379" name="Group 35"/>
            <p:cNvGrpSpPr>
              <a:grpSpLocks/>
            </p:cNvGrpSpPr>
            <p:nvPr/>
          </p:nvGrpSpPr>
          <p:grpSpPr bwMode="auto">
            <a:xfrm>
              <a:off x="4010009" y="3751276"/>
              <a:ext cx="1676397" cy="1093788"/>
              <a:chOff x="395" y="2036"/>
              <a:chExt cx="618" cy="403"/>
            </a:xfrm>
          </p:grpSpPr>
          <p:sp>
            <p:nvSpPr>
              <p:cNvPr id="15391" name="Freeform 36"/>
              <p:cNvSpPr>
                <a:spLocks/>
              </p:cNvSpPr>
              <p:nvPr/>
            </p:nvSpPr>
            <p:spPr bwMode="gray">
              <a:xfrm>
                <a:off x="395" y="2217"/>
                <a:ext cx="81" cy="87"/>
              </a:xfrm>
              <a:custGeom>
                <a:avLst/>
                <a:gdLst>
                  <a:gd name="T0" fmla="*/ 78 w 108"/>
                  <a:gd name="T1" fmla="*/ 8 h 87"/>
                  <a:gd name="T2" fmla="*/ 9 w 108"/>
                  <a:gd name="T3" fmla="*/ 18 h 87"/>
                  <a:gd name="T4" fmla="*/ 0 w 108"/>
                  <a:gd name="T5" fmla="*/ 41 h 87"/>
                  <a:gd name="T6" fmla="*/ 36 w 108"/>
                  <a:gd name="T7" fmla="*/ 87 h 87"/>
                  <a:gd name="T8" fmla="*/ 90 w 108"/>
                  <a:gd name="T9" fmla="*/ 81 h 87"/>
                  <a:gd name="T10" fmla="*/ 105 w 108"/>
                  <a:gd name="T11" fmla="*/ 63 h 87"/>
                  <a:gd name="T12" fmla="*/ 78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92" name="Freeform 37"/>
              <p:cNvSpPr>
                <a:spLocks/>
              </p:cNvSpPr>
              <p:nvPr/>
            </p:nvSpPr>
            <p:spPr bwMode="gray">
              <a:xfrm>
                <a:off x="395" y="2352"/>
                <a:ext cx="81" cy="87"/>
              </a:xfrm>
              <a:custGeom>
                <a:avLst/>
                <a:gdLst>
                  <a:gd name="T0" fmla="*/ 78 w 108"/>
                  <a:gd name="T1" fmla="*/ 8 h 87"/>
                  <a:gd name="T2" fmla="*/ 9 w 108"/>
                  <a:gd name="T3" fmla="*/ 18 h 87"/>
                  <a:gd name="T4" fmla="*/ 0 w 108"/>
                  <a:gd name="T5" fmla="*/ 41 h 87"/>
                  <a:gd name="T6" fmla="*/ 36 w 108"/>
                  <a:gd name="T7" fmla="*/ 87 h 87"/>
                  <a:gd name="T8" fmla="*/ 90 w 108"/>
                  <a:gd name="T9" fmla="*/ 81 h 87"/>
                  <a:gd name="T10" fmla="*/ 105 w 108"/>
                  <a:gd name="T11" fmla="*/ 63 h 87"/>
                  <a:gd name="T12" fmla="*/ 78 w 108"/>
                  <a:gd name="T13" fmla="*/ 8 h 87"/>
                  <a:gd name="T14" fmla="*/ 0 60000 65536"/>
                  <a:gd name="T15" fmla="*/ 0 60000 65536"/>
                  <a:gd name="T16" fmla="*/ 0 60000 65536"/>
                  <a:gd name="T17" fmla="*/ 0 60000 65536"/>
                  <a:gd name="T18" fmla="*/ 0 60000 65536"/>
                  <a:gd name="T19" fmla="*/ 0 60000 65536"/>
                  <a:gd name="T20" fmla="*/ 0 60000 65536"/>
                  <a:gd name="T21" fmla="*/ 0 w 108"/>
                  <a:gd name="T22" fmla="*/ 0 h 87"/>
                  <a:gd name="T23" fmla="*/ 108 w 10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93" name="Freeform 38"/>
              <p:cNvSpPr>
                <a:spLocks/>
              </p:cNvSpPr>
              <p:nvPr/>
            </p:nvSpPr>
            <p:spPr bwMode="gray">
              <a:xfrm>
                <a:off x="531" y="2213"/>
                <a:ext cx="80" cy="79"/>
              </a:xfrm>
              <a:custGeom>
                <a:avLst/>
                <a:gdLst>
                  <a:gd name="T0" fmla="*/ 100 w 100"/>
                  <a:gd name="T1" fmla="*/ 0 h 90"/>
                  <a:gd name="T2" fmla="*/ 22 w 100"/>
                  <a:gd name="T3" fmla="*/ 77 h 90"/>
                  <a:gd name="T4" fmla="*/ 0 w 100"/>
                  <a:gd name="T5" fmla="*/ 8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sp>
            <p:nvSpPr>
              <p:cNvPr id="15394" name="Freeform 39"/>
              <p:cNvSpPr>
                <a:spLocks/>
              </p:cNvSpPr>
              <p:nvPr/>
            </p:nvSpPr>
            <p:spPr bwMode="gray">
              <a:xfrm>
                <a:off x="543" y="2220"/>
                <a:ext cx="60" cy="62"/>
              </a:xfrm>
              <a:custGeom>
                <a:avLst/>
                <a:gdLst>
                  <a:gd name="T0" fmla="*/ 0 w 60"/>
                  <a:gd name="T1" fmla="*/ 0 h 62"/>
                  <a:gd name="T2" fmla="*/ 29 w 60"/>
                  <a:gd name="T3" fmla="*/ 23 h 62"/>
                  <a:gd name="T4" fmla="*/ 60 w 60"/>
                  <a:gd name="T5" fmla="*/ 62 h 62"/>
                  <a:gd name="T6" fmla="*/ 0 60000 65536"/>
                  <a:gd name="T7" fmla="*/ 0 60000 65536"/>
                  <a:gd name="T8" fmla="*/ 0 60000 65536"/>
                  <a:gd name="T9" fmla="*/ 0 w 60"/>
                  <a:gd name="T10" fmla="*/ 0 h 62"/>
                  <a:gd name="T11" fmla="*/ 60 w 60"/>
                  <a:gd name="T12" fmla="*/ 62 h 62"/>
                </a:gdLst>
                <a:ahLst/>
                <a:cxnLst>
                  <a:cxn ang="T6">
                    <a:pos x="T0" y="T1"/>
                  </a:cxn>
                  <a:cxn ang="T7">
                    <a:pos x="T2" y="T3"/>
                  </a:cxn>
                  <a:cxn ang="T8">
                    <a:pos x="T4" y="T5"/>
                  </a:cxn>
                </a:cxnLst>
                <a:rect l="T9" t="T10" r="T11" b="T12"/>
                <a:pathLst>
                  <a:path w="60" h="62">
                    <a:moveTo>
                      <a:pt x="0" y="0"/>
                    </a:moveTo>
                    <a:cubicBezTo>
                      <a:pt x="9" y="6"/>
                      <a:pt x="19" y="13"/>
                      <a:pt x="29" y="23"/>
                    </a:cubicBezTo>
                    <a:cubicBezTo>
                      <a:pt x="39" y="33"/>
                      <a:pt x="55" y="56"/>
                      <a:pt x="60" y="62"/>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nvGrpSpPr>
              <p:cNvPr id="15395" name="Group 40"/>
              <p:cNvGrpSpPr>
                <a:grpSpLocks/>
              </p:cNvGrpSpPr>
              <p:nvPr/>
            </p:nvGrpSpPr>
            <p:grpSpPr bwMode="auto">
              <a:xfrm>
                <a:off x="591" y="2036"/>
                <a:ext cx="422" cy="337"/>
                <a:chOff x="768" y="2024"/>
                <a:chExt cx="422" cy="337"/>
              </a:xfrm>
            </p:grpSpPr>
            <p:sp>
              <p:nvSpPr>
                <p:cNvPr id="15397" name="Freeform 41"/>
                <p:cNvSpPr>
                  <a:spLocks/>
                </p:cNvSpPr>
                <p:nvPr/>
              </p:nvSpPr>
              <p:spPr bwMode="gray">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p:spPr>
              <p:txBody>
                <a:bodyPr wrap="none" anchor="ctr"/>
                <a:lstStyle/>
                <a:p>
                  <a:endParaRPr lang="zh-CN" altLang="en-US"/>
                </a:p>
              </p:txBody>
            </p:sp>
            <p:sp>
              <p:nvSpPr>
                <p:cNvPr id="15398" name="Freeform 42"/>
                <p:cNvSpPr>
                  <a:spLocks/>
                </p:cNvSpPr>
                <p:nvPr/>
              </p:nvSpPr>
              <p:spPr bwMode="gray">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399" name="Freeform 43"/>
                <p:cNvSpPr>
                  <a:spLocks/>
                </p:cNvSpPr>
                <p:nvPr/>
              </p:nvSpPr>
              <p:spPr bwMode="gray">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00" name="Freeform 44"/>
                <p:cNvSpPr>
                  <a:spLocks/>
                </p:cNvSpPr>
                <p:nvPr/>
              </p:nvSpPr>
              <p:spPr bwMode="gray">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p:spPr>
              <p:txBody>
                <a:bodyPr wrap="none" anchor="ctr"/>
                <a:lstStyle/>
                <a:p>
                  <a:endParaRPr lang="zh-CN" altLang="en-US"/>
                </a:p>
              </p:txBody>
            </p:sp>
            <p:sp>
              <p:nvSpPr>
                <p:cNvPr id="15401" name="Freeform 45"/>
                <p:cNvSpPr>
                  <a:spLocks/>
                </p:cNvSpPr>
                <p:nvPr/>
              </p:nvSpPr>
              <p:spPr bwMode="gray">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p:spPr>
              <p:txBody>
                <a:bodyPr wrap="none" anchor="ctr"/>
                <a:lstStyle/>
                <a:p>
                  <a:endParaRPr lang="zh-CN" altLang="en-US"/>
                </a:p>
              </p:txBody>
            </p:sp>
            <p:sp>
              <p:nvSpPr>
                <p:cNvPr id="15402" name="Freeform 46"/>
                <p:cNvSpPr>
                  <a:spLocks/>
                </p:cNvSpPr>
                <p:nvPr/>
              </p:nvSpPr>
              <p:spPr bwMode="gray">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p:spPr>
              <p:txBody>
                <a:bodyPr wrap="none" anchor="ctr"/>
                <a:lstStyle/>
                <a:p>
                  <a:endParaRPr lang="zh-CN" altLang="en-US"/>
                </a:p>
              </p:txBody>
            </p:sp>
            <p:sp>
              <p:nvSpPr>
                <p:cNvPr id="15403"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04"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p:spPr>
              <p:txBody>
                <a:bodyPr wrap="none" anchor="ctr"/>
                <a:lstStyle/>
                <a:p>
                  <a:endParaRPr lang="zh-CN" altLang="en-US"/>
                </a:p>
              </p:txBody>
            </p:sp>
            <p:sp>
              <p:nvSpPr>
                <p:cNvPr id="15405"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p:spPr>
              <p:txBody>
                <a:bodyPr wrap="none" anchor="ctr"/>
                <a:lstStyle/>
                <a:p>
                  <a:endParaRPr lang="zh-CN" altLang="en-US"/>
                </a:p>
              </p:txBody>
            </p:sp>
          </p:grpSp>
          <p:sp>
            <p:nvSpPr>
              <p:cNvPr id="15396" name="Freeform 50"/>
              <p:cNvSpPr>
                <a:spLocks/>
              </p:cNvSpPr>
              <p:nvPr/>
            </p:nvSpPr>
            <p:spPr bwMode="gray">
              <a:xfrm>
                <a:off x="529" y="2348"/>
                <a:ext cx="80" cy="79"/>
              </a:xfrm>
              <a:custGeom>
                <a:avLst/>
                <a:gdLst>
                  <a:gd name="T0" fmla="*/ 100 w 100"/>
                  <a:gd name="T1" fmla="*/ 0 h 90"/>
                  <a:gd name="T2" fmla="*/ 22 w 100"/>
                  <a:gd name="T3" fmla="*/ 77 h 90"/>
                  <a:gd name="T4" fmla="*/ 0 w 100"/>
                  <a:gd name="T5" fmla="*/ 80 h 90"/>
                  <a:gd name="T6" fmla="*/ 0 60000 65536"/>
                  <a:gd name="T7" fmla="*/ 0 60000 65536"/>
                  <a:gd name="T8" fmla="*/ 0 60000 65536"/>
                  <a:gd name="T9" fmla="*/ 0 w 100"/>
                  <a:gd name="T10" fmla="*/ 0 h 90"/>
                  <a:gd name="T11" fmla="*/ 100 w 100"/>
                  <a:gd name="T12" fmla="*/ 90 h 90"/>
                </a:gdLst>
                <a:ahLst/>
                <a:cxnLst>
                  <a:cxn ang="T6">
                    <a:pos x="T0" y="T1"/>
                  </a:cxn>
                  <a:cxn ang="T7">
                    <a:pos x="T2" y="T3"/>
                  </a:cxn>
                  <a:cxn ang="T8">
                    <a:pos x="T4" y="T5"/>
                  </a:cxn>
                </a:cxnLst>
                <a:rect l="T9" t="T10" r="T11" b="T12"/>
                <a:pathLst>
                  <a:path w="100" h="90">
                    <a:moveTo>
                      <a:pt x="100" y="0"/>
                    </a:moveTo>
                    <a:cubicBezTo>
                      <a:pt x="69" y="32"/>
                      <a:pt x="39" y="64"/>
                      <a:pt x="22" y="77"/>
                    </a:cubicBezTo>
                    <a:cubicBezTo>
                      <a:pt x="5" y="90"/>
                      <a:pt x="4" y="79"/>
                      <a:pt x="0" y="80"/>
                    </a:cubicBezTo>
                  </a:path>
                </a:pathLst>
              </a:custGeom>
              <a:noFill/>
              <a:ln w="28575" cap="flat" cmpd="sng">
                <a:solidFill>
                  <a:srgbClr val="FFFFFF">
                    <a:alpha val="50195"/>
                  </a:srgbClr>
                </a:solidFill>
                <a:prstDash val="solid"/>
                <a:round/>
                <a:headEnd/>
                <a:tailEnd/>
              </a:ln>
            </p:spPr>
            <p:txBody>
              <a:bodyPr wrap="none" anchor="ctr"/>
              <a:lstStyle/>
              <a:p>
                <a:endParaRPr lang="zh-CN" altLang="en-US"/>
              </a:p>
            </p:txBody>
          </p:sp>
        </p:grpSp>
        <p:grpSp>
          <p:nvGrpSpPr>
            <p:cNvPr id="15380" name="Group 24"/>
            <p:cNvGrpSpPr>
              <a:grpSpLocks/>
            </p:cNvGrpSpPr>
            <p:nvPr/>
          </p:nvGrpSpPr>
          <p:grpSpPr bwMode="auto">
            <a:xfrm>
              <a:off x="2714612" y="4472001"/>
              <a:ext cx="1870075" cy="885825"/>
              <a:chOff x="1152" y="584"/>
              <a:chExt cx="3946" cy="1960"/>
            </a:xfrm>
          </p:grpSpPr>
          <p:sp>
            <p:nvSpPr>
              <p:cNvPr id="15381" name="Freeform 25"/>
              <p:cNvSpPr>
                <a:spLocks/>
              </p:cNvSpPr>
              <p:nvPr/>
            </p:nvSpPr>
            <p:spPr bwMode="gray">
              <a:xfrm>
                <a:off x="1152" y="584"/>
                <a:ext cx="3920" cy="1720"/>
              </a:xfrm>
              <a:custGeom>
                <a:avLst/>
                <a:gdLst>
                  <a:gd name="T0" fmla="*/ 0 w 3920"/>
                  <a:gd name="T1" fmla="*/ 1500 h 1720"/>
                  <a:gd name="T2" fmla="*/ 768 w 3920"/>
                  <a:gd name="T3" fmla="*/ 424 h 1720"/>
                  <a:gd name="T4" fmla="*/ 2208 w 3920"/>
                  <a:gd name="T5" fmla="*/ 424 h 1720"/>
                  <a:gd name="T6" fmla="*/ 3920 w 3920"/>
                  <a:gd name="T7" fmla="*/ 828 h 1720"/>
                  <a:gd name="T8" fmla="*/ 3216 w 3920"/>
                  <a:gd name="T9" fmla="*/ 1720 h 1720"/>
                  <a:gd name="T10" fmla="*/ 1524 w 3920"/>
                  <a:gd name="T11" fmla="*/ 1600 h 1720"/>
                  <a:gd name="T12" fmla="*/ 3232 w 3920"/>
                  <a:gd name="T13" fmla="*/ 1628 h 1720"/>
                  <a:gd name="T14" fmla="*/ 3748 w 3920"/>
                  <a:gd name="T15" fmla="*/ 820 h 1720"/>
                  <a:gd name="T16" fmla="*/ 2256 w 3920"/>
                  <a:gd name="T17" fmla="*/ 472 h 1720"/>
                  <a:gd name="T18" fmla="*/ 1468 w 3920"/>
                  <a:gd name="T19" fmla="*/ 1524 h 1720"/>
                  <a:gd name="T20" fmla="*/ 2160 w 3920"/>
                  <a:gd name="T21" fmla="*/ 472 h 1720"/>
                  <a:gd name="T22" fmla="*/ 812 w 3920"/>
                  <a:gd name="T23" fmla="*/ 508 h 1720"/>
                  <a:gd name="T24" fmla="*/ 96 w 3920"/>
                  <a:gd name="T25" fmla="*/ 1432 h 1720"/>
                  <a:gd name="T26" fmla="*/ 1488 w 3920"/>
                  <a:gd name="T27" fmla="*/ 1576 h 1720"/>
                  <a:gd name="T28" fmla="*/ 0 w 3920"/>
                  <a:gd name="T29" fmla="*/ 1500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20"/>
                  <a:gd name="T46" fmla="*/ 0 h 1720"/>
                  <a:gd name="T47" fmla="*/ 3920 w 3920"/>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195"/>
                </a:srgbClr>
              </a:solidFill>
              <a:ln w="9525">
                <a:noFill/>
                <a:round/>
                <a:headEnd/>
                <a:tailEnd/>
              </a:ln>
            </p:spPr>
            <p:txBody>
              <a:bodyPr/>
              <a:lstStyle/>
              <a:p>
                <a:endParaRPr lang="zh-CN" altLang="en-US"/>
              </a:p>
            </p:txBody>
          </p:sp>
          <p:sp>
            <p:nvSpPr>
              <p:cNvPr id="15382" name="Freeform 26"/>
              <p:cNvSpPr>
                <a:spLocks/>
              </p:cNvSpPr>
              <p:nvPr/>
            </p:nvSpPr>
            <p:spPr bwMode="gray">
              <a:xfrm>
                <a:off x="2880" y="1584"/>
                <a:ext cx="2218" cy="960"/>
              </a:xfrm>
              <a:custGeom>
                <a:avLst/>
                <a:gdLst>
                  <a:gd name="T0" fmla="*/ 0 w 2218"/>
                  <a:gd name="T1" fmla="*/ 672 h 960"/>
                  <a:gd name="T2" fmla="*/ 1640 w 2218"/>
                  <a:gd name="T3" fmla="*/ 960 h 960"/>
                  <a:gd name="T4" fmla="*/ 2208 w 2218"/>
                  <a:gd name="T5" fmla="*/ 0 h 960"/>
                  <a:gd name="T6" fmla="*/ 1580 w 2218"/>
                  <a:gd name="T7" fmla="*/ 888 h 960"/>
                  <a:gd name="T8" fmla="*/ 0 w 2218"/>
                  <a:gd name="T9" fmla="*/ 672 h 960"/>
                  <a:gd name="T10" fmla="*/ 0 60000 65536"/>
                  <a:gd name="T11" fmla="*/ 0 60000 65536"/>
                  <a:gd name="T12" fmla="*/ 0 60000 65536"/>
                  <a:gd name="T13" fmla="*/ 0 60000 65536"/>
                  <a:gd name="T14" fmla="*/ 0 60000 65536"/>
                  <a:gd name="T15" fmla="*/ 0 w 2218"/>
                  <a:gd name="T16" fmla="*/ 0 h 960"/>
                  <a:gd name="T17" fmla="*/ 2218 w 2218"/>
                  <a:gd name="T18" fmla="*/ 960 h 960"/>
                </a:gdLst>
                <a:ahLst/>
                <a:cxnLst>
                  <a:cxn ang="T10">
                    <a:pos x="T0" y="T1"/>
                  </a:cxn>
                  <a:cxn ang="T11">
                    <a:pos x="T2" y="T3"/>
                  </a:cxn>
                  <a:cxn ang="T12">
                    <a:pos x="T4" y="T5"/>
                  </a:cxn>
                  <a:cxn ang="T13">
                    <a:pos x="T6" y="T7"/>
                  </a:cxn>
                  <a:cxn ang="T14">
                    <a:pos x="T8" y="T9"/>
                  </a:cxn>
                </a:cxnLst>
                <a:rect l="T15" t="T16" r="T17" b="T18"/>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195"/>
                </a:srgbClr>
              </a:solidFill>
              <a:ln w="9525">
                <a:noFill/>
                <a:round/>
                <a:headEnd/>
                <a:tailEnd/>
              </a:ln>
            </p:spPr>
            <p:txBody>
              <a:bodyPr/>
              <a:lstStyle/>
              <a:p>
                <a:endParaRPr lang="zh-CN" altLang="en-US"/>
              </a:p>
            </p:txBody>
          </p:sp>
          <p:sp>
            <p:nvSpPr>
              <p:cNvPr id="15383" name="Freeform 27"/>
              <p:cNvSpPr>
                <a:spLocks/>
              </p:cNvSpPr>
              <p:nvPr/>
            </p:nvSpPr>
            <p:spPr bwMode="gray">
              <a:xfrm>
                <a:off x="1248" y="2032"/>
                <a:ext cx="1584" cy="392"/>
              </a:xfrm>
              <a:custGeom>
                <a:avLst/>
                <a:gdLst>
                  <a:gd name="T0" fmla="*/ 0 w 1584"/>
                  <a:gd name="T1" fmla="*/ 224 h 392"/>
                  <a:gd name="T2" fmla="*/ 1152 w 1584"/>
                  <a:gd name="T3" fmla="*/ 224 h 392"/>
                  <a:gd name="T4" fmla="*/ 1584 w 1584"/>
                  <a:gd name="T5" fmla="*/ 272 h 392"/>
                  <a:gd name="T6" fmla="*/ 1144 w 1584"/>
                  <a:gd name="T7" fmla="*/ 144 h 392"/>
                  <a:gd name="T8" fmla="*/ 0 w 1584"/>
                  <a:gd name="T9" fmla="*/ 224 h 392"/>
                  <a:gd name="T10" fmla="*/ 0 60000 65536"/>
                  <a:gd name="T11" fmla="*/ 0 60000 65536"/>
                  <a:gd name="T12" fmla="*/ 0 60000 65536"/>
                  <a:gd name="T13" fmla="*/ 0 60000 65536"/>
                  <a:gd name="T14" fmla="*/ 0 60000 65536"/>
                  <a:gd name="T15" fmla="*/ 0 w 1584"/>
                  <a:gd name="T16" fmla="*/ 0 h 392"/>
                  <a:gd name="T17" fmla="*/ 1584 w 1584"/>
                  <a:gd name="T18" fmla="*/ 392 h 392"/>
                </a:gdLst>
                <a:ahLst/>
                <a:cxnLst>
                  <a:cxn ang="T10">
                    <a:pos x="T0" y="T1"/>
                  </a:cxn>
                  <a:cxn ang="T11">
                    <a:pos x="T2" y="T3"/>
                  </a:cxn>
                  <a:cxn ang="T12">
                    <a:pos x="T4" y="T5"/>
                  </a:cxn>
                  <a:cxn ang="T13">
                    <a:pos x="T6" y="T7"/>
                  </a:cxn>
                  <a:cxn ang="T14">
                    <a:pos x="T8" y="T9"/>
                  </a:cxn>
                </a:cxnLst>
                <a:rect l="T15" t="T16" r="T17" b="T18"/>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195"/>
                </a:srgbClr>
              </a:solidFill>
              <a:ln w="9525">
                <a:noFill/>
                <a:round/>
                <a:headEnd/>
                <a:tailEnd/>
              </a:ln>
            </p:spPr>
            <p:txBody>
              <a:bodyPr/>
              <a:lstStyle/>
              <a:p>
                <a:endParaRPr lang="zh-CN" altLang="en-US"/>
              </a:p>
            </p:txBody>
          </p:sp>
          <p:sp>
            <p:nvSpPr>
              <p:cNvPr id="15384" name="Freeform 28"/>
              <p:cNvSpPr>
                <a:spLocks/>
              </p:cNvSpPr>
              <p:nvPr/>
            </p:nvSpPr>
            <p:spPr bwMode="gray">
              <a:xfrm>
                <a:off x="2784" y="2032"/>
                <a:ext cx="1731" cy="344"/>
              </a:xfrm>
              <a:custGeom>
                <a:avLst/>
                <a:gdLst>
                  <a:gd name="T0" fmla="*/ 0 w 1731"/>
                  <a:gd name="T1" fmla="*/ 176 h 344"/>
                  <a:gd name="T2" fmla="*/ 1604 w 1731"/>
                  <a:gd name="T3" fmla="*/ 344 h 344"/>
                  <a:gd name="T4" fmla="*/ 760 w 1731"/>
                  <a:gd name="T5" fmla="*/ 72 h 344"/>
                  <a:gd name="T6" fmla="*/ 0 w 1731"/>
                  <a:gd name="T7" fmla="*/ 176 h 344"/>
                  <a:gd name="T8" fmla="*/ 0 60000 65536"/>
                  <a:gd name="T9" fmla="*/ 0 60000 65536"/>
                  <a:gd name="T10" fmla="*/ 0 60000 65536"/>
                  <a:gd name="T11" fmla="*/ 0 60000 65536"/>
                  <a:gd name="T12" fmla="*/ 0 w 1731"/>
                  <a:gd name="T13" fmla="*/ 0 h 344"/>
                  <a:gd name="T14" fmla="*/ 1731 w 1731"/>
                  <a:gd name="T15" fmla="*/ 344 h 344"/>
                </a:gdLst>
                <a:ahLst/>
                <a:cxnLst>
                  <a:cxn ang="T8">
                    <a:pos x="T0" y="T1"/>
                  </a:cxn>
                  <a:cxn ang="T9">
                    <a:pos x="T2" y="T3"/>
                  </a:cxn>
                  <a:cxn ang="T10">
                    <a:pos x="T4" y="T5"/>
                  </a:cxn>
                  <a:cxn ang="T11">
                    <a:pos x="T6" y="T7"/>
                  </a:cxn>
                </a:cxnLst>
                <a:rect l="T12" t="T13" r="T14" b="T15"/>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195"/>
                </a:srgbClr>
              </a:solidFill>
              <a:ln w="9525">
                <a:noFill/>
                <a:round/>
                <a:headEnd/>
                <a:tailEnd/>
              </a:ln>
            </p:spPr>
            <p:txBody>
              <a:bodyPr/>
              <a:lstStyle/>
              <a:p>
                <a:endParaRPr lang="zh-CN" altLang="en-US"/>
              </a:p>
            </p:txBody>
          </p:sp>
          <p:sp>
            <p:nvSpPr>
              <p:cNvPr id="15385" name="Freeform 29"/>
              <p:cNvSpPr>
                <a:spLocks/>
              </p:cNvSpPr>
              <p:nvPr/>
            </p:nvSpPr>
            <p:spPr bwMode="gray">
              <a:xfrm>
                <a:off x="4440" y="1680"/>
                <a:ext cx="504" cy="672"/>
              </a:xfrm>
              <a:custGeom>
                <a:avLst/>
                <a:gdLst>
                  <a:gd name="T0" fmla="*/ 456 w 504"/>
                  <a:gd name="T1" fmla="*/ 48 h 672"/>
                  <a:gd name="T2" fmla="*/ 312 w 504"/>
                  <a:gd name="T3" fmla="*/ 336 h 672"/>
                  <a:gd name="T4" fmla="*/ 24 w 504"/>
                  <a:gd name="T5" fmla="*/ 624 h 672"/>
                  <a:gd name="T6" fmla="*/ 456 w 504"/>
                  <a:gd name="T7" fmla="*/ 48 h 672"/>
                  <a:gd name="T8" fmla="*/ 0 60000 65536"/>
                  <a:gd name="T9" fmla="*/ 0 60000 65536"/>
                  <a:gd name="T10" fmla="*/ 0 60000 65536"/>
                  <a:gd name="T11" fmla="*/ 0 60000 65536"/>
                  <a:gd name="T12" fmla="*/ 0 w 504"/>
                  <a:gd name="T13" fmla="*/ 0 h 672"/>
                  <a:gd name="T14" fmla="*/ 504 w 504"/>
                  <a:gd name="T15" fmla="*/ 672 h 672"/>
                </a:gdLst>
                <a:ahLst/>
                <a:cxnLst>
                  <a:cxn ang="T8">
                    <a:pos x="T0" y="T1"/>
                  </a:cxn>
                  <a:cxn ang="T9">
                    <a:pos x="T2" y="T3"/>
                  </a:cxn>
                  <a:cxn ang="T10">
                    <a:pos x="T4" y="T5"/>
                  </a:cxn>
                  <a:cxn ang="T11">
                    <a:pos x="T6" y="T7"/>
                  </a:cxn>
                </a:cxnLst>
                <a:rect l="T12" t="T13" r="T14" b="T15"/>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195"/>
                </a:srgbClr>
              </a:solidFill>
              <a:ln w="9525">
                <a:noFill/>
                <a:round/>
                <a:headEnd/>
                <a:tailEnd/>
              </a:ln>
            </p:spPr>
            <p:txBody>
              <a:bodyPr/>
              <a:lstStyle/>
              <a:p>
                <a:endParaRPr lang="zh-CN" altLang="en-US"/>
              </a:p>
            </p:txBody>
          </p:sp>
          <p:sp>
            <p:nvSpPr>
              <p:cNvPr id="15386" name="Freeform 30"/>
              <p:cNvSpPr>
                <a:spLocks/>
              </p:cNvSpPr>
              <p:nvPr/>
            </p:nvSpPr>
            <p:spPr bwMode="gray">
              <a:xfrm>
                <a:off x="3424" y="1428"/>
                <a:ext cx="1081" cy="301"/>
              </a:xfrm>
              <a:custGeom>
                <a:avLst/>
                <a:gdLst>
                  <a:gd name="T0" fmla="*/ 0 w 1081"/>
                  <a:gd name="T1" fmla="*/ 36 h 301"/>
                  <a:gd name="T2" fmla="*/ 992 w 1081"/>
                  <a:gd name="T3" fmla="*/ 300 h 301"/>
                  <a:gd name="T4" fmla="*/ 536 w 1081"/>
                  <a:gd name="T5" fmla="*/ 44 h 301"/>
                  <a:gd name="T6" fmla="*/ 0 w 1081"/>
                  <a:gd name="T7" fmla="*/ 36 h 301"/>
                  <a:gd name="T8" fmla="*/ 0 60000 65536"/>
                  <a:gd name="T9" fmla="*/ 0 60000 65536"/>
                  <a:gd name="T10" fmla="*/ 0 60000 65536"/>
                  <a:gd name="T11" fmla="*/ 0 60000 65536"/>
                  <a:gd name="T12" fmla="*/ 0 w 1081"/>
                  <a:gd name="T13" fmla="*/ 0 h 301"/>
                  <a:gd name="T14" fmla="*/ 1081 w 1081"/>
                  <a:gd name="T15" fmla="*/ 301 h 301"/>
                </a:gdLst>
                <a:ahLst/>
                <a:cxnLst>
                  <a:cxn ang="T8">
                    <a:pos x="T0" y="T1"/>
                  </a:cxn>
                  <a:cxn ang="T9">
                    <a:pos x="T2" y="T3"/>
                  </a:cxn>
                  <a:cxn ang="T10">
                    <a:pos x="T4" y="T5"/>
                  </a:cxn>
                  <a:cxn ang="T11">
                    <a:pos x="T6" y="T7"/>
                  </a:cxn>
                </a:cxnLst>
                <a:rect l="T12" t="T13" r="T14" b="T15"/>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195"/>
                </a:srgbClr>
              </a:solidFill>
              <a:ln w="9525">
                <a:noFill/>
                <a:round/>
                <a:headEnd/>
                <a:tailEnd/>
              </a:ln>
            </p:spPr>
            <p:txBody>
              <a:bodyPr/>
              <a:lstStyle/>
              <a:p>
                <a:endParaRPr lang="zh-CN" altLang="en-US"/>
              </a:p>
            </p:txBody>
          </p:sp>
          <p:sp>
            <p:nvSpPr>
              <p:cNvPr id="15387" name="Freeform 31"/>
              <p:cNvSpPr>
                <a:spLocks/>
              </p:cNvSpPr>
              <p:nvPr/>
            </p:nvSpPr>
            <p:spPr bwMode="gray">
              <a:xfrm rot="-136485">
                <a:off x="3524" y="1116"/>
                <a:ext cx="1081" cy="301"/>
              </a:xfrm>
              <a:custGeom>
                <a:avLst/>
                <a:gdLst>
                  <a:gd name="T0" fmla="*/ 0 w 1081"/>
                  <a:gd name="T1" fmla="*/ 36 h 301"/>
                  <a:gd name="T2" fmla="*/ 992 w 1081"/>
                  <a:gd name="T3" fmla="*/ 300 h 301"/>
                  <a:gd name="T4" fmla="*/ 536 w 1081"/>
                  <a:gd name="T5" fmla="*/ 44 h 301"/>
                  <a:gd name="T6" fmla="*/ 0 w 1081"/>
                  <a:gd name="T7" fmla="*/ 36 h 301"/>
                  <a:gd name="T8" fmla="*/ 0 60000 65536"/>
                  <a:gd name="T9" fmla="*/ 0 60000 65536"/>
                  <a:gd name="T10" fmla="*/ 0 60000 65536"/>
                  <a:gd name="T11" fmla="*/ 0 60000 65536"/>
                  <a:gd name="T12" fmla="*/ 0 w 1081"/>
                  <a:gd name="T13" fmla="*/ 0 h 301"/>
                  <a:gd name="T14" fmla="*/ 1081 w 1081"/>
                  <a:gd name="T15" fmla="*/ 301 h 301"/>
                </a:gdLst>
                <a:ahLst/>
                <a:cxnLst>
                  <a:cxn ang="T8">
                    <a:pos x="T0" y="T1"/>
                  </a:cxn>
                  <a:cxn ang="T9">
                    <a:pos x="T2" y="T3"/>
                  </a:cxn>
                  <a:cxn ang="T10">
                    <a:pos x="T4" y="T5"/>
                  </a:cxn>
                  <a:cxn ang="T11">
                    <a:pos x="T6" y="T7"/>
                  </a:cxn>
                </a:cxnLst>
                <a:rect l="T12" t="T13" r="T14" b="T15"/>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195"/>
                </a:srgbClr>
              </a:solidFill>
              <a:ln w="9525">
                <a:noFill/>
                <a:round/>
                <a:headEnd/>
                <a:tailEnd/>
              </a:ln>
            </p:spPr>
            <p:txBody>
              <a:bodyPr/>
              <a:lstStyle/>
              <a:p>
                <a:endParaRPr lang="zh-CN" altLang="en-US"/>
              </a:p>
            </p:txBody>
          </p:sp>
          <p:sp>
            <p:nvSpPr>
              <p:cNvPr id="15388" name="Freeform 32"/>
              <p:cNvSpPr>
                <a:spLocks/>
              </p:cNvSpPr>
              <p:nvPr/>
            </p:nvSpPr>
            <p:spPr bwMode="gray">
              <a:xfrm>
                <a:off x="1940" y="1128"/>
                <a:ext cx="1013" cy="171"/>
              </a:xfrm>
              <a:custGeom>
                <a:avLst/>
                <a:gdLst>
                  <a:gd name="T0" fmla="*/ 0 w 1013"/>
                  <a:gd name="T1" fmla="*/ 116 h 171"/>
                  <a:gd name="T2" fmla="*/ 932 w 1013"/>
                  <a:gd name="T3" fmla="*/ 156 h 171"/>
                  <a:gd name="T4" fmla="*/ 485 w 1013"/>
                  <a:gd name="T5" fmla="*/ 23 h 171"/>
                  <a:gd name="T6" fmla="*/ 0 w 1013"/>
                  <a:gd name="T7" fmla="*/ 116 h 171"/>
                  <a:gd name="T8" fmla="*/ 0 60000 65536"/>
                  <a:gd name="T9" fmla="*/ 0 60000 65536"/>
                  <a:gd name="T10" fmla="*/ 0 60000 65536"/>
                  <a:gd name="T11" fmla="*/ 0 60000 65536"/>
                  <a:gd name="T12" fmla="*/ 0 w 1013"/>
                  <a:gd name="T13" fmla="*/ 0 h 171"/>
                  <a:gd name="T14" fmla="*/ 1013 w 1013"/>
                  <a:gd name="T15" fmla="*/ 171 h 171"/>
                </a:gdLst>
                <a:ahLst/>
                <a:cxnLst>
                  <a:cxn ang="T8">
                    <a:pos x="T0" y="T1"/>
                  </a:cxn>
                  <a:cxn ang="T9">
                    <a:pos x="T2" y="T3"/>
                  </a:cxn>
                  <a:cxn ang="T10">
                    <a:pos x="T4" y="T5"/>
                  </a:cxn>
                  <a:cxn ang="T11">
                    <a:pos x="T6" y="T7"/>
                  </a:cxn>
                </a:cxnLst>
                <a:rect l="T12" t="T13" r="T14" b="T15"/>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195"/>
                </a:srgbClr>
              </a:solidFill>
              <a:ln w="9525">
                <a:noFill/>
                <a:round/>
                <a:headEnd/>
                <a:tailEnd/>
              </a:ln>
            </p:spPr>
            <p:txBody>
              <a:bodyPr/>
              <a:lstStyle/>
              <a:p>
                <a:endParaRPr lang="zh-CN" altLang="en-US"/>
              </a:p>
            </p:txBody>
          </p:sp>
          <p:sp>
            <p:nvSpPr>
              <p:cNvPr id="15389" name="Freeform 33"/>
              <p:cNvSpPr>
                <a:spLocks/>
              </p:cNvSpPr>
              <p:nvPr/>
            </p:nvSpPr>
            <p:spPr bwMode="gray">
              <a:xfrm>
                <a:off x="1804" y="1376"/>
                <a:ext cx="1013" cy="171"/>
              </a:xfrm>
              <a:custGeom>
                <a:avLst/>
                <a:gdLst>
                  <a:gd name="T0" fmla="*/ 0 w 1013"/>
                  <a:gd name="T1" fmla="*/ 116 h 171"/>
                  <a:gd name="T2" fmla="*/ 932 w 1013"/>
                  <a:gd name="T3" fmla="*/ 156 h 171"/>
                  <a:gd name="T4" fmla="*/ 485 w 1013"/>
                  <a:gd name="T5" fmla="*/ 23 h 171"/>
                  <a:gd name="T6" fmla="*/ 0 w 1013"/>
                  <a:gd name="T7" fmla="*/ 116 h 171"/>
                  <a:gd name="T8" fmla="*/ 0 60000 65536"/>
                  <a:gd name="T9" fmla="*/ 0 60000 65536"/>
                  <a:gd name="T10" fmla="*/ 0 60000 65536"/>
                  <a:gd name="T11" fmla="*/ 0 60000 65536"/>
                  <a:gd name="T12" fmla="*/ 0 w 1013"/>
                  <a:gd name="T13" fmla="*/ 0 h 171"/>
                  <a:gd name="T14" fmla="*/ 1013 w 1013"/>
                  <a:gd name="T15" fmla="*/ 171 h 171"/>
                </a:gdLst>
                <a:ahLst/>
                <a:cxnLst>
                  <a:cxn ang="T8">
                    <a:pos x="T0" y="T1"/>
                  </a:cxn>
                  <a:cxn ang="T9">
                    <a:pos x="T2" y="T3"/>
                  </a:cxn>
                  <a:cxn ang="T10">
                    <a:pos x="T4" y="T5"/>
                  </a:cxn>
                  <a:cxn ang="T11">
                    <a:pos x="T6" y="T7"/>
                  </a:cxn>
                </a:cxnLst>
                <a:rect l="T12" t="T13" r="T14" b="T15"/>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195"/>
                </a:srgbClr>
              </a:solidFill>
              <a:ln w="9525">
                <a:noFill/>
                <a:round/>
                <a:headEnd/>
                <a:tailEnd/>
              </a:ln>
            </p:spPr>
            <p:txBody>
              <a:bodyPr/>
              <a:lstStyle/>
              <a:p>
                <a:endParaRPr lang="zh-CN" altLang="en-US"/>
              </a:p>
            </p:txBody>
          </p:sp>
          <p:sp>
            <p:nvSpPr>
              <p:cNvPr id="15390" name="Freeform 34"/>
              <p:cNvSpPr>
                <a:spLocks/>
              </p:cNvSpPr>
              <p:nvPr/>
            </p:nvSpPr>
            <p:spPr bwMode="gray">
              <a:xfrm>
                <a:off x="1604" y="1676"/>
                <a:ext cx="1057" cy="155"/>
              </a:xfrm>
              <a:custGeom>
                <a:avLst/>
                <a:gdLst>
                  <a:gd name="T0" fmla="*/ 0 w 1057"/>
                  <a:gd name="T1" fmla="*/ 100 h 155"/>
                  <a:gd name="T2" fmla="*/ 972 w 1057"/>
                  <a:gd name="T3" fmla="*/ 140 h 155"/>
                  <a:gd name="T4" fmla="*/ 506 w 1057"/>
                  <a:gd name="T5" fmla="*/ 7 h 155"/>
                  <a:gd name="T6" fmla="*/ 0 w 1057"/>
                  <a:gd name="T7" fmla="*/ 100 h 155"/>
                  <a:gd name="T8" fmla="*/ 0 60000 65536"/>
                  <a:gd name="T9" fmla="*/ 0 60000 65536"/>
                  <a:gd name="T10" fmla="*/ 0 60000 65536"/>
                  <a:gd name="T11" fmla="*/ 0 60000 65536"/>
                  <a:gd name="T12" fmla="*/ 0 w 1057"/>
                  <a:gd name="T13" fmla="*/ 0 h 155"/>
                  <a:gd name="T14" fmla="*/ 1057 w 1057"/>
                  <a:gd name="T15" fmla="*/ 155 h 155"/>
                </a:gdLst>
                <a:ahLst/>
                <a:cxnLst>
                  <a:cxn ang="T8">
                    <a:pos x="T0" y="T1"/>
                  </a:cxn>
                  <a:cxn ang="T9">
                    <a:pos x="T2" y="T3"/>
                  </a:cxn>
                  <a:cxn ang="T10">
                    <a:pos x="T4" y="T5"/>
                  </a:cxn>
                  <a:cxn ang="T11">
                    <a:pos x="T6" y="T7"/>
                  </a:cxn>
                </a:cxnLst>
                <a:rect l="T12" t="T13" r="T14" b="T15"/>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195"/>
                </a:srgbClr>
              </a:solidFill>
              <a:ln w="9525">
                <a:noFill/>
                <a:round/>
                <a:headEnd/>
                <a:tailEnd/>
              </a:ln>
            </p:spPr>
            <p:txBody>
              <a:bodyPr/>
              <a:lstStyle/>
              <a:p>
                <a:endParaRPr lang="zh-CN" altLang="en-US"/>
              </a:p>
            </p:txBody>
          </p:sp>
        </p:grpSp>
      </p:grpSp>
      <p:pic>
        <p:nvPicPr>
          <p:cNvPr id="15378" name="Picture 23" descr="1"/>
          <p:cNvPicPr>
            <a:picLocks noChangeAspect="1" noChangeArrowheads="1"/>
          </p:cNvPicPr>
          <p:nvPr/>
        </p:nvPicPr>
        <p:blipFill>
          <a:blip r:embed="rId5">
            <a:lum bright="-6000" contrast="24000"/>
            <a:grayscl/>
          </a:blip>
          <a:srcRect l="42606" t="64474" r="19473"/>
          <a:stretch>
            <a:fillRect/>
          </a:stretch>
        </p:blipFill>
        <p:spPr bwMode="gray">
          <a:xfrm rot="6879189">
            <a:off x="2408238" y="430212"/>
            <a:ext cx="908050" cy="1165225"/>
          </a:xfrm>
          <a:prstGeom prst="rect">
            <a:avLst/>
          </a:prstGeom>
          <a:noFill/>
          <a:ln w="9525">
            <a:noFill/>
            <a:miter lim="800000"/>
            <a:headEnd/>
            <a:tailEnd/>
          </a:ln>
        </p:spPr>
      </p:pic>
      <p:sp>
        <p:nvSpPr>
          <p:cNvPr id="58" name="标题 1"/>
          <p:cNvSpPr>
            <a:spLocks noGrp="1"/>
          </p:cNvSpPr>
          <p:nvPr>
            <p:ph type="ctrTitle"/>
          </p:nvPr>
        </p:nvSpPr>
        <p:spPr>
          <a:xfrm>
            <a:off x="535162" y="1628800"/>
            <a:ext cx="7997277" cy="1872208"/>
          </a:xfrm>
        </p:spPr>
        <p:txBody>
          <a:bodyPr>
            <a:normAutofit/>
          </a:bodyPr>
          <a:lstStyle/>
          <a:p>
            <a:pPr algn="ctr"/>
            <a:r>
              <a:rPr lang="zh-CN" altLang="en-US" b="0" dirty="0">
                <a:solidFill>
                  <a:schemeClr val="accent6">
                    <a:lumMod val="75000"/>
                  </a:schemeClr>
                </a:solidFill>
                <a:latin typeface="微软雅黑" pitchFamily="34" charset="-122"/>
                <a:ea typeface="微软雅黑" pitchFamily="34" charset="-122"/>
              </a:rPr>
              <a:t>基于压缩感知的高效</a:t>
            </a:r>
            <a:r>
              <a:rPr lang="en-US" altLang="zh-CN" b="0" dirty="0">
                <a:solidFill>
                  <a:schemeClr val="accent6">
                    <a:lumMod val="75000"/>
                  </a:schemeClr>
                </a:solidFill>
                <a:latin typeface="微软雅黑" pitchFamily="34" charset="-122"/>
                <a:ea typeface="微软雅黑" pitchFamily="34" charset="-122"/>
              </a:rPr>
              <a:t>ICF</a:t>
            </a:r>
            <a:r>
              <a:rPr lang="zh-CN" altLang="en-US" b="0" dirty="0">
                <a:solidFill>
                  <a:schemeClr val="accent6">
                    <a:lumMod val="75000"/>
                  </a:schemeClr>
                </a:solidFill>
                <a:latin typeface="微软雅黑" pitchFamily="34" charset="-122"/>
                <a:ea typeface="微软雅黑" pitchFamily="34" charset="-122"/>
              </a:rPr>
              <a:t>实验辐射对称性</a:t>
            </a:r>
            <a:r>
              <a:rPr lang="zh-CN" altLang="en-US" b="0" dirty="0" smtClean="0">
                <a:solidFill>
                  <a:schemeClr val="accent6">
                    <a:lumMod val="75000"/>
                  </a:schemeClr>
                </a:solidFill>
                <a:latin typeface="微软雅黑" pitchFamily="34" charset="-122"/>
                <a:ea typeface="微软雅黑" pitchFamily="34" charset="-122"/>
              </a:rPr>
              <a:t>分析</a:t>
            </a:r>
            <a:r>
              <a:rPr lang="zh-CN" altLang="en-US" b="0" dirty="0">
                <a:solidFill>
                  <a:schemeClr val="accent6">
                    <a:lumMod val="75000"/>
                  </a:schemeClr>
                </a:solidFill>
                <a:latin typeface="微软雅黑" pitchFamily="34" charset="-122"/>
                <a:ea typeface="微软雅黑" pitchFamily="34" charset="-122"/>
              </a:rPr>
              <a:t>方法</a:t>
            </a:r>
            <a:endParaRPr lang="zh-CN" altLang="en-US" sz="4400" b="0" dirty="0">
              <a:solidFill>
                <a:schemeClr val="accent6">
                  <a:lumMod val="75000"/>
                </a:schemeClr>
              </a:solidFill>
              <a:latin typeface="微软雅黑" pitchFamily="34" charset="-122"/>
              <a:ea typeface="微软雅黑" pitchFamily="34" charset="-122"/>
            </a:endParaRPr>
          </a:p>
        </p:txBody>
      </p:sp>
      <p:sp>
        <p:nvSpPr>
          <p:cNvPr id="59" name="副标题 2"/>
          <p:cNvSpPr>
            <a:spLocks noGrp="1"/>
          </p:cNvSpPr>
          <p:nvPr>
            <p:ph type="subTitle" idx="1"/>
          </p:nvPr>
        </p:nvSpPr>
        <p:spPr>
          <a:xfrm>
            <a:off x="5868144" y="5133571"/>
            <a:ext cx="2808312" cy="599685"/>
          </a:xfrm>
        </p:spPr>
        <p:txBody>
          <a:bodyPr/>
          <a:lstStyle/>
          <a:p>
            <a:pPr algn="l"/>
            <a:r>
              <a:rPr lang="zh-CN" altLang="en-US" sz="2400" i="0" dirty="0" smtClean="0">
                <a:solidFill>
                  <a:schemeClr val="accent2">
                    <a:lumMod val="75000"/>
                  </a:schemeClr>
                </a:solidFill>
                <a:latin typeface="微软雅黑" pitchFamily="34" charset="-122"/>
                <a:ea typeface="微软雅黑" pitchFamily="34" charset="-122"/>
              </a:rPr>
              <a:t>指导老师：黄运保</a:t>
            </a:r>
            <a:endParaRPr lang="en-US" altLang="zh-CN" sz="2400" i="0" dirty="0" smtClean="0">
              <a:solidFill>
                <a:schemeClr val="accent2">
                  <a:lumMod val="75000"/>
                </a:schemeClr>
              </a:solidFill>
              <a:latin typeface="微软雅黑" pitchFamily="34" charset="-122"/>
              <a:ea typeface="微软雅黑" pitchFamily="34" charset="-122"/>
            </a:endParaRPr>
          </a:p>
        </p:txBody>
      </p:sp>
      <p:pic>
        <p:nvPicPr>
          <p:cNvPr id="1026" name="Picture 2" descr="C:\Users\wangchao\Desktop\1308679119.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22" y="5812119"/>
            <a:ext cx="1045881" cy="1045881"/>
          </a:xfrm>
          <a:prstGeom prst="rect">
            <a:avLst/>
          </a:prstGeom>
          <a:noFill/>
          <a:extLst>
            <a:ext uri="{909E8E84-426E-40DD-AFC4-6F175D3DCCD1}">
              <a14:hiddenFill xmlns:a14="http://schemas.microsoft.com/office/drawing/2010/main">
                <a:solidFill>
                  <a:srgbClr val="FFFFFF"/>
                </a:solidFill>
              </a14:hiddenFill>
            </a:ext>
          </a:extLst>
        </p:spPr>
      </p:pic>
      <p:sp>
        <p:nvSpPr>
          <p:cNvPr id="63" name="Line 55"/>
          <p:cNvSpPr>
            <a:spLocks noChangeShapeType="1"/>
          </p:cNvSpPr>
          <p:nvPr/>
        </p:nvSpPr>
        <p:spPr bwMode="gray">
          <a:xfrm>
            <a:off x="6000749" y="4953324"/>
            <a:ext cx="2675707"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64" name="副标题 2"/>
          <p:cNvSpPr txBox="1">
            <a:spLocks/>
          </p:cNvSpPr>
          <p:nvPr/>
        </p:nvSpPr>
        <p:spPr bwMode="gray">
          <a:xfrm>
            <a:off x="5868144" y="4526541"/>
            <a:ext cx="2664296" cy="471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dist" rtl="0" eaLnBrk="0" fontAlgn="base" hangingPunct="0">
              <a:spcBef>
                <a:spcPct val="20000"/>
              </a:spcBef>
              <a:spcAft>
                <a:spcPct val="0"/>
              </a:spcAft>
              <a:buFontTx/>
              <a:buNone/>
              <a:defRPr sz="1600" i="1">
                <a:solidFill>
                  <a:schemeClr val="tx1"/>
                </a:solidFill>
                <a:latin typeface="Times New Roman" pitchFamily="18"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l"/>
            <a:r>
              <a:rPr lang="zh-CN" altLang="en-US" sz="2400" i="0" dirty="0" smtClean="0">
                <a:solidFill>
                  <a:schemeClr val="accent2">
                    <a:lumMod val="75000"/>
                  </a:schemeClr>
                </a:solidFill>
                <a:latin typeface="微软雅黑" pitchFamily="34" charset="-122"/>
                <a:ea typeface="微软雅黑" pitchFamily="34" charset="-122"/>
              </a:rPr>
              <a:t>汇报人： 易海涛</a:t>
            </a:r>
            <a:endParaRPr lang="en-US" altLang="zh-CN" sz="2400" i="0" dirty="0" smtClean="0">
              <a:solidFill>
                <a:schemeClr val="accent2">
                  <a:lumMod val="75000"/>
                </a:schemeClr>
              </a:solidFill>
              <a:latin typeface="微软雅黑" pitchFamily="34" charset="-122"/>
              <a:ea typeface="微软雅黑" pitchFamily="34" charset="-122"/>
            </a:endParaRPr>
          </a:p>
        </p:txBody>
      </p:sp>
      <p:sp>
        <p:nvSpPr>
          <p:cNvPr id="65" name="副标题 2"/>
          <p:cNvSpPr txBox="1">
            <a:spLocks/>
          </p:cNvSpPr>
          <p:nvPr/>
        </p:nvSpPr>
        <p:spPr bwMode="gray">
          <a:xfrm>
            <a:off x="5868144" y="5733256"/>
            <a:ext cx="2808312" cy="599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dist" rtl="0" eaLnBrk="0" fontAlgn="base" hangingPunct="0">
              <a:spcBef>
                <a:spcPct val="20000"/>
              </a:spcBef>
              <a:spcAft>
                <a:spcPct val="0"/>
              </a:spcAft>
              <a:buFontTx/>
              <a:buNone/>
              <a:defRPr sz="1600" i="1">
                <a:solidFill>
                  <a:schemeClr val="tx1"/>
                </a:solidFill>
                <a:latin typeface="Times New Roman" pitchFamily="18"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l"/>
            <a:r>
              <a:rPr lang="zh-CN" altLang="en-US" sz="2400" i="0" dirty="0" smtClean="0">
                <a:solidFill>
                  <a:schemeClr val="accent2">
                    <a:lumMod val="75000"/>
                  </a:schemeClr>
                </a:solidFill>
                <a:latin typeface="微软雅黑" pitchFamily="34" charset="-122"/>
                <a:ea typeface="微软雅黑" pitchFamily="34" charset="-122"/>
              </a:rPr>
              <a:t>日   期：</a:t>
            </a:r>
            <a:r>
              <a:rPr lang="en-US" altLang="zh-CN" sz="2400" i="0" dirty="0" smtClean="0">
                <a:solidFill>
                  <a:schemeClr val="accent2">
                    <a:lumMod val="75000"/>
                  </a:schemeClr>
                </a:solidFill>
                <a:latin typeface="微软雅黑" pitchFamily="34" charset="-122"/>
                <a:ea typeface="微软雅黑" pitchFamily="34" charset="-122"/>
              </a:rPr>
              <a:t>2013.9.29</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623674"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1.3 </a:t>
            </a:r>
            <a:r>
              <a:rPr lang="zh-CN" altLang="en-US" sz="3200" dirty="0" smtClean="0">
                <a:solidFill>
                  <a:srgbClr val="00B0F0"/>
                </a:solidFill>
                <a:latin typeface="华文楷体" pitchFamily="2" charset="-122"/>
                <a:ea typeface="华文楷体" pitchFamily="2" charset="-122"/>
              </a:rPr>
              <a:t>国内外研究现状</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bwMode="gray">
          <a:xfrm>
            <a:off x="323527" y="1268760"/>
            <a:ext cx="4608513"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zh-CN" altLang="en-US" sz="3200" dirty="0" smtClean="0">
                <a:solidFill>
                  <a:srgbClr val="00B0F0"/>
                </a:solidFill>
                <a:latin typeface="华文楷体" pitchFamily="2" charset="-122"/>
                <a:ea typeface="华文楷体" pitchFamily="2" charset="-122"/>
              </a:rPr>
              <a:t>信号</a:t>
            </a:r>
            <a:r>
              <a:rPr lang="zh-CN" altLang="en-US" sz="3200" dirty="0" smtClean="0">
                <a:solidFill>
                  <a:srgbClr val="00B0F0"/>
                </a:solidFill>
                <a:latin typeface="华文楷体" pitchFamily="2" charset="-122"/>
                <a:ea typeface="华文楷体" pitchFamily="2" charset="-122"/>
              </a:rPr>
              <a:t>稀疏表示</a:t>
            </a:r>
            <a:endParaRPr lang="zh-CN" altLang="en-US" sz="3200" dirty="0">
              <a:solidFill>
                <a:srgbClr val="00B0F0"/>
              </a:solidFill>
              <a:latin typeface="华文楷体" pitchFamily="2" charset="-122"/>
              <a:ea typeface="华文楷体" pitchFamily="2" charset="-122"/>
            </a:endParaRPr>
          </a:p>
        </p:txBody>
      </p:sp>
      <p:pic>
        <p:nvPicPr>
          <p:cNvPr id="9"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a:spLocks noGrp="1"/>
          </p:cNvSpPr>
          <p:nvPr>
            <p:ph idx="1"/>
          </p:nvPr>
        </p:nvSpPr>
        <p:spPr>
          <a:xfrm>
            <a:off x="633447" y="1946096"/>
            <a:ext cx="8280920" cy="4608512"/>
          </a:xfrm>
        </p:spPr>
        <p:txBody>
          <a:bodyPr/>
          <a:lstStyle/>
          <a:p>
            <a:pPr marL="0" indent="0">
              <a:buNone/>
              <a:defRPr/>
            </a:pPr>
            <a:r>
              <a:rPr lang="en-US" altLang="zh-CN" sz="2800" dirty="0" smtClean="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p:txBody>
      </p:sp>
      <p:sp>
        <p:nvSpPr>
          <p:cNvPr id="3" name="TextBox 2"/>
          <p:cNvSpPr txBox="1"/>
          <p:nvPr/>
        </p:nvSpPr>
        <p:spPr>
          <a:xfrm>
            <a:off x="755576" y="2132856"/>
            <a:ext cx="7632848" cy="3046988"/>
          </a:xfrm>
          <a:prstGeom prst="rect">
            <a:avLst/>
          </a:prstGeom>
          <a:noFill/>
        </p:spPr>
        <p:txBody>
          <a:bodyPr wrap="square" rtlCol="0">
            <a:spAutoFit/>
          </a:bodyPr>
          <a:lstStyle/>
          <a:p>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Peyr</a:t>
            </a:r>
            <a:r>
              <a:rPr lang="zh-CN" altLang="en-US" sz="2400" dirty="0" smtClean="0">
                <a:latin typeface="华文新魏" panose="02010800040101010101" pitchFamily="2" charset="-122"/>
                <a:ea typeface="华文新魏" panose="02010800040101010101" pitchFamily="2" charset="-122"/>
              </a:rPr>
              <a:t>等</a:t>
            </a:r>
            <a:r>
              <a:rPr lang="zh-CN" altLang="zh-CN" sz="2400" dirty="0" smtClean="0">
                <a:latin typeface="华文新魏" panose="02010800040101010101" pitchFamily="2" charset="-122"/>
                <a:ea typeface="华文新魏" panose="02010800040101010101" pitchFamily="2" charset="-122"/>
              </a:rPr>
              <a:t>在某个正交基字典里，自适应地寻找可以逼近某一种信号特征的最优正交基，根据不同的信号寻找最适合信号特性的一个正交基，对信号进行变换以得到最稀疏的信号表示</a:t>
            </a:r>
            <a:r>
              <a:rPr lang="zh-CN" altLang="en-US"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zh-CN" altLang="zh-CN" sz="2400" dirty="0">
                <a:latin typeface="华文新魏" panose="02010800040101010101" pitchFamily="2" charset="-122"/>
                <a:ea typeface="华文新魏" panose="02010800040101010101" pitchFamily="2" charset="-122"/>
              </a:rPr>
              <a:t>一些学者提出基于</a:t>
            </a:r>
            <a:r>
              <a:rPr lang="en-US" altLang="zh-CN" sz="2400" dirty="0">
                <a:latin typeface="华文新魏" panose="02010800040101010101" pitchFamily="2" charset="-122"/>
                <a:ea typeface="华文新魏" panose="02010800040101010101" pitchFamily="2" charset="-122"/>
              </a:rPr>
              <a:t>Bayes </a:t>
            </a:r>
            <a:r>
              <a:rPr lang="zh-CN" altLang="zh-CN" sz="2400" dirty="0">
                <a:latin typeface="华文新魏" panose="02010800040101010101" pitchFamily="2" charset="-122"/>
                <a:ea typeface="华文新魏" panose="02010800040101010101" pitchFamily="2" charset="-122"/>
              </a:rPr>
              <a:t>的统计学习方法，从已有采样数据中通过匹配得到与图像分布特征相适应的混合稀疏表示基。</a:t>
            </a:r>
            <a:r>
              <a:rPr lang="en-US" altLang="zh-CN" sz="2400" dirty="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9878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491880" y="51464"/>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1</a:t>
            </a:r>
            <a:r>
              <a:rPr lang="zh-CN" altLang="en-US" sz="2800" b="1" dirty="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bwMode="auto">
          <a:xfrm>
            <a:off x="4578796" y="72007"/>
            <a:ext cx="3377580" cy="857250"/>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fontAlgn="auto">
              <a:spcBef>
                <a:spcPts val="0"/>
              </a:spcBef>
              <a:spcAft>
                <a:spcPts val="0"/>
              </a:spcAft>
              <a:defRPr/>
            </a:pPr>
            <a:r>
              <a:rPr lang="en-US" altLang="zh-CN" sz="2800" b="1" dirty="0" smtClean="0">
                <a:solidFill>
                  <a:srgbClr val="FF0066"/>
                </a:solidFill>
                <a:latin typeface="微软雅黑" pitchFamily="34" charset="-122"/>
                <a:ea typeface="微软雅黑" pitchFamily="34" charset="-122"/>
              </a:rPr>
              <a:t>2  </a:t>
            </a:r>
            <a:r>
              <a:rPr lang="zh-CN" altLang="en-US" sz="2800" b="1" dirty="0" smtClean="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36096" y="116632"/>
            <a:ext cx="3096344" cy="861774"/>
          </a:xfrm>
          <a:prstGeom prst="rect">
            <a:avLst/>
          </a:prstGeom>
          <a:solidFill>
            <a:schemeClr val="bg1"/>
          </a:solidFill>
          <a:ln>
            <a:solidFill>
              <a:schemeClr val="tx1">
                <a:lumMod val="50000"/>
                <a:lumOff val="50000"/>
              </a:schemeClr>
            </a:solidFill>
          </a:ln>
        </p:spPr>
        <p:txBody>
          <a:bodyPr wrap="square" lIns="252000" tIns="0" rIns="0" bIns="0" rtlCol="0">
            <a:spAutoFit/>
          </a:bodyP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3 </a:t>
            </a:r>
            <a:r>
              <a:rPr lang="zh-CN" altLang="en-US" sz="2800" b="1" dirty="0" smtClean="0">
                <a:solidFill>
                  <a:schemeClr val="tx1">
                    <a:lumMod val="50000"/>
                    <a:lumOff val="50000"/>
                  </a:schemeClr>
                </a:solidFill>
                <a:latin typeface="微软雅黑" pitchFamily="34" charset="-122"/>
                <a:ea typeface="微软雅黑" pitchFamily="34" charset="-122"/>
              </a:rPr>
              <a:t>可行性分析及预期成果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2" name="TextBox 11"/>
          <p:cNvSpPr txBox="1"/>
          <p:nvPr/>
        </p:nvSpPr>
        <p:spPr>
          <a:xfrm>
            <a:off x="6434558" y="41614"/>
            <a:ext cx="2529930" cy="903458"/>
          </a:xfrm>
          <a:prstGeom prst="rect">
            <a:avLst/>
          </a:prstGeom>
          <a:solidFill>
            <a:schemeClr val="bg1"/>
          </a:solidFill>
          <a:ln>
            <a:solidFill>
              <a:schemeClr val="tx1">
                <a:lumMod val="50000"/>
                <a:lumOff val="50000"/>
              </a:schemeClr>
            </a:solidFill>
          </a:ln>
        </p:spPr>
        <p:txBody>
          <a:bodyPr wrap="square" lIns="0" tIns="108000" rIns="108000" bIns="360000" rtlCol="0">
            <a:spAutoFit/>
          </a:bodyP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4</a:t>
            </a:r>
            <a:r>
              <a:rPr lang="zh-CN" altLang="en-US" sz="2800" b="1" dirty="0" smtClean="0">
                <a:solidFill>
                  <a:schemeClr val="tx1">
                    <a:lumMod val="50000"/>
                    <a:lumOff val="50000"/>
                  </a:schemeClr>
                </a:solidFill>
                <a:latin typeface="微软雅黑" pitchFamily="34" charset="-122"/>
                <a:ea typeface="微软雅黑" pitchFamily="34" charset="-122"/>
              </a:rPr>
              <a:t> 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3" name="标题 1"/>
          <p:cNvSpPr txBox="1">
            <a:spLocks/>
          </p:cNvSpPr>
          <p:nvPr/>
        </p:nvSpPr>
        <p:spPr bwMode="gray">
          <a:xfrm>
            <a:off x="171511" y="1474315"/>
            <a:ext cx="3100522" cy="7768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2.1 </a:t>
            </a:r>
            <a:r>
              <a:rPr lang="zh-CN" altLang="en-US" sz="3200" dirty="0" smtClean="0">
                <a:solidFill>
                  <a:srgbClr val="00B0F0"/>
                </a:solidFill>
                <a:latin typeface="华文楷体" pitchFamily="2" charset="-122"/>
                <a:ea typeface="华文楷体" pitchFamily="2" charset="-122"/>
              </a:rPr>
              <a:t>可行性分析</a:t>
            </a:r>
            <a:endParaRPr lang="zh-CN" altLang="en-US" sz="3200" dirty="0">
              <a:solidFill>
                <a:srgbClr val="00B0F0"/>
              </a:solidFill>
              <a:latin typeface="华文楷体" pitchFamily="2" charset="-122"/>
              <a:ea typeface="华文楷体" pitchFamily="2" charset="-122"/>
            </a:endParaRPr>
          </a:p>
        </p:txBody>
      </p:sp>
      <p:sp>
        <p:nvSpPr>
          <p:cNvPr id="11" name="TextBox 10"/>
          <p:cNvSpPr txBox="1"/>
          <p:nvPr/>
        </p:nvSpPr>
        <p:spPr>
          <a:xfrm>
            <a:off x="755576" y="2132856"/>
            <a:ext cx="7967307" cy="4247317"/>
          </a:xfrm>
          <a:prstGeom prst="rect">
            <a:avLst/>
          </a:prstGeom>
          <a:noFill/>
        </p:spPr>
        <p:txBody>
          <a:bodyPr wrap="square" rtlCol="0">
            <a:spAutoFit/>
          </a:bodyPr>
          <a:lstStyle/>
          <a:p>
            <a:r>
              <a:rPr lang="zh-CN" altLang="en-US" dirty="0" smtClean="0"/>
              <a:t>靶丸表面的辐射能流分布图</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713" y="3500648"/>
            <a:ext cx="3487737" cy="1749425"/>
          </a:xfrm>
          <a:prstGeom prst="rect">
            <a:avLst/>
          </a:prstGeom>
          <a:noFill/>
          <a:ln>
            <a:noFill/>
          </a:ln>
          <a:effectLs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778" y="2568371"/>
            <a:ext cx="2103437" cy="3554413"/>
          </a:xfrm>
          <a:prstGeom prst="rect">
            <a:avLst/>
          </a:prstGeom>
          <a:noFill/>
          <a:ln>
            <a:noFill/>
          </a:ln>
          <a:effectLst/>
          <a:extLst/>
        </p:spPr>
      </p:pic>
      <p:sp>
        <p:nvSpPr>
          <p:cNvPr id="16" name="右箭头 15"/>
          <p:cNvSpPr/>
          <p:nvPr/>
        </p:nvSpPr>
        <p:spPr>
          <a:xfrm>
            <a:off x="2531410" y="4244247"/>
            <a:ext cx="1647303" cy="244843"/>
          </a:xfrm>
          <a:prstGeom prst="rightArrow">
            <a:avLst/>
          </a:prstGeom>
          <a:noFill/>
          <a:ln>
            <a:solidFill>
              <a:srgbClr val="2F6A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78713" y="2152872"/>
            <a:ext cx="4401369" cy="1200329"/>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把靶丸表面的辐射能流当做一幅图像，能否找到一组稀疏基，在该基上的稀疏度是多少？</a:t>
            </a:r>
            <a:endParaRPr lang="zh-CN" altLang="en-US" sz="24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98741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44444E-6 -3.59241E-6 C -0.00087 0.00833 -0.00104 0.0155 -0.00451 0.02244 C -0.00729 0.03377 -0.01545 0.05343 -0.02135 0.06292 C -0.02413 0.06731 -0.02917 0.07032 -0.03264 0.07333 C -0.03819 0.07795 -0.0441 0.08328 -0.04948 0.08836 C -0.06267 0.10062 -0.05469 0.09715 -0.06406 0.10039 C -0.06875 0.10664 -0.07708 0.11543 -0.08316 0.11844 C -0.08698 0.12584 -0.09184 0.12538 -0.09774 0.12885 C -0.11354 0.13787 -0.13003 0.14411 -0.14601 0.15267 C -0.15208 0.15591 -0.15764 0.15961 -0.16406 0.16169 C -0.1743 0.17095 -0.19358 0.17071 -0.20555 0.17372 C -0.22292 0.17812 -0.23871 0.18783 -0.25625 0.19015 C -0.27014 0.19408 -0.28489 0.19015 -0.29896 0.18876 C -0.30156 0.18714 -0.30434 0.18621 -0.30677 0.18413 C -0.31649 0.17534 -0.30399 0.18367 -0.31354 0.17673 C -0.31649 0.17465 -0.32257 0.17071 -0.32257 0.17071 C -0.3243 0.16331 -0.32951 0.15915 -0.33264 0.15267 C -0.33802 0.13 -0.34184 0.11404 -0.35729 0.10039 C -0.36562 0.09299 -0.35625 0.09762 -0.36406 0.09438 C -0.37222 0.08721 -0.37951 0.07911 -0.38767 0.07194 C -0.38993 0.06986 -0.39219 0.06801 -0.39444 0.06593 C -0.39548 0.065 -0.39774 0.06292 -0.39774 0.06292 C -0.40434 0.04996 -0.39531 0.06569 -0.40347 0.0569 C -0.40451 0.05575 -0.40451 0.05367 -0.40555 0.05251 C -0.41146 0.04557 -0.41128 0.04788 -0.41684 0.04349 C -0.42778 0.0347 -0.4368 0.02383 -0.44826 0.01642 C -0.45538 0.0118 -0.46736 0.01041 -0.47413 0.00902 C -0.48542 0.00671 -0.49653 0.00509 -0.50781 0.00301 C -0.50937 -0.00301 -0.51233 -0.00833 -0.51233 -0.0148 " pathEditMode="relative" ptsTypes="ffffffffffffffffffffffffffffA">
                                      <p:cBhvr>
                                        <p:cTn id="6" dur="2000" fill="hold"/>
                                        <p:tgtEl>
                                          <p:spTgt spid="5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 grpId="0"/>
      <p:bldP spid="11"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491880" y="51464"/>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1</a:t>
            </a:r>
            <a:r>
              <a:rPr lang="zh-CN" altLang="en-US" sz="2800" b="1" dirty="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bwMode="auto">
          <a:xfrm>
            <a:off x="4578796" y="72007"/>
            <a:ext cx="3377580" cy="857250"/>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fontAlgn="auto">
              <a:spcBef>
                <a:spcPts val="0"/>
              </a:spcBef>
              <a:spcAft>
                <a:spcPts val="0"/>
              </a:spcAft>
              <a:defRPr/>
            </a:pPr>
            <a:r>
              <a:rPr lang="en-US" altLang="zh-CN" sz="2800" b="1" dirty="0" smtClean="0">
                <a:solidFill>
                  <a:srgbClr val="FF0066"/>
                </a:solidFill>
                <a:latin typeface="微软雅黑" pitchFamily="34" charset="-122"/>
                <a:ea typeface="微软雅黑" pitchFamily="34" charset="-122"/>
              </a:rPr>
              <a:t>2  </a:t>
            </a:r>
            <a:r>
              <a:rPr lang="zh-CN" altLang="en-US" sz="2800" b="1" dirty="0" smtClean="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36096" y="116632"/>
            <a:ext cx="3096344" cy="861774"/>
          </a:xfrm>
          <a:prstGeom prst="rect">
            <a:avLst/>
          </a:prstGeom>
          <a:solidFill>
            <a:schemeClr val="bg1"/>
          </a:solidFill>
          <a:ln>
            <a:solidFill>
              <a:schemeClr val="tx1">
                <a:lumMod val="50000"/>
                <a:lumOff val="50000"/>
              </a:schemeClr>
            </a:solidFill>
          </a:ln>
        </p:spPr>
        <p:txBody>
          <a:bodyPr wrap="square" lIns="252000" tIns="0" rIns="0" bIns="0" rtlCol="0">
            <a:spAutoFit/>
          </a:bodyP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3 </a:t>
            </a:r>
            <a:r>
              <a:rPr lang="zh-CN" altLang="en-US" sz="2800" b="1" dirty="0" smtClean="0">
                <a:solidFill>
                  <a:schemeClr val="tx1">
                    <a:lumMod val="50000"/>
                    <a:lumOff val="50000"/>
                  </a:schemeClr>
                </a:solidFill>
                <a:latin typeface="微软雅黑" pitchFamily="34" charset="-122"/>
                <a:ea typeface="微软雅黑" pitchFamily="34" charset="-122"/>
              </a:rPr>
              <a:t>可行性分析及预期成果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2" name="TextBox 11"/>
          <p:cNvSpPr txBox="1"/>
          <p:nvPr/>
        </p:nvSpPr>
        <p:spPr>
          <a:xfrm>
            <a:off x="6434558" y="41614"/>
            <a:ext cx="2529930" cy="903458"/>
          </a:xfrm>
          <a:prstGeom prst="rect">
            <a:avLst/>
          </a:prstGeom>
          <a:solidFill>
            <a:schemeClr val="bg1"/>
          </a:solidFill>
          <a:ln>
            <a:solidFill>
              <a:schemeClr val="tx1">
                <a:lumMod val="50000"/>
                <a:lumOff val="50000"/>
              </a:schemeClr>
            </a:solidFill>
          </a:ln>
        </p:spPr>
        <p:txBody>
          <a:bodyPr wrap="square" lIns="0" tIns="108000" rIns="108000" bIns="360000" rtlCol="0">
            <a:spAutoFit/>
          </a:bodyP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4</a:t>
            </a:r>
            <a:r>
              <a:rPr lang="zh-CN" altLang="en-US" sz="2800" b="1" dirty="0" smtClean="0">
                <a:solidFill>
                  <a:schemeClr val="tx1">
                    <a:lumMod val="50000"/>
                    <a:lumOff val="50000"/>
                  </a:schemeClr>
                </a:solidFill>
                <a:latin typeface="微软雅黑" pitchFamily="34" charset="-122"/>
                <a:ea typeface="微软雅黑" pitchFamily="34" charset="-122"/>
              </a:rPr>
              <a:t> 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13" name="标题 1"/>
          <p:cNvSpPr txBox="1">
            <a:spLocks/>
          </p:cNvSpPr>
          <p:nvPr/>
        </p:nvSpPr>
        <p:spPr bwMode="gray">
          <a:xfrm>
            <a:off x="171511" y="1474315"/>
            <a:ext cx="3100522" cy="7768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2.1 </a:t>
            </a:r>
            <a:r>
              <a:rPr lang="zh-CN" altLang="en-US" sz="3200" dirty="0" smtClean="0">
                <a:solidFill>
                  <a:srgbClr val="00B0F0"/>
                </a:solidFill>
                <a:latin typeface="华文楷体" pitchFamily="2" charset="-122"/>
                <a:ea typeface="华文楷体" pitchFamily="2" charset="-122"/>
              </a:rPr>
              <a:t>可行性分析</a:t>
            </a:r>
            <a:endParaRPr lang="zh-CN" altLang="en-US" sz="3200" dirty="0">
              <a:solidFill>
                <a:srgbClr val="00B0F0"/>
              </a:solidFill>
              <a:latin typeface="华文楷体" pitchFamily="2" charset="-122"/>
              <a:ea typeface="华文楷体" pitchFamily="2" charset="-122"/>
            </a:endParaRPr>
          </a:p>
        </p:txBody>
      </p:sp>
      <mc:AlternateContent xmlns:mc="http://schemas.openxmlformats.org/markup-compatibility/2006">
        <mc:Choice xmlns:a14="http://schemas.microsoft.com/office/drawing/2010/main" Requires="a14">
          <p:sp>
            <p:nvSpPr>
              <p:cNvPr id="3" name="TextBox 2"/>
              <p:cNvSpPr txBox="1"/>
              <p:nvPr/>
            </p:nvSpPr>
            <p:spPr>
              <a:xfrm>
                <a:off x="762372" y="2060848"/>
                <a:ext cx="7632848" cy="4154984"/>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       假定辐射能流在某组稀疏基</a:t>
                </a:r>
                <a14:m>
                  <m:oMath xmlns:m="http://schemas.openxmlformats.org/officeDocument/2006/math">
                    <m:r>
                      <m:rPr>
                        <m:sty m:val="p"/>
                      </m:rPr>
                      <a:rPr lang="el-GR" altLang="zh-CN" sz="2400" i="1" smtClean="0">
                        <a:latin typeface="Cambria Math"/>
                        <a:ea typeface="Cambria Math"/>
                      </a:rPr>
                      <m:t>Ψ</m:t>
                    </m:r>
                  </m:oMath>
                </a14:m>
                <a:r>
                  <a:rPr lang="zh-CN" altLang="en-US" sz="2400" dirty="0" smtClean="0">
                    <a:latin typeface="华文新魏" panose="02010800040101010101" pitchFamily="2" charset="-122"/>
                    <a:ea typeface="华文新魏" panose="02010800040101010101" pitchFamily="2" charset="-122"/>
                  </a:rPr>
                  <a:t>上具有稀疏表达，稀疏度为</a:t>
                </a:r>
                <a:r>
                  <a:rPr lang="en-US" altLang="zh-CN" sz="2400" dirty="0" smtClean="0">
                    <a:latin typeface="华文新魏" panose="02010800040101010101" pitchFamily="2" charset="-122"/>
                    <a:ea typeface="华文新魏" panose="02010800040101010101" pitchFamily="2" charset="-122"/>
                  </a:rPr>
                  <a:t>K</a:t>
                </a:r>
                <a:r>
                  <a:rPr lang="zh-CN" altLang="en-US" sz="2400" dirty="0" smtClean="0">
                    <a:latin typeface="华文新魏" panose="02010800040101010101" pitchFamily="2" charset="-122"/>
                    <a:ea typeface="华文新魏" panose="02010800040101010101" pitchFamily="2" charset="-122"/>
                  </a:rPr>
                  <a:t>，则可以将辐射能流表示成</a:t>
                </a:r>
                <a:endParaRPr lang="en-US" altLang="zh-CN" sz="2400" dirty="0" smtClean="0">
                  <a:latin typeface="华文新魏" panose="02010800040101010101" pitchFamily="2" charset="-122"/>
                  <a:ea typeface="华文新魏" panose="02010800040101010101" pitchFamily="2" charset="-122"/>
                </a:endParaRPr>
              </a:p>
              <a:p>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a:rPr>
                          </m:ctrlPr>
                        </m:sSubPr>
                        <m:e>
                          <m:r>
                            <a:rPr lang="en-US" altLang="zh-CN" sz="2400" i="1" dirty="0">
                              <a:latin typeface="Cambria Math"/>
                            </a:rPr>
                            <m:t>𝑆𝑟</m:t>
                          </m:r>
                        </m:e>
                        <m:sub>
                          <m:r>
                            <a:rPr lang="en-US" altLang="zh-CN" sz="2400" b="0" i="1" dirty="0" smtClean="0">
                              <a:latin typeface="Cambria Math"/>
                            </a:rPr>
                            <m:t>𝑁</m:t>
                          </m:r>
                          <m:r>
                            <a:rPr lang="en-US" altLang="zh-CN" sz="2400" b="0" i="1" dirty="0" smtClean="0">
                              <a:latin typeface="Cambria Math"/>
                              <a:ea typeface="Cambria Math"/>
                            </a:rPr>
                            <m:t>×1</m:t>
                          </m:r>
                        </m:sub>
                      </m:sSub>
                      <m:r>
                        <a:rPr lang="en-US" altLang="zh-CN" sz="2400" b="0" i="1" smtClean="0">
                          <a:latin typeface="Cambria Math"/>
                        </a:rPr>
                        <m:t>=</m:t>
                      </m:r>
                      <m:sSub>
                        <m:sSubPr>
                          <m:ctrlPr>
                            <a:rPr lang="en-US" altLang="zh-CN" sz="2400" b="0" i="1" smtClean="0">
                              <a:latin typeface="Cambria Math"/>
                            </a:rPr>
                          </m:ctrlPr>
                        </m:sSubPr>
                        <m:e>
                          <m:r>
                            <m:rPr>
                              <m:sty m:val="p"/>
                            </m:rPr>
                            <a:rPr lang="el-GR" altLang="zh-CN" sz="2400" i="1">
                              <a:latin typeface="Cambria Math"/>
                              <a:ea typeface="Cambria Math"/>
                            </a:rPr>
                            <m:t>Ψ</m:t>
                          </m:r>
                        </m:e>
                        <m:sub>
                          <m:r>
                            <a:rPr lang="en-US" altLang="zh-CN" sz="2400" b="0" i="1" smtClean="0">
                              <a:latin typeface="Cambria Math"/>
                            </a:rPr>
                            <m:t>𝑁</m:t>
                          </m:r>
                          <m:r>
                            <a:rPr lang="en-US" altLang="zh-CN" sz="2400" b="0" i="1" smtClean="0">
                              <a:latin typeface="Cambria Math"/>
                              <a:ea typeface="Cambria Math"/>
                            </a:rPr>
                            <m:t>×</m:t>
                          </m:r>
                          <m:r>
                            <a:rPr lang="en-US" altLang="zh-CN" sz="2400" b="0" i="1" smtClean="0">
                              <a:latin typeface="Cambria Math"/>
                              <a:ea typeface="Cambria Math"/>
                            </a:rPr>
                            <m:t>𝑀</m:t>
                          </m:r>
                        </m:sub>
                      </m:sSub>
                      <m:sSub>
                        <m:sSubPr>
                          <m:ctrlPr>
                            <a:rPr lang="en-US" altLang="zh-CN" sz="2400" b="0" i="1" smtClean="0">
                              <a:latin typeface="Cambria Math"/>
                            </a:rPr>
                          </m:ctrlPr>
                        </m:sSubPr>
                        <m:e>
                          <m:r>
                            <a:rPr lang="en-US" altLang="zh-CN" sz="2400" b="0" i="1" smtClean="0">
                              <a:latin typeface="Cambria Math"/>
                            </a:rPr>
                            <m:t>𝑓</m:t>
                          </m:r>
                        </m:e>
                        <m:sub>
                          <m:r>
                            <a:rPr lang="en-US" altLang="zh-CN" sz="2400" b="0" i="1" smtClean="0">
                              <a:latin typeface="Cambria Math"/>
                            </a:rPr>
                            <m:t>𝑀</m:t>
                          </m:r>
                          <m:r>
                            <a:rPr lang="en-US" altLang="zh-CN" sz="2400" b="0" i="1" smtClean="0">
                              <a:latin typeface="Cambria Math"/>
                              <a:ea typeface="Cambria Math"/>
                            </a:rPr>
                            <m:t>×1</m:t>
                          </m:r>
                        </m:sub>
                      </m:sSub>
                      <m:r>
                        <a:rPr lang="en-US" altLang="zh-CN" sz="2400" b="0" i="1" smtClean="0">
                          <a:latin typeface="Cambria Math"/>
                        </a:rPr>
                        <m:t>     (</m:t>
                      </m:r>
                      <m:r>
                        <a:rPr lang="en-US" altLang="zh-CN" sz="2400" b="0" i="1" smtClean="0">
                          <a:latin typeface="Cambria Math"/>
                        </a:rPr>
                        <m:t>𝑀</m:t>
                      </m:r>
                      <m:r>
                        <a:rPr lang="en-US" altLang="zh-CN" sz="2400" b="0" i="1" smtClean="0">
                          <a:latin typeface="Cambria Math"/>
                          <a:ea typeface="Cambria Math"/>
                        </a:rPr>
                        <m:t>≪</m:t>
                      </m:r>
                      <m:r>
                        <a:rPr lang="en-US" altLang="zh-CN" sz="2400" b="0" i="1" smtClean="0">
                          <a:latin typeface="Cambria Math"/>
                          <a:ea typeface="Cambria Math"/>
                        </a:rPr>
                        <m:t>𝑁</m:t>
                      </m:r>
                      <m:r>
                        <a:rPr lang="en-US" altLang="zh-CN" sz="2400" b="0" i="1" smtClean="0">
                          <a:latin typeface="Cambria Math"/>
                        </a:rPr>
                        <m:t>)</m:t>
                      </m:r>
                    </m:oMath>
                  </m:oMathPara>
                </a14:m>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       将</a:t>
                </a:r>
                <a14:m>
                  <m:oMath xmlns:m="http://schemas.openxmlformats.org/officeDocument/2006/math">
                    <m:r>
                      <a:rPr lang="en-US" altLang="zh-CN" sz="2400" i="1" dirty="0">
                        <a:latin typeface="Cambria Math"/>
                      </a:rPr>
                      <m:t>𝑆𝑟</m:t>
                    </m:r>
                  </m:oMath>
                </a14:m>
                <a:r>
                  <a:rPr lang="zh-CN" altLang="en-US" sz="2400" dirty="0" smtClean="0">
                    <a:latin typeface="华文新魏" panose="02010800040101010101" pitchFamily="2" charset="-122"/>
                    <a:ea typeface="华文新魏" panose="02010800040101010101" pitchFamily="2" charset="-122"/>
                  </a:rPr>
                  <a:t>代入方程中，将方程转化为关于压缩感知系数的方程组：</a:t>
                </a:r>
                <a:endParaRPr lang="en-US" altLang="zh-CN" sz="2400" dirty="0" smtClean="0">
                  <a:latin typeface="华文新魏" panose="02010800040101010101" pitchFamily="2" charset="-122"/>
                  <a:ea typeface="华文新魏" panose="02010800040101010101" pitchFamily="2"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rPr>
                        <m:t>𝐹</m:t>
                      </m:r>
                      <m:d>
                        <m:dPr>
                          <m:begChr m:val="（"/>
                          <m:endChr m:val="）"/>
                          <m:ctrlPr>
                            <a:rPr lang="zh-CN" altLang="en-US" sz="2400" b="0" i="1" smtClean="0">
                              <a:latin typeface="Cambria Math"/>
                            </a:rPr>
                          </m:ctrlPr>
                        </m:dPr>
                        <m:e>
                          <m:r>
                            <a:rPr lang="en-US" altLang="zh-CN" sz="2400" b="0" i="1" smtClean="0">
                              <a:latin typeface="Cambria Math"/>
                            </a:rPr>
                            <m:t>𝑓</m:t>
                          </m:r>
                        </m:e>
                      </m:d>
                      <m:r>
                        <a:rPr lang="en-US" altLang="zh-CN" sz="2400" b="0" i="1" smtClean="0">
                          <a:latin typeface="Cambria Math"/>
                        </a:rPr>
                        <m:t>=0</m:t>
                      </m:r>
                    </m:oMath>
                  </m:oMathPara>
                </a14:m>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      </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        由于未知数</a:t>
                </a:r>
                <a14:m>
                  <m:oMath xmlns:m="http://schemas.openxmlformats.org/officeDocument/2006/math">
                    <m:r>
                      <a:rPr lang="en-US" altLang="zh-CN" sz="2400" i="1">
                        <a:latin typeface="Cambria Math"/>
                      </a:rPr>
                      <m:t>𝑓</m:t>
                    </m:r>
                  </m:oMath>
                </a14:m>
                <a:r>
                  <a:rPr lang="zh-CN" altLang="en-US" sz="2400" dirty="0" smtClean="0">
                    <a:latin typeface="华文新魏" panose="02010800040101010101" pitchFamily="2" charset="-122"/>
                    <a:ea typeface="华文新魏" panose="02010800040101010101" pitchFamily="2" charset="-122"/>
                  </a:rPr>
                  <a:t>的个数远小于方程的个数，因此上述方程是</a:t>
                </a:r>
                <a:r>
                  <a:rPr lang="zh-CN" altLang="en-US" sz="2400" dirty="0" smtClean="0">
                    <a:solidFill>
                      <a:srgbClr val="FF0000"/>
                    </a:solidFill>
                    <a:latin typeface="华文新魏" panose="02010800040101010101" pitchFamily="2" charset="-122"/>
                    <a:ea typeface="华文新魏" panose="02010800040101010101" pitchFamily="2" charset="-122"/>
                  </a:rPr>
                  <a:t>冗余方程组</a:t>
                </a:r>
                <a:r>
                  <a:rPr lang="zh-CN" altLang="en-US" sz="2400" dirty="0" smtClean="0">
                    <a:latin typeface="华文新魏" panose="02010800040101010101" pitchFamily="2" charset="-122"/>
                    <a:ea typeface="华文新魏" panose="02010800040101010101" pitchFamily="2" charset="-122"/>
                  </a:rPr>
                  <a:t>，因此可以</a:t>
                </a:r>
                <a:r>
                  <a:rPr lang="zh-CN" altLang="en-US" sz="2400" dirty="0" smtClean="0">
                    <a:solidFill>
                      <a:srgbClr val="FF0000"/>
                    </a:solidFill>
                    <a:latin typeface="华文新魏" panose="02010800040101010101" pitchFamily="2" charset="-122"/>
                    <a:ea typeface="华文新魏" panose="02010800040101010101" pitchFamily="2" charset="-122"/>
                  </a:rPr>
                  <a:t>剔除</a:t>
                </a:r>
                <a:r>
                  <a:rPr lang="zh-CN" altLang="en-US" sz="2400" dirty="0" smtClean="0">
                    <a:latin typeface="华文新魏" panose="02010800040101010101" pitchFamily="2" charset="-122"/>
                    <a:ea typeface="华文新魏" panose="02010800040101010101" pitchFamily="2" charset="-122"/>
                  </a:rPr>
                  <a:t>那些冗余方程，将方程的规模</a:t>
                </a:r>
                <a:r>
                  <a:rPr lang="zh-CN" altLang="en-US" sz="2400" dirty="0" smtClean="0">
                    <a:solidFill>
                      <a:srgbClr val="FF0000"/>
                    </a:solidFill>
                    <a:latin typeface="华文新魏" panose="02010800040101010101" pitchFamily="2" charset="-122"/>
                    <a:ea typeface="华文新魏" panose="02010800040101010101" pitchFamily="2" charset="-122"/>
                  </a:rPr>
                  <a:t>缩减</a:t>
                </a:r>
                <a:r>
                  <a:rPr lang="zh-CN" altLang="en-US" sz="2400" dirty="0" smtClean="0">
                    <a:latin typeface="华文新魏" panose="02010800040101010101" pitchFamily="2" charset="-122"/>
                    <a:ea typeface="华文新魏" panose="02010800040101010101" pitchFamily="2" charset="-122"/>
                  </a:rPr>
                  <a:t>至</a:t>
                </a:r>
                <a:r>
                  <a:rPr lang="en-US" altLang="zh-CN" sz="2400" dirty="0" smtClean="0">
                    <a:latin typeface="华文新魏" panose="02010800040101010101" pitchFamily="2" charset="-122"/>
                    <a:ea typeface="华文新魏" panose="02010800040101010101" pitchFamily="2" charset="-122"/>
                  </a:rPr>
                  <a:t>M</a:t>
                </a:r>
                <a:r>
                  <a:rPr lang="zh-CN" altLang="en-US" sz="2400" dirty="0" smtClean="0">
                    <a:latin typeface="华文新魏" panose="02010800040101010101" pitchFamily="2" charset="-122"/>
                    <a:ea typeface="华文新魏" panose="02010800040101010101" pitchFamily="2" charset="-122"/>
                  </a:rPr>
                  <a:t>个，求解缩减后的方程组，得到稀疏系数</a:t>
                </a:r>
                <a14:m>
                  <m:oMath xmlns:m="http://schemas.openxmlformats.org/officeDocument/2006/math">
                    <m:r>
                      <a:rPr lang="en-US" altLang="zh-CN" sz="2400" i="1">
                        <a:latin typeface="Cambria Math"/>
                      </a:rPr>
                      <m:t>𝑓</m:t>
                    </m:r>
                  </m:oMath>
                </a14:m>
                <a:r>
                  <a:rPr lang="zh-CN" altLang="en-US" sz="2400" dirty="0" smtClean="0">
                    <a:latin typeface="华文新魏" panose="02010800040101010101" pitchFamily="2" charset="-122"/>
                    <a:ea typeface="华文新魏" panose="02010800040101010101" pitchFamily="2" charset="-122"/>
                  </a:rPr>
                  <a:t>，进而求出辐射能流</a:t>
                </a:r>
                <a14:m>
                  <m:oMath xmlns:m="http://schemas.openxmlformats.org/officeDocument/2006/math">
                    <m:r>
                      <a:rPr lang="en-US" altLang="zh-CN" sz="2400" i="1" dirty="0">
                        <a:latin typeface="Cambria Math"/>
                      </a:rPr>
                      <m:t>𝑆𝑟</m:t>
                    </m:r>
                  </m:oMath>
                </a14:m>
                <a:r>
                  <a:rPr lang="zh-CN" altLang="en-US" sz="2400" dirty="0" smtClean="0">
                    <a:latin typeface="华文新魏" panose="02010800040101010101" pitchFamily="2" charset="-122"/>
                    <a:ea typeface="华文新魏" panose="02010800040101010101" pitchFamily="2" charset="-122"/>
                  </a:rPr>
                  <a:t>。</a:t>
                </a:r>
                <a:endParaRPr lang="zh-CN" altLang="en-US" sz="2400" dirty="0">
                  <a:latin typeface="华文新魏" panose="02010800040101010101" pitchFamily="2" charset="-122"/>
                  <a:ea typeface="华文新魏" panose="02010800040101010101" pitchFamily="2" charset="-122"/>
                </a:endParaRPr>
              </a:p>
            </p:txBody>
          </p:sp>
        </mc:Choice>
        <mc:Fallback>
          <p:sp>
            <p:nvSpPr>
              <p:cNvPr id="3" name="TextBox 2"/>
              <p:cNvSpPr txBox="1">
                <a:spLocks noRot="1" noChangeAspect="1" noMove="1" noResize="1" noEditPoints="1" noAdjustHandles="1" noChangeArrowheads="1" noChangeShapeType="1" noTextEdit="1"/>
              </p:cNvSpPr>
              <p:nvPr/>
            </p:nvSpPr>
            <p:spPr>
              <a:xfrm>
                <a:off x="762372" y="2060848"/>
                <a:ext cx="7632848" cy="4154984"/>
              </a:xfrm>
              <a:prstGeom prst="rect">
                <a:avLst/>
              </a:prstGeom>
              <a:blipFill rotWithShape="1">
                <a:blip r:embed="rId4"/>
                <a:stretch>
                  <a:fillRect l="-1198" t="-1173" b="-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830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44444E-6 -3.59241E-6 C -0.00087 0.00833 -0.00104 0.0155 -0.00451 0.02244 C -0.00729 0.03377 -0.01545 0.05343 -0.02135 0.06292 C -0.02413 0.06731 -0.02917 0.07032 -0.03264 0.07333 C -0.03819 0.07795 -0.0441 0.08328 -0.04948 0.08836 C -0.06267 0.10062 -0.05469 0.09715 -0.06406 0.10039 C -0.06875 0.10664 -0.07708 0.11543 -0.08316 0.11844 C -0.08698 0.12584 -0.09184 0.12538 -0.09774 0.12885 C -0.11354 0.13787 -0.13003 0.14411 -0.14601 0.15267 C -0.15208 0.15591 -0.15764 0.15961 -0.16406 0.16169 C -0.1743 0.17095 -0.19358 0.17071 -0.20555 0.17372 C -0.22292 0.17812 -0.23871 0.18783 -0.25625 0.19015 C -0.27014 0.19408 -0.28489 0.19015 -0.29896 0.18876 C -0.30156 0.18714 -0.30434 0.18621 -0.30677 0.18413 C -0.31649 0.17534 -0.30399 0.18367 -0.31354 0.17673 C -0.31649 0.17465 -0.32257 0.17071 -0.32257 0.17071 C -0.3243 0.16331 -0.32951 0.15915 -0.33264 0.15267 C -0.33802 0.13 -0.34184 0.11404 -0.35729 0.10039 C -0.36562 0.09299 -0.35625 0.09762 -0.36406 0.09438 C -0.37222 0.08721 -0.37951 0.07911 -0.38767 0.07194 C -0.38993 0.06986 -0.39219 0.06801 -0.39444 0.06593 C -0.39548 0.065 -0.39774 0.06292 -0.39774 0.06292 C -0.40434 0.04996 -0.39531 0.06569 -0.40347 0.0569 C -0.40451 0.05575 -0.40451 0.05367 -0.40555 0.05251 C -0.41146 0.04557 -0.41128 0.04788 -0.41684 0.04349 C -0.42778 0.0347 -0.4368 0.02383 -0.44826 0.01642 C -0.45538 0.0118 -0.46736 0.01041 -0.47413 0.00902 C -0.48542 0.00671 -0.49653 0.00509 -0.50781 0.00301 C -0.50937 -0.00301 -0.51233 -0.00833 -0.51233 -0.0148 " pathEditMode="relative" ptsTypes="ffffffffffffffffffffffffffffA">
                                      <p:cBhvr>
                                        <p:cTn id="6" dur="2000" fill="hold"/>
                                        <p:tgtEl>
                                          <p:spTgt spid="5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1" name="矩形 50"/>
          <p:cNvSpPr/>
          <p:nvPr/>
        </p:nvSpPr>
        <p:spPr bwMode="auto">
          <a:xfrm>
            <a:off x="5730924" y="-27384"/>
            <a:ext cx="3377580" cy="85725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r" fontAlgn="auto">
              <a:spcBef>
                <a:spcPts val="0"/>
              </a:spcBef>
              <a:spcAft>
                <a:spcPts val="0"/>
              </a:spcAft>
              <a:defRPr/>
            </a:pPr>
            <a:r>
              <a:rPr lang="zh-CN" altLang="en-US" sz="2800" b="1" dirty="0" smtClean="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p:cNvSpPr txBox="1">
            <a:spLocks/>
          </p:cNvSpPr>
          <p:nvPr/>
        </p:nvSpPr>
        <p:spPr bwMode="gray">
          <a:xfrm>
            <a:off x="12222" y="25498"/>
            <a:ext cx="4415762"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2.2 </a:t>
            </a:r>
            <a:r>
              <a:rPr lang="zh-CN" altLang="en-US" sz="3200" dirty="0" smtClean="0">
                <a:solidFill>
                  <a:srgbClr val="00B0F0"/>
                </a:solidFill>
                <a:latin typeface="华文楷体" pitchFamily="2" charset="-122"/>
                <a:ea typeface="华文楷体" pitchFamily="2" charset="-122"/>
              </a:rPr>
              <a:t>研究内容及关键技术</a:t>
            </a:r>
            <a:endParaRPr lang="zh-CN" altLang="en-US" sz="3200" dirty="0">
              <a:solidFill>
                <a:srgbClr val="00B0F0"/>
              </a:solidFill>
              <a:latin typeface="华文楷体" pitchFamily="2" charset="-122"/>
              <a:ea typeface="华文楷体" pitchFamily="2" charset="-122"/>
            </a:endParaRPr>
          </a:p>
        </p:txBody>
      </p:sp>
      <p:sp>
        <p:nvSpPr>
          <p:cNvPr id="2" name="TextBox 1"/>
          <p:cNvSpPr txBox="1"/>
          <p:nvPr/>
        </p:nvSpPr>
        <p:spPr>
          <a:xfrm>
            <a:off x="395536" y="1988840"/>
            <a:ext cx="8496944" cy="193899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辐射</a:t>
            </a:r>
            <a:r>
              <a:rPr lang="zh-CN" altLang="en-US" sz="2400" dirty="0">
                <a:latin typeface="华文新魏" panose="02010800040101010101" pitchFamily="2" charset="-122"/>
                <a:ea typeface="华文新魏" panose="02010800040101010101" pitchFamily="2" charset="-122"/>
              </a:rPr>
              <a:t>能流在在何种基上具有稀疏</a:t>
            </a:r>
            <a:r>
              <a:rPr lang="zh-CN" altLang="en-US" sz="2400" dirty="0" smtClean="0">
                <a:latin typeface="华文新魏" panose="02010800040101010101" pitchFamily="2" charset="-122"/>
                <a:ea typeface="华文新魏" panose="02010800040101010101" pitchFamily="2" charset="-122"/>
              </a:rPr>
              <a:t>表示；</a:t>
            </a:r>
            <a:endParaRPr lang="en-US" altLang="zh-CN" sz="2400" dirty="0" smtClean="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确定稀疏</a:t>
            </a:r>
            <a:r>
              <a:rPr lang="zh-CN" altLang="en-US" sz="2400" dirty="0">
                <a:latin typeface="华文新魏" panose="02010800040101010101" pitchFamily="2" charset="-122"/>
                <a:ea typeface="华文新魏" panose="02010800040101010101" pitchFamily="2" charset="-122"/>
              </a:rPr>
              <a:t>表示的稀疏度是多少；</a:t>
            </a:r>
            <a:endParaRPr lang="en-US" altLang="zh-CN" sz="2400" dirty="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构造该稀疏基，缩减方程规模；</a:t>
            </a:r>
            <a:endParaRPr lang="en-US" altLang="zh-CN" sz="2400" dirty="0" smtClean="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求解缩减后的方程；</a:t>
            </a:r>
            <a:endParaRPr lang="en-US" altLang="zh-CN" sz="2400" dirty="0" smtClean="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重建辐射能流分布图。</a:t>
            </a:r>
            <a:endParaRPr lang="zh-CN" altLang="en-US" sz="2400" dirty="0">
              <a:latin typeface="华文新魏" panose="02010800040101010101" pitchFamily="2" charset="-122"/>
              <a:ea typeface="华文新魏" panose="02010800040101010101" pitchFamily="2" charset="-122"/>
            </a:endParaRPr>
          </a:p>
        </p:txBody>
      </p:sp>
      <p:sp>
        <p:nvSpPr>
          <p:cNvPr id="3" name="TextBox 2"/>
          <p:cNvSpPr txBox="1"/>
          <p:nvPr/>
        </p:nvSpPr>
        <p:spPr>
          <a:xfrm>
            <a:off x="395536" y="1412776"/>
            <a:ext cx="252028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solidFill>
                  <a:srgbClr val="00B0F0"/>
                </a:solidFill>
                <a:latin typeface="华文楷体" pitchFamily="2" charset="-122"/>
                <a:ea typeface="华文楷体" pitchFamily="2" charset="-122"/>
                <a:cs typeface="+mj-cs"/>
              </a:rPr>
              <a:t>研究内容</a:t>
            </a:r>
          </a:p>
        </p:txBody>
      </p:sp>
      <p:sp>
        <p:nvSpPr>
          <p:cNvPr id="8" name="TextBox 7"/>
          <p:cNvSpPr txBox="1"/>
          <p:nvPr/>
        </p:nvSpPr>
        <p:spPr>
          <a:xfrm>
            <a:off x="427518" y="4068361"/>
            <a:ext cx="252028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smtClean="0">
                <a:solidFill>
                  <a:srgbClr val="00B0F0"/>
                </a:solidFill>
                <a:latin typeface="华文楷体" pitchFamily="2" charset="-122"/>
                <a:ea typeface="华文楷体" pitchFamily="2" charset="-122"/>
                <a:cs typeface="+mj-cs"/>
              </a:rPr>
              <a:t>关键技术</a:t>
            </a:r>
            <a:endParaRPr lang="zh-CN" altLang="en-US" sz="3200" b="1" dirty="0">
              <a:solidFill>
                <a:srgbClr val="00B0F0"/>
              </a:solidFill>
              <a:latin typeface="华文楷体" pitchFamily="2" charset="-122"/>
              <a:ea typeface="华文楷体" pitchFamily="2" charset="-122"/>
              <a:cs typeface="+mj-cs"/>
            </a:endParaRPr>
          </a:p>
        </p:txBody>
      </p:sp>
      <p:sp>
        <p:nvSpPr>
          <p:cNvPr id="4" name="TextBox 3"/>
          <p:cNvSpPr txBox="1"/>
          <p:nvPr/>
        </p:nvSpPr>
        <p:spPr>
          <a:xfrm>
            <a:off x="395536" y="4604935"/>
            <a:ext cx="8112537"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华文新魏" panose="02010800040101010101" pitchFamily="2" charset="-122"/>
                <a:ea typeface="华文新魏" panose="02010800040101010101" pitchFamily="2" charset="-122"/>
              </a:rPr>
              <a:t>辐射</a:t>
            </a:r>
            <a:r>
              <a:rPr lang="zh-CN" altLang="en-US" sz="2400" dirty="0" smtClean="0">
                <a:latin typeface="华文新魏" panose="02010800040101010101" pitchFamily="2" charset="-122"/>
                <a:ea typeface="华文新魏" panose="02010800040101010101" pitchFamily="2" charset="-122"/>
              </a:rPr>
              <a:t>能流的稀疏表达；</a:t>
            </a:r>
            <a:endParaRPr lang="en-US" altLang="zh-CN" sz="2400" dirty="0" smtClean="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寻找一种快速的稀疏基构造方法；</a:t>
            </a:r>
            <a:endParaRPr lang="en-US" altLang="zh-CN" sz="2400" dirty="0" smtClean="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r>
              <a:rPr lang="zh-CN" altLang="en-US" sz="2400" dirty="0">
                <a:latin typeface="华文新魏" panose="02010800040101010101" pitchFamily="2" charset="-122"/>
                <a:ea typeface="华文新魏" panose="02010800040101010101" pitchFamily="2" charset="-122"/>
              </a:rPr>
              <a:t>剔除</a:t>
            </a:r>
            <a:r>
              <a:rPr lang="zh-CN" altLang="en-US" sz="2400" dirty="0" smtClean="0">
                <a:latin typeface="华文新魏" panose="02010800040101010101" pitchFamily="2" charset="-122"/>
                <a:ea typeface="华文新魏" panose="02010800040101010101" pitchFamily="2" charset="-122"/>
              </a:rPr>
              <a:t>冗余方程的缩减算法。</a:t>
            </a:r>
            <a:endParaRPr lang="en-US" altLang="zh-CN" sz="24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65199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gray">
          <a:xfrm>
            <a:off x="321664" y="274983"/>
            <a:ext cx="8138767"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2.3 </a:t>
            </a:r>
            <a:r>
              <a:rPr lang="zh-CN" altLang="en-US" sz="3200" dirty="0" smtClean="0">
                <a:solidFill>
                  <a:srgbClr val="00B0F0"/>
                </a:solidFill>
                <a:latin typeface="华文楷体" pitchFamily="2" charset="-122"/>
                <a:ea typeface="华文楷体" pitchFamily="2" charset="-122"/>
              </a:rPr>
              <a:t>技术路线</a:t>
            </a:r>
            <a:endParaRPr lang="zh-CN" altLang="en-US" sz="3200" dirty="0">
              <a:solidFill>
                <a:srgbClr val="00B0F0"/>
              </a:solidFill>
              <a:latin typeface="华文楷体" pitchFamily="2" charset="-122"/>
              <a:ea typeface="华文楷体" pitchFamily="2" charset="-122"/>
            </a:endParaRPr>
          </a:p>
        </p:txBody>
      </p:sp>
      <p:graphicFrame>
        <p:nvGraphicFramePr>
          <p:cNvPr id="6" name="图示 5"/>
          <p:cNvGraphicFramePr/>
          <p:nvPr>
            <p:extLst>
              <p:ext uri="{D42A27DB-BD31-4B8C-83A1-F6EECF244321}">
                <p14:modId xmlns:p14="http://schemas.microsoft.com/office/powerpoint/2010/main" val="1497877702"/>
              </p:ext>
            </p:extLst>
          </p:nvPr>
        </p:nvGraphicFramePr>
        <p:xfrm>
          <a:off x="563919" y="1412776"/>
          <a:ext cx="7440488"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Users\wangchao\Desktop\1308679119.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bwMode="auto">
          <a:xfrm>
            <a:off x="5730924" y="-27384"/>
            <a:ext cx="3377580" cy="85725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r" fontAlgn="auto">
              <a:spcBef>
                <a:spcPts val="0"/>
              </a:spcBef>
              <a:spcAft>
                <a:spcPts val="0"/>
              </a:spcAft>
              <a:defRPr/>
            </a:pPr>
            <a:r>
              <a:rPr lang="zh-CN" altLang="en-US" sz="2800" b="1" dirty="0" smtClean="0">
                <a:solidFill>
                  <a:srgbClr val="FF0066"/>
                </a:solidFill>
                <a:latin typeface="微软雅黑" pitchFamily="34" charset="-122"/>
                <a:ea typeface="微软雅黑" pitchFamily="34" charset="-122"/>
              </a:rPr>
              <a:t>内容</a:t>
            </a:r>
            <a:r>
              <a:rPr lang="zh-CN" altLang="en-US" sz="2800" b="1" dirty="0">
                <a:solidFill>
                  <a:srgbClr val="FF0066"/>
                </a:solidFill>
                <a:latin typeface="微软雅黑" pitchFamily="34" charset="-122"/>
                <a:ea typeface="微软雅黑" pitchFamily="34" charset="-122"/>
              </a:rPr>
              <a:t>及关键技术</a:t>
            </a:r>
          </a:p>
        </p:txBody>
      </p:sp>
    </p:spTree>
    <p:extLst>
      <p:ext uri="{BB962C8B-B14F-4D97-AF65-F5344CB8AC3E}">
        <p14:creationId xmlns:p14="http://schemas.microsoft.com/office/powerpoint/2010/main" val="30556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50" descr="water"/>
          <p:cNvPicPr>
            <a:picLocks noChangeAspect="1" noChangeArrowheads="1"/>
          </p:cNvPicPr>
          <p:nvPr/>
        </p:nvPicPr>
        <p:blipFill>
          <a:blip r:embed="rId3"/>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571868" y="0"/>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1 </a:t>
            </a:r>
            <a:r>
              <a:rPr lang="zh-CN" altLang="en-US" sz="2800" b="1" dirty="0" smtClean="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a:xfrm>
            <a:off x="4500561" y="0"/>
            <a:ext cx="3337719"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2  </a:t>
            </a:r>
            <a:r>
              <a:rPr lang="zh-CN" altLang="en-US" sz="2800" b="1" dirty="0" smtClean="0">
                <a:solidFill>
                  <a:schemeClr val="tx1">
                    <a:lumMod val="50000"/>
                    <a:lumOff val="50000"/>
                  </a:schemeClr>
                </a:solidFill>
                <a:latin typeface="微软雅黑" pitchFamily="34" charset="-122"/>
                <a:ea typeface="微软雅黑" pitchFamily="34" charset="-122"/>
              </a:rPr>
              <a:t>内容及关键技术</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2" name="矩形 51"/>
          <p:cNvSpPr/>
          <p:nvPr/>
        </p:nvSpPr>
        <p:spPr>
          <a:xfrm>
            <a:off x="5292080" y="-14147"/>
            <a:ext cx="274318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3  </a:t>
            </a:r>
            <a:r>
              <a:rPr lang="zh-CN" altLang="en-US" sz="2800" b="1" dirty="0" smtClean="0">
                <a:solidFill>
                  <a:schemeClr val="accent5">
                    <a:lumMod val="75000"/>
                  </a:schemeClr>
                </a:solidFill>
                <a:latin typeface="微软雅黑" pitchFamily="34" charset="-122"/>
                <a:ea typeface="微软雅黑" pitchFamily="34" charset="-122"/>
              </a:rPr>
              <a:t>预期成果</a:t>
            </a:r>
            <a:endParaRPr lang="en-US" altLang="zh-CN" sz="2800" b="1" dirty="0">
              <a:solidFill>
                <a:schemeClr val="accent5">
                  <a:lumMod val="75000"/>
                </a:schemeClr>
              </a:solidFill>
              <a:latin typeface="微软雅黑" pitchFamily="34" charset="-122"/>
              <a:ea typeface="微软雅黑" pitchFamily="34" charset="-122"/>
            </a:endParaRPr>
          </a:p>
        </p:txBody>
      </p:sp>
      <p:sp>
        <p:nvSpPr>
          <p:cNvPr id="53" name="矩形 52"/>
          <p:cNvSpPr/>
          <p:nvPr/>
        </p:nvSpPr>
        <p:spPr>
          <a:xfrm>
            <a:off x="6500826" y="0"/>
            <a:ext cx="245746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4  </a:t>
            </a:r>
            <a:r>
              <a:rPr lang="zh-CN" altLang="en-US" sz="2800" b="1" dirty="0" smtClean="0">
                <a:solidFill>
                  <a:schemeClr val="tx1">
                    <a:lumMod val="50000"/>
                    <a:lumOff val="50000"/>
                  </a:schemeClr>
                </a:solidFill>
                <a:latin typeface="微软雅黑" pitchFamily="34" charset="-122"/>
                <a:ea typeface="微软雅黑" pitchFamily="34" charset="-122"/>
              </a:rPr>
              <a:t>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grpSp>
        <p:nvGrpSpPr>
          <p:cNvPr id="34" name="组合 33"/>
          <p:cNvGrpSpPr>
            <a:grpSpLocks/>
          </p:cNvGrpSpPr>
          <p:nvPr/>
        </p:nvGrpSpPr>
        <p:grpSpPr bwMode="auto">
          <a:xfrm>
            <a:off x="901559" y="1593098"/>
            <a:ext cx="7846905" cy="3564083"/>
            <a:chOff x="1571669" y="2300901"/>
            <a:chExt cx="7500332" cy="1819940"/>
          </a:xfrm>
        </p:grpSpPr>
        <p:grpSp>
          <p:nvGrpSpPr>
            <p:cNvPr id="31756" name="组合 191"/>
            <p:cNvGrpSpPr>
              <a:grpSpLocks/>
            </p:cNvGrpSpPr>
            <p:nvPr/>
          </p:nvGrpSpPr>
          <p:grpSpPr bwMode="auto">
            <a:xfrm>
              <a:off x="1571669" y="2777243"/>
              <a:ext cx="7358049" cy="633421"/>
              <a:chOff x="1794262" y="5349011"/>
              <a:chExt cx="7502137" cy="633421"/>
            </a:xfrm>
          </p:grpSpPr>
          <p:sp>
            <p:nvSpPr>
              <p:cNvPr id="31765" name="Rectangle 40"/>
              <p:cNvSpPr>
                <a:spLocks noChangeArrowheads="1"/>
              </p:cNvSpPr>
              <p:nvPr/>
            </p:nvSpPr>
            <p:spPr bwMode="gray">
              <a:xfrm>
                <a:off x="1872424" y="5589524"/>
                <a:ext cx="7423975" cy="392908"/>
              </a:xfrm>
              <a:prstGeom prst="rect">
                <a:avLst/>
              </a:prstGeom>
              <a:gradFill rotWithShape="1">
                <a:gsLst>
                  <a:gs pos="0">
                    <a:srgbClr val="CBCBCB"/>
                  </a:gs>
                  <a:gs pos="50000">
                    <a:srgbClr val="F2F2F2"/>
                  </a:gs>
                  <a:gs pos="100000">
                    <a:srgbClr val="CBCBCB"/>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CBCBCB"/>
                </a:extrusionClr>
              </a:sp3d>
            </p:spPr>
            <p:txBody>
              <a:bodyPr wrap="none" anchor="ctr">
                <a:flatTx/>
              </a:bodyPr>
              <a:lstStyle/>
              <a:p>
                <a:pPr marL="342900" indent="-342900">
                  <a:buFont typeface="Wingdings" panose="05000000000000000000" pitchFamily="2" charset="2"/>
                  <a:buChar char="Ø"/>
                  <a:defRPr/>
                </a:pPr>
                <a:r>
                  <a:rPr lang="zh-CN" altLang="en-US" sz="2400" dirty="0">
                    <a:latin typeface="华文新魏" panose="02010800040101010101" pitchFamily="2" charset="-122"/>
                    <a:ea typeface="华文新魏" panose="02010800040101010101" pitchFamily="2" charset="-122"/>
                  </a:rPr>
                  <a:t>提供一</a:t>
                </a:r>
                <a:r>
                  <a:rPr lang="zh-CN" altLang="en-US" sz="2400" dirty="0" smtClean="0">
                    <a:latin typeface="华文新魏" panose="02010800040101010101" pitchFamily="2" charset="-122"/>
                    <a:ea typeface="华文新魏" panose="02010800040101010101" pitchFamily="2" charset="-122"/>
                  </a:rPr>
                  <a:t>种缩减方程规模的缩减算法</a:t>
                </a:r>
                <a:endParaRPr lang="zh-CN" altLang="en-US" sz="2400" dirty="0">
                  <a:latin typeface="华文新魏" panose="02010800040101010101" pitchFamily="2" charset="-122"/>
                  <a:ea typeface="华文新魏" panose="02010800040101010101" pitchFamily="2" charset="-122"/>
                </a:endParaRPr>
              </a:p>
            </p:txBody>
          </p:sp>
          <p:sp>
            <p:nvSpPr>
              <p:cNvPr id="107" name="矩形 106"/>
              <p:cNvSpPr/>
              <p:nvPr/>
            </p:nvSpPr>
            <p:spPr>
              <a:xfrm>
                <a:off x="1794262" y="5349011"/>
                <a:ext cx="7502137" cy="274393"/>
              </a:xfrm>
              <a:prstGeom prst="rect">
                <a:avLst/>
              </a:prstGeom>
            </p:spPr>
            <p:txBody>
              <a:bodyPr wrap="square">
                <a:spAutoFit/>
              </a:bodyPr>
              <a:lstStyle/>
              <a:p>
                <a:pPr marL="342900" indent="-342900">
                  <a:lnSpc>
                    <a:spcPct val="150000"/>
                  </a:lnSpc>
                  <a:buFont typeface="Wingdings" panose="05000000000000000000" pitchFamily="2" charset="2"/>
                  <a:buChar char="Ø"/>
                  <a:defRPr/>
                </a:pPr>
                <a:endParaRPr lang="en-US" altLang="zh-CN" sz="2400" dirty="0">
                  <a:latin typeface="华文新魏" panose="02010800040101010101" pitchFamily="2" charset="-122"/>
                  <a:ea typeface="华文新魏" panose="02010800040101010101" pitchFamily="2" charset="-122"/>
                </a:endParaRPr>
              </a:p>
            </p:txBody>
          </p:sp>
        </p:grpSp>
        <p:grpSp>
          <p:nvGrpSpPr>
            <p:cNvPr id="31757" name="组合 195"/>
            <p:cNvGrpSpPr>
              <a:grpSpLocks/>
            </p:cNvGrpSpPr>
            <p:nvPr/>
          </p:nvGrpSpPr>
          <p:grpSpPr bwMode="auto">
            <a:xfrm>
              <a:off x="1629296" y="3702162"/>
              <a:ext cx="7442705" cy="418679"/>
              <a:chOff x="2001244" y="6132711"/>
              <a:chExt cx="7286612" cy="430538"/>
            </a:xfrm>
          </p:grpSpPr>
          <p:sp>
            <p:nvSpPr>
              <p:cNvPr id="31763" name="Rectangle 40"/>
              <p:cNvSpPr>
                <a:spLocks noChangeArrowheads="1"/>
              </p:cNvSpPr>
              <p:nvPr/>
            </p:nvSpPr>
            <p:spPr bwMode="gray">
              <a:xfrm>
                <a:off x="2014702" y="6134622"/>
                <a:ext cx="7129298" cy="428627"/>
              </a:xfrm>
              <a:prstGeom prst="rect">
                <a:avLst/>
              </a:prstGeom>
              <a:gradFill rotWithShape="1">
                <a:gsLst>
                  <a:gs pos="0">
                    <a:srgbClr val="CBCBCB"/>
                  </a:gs>
                  <a:gs pos="50000">
                    <a:srgbClr val="F2F2F2"/>
                  </a:gs>
                  <a:gs pos="100000">
                    <a:srgbClr val="CBCBCB"/>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CBCBCB"/>
                </a:extrusionClr>
              </a:sp3d>
            </p:spPr>
            <p:txBody>
              <a:bodyPr wrap="none" anchor="ctr">
                <a:flatTx/>
              </a:bodyPr>
              <a:lstStyle/>
              <a:p>
                <a:endParaRPr lang="zh-CN" altLang="en-US"/>
              </a:p>
            </p:txBody>
          </p:sp>
          <p:sp>
            <p:nvSpPr>
              <p:cNvPr id="108" name="矩形 107"/>
              <p:cNvSpPr/>
              <p:nvPr/>
            </p:nvSpPr>
            <p:spPr>
              <a:xfrm>
                <a:off x="2001244" y="6132711"/>
                <a:ext cx="7286612" cy="350902"/>
              </a:xfrm>
              <a:prstGeom prst="rect">
                <a:avLst/>
              </a:prstGeom>
            </p:spPr>
            <p:txBody>
              <a:bodyPr>
                <a:spAutoFit/>
              </a:bodyPr>
              <a:lstStyle/>
              <a:p>
                <a:pPr marL="342900" indent="-342900">
                  <a:buFont typeface="Wingdings" panose="05000000000000000000" pitchFamily="2" charset="2"/>
                  <a:buChar char="Ø"/>
                  <a:defRPr/>
                </a:pPr>
                <a:r>
                  <a:rPr lang="zh-CN" altLang="en-US" sz="2400" dirty="0" smtClean="0">
                    <a:latin typeface="华文新魏" panose="02010800040101010101" pitchFamily="2" charset="-122"/>
                    <a:ea typeface="华文新魏" panose="02010800040101010101" pitchFamily="2" charset="-122"/>
                  </a:rPr>
                  <a:t>以上述研究为基础，在</a:t>
                </a:r>
                <a:r>
                  <a:rPr lang="en-US" altLang="zh-CN" sz="2400" dirty="0" smtClean="0">
                    <a:latin typeface="华文新魏" panose="02010800040101010101" pitchFamily="2" charset="-122"/>
                    <a:ea typeface="华文新魏" panose="02010800040101010101" pitchFamily="2" charset="-122"/>
                  </a:rPr>
                  <a:t>Irad-3D</a:t>
                </a:r>
                <a:r>
                  <a:rPr lang="zh-CN" altLang="en-US" sz="2400" dirty="0" smtClean="0">
                    <a:latin typeface="华文新魏" panose="02010800040101010101" pitchFamily="2" charset="-122"/>
                    <a:ea typeface="华文新魏" panose="02010800040101010101" pitchFamily="2" charset="-122"/>
                  </a:rPr>
                  <a:t>软件中实现上述算法，至少发表论文一篇</a:t>
                </a:r>
                <a:endParaRPr lang="zh-CN" altLang="en-US" sz="2400" dirty="0">
                  <a:latin typeface="华文新魏" panose="02010800040101010101" pitchFamily="2" charset="-122"/>
                  <a:ea typeface="华文新魏" panose="02010800040101010101" pitchFamily="2" charset="-122"/>
                </a:endParaRPr>
              </a:p>
            </p:txBody>
          </p:sp>
        </p:grpSp>
        <p:grpSp>
          <p:nvGrpSpPr>
            <p:cNvPr id="31759" name="组合 186"/>
            <p:cNvGrpSpPr>
              <a:grpSpLocks/>
            </p:cNvGrpSpPr>
            <p:nvPr/>
          </p:nvGrpSpPr>
          <p:grpSpPr bwMode="auto">
            <a:xfrm>
              <a:off x="1571669" y="2300901"/>
              <a:ext cx="7358016" cy="428627"/>
              <a:chOff x="1930259" y="4872669"/>
              <a:chExt cx="7213741" cy="428627"/>
            </a:xfrm>
          </p:grpSpPr>
          <p:sp>
            <p:nvSpPr>
              <p:cNvPr id="31761" name="Rectangle 40"/>
              <p:cNvSpPr>
                <a:spLocks noChangeArrowheads="1"/>
              </p:cNvSpPr>
              <p:nvPr/>
            </p:nvSpPr>
            <p:spPr bwMode="gray">
              <a:xfrm>
                <a:off x="2014702" y="4872669"/>
                <a:ext cx="7129298" cy="428627"/>
              </a:xfrm>
              <a:prstGeom prst="rect">
                <a:avLst/>
              </a:prstGeom>
              <a:gradFill rotWithShape="1">
                <a:gsLst>
                  <a:gs pos="0">
                    <a:srgbClr val="CBCBCB"/>
                  </a:gs>
                  <a:gs pos="50000">
                    <a:srgbClr val="F2F2F2"/>
                  </a:gs>
                  <a:gs pos="100000">
                    <a:srgbClr val="CBCBCB"/>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CBCBCB"/>
                </a:extrusionClr>
              </a:sp3d>
            </p:spPr>
            <p:txBody>
              <a:bodyPr wrap="none" anchor="ctr">
                <a:flatTx/>
              </a:bodyPr>
              <a:lstStyle/>
              <a:p>
                <a:endParaRPr lang="zh-CN" altLang="en-US"/>
              </a:p>
            </p:txBody>
          </p:sp>
          <p:sp>
            <p:nvSpPr>
              <p:cNvPr id="121" name="矩形 120"/>
              <p:cNvSpPr/>
              <p:nvPr/>
            </p:nvSpPr>
            <p:spPr>
              <a:xfrm>
                <a:off x="1930259" y="4927919"/>
                <a:ext cx="7144236" cy="235741"/>
              </a:xfrm>
              <a:prstGeom prst="rect">
                <a:avLst/>
              </a:prstGeom>
            </p:spPr>
            <p:txBody>
              <a:bodyPr>
                <a:spAutoFit/>
              </a:bodyPr>
              <a:lstStyle/>
              <a:p>
                <a:pPr marL="342900" indent="-342900">
                  <a:buFont typeface="Wingdings" panose="05000000000000000000" pitchFamily="2" charset="2"/>
                  <a:buChar char="Ø"/>
                  <a:defRPr/>
                </a:pPr>
                <a:r>
                  <a:rPr lang="zh-CN" altLang="en-US" sz="2400" dirty="0" smtClean="0">
                    <a:latin typeface="华文新魏" panose="02010800040101010101" pitchFamily="2" charset="-122"/>
                    <a:ea typeface="华文新魏" panose="02010800040101010101" pitchFamily="2" charset="-122"/>
                  </a:rPr>
                  <a:t>找到辐射能流分布的稀疏表达基，并建立稀疏基库；</a:t>
                </a:r>
                <a:endParaRPr lang="zh-CN" altLang="en-US" sz="2400" dirty="0">
                  <a:latin typeface="华文新魏" panose="02010800040101010101" pitchFamily="2" charset="-122"/>
                  <a:ea typeface="华文新魏" panose="02010800040101010101" pitchFamily="2" charset="-122"/>
                </a:endParaRPr>
              </a:p>
            </p:txBody>
          </p:sp>
        </p:grpSp>
      </p:grpSp>
      <p:pic>
        <p:nvPicPr>
          <p:cNvPr id="36" name="Picture 2" descr="C:\Users\wangchao\Desktop\1308679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93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2222E-6 1.12885E-6 C -0.00086 0.01666 -0.00104 0.02984 -0.00572 0.04488 C -0.00729 0.05598 -0.01076 0.07773 -0.01475 0.08837 C -0.01909 0.09993 -0.0309 0.1115 -0.03819 0.1196 C -0.04132 0.12307 -0.04479 0.12885 -0.04843 0.13163 C -0.04982 0.13255 -0.05156 0.13255 -0.05295 0.13324 C -0.05902 0.13625 -0.06458 0.14088 -0.07083 0.14365 C -0.07343 0.14481 -0.07864 0.14666 -0.07864 0.14666 C -0.08888 0.15545 -0.10486 0.15383 -0.11701 0.15568 C -0.12691 0.15985 -0.13819 0.15869 -0.14843 0.16008 C -0.16406 0.1647 -0.17968 0.16632 -0.19566 0.16771 C -0.22326 0.17465 -0.25208 0.16956 -0.27986 0.16771 C -0.28975 0.1647 -0.31024 0.16308 -0.31024 0.16308 C -0.31597 0.16077 -0.31961 0.15961 -0.32586 0.15869 C -0.34062 0.15175 -0.35868 0.15268 -0.3743 0.15106 C -0.39513 0.14435 -0.41805 0.14389 -0.43941 0.14227 C -0.44809 0.1381 -0.45833 0.13602 -0.46753 0.13463 C -0.47326 0.1307 -0.47934 0.13001 -0.48541 0.12723 C -0.48767 0.1263 -0.49218 0.12422 -0.49218 0.12422 C -0.49635 0.12075 -0.49965 0.11821 -0.50451 0.11682 C -0.50833 0.11335 -0.51197 0.10942 -0.51579 0.10618 C -0.51979 0.10294 -0.52031 0.1041 -0.52361 0.10017 C -0.52708 0.096 -0.53229 0.08605 -0.53715 0.08374 C -0.5375 0.08235 -0.53767 0.08073 -0.53819 0.07935 C -0.53958 0.07611 -0.54184 0.07379 -0.5427 0.07033 C -0.54618 0.05691 -0.55173 0.04442 -0.55173 0.02984 L -0.56857 0.01342 " pathEditMode="relative" ptsTypes="fffffffffffffffffffffffffAA">
                                      <p:cBhvr>
                                        <p:cTn id="6" dur="2000" fill="hold"/>
                                        <p:tgtEl>
                                          <p:spTgt spid="5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anim calcmode="lin" valueType="num">
                                      <p:cBhvr>
                                        <p:cTn id="12" dur="1000" fill="hold"/>
                                        <p:tgtEl>
                                          <p:spTgt spid="34"/>
                                        </p:tgtEl>
                                        <p:attrNameLst>
                                          <p:attrName>ppt_x</p:attrName>
                                        </p:attrNameLst>
                                      </p:cBhvr>
                                      <p:tavLst>
                                        <p:tav tm="0">
                                          <p:val>
                                            <p:strVal val="#ppt_x"/>
                                          </p:val>
                                        </p:tav>
                                        <p:tav tm="100000">
                                          <p:val>
                                            <p:strVal val="#ppt_x"/>
                                          </p:val>
                                        </p:tav>
                                      </p:tavLst>
                                    </p:anim>
                                    <p:anim calcmode="lin" valueType="num">
                                      <p:cBhvr>
                                        <p:cTn id="1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571868" y="0"/>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1 </a:t>
            </a:r>
            <a:r>
              <a:rPr lang="zh-CN" altLang="en-US" sz="2800" b="1" dirty="0" smtClean="0">
                <a:solidFill>
                  <a:schemeClr val="tx1">
                    <a:lumMod val="50000"/>
                    <a:lumOff val="50000"/>
                  </a:schemeClr>
                </a:solidFill>
                <a:latin typeface="微软雅黑" pitchFamily="34" charset="-122"/>
                <a:ea typeface="微软雅黑" pitchFamily="34" charset="-122"/>
              </a:rPr>
              <a:t>课题概况</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51" name="矩形 50"/>
          <p:cNvSpPr/>
          <p:nvPr/>
        </p:nvSpPr>
        <p:spPr>
          <a:xfrm>
            <a:off x="4500561" y="0"/>
            <a:ext cx="3214174"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2 </a:t>
            </a:r>
            <a:r>
              <a:rPr lang="zh-CN" altLang="en-US" sz="2800" b="1" dirty="0" smtClean="0">
                <a:solidFill>
                  <a:schemeClr val="tx1">
                    <a:lumMod val="50000"/>
                    <a:lumOff val="50000"/>
                  </a:schemeClr>
                </a:solidFill>
                <a:latin typeface="微软雅黑" pitchFamily="34" charset="-122"/>
                <a:ea typeface="微软雅黑" pitchFamily="34" charset="-122"/>
              </a:rPr>
              <a:t>内容</a:t>
            </a:r>
            <a:r>
              <a:rPr lang="zh-CN" altLang="en-US" sz="2800" b="1" dirty="0">
                <a:solidFill>
                  <a:schemeClr val="tx1">
                    <a:lumMod val="50000"/>
                    <a:lumOff val="50000"/>
                  </a:schemeClr>
                </a:solidFill>
                <a:latin typeface="微软雅黑" pitchFamily="34" charset="-122"/>
                <a:ea typeface="微软雅黑" pitchFamily="34" charset="-122"/>
              </a:rPr>
              <a:t>及关键技术</a:t>
            </a:r>
          </a:p>
        </p:txBody>
      </p:sp>
      <p:sp>
        <p:nvSpPr>
          <p:cNvPr id="52" name="矩形 51"/>
          <p:cNvSpPr/>
          <p:nvPr/>
        </p:nvSpPr>
        <p:spPr>
          <a:xfrm>
            <a:off x="5500694" y="0"/>
            <a:ext cx="274318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3 </a:t>
            </a:r>
            <a:r>
              <a:rPr lang="zh-CN" altLang="en-US" sz="2800" b="1" dirty="0" smtClean="0">
                <a:solidFill>
                  <a:schemeClr val="tx1">
                    <a:lumMod val="50000"/>
                    <a:lumOff val="50000"/>
                  </a:schemeClr>
                </a:solidFill>
                <a:latin typeface="微软雅黑" pitchFamily="34" charset="-122"/>
                <a:ea typeface="微软雅黑" pitchFamily="34" charset="-122"/>
              </a:rPr>
              <a:t>预期成果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53" name="矩形 52"/>
          <p:cNvSpPr/>
          <p:nvPr/>
        </p:nvSpPr>
        <p:spPr>
          <a:xfrm>
            <a:off x="6500826" y="0"/>
            <a:ext cx="245746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4  </a:t>
            </a:r>
            <a:r>
              <a:rPr lang="zh-CN" altLang="en-US" sz="2800" b="1" dirty="0" smtClean="0">
                <a:solidFill>
                  <a:schemeClr val="accent5">
                    <a:lumMod val="75000"/>
                  </a:schemeClr>
                </a:solidFill>
                <a:latin typeface="微软雅黑" pitchFamily="34" charset="-122"/>
                <a:ea typeface="微软雅黑" pitchFamily="34" charset="-122"/>
              </a:rPr>
              <a:t>进度安排</a:t>
            </a:r>
            <a:endParaRPr lang="en-US" altLang="zh-CN" sz="2800" b="1" dirty="0">
              <a:solidFill>
                <a:schemeClr val="accent5">
                  <a:lumMod val="75000"/>
                </a:schemeClr>
              </a:solidFill>
              <a:latin typeface="微软雅黑" pitchFamily="34" charset="-122"/>
              <a:ea typeface="微软雅黑" pitchFamily="34" charset="-122"/>
            </a:endParaRPr>
          </a:p>
        </p:txBody>
      </p:sp>
      <p:sp>
        <p:nvSpPr>
          <p:cNvPr id="34822" name="Text Box 7"/>
          <p:cNvSpPr txBox="1">
            <a:spLocks noChangeArrowheads="1"/>
          </p:cNvSpPr>
          <p:nvPr/>
        </p:nvSpPr>
        <p:spPr bwMode="gray">
          <a:xfrm>
            <a:off x="642938" y="4286250"/>
            <a:ext cx="692150" cy="366713"/>
          </a:xfrm>
          <a:prstGeom prst="rect">
            <a:avLst/>
          </a:prstGeom>
          <a:noFill/>
          <a:ln w="9525" algn="ctr">
            <a:noFill/>
            <a:miter lim="800000"/>
            <a:headEnd/>
            <a:tailEnd/>
          </a:ln>
        </p:spPr>
        <p:txBody>
          <a:bodyPr wrap="none">
            <a:spAutoFit/>
          </a:bodyPr>
          <a:lstStyle/>
          <a:p>
            <a:pPr algn="ctr" eaLnBrk="0" hangingPunct="0"/>
            <a:r>
              <a:rPr lang="en-US" altLang="zh-CN" b="1">
                <a:solidFill>
                  <a:srgbClr val="FFFFFF"/>
                </a:solidFill>
              </a:rPr>
              <a:t>2000</a:t>
            </a:r>
          </a:p>
        </p:txBody>
      </p:sp>
      <p:grpSp>
        <p:nvGrpSpPr>
          <p:cNvPr id="117" name="组合 116"/>
          <p:cNvGrpSpPr>
            <a:grpSpLocks/>
          </p:cNvGrpSpPr>
          <p:nvPr/>
        </p:nvGrpSpPr>
        <p:grpSpPr bwMode="auto">
          <a:xfrm>
            <a:off x="477838" y="1482725"/>
            <a:ext cx="8414641" cy="5089971"/>
            <a:chOff x="478244" y="1482413"/>
            <a:chExt cx="8414793" cy="5090886"/>
          </a:xfrm>
        </p:grpSpPr>
        <p:sp>
          <p:nvSpPr>
            <p:cNvPr id="34827" name="Line 18"/>
            <p:cNvSpPr>
              <a:spLocks noChangeShapeType="1"/>
            </p:cNvSpPr>
            <p:nvPr/>
          </p:nvSpPr>
          <p:spPr bwMode="auto">
            <a:xfrm flipV="1">
              <a:off x="3000364" y="3786190"/>
              <a:ext cx="1143008" cy="538162"/>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34828" name="Line 19"/>
            <p:cNvSpPr>
              <a:spLocks noChangeShapeType="1"/>
            </p:cNvSpPr>
            <p:nvPr/>
          </p:nvSpPr>
          <p:spPr bwMode="auto">
            <a:xfrm flipV="1">
              <a:off x="7000892" y="2214554"/>
              <a:ext cx="714380" cy="357190"/>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34829" name="Line 17"/>
            <p:cNvSpPr>
              <a:spLocks noChangeShapeType="1"/>
            </p:cNvSpPr>
            <p:nvPr/>
          </p:nvSpPr>
          <p:spPr bwMode="auto">
            <a:xfrm>
              <a:off x="1500166" y="3214686"/>
              <a:ext cx="571504" cy="785818"/>
            </a:xfrm>
            <a:prstGeom prst="line">
              <a:avLst/>
            </a:prstGeom>
            <a:noFill/>
            <a:ln w="57150" cap="rnd">
              <a:solidFill>
                <a:srgbClr val="808080"/>
              </a:solidFill>
              <a:prstDash val="sysDot"/>
              <a:round/>
              <a:headEnd/>
              <a:tailEnd/>
            </a:ln>
          </p:spPr>
          <p:txBody>
            <a:bodyPr wrap="none" anchor="ctr"/>
            <a:lstStyle/>
            <a:p>
              <a:endParaRPr lang="zh-CN" altLang="en-US"/>
            </a:p>
          </p:txBody>
        </p:sp>
        <p:grpSp>
          <p:nvGrpSpPr>
            <p:cNvPr id="34830" name="组合 46"/>
            <p:cNvGrpSpPr>
              <a:grpSpLocks/>
            </p:cNvGrpSpPr>
            <p:nvPr/>
          </p:nvGrpSpPr>
          <p:grpSpPr bwMode="auto">
            <a:xfrm>
              <a:off x="523551" y="2231995"/>
              <a:ext cx="1204569" cy="1084541"/>
              <a:chOff x="523551" y="2231995"/>
              <a:chExt cx="1204569" cy="1084541"/>
            </a:xfrm>
          </p:grpSpPr>
          <p:sp>
            <p:nvSpPr>
              <p:cNvPr id="18" name="Rectangle 6"/>
              <p:cNvSpPr>
                <a:spLocks noChangeArrowheads="1"/>
              </p:cNvSpPr>
              <p:nvPr/>
            </p:nvSpPr>
            <p:spPr bwMode="gray">
              <a:xfrm rot="3419336">
                <a:off x="583565" y="2171981"/>
                <a:ext cx="1084541" cy="1204569"/>
              </a:xfrm>
              <a:prstGeom prst="rect">
                <a:avLst/>
              </a:prstGeom>
              <a:solidFill>
                <a:schemeClr val="accent6">
                  <a:lumMod val="60000"/>
                  <a:lumOff val="40000"/>
                </a:schemeClr>
              </a:solidFill>
              <a:ln w="38100">
                <a:solidFill>
                  <a:schemeClr val="accent2">
                    <a:lumMod val="20000"/>
                    <a:lumOff val="80000"/>
                  </a:schemeClr>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34849" name="矩形 26"/>
              <p:cNvSpPr>
                <a:spLocks noChangeArrowheads="1"/>
              </p:cNvSpPr>
              <p:nvPr/>
            </p:nvSpPr>
            <p:spPr bwMode="auto">
              <a:xfrm>
                <a:off x="714347" y="2381829"/>
                <a:ext cx="969711" cy="831146"/>
              </a:xfrm>
              <a:prstGeom prst="rect">
                <a:avLst/>
              </a:prstGeom>
              <a:noFill/>
              <a:ln w="9525">
                <a:noFill/>
                <a:miter lim="800000"/>
                <a:headEnd/>
                <a:tailEnd/>
              </a:ln>
            </p:spPr>
            <p:txBody>
              <a:bodyPr wrap="square">
                <a:spAutoFit/>
              </a:bodyPr>
              <a:lstStyle/>
              <a:p>
                <a:r>
                  <a:rPr lang="en-US" altLang="zh-CN" sz="2400" b="1" dirty="0" smtClean="0">
                    <a:solidFill>
                      <a:srgbClr val="800000"/>
                    </a:solidFill>
                    <a:latin typeface="Monotype Corsiva" pitchFamily="66" charset="0"/>
                  </a:rPr>
                  <a:t>2013</a:t>
                </a:r>
              </a:p>
              <a:p>
                <a:r>
                  <a:rPr lang="zh-CN" altLang="en-US" sz="2400" b="1" dirty="0">
                    <a:solidFill>
                      <a:srgbClr val="800000"/>
                    </a:solidFill>
                    <a:latin typeface="Monotype Corsiva" pitchFamily="66" charset="0"/>
                  </a:rPr>
                  <a:t>三</a:t>
                </a:r>
                <a:r>
                  <a:rPr lang="zh-CN" altLang="en-US" sz="2400" b="1" dirty="0" smtClean="0">
                    <a:solidFill>
                      <a:srgbClr val="800000"/>
                    </a:solidFill>
                    <a:latin typeface="Monotype Corsiva" pitchFamily="66" charset="0"/>
                  </a:rPr>
                  <a:t>月</a:t>
                </a:r>
                <a:r>
                  <a:rPr lang="en-US" altLang="zh-CN" sz="2400" b="1" dirty="0" smtClean="0">
                    <a:solidFill>
                      <a:srgbClr val="800000"/>
                    </a:solidFill>
                    <a:latin typeface="Monotype Corsiva" pitchFamily="66" charset="0"/>
                  </a:rPr>
                  <a:t> </a:t>
                </a:r>
                <a:endParaRPr lang="zh-CN" altLang="en-US" sz="2400" dirty="0"/>
              </a:p>
            </p:txBody>
          </p:sp>
        </p:grpSp>
        <p:grpSp>
          <p:nvGrpSpPr>
            <p:cNvPr id="34831" name="组合 42"/>
            <p:cNvGrpSpPr>
              <a:grpSpLocks/>
            </p:cNvGrpSpPr>
            <p:nvPr/>
          </p:nvGrpSpPr>
          <p:grpSpPr bwMode="auto">
            <a:xfrm>
              <a:off x="1900008" y="3912381"/>
              <a:ext cx="1052921" cy="1104941"/>
              <a:chOff x="1900008" y="3912381"/>
              <a:chExt cx="1052921" cy="1104941"/>
            </a:xfrm>
          </p:grpSpPr>
          <p:sp>
            <p:nvSpPr>
              <p:cNvPr id="25" name="Rectangle 15"/>
              <p:cNvSpPr>
                <a:spLocks noChangeArrowheads="1"/>
              </p:cNvSpPr>
              <p:nvPr/>
            </p:nvSpPr>
            <p:spPr bwMode="gray">
              <a:xfrm rot="3419336">
                <a:off x="1873998" y="3938391"/>
                <a:ext cx="1104941" cy="1052921"/>
              </a:xfrm>
              <a:prstGeom prst="rect">
                <a:avLst/>
              </a:prstGeom>
              <a:gradFill rotWithShape="1">
                <a:gsLst>
                  <a:gs pos="0">
                    <a:srgbClr val="8488C4"/>
                  </a:gs>
                  <a:gs pos="53000">
                    <a:srgbClr val="D4DEFF"/>
                  </a:gs>
                  <a:gs pos="83000">
                    <a:srgbClr val="D4DEFF"/>
                  </a:gs>
                  <a:gs pos="100000">
                    <a:srgbClr val="96AB94"/>
                  </a:gs>
                </a:gsLst>
                <a:lin ang="5400000" scaled="0"/>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34847" name="矩形 27"/>
              <p:cNvSpPr>
                <a:spLocks noChangeArrowheads="1"/>
              </p:cNvSpPr>
              <p:nvPr/>
            </p:nvSpPr>
            <p:spPr bwMode="auto">
              <a:xfrm>
                <a:off x="2071670" y="4071942"/>
                <a:ext cx="857256" cy="831146"/>
              </a:xfrm>
              <a:prstGeom prst="rect">
                <a:avLst/>
              </a:prstGeom>
              <a:noFill/>
              <a:ln w="9525">
                <a:noFill/>
                <a:miter lim="800000"/>
                <a:headEnd/>
                <a:tailEnd/>
              </a:ln>
            </p:spPr>
            <p:txBody>
              <a:bodyPr>
                <a:spAutoFit/>
              </a:bodyPr>
              <a:lstStyle/>
              <a:p>
                <a:r>
                  <a:rPr lang="en-US" altLang="zh-CN" sz="2400" b="1" dirty="0" smtClean="0">
                    <a:solidFill>
                      <a:srgbClr val="800000"/>
                    </a:solidFill>
                    <a:latin typeface="Monotype Corsiva" pitchFamily="66" charset="0"/>
                  </a:rPr>
                  <a:t>2013</a:t>
                </a:r>
              </a:p>
              <a:p>
                <a:r>
                  <a:rPr lang="zh-CN" altLang="en-US" sz="2400" b="1" dirty="0" smtClean="0">
                    <a:solidFill>
                      <a:srgbClr val="800000"/>
                    </a:solidFill>
                    <a:latin typeface="Monotype Corsiva" pitchFamily="66" charset="0"/>
                  </a:rPr>
                  <a:t>十月</a:t>
                </a:r>
                <a:r>
                  <a:rPr lang="en-US" altLang="zh-CN" sz="2400" b="1" dirty="0" smtClean="0">
                    <a:solidFill>
                      <a:srgbClr val="800000"/>
                    </a:solidFill>
                    <a:latin typeface="Monotype Corsiva" pitchFamily="66" charset="0"/>
                  </a:rPr>
                  <a:t> </a:t>
                </a:r>
                <a:endParaRPr lang="zh-CN" altLang="en-US" sz="2400" dirty="0"/>
              </a:p>
            </p:txBody>
          </p:sp>
        </p:grpSp>
        <p:grpSp>
          <p:nvGrpSpPr>
            <p:cNvPr id="34832" name="组合 39"/>
            <p:cNvGrpSpPr>
              <a:grpSpLocks/>
            </p:cNvGrpSpPr>
            <p:nvPr/>
          </p:nvGrpSpPr>
          <p:grpSpPr bwMode="auto">
            <a:xfrm>
              <a:off x="7643834" y="1482413"/>
              <a:ext cx="1249203" cy="1017893"/>
              <a:chOff x="7830087" y="1728873"/>
              <a:chExt cx="1249203" cy="1017893"/>
            </a:xfrm>
          </p:grpSpPr>
          <p:sp>
            <p:nvSpPr>
              <p:cNvPr id="21" name="Rectangle 15"/>
              <p:cNvSpPr>
                <a:spLocks noChangeArrowheads="1"/>
              </p:cNvSpPr>
              <p:nvPr/>
            </p:nvSpPr>
            <p:spPr bwMode="gray">
              <a:xfrm rot="3419336">
                <a:off x="7884970" y="1673990"/>
                <a:ext cx="1017893" cy="112766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34845" name="矩形 34"/>
              <p:cNvSpPr>
                <a:spLocks noChangeArrowheads="1"/>
              </p:cNvSpPr>
              <p:nvPr/>
            </p:nvSpPr>
            <p:spPr bwMode="auto">
              <a:xfrm>
                <a:off x="8072493" y="1785926"/>
                <a:ext cx="1006797" cy="831147"/>
              </a:xfrm>
              <a:prstGeom prst="rect">
                <a:avLst/>
              </a:prstGeom>
              <a:noFill/>
              <a:ln w="9525">
                <a:noFill/>
                <a:miter lim="800000"/>
                <a:headEnd/>
                <a:tailEnd/>
              </a:ln>
            </p:spPr>
            <p:txBody>
              <a:bodyPr wrap="square">
                <a:spAutoFit/>
              </a:bodyPr>
              <a:lstStyle/>
              <a:p>
                <a:r>
                  <a:rPr lang="en-US" altLang="zh-CN" sz="2400" b="1" dirty="0" smtClean="0">
                    <a:solidFill>
                      <a:srgbClr val="800000"/>
                    </a:solidFill>
                    <a:latin typeface="Monotype Corsiva" pitchFamily="66" charset="0"/>
                  </a:rPr>
                  <a:t>2014</a:t>
                </a:r>
              </a:p>
              <a:p>
                <a:r>
                  <a:rPr lang="zh-CN" altLang="en-US" sz="2400" b="1" dirty="0">
                    <a:solidFill>
                      <a:srgbClr val="800000"/>
                    </a:solidFill>
                    <a:latin typeface="Monotype Corsiva" pitchFamily="66" charset="0"/>
                  </a:rPr>
                  <a:t>六月</a:t>
                </a:r>
                <a:r>
                  <a:rPr lang="en-US" altLang="zh-CN" sz="2400" b="1" dirty="0" smtClean="0">
                    <a:solidFill>
                      <a:srgbClr val="800000"/>
                    </a:solidFill>
                    <a:latin typeface="Monotype Corsiva" pitchFamily="66" charset="0"/>
                  </a:rPr>
                  <a:t> </a:t>
                </a:r>
                <a:endParaRPr lang="zh-CN" altLang="en-US" sz="2400" dirty="0"/>
              </a:p>
            </p:txBody>
          </p:sp>
        </p:grpSp>
        <p:grpSp>
          <p:nvGrpSpPr>
            <p:cNvPr id="34833" name="组合 40"/>
            <p:cNvGrpSpPr>
              <a:grpSpLocks/>
            </p:cNvGrpSpPr>
            <p:nvPr/>
          </p:nvGrpSpPr>
          <p:grpSpPr bwMode="auto">
            <a:xfrm>
              <a:off x="5946265" y="2143116"/>
              <a:ext cx="1054626" cy="1156444"/>
              <a:chOff x="5946265" y="2648567"/>
              <a:chExt cx="1054626" cy="1156444"/>
            </a:xfrm>
          </p:grpSpPr>
          <p:sp>
            <p:nvSpPr>
              <p:cNvPr id="20" name="Rectangle 12"/>
              <p:cNvSpPr>
                <a:spLocks noChangeArrowheads="1"/>
              </p:cNvSpPr>
              <p:nvPr/>
            </p:nvSpPr>
            <p:spPr bwMode="gray">
              <a:xfrm rot="3419336">
                <a:off x="5886885" y="2707947"/>
                <a:ext cx="1156444" cy="1037684"/>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34843" name="矩形 37"/>
              <p:cNvSpPr>
                <a:spLocks noChangeArrowheads="1"/>
              </p:cNvSpPr>
              <p:nvPr/>
            </p:nvSpPr>
            <p:spPr bwMode="auto">
              <a:xfrm>
                <a:off x="6072197" y="2786058"/>
                <a:ext cx="928694" cy="836532"/>
              </a:xfrm>
              <a:prstGeom prst="rect">
                <a:avLst/>
              </a:prstGeom>
              <a:noFill/>
              <a:ln w="9525">
                <a:noFill/>
                <a:miter lim="800000"/>
                <a:headEnd/>
                <a:tailEnd/>
              </a:ln>
            </p:spPr>
            <p:txBody>
              <a:bodyPr wrap="square">
                <a:spAutoFit/>
              </a:bodyPr>
              <a:lstStyle/>
              <a:p>
                <a:r>
                  <a:rPr lang="en-US" altLang="zh-CN" sz="2400" b="1" dirty="0" smtClean="0">
                    <a:solidFill>
                      <a:srgbClr val="800000"/>
                    </a:solidFill>
                    <a:latin typeface="Monotype Corsiva" pitchFamily="66" charset="0"/>
                  </a:rPr>
                  <a:t>2014</a:t>
                </a:r>
              </a:p>
              <a:p>
                <a:r>
                  <a:rPr lang="zh-CN" altLang="en-US" sz="2400" b="1" dirty="0">
                    <a:solidFill>
                      <a:srgbClr val="800000"/>
                    </a:solidFill>
                    <a:latin typeface="Monotype Corsiva" pitchFamily="66" charset="0"/>
                  </a:rPr>
                  <a:t>四</a:t>
                </a:r>
                <a:r>
                  <a:rPr lang="zh-CN" altLang="en-US" sz="2400" b="1" dirty="0" smtClean="0">
                    <a:solidFill>
                      <a:srgbClr val="800000"/>
                    </a:solidFill>
                    <a:latin typeface="Monotype Corsiva" pitchFamily="66" charset="0"/>
                  </a:rPr>
                  <a:t>月</a:t>
                </a:r>
                <a:endParaRPr lang="zh-CN" altLang="en-US" sz="2400" dirty="0"/>
              </a:p>
            </p:txBody>
          </p:sp>
        </p:grpSp>
        <p:grpSp>
          <p:nvGrpSpPr>
            <p:cNvPr id="34834" name="组合 41"/>
            <p:cNvGrpSpPr>
              <a:grpSpLocks/>
            </p:cNvGrpSpPr>
            <p:nvPr/>
          </p:nvGrpSpPr>
          <p:grpSpPr bwMode="auto">
            <a:xfrm>
              <a:off x="4071934" y="3071810"/>
              <a:ext cx="1065707" cy="999977"/>
              <a:chOff x="4123242" y="3540791"/>
              <a:chExt cx="1065707" cy="999977"/>
            </a:xfrm>
          </p:grpSpPr>
          <p:sp>
            <p:nvSpPr>
              <p:cNvPr id="19" name="Rectangle 9"/>
              <p:cNvSpPr>
                <a:spLocks noChangeArrowheads="1"/>
              </p:cNvSpPr>
              <p:nvPr/>
            </p:nvSpPr>
            <p:spPr bwMode="gray">
              <a:xfrm rot="3419336">
                <a:off x="4107731" y="3556302"/>
                <a:ext cx="999977" cy="968956"/>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reflection blurRad="6350" stA="52000" endA="300" endPos="35000" dir="5400000" sy="-100000" algn="bl" rotWithShape="0"/>
              </a:effectLst>
            </p:spPr>
            <p:txBody>
              <a:bodyPr wrap="none" anchor="ctr"/>
              <a:lstStyle/>
              <a:p>
                <a:pPr>
                  <a:defRPr/>
                </a:pPr>
                <a:endParaRPr lang="zh-CN" altLang="en-US" sz="2400" dirty="0">
                  <a:ea typeface="+mn-ea"/>
                </a:endParaRPr>
              </a:p>
            </p:txBody>
          </p:sp>
          <p:sp>
            <p:nvSpPr>
              <p:cNvPr id="34841" name="矩形 38"/>
              <p:cNvSpPr>
                <a:spLocks noChangeArrowheads="1"/>
              </p:cNvSpPr>
              <p:nvPr/>
            </p:nvSpPr>
            <p:spPr bwMode="auto">
              <a:xfrm>
                <a:off x="4214810" y="3643314"/>
                <a:ext cx="974139" cy="831147"/>
              </a:xfrm>
              <a:prstGeom prst="rect">
                <a:avLst/>
              </a:prstGeom>
              <a:noFill/>
              <a:ln w="9525">
                <a:noFill/>
                <a:miter lim="800000"/>
                <a:headEnd/>
                <a:tailEnd/>
              </a:ln>
            </p:spPr>
            <p:txBody>
              <a:bodyPr wrap="square">
                <a:spAutoFit/>
              </a:bodyPr>
              <a:lstStyle/>
              <a:p>
                <a:r>
                  <a:rPr lang="en-US" altLang="zh-CN" sz="2400" b="1" dirty="0" smtClean="0">
                    <a:solidFill>
                      <a:srgbClr val="800000"/>
                    </a:solidFill>
                    <a:latin typeface="Monotype Corsiva" pitchFamily="66" charset="0"/>
                  </a:rPr>
                  <a:t>2014 </a:t>
                </a:r>
              </a:p>
              <a:p>
                <a:r>
                  <a:rPr lang="zh-CN" altLang="en-US" sz="2400" b="1" dirty="0">
                    <a:solidFill>
                      <a:srgbClr val="800000"/>
                    </a:solidFill>
                    <a:latin typeface="Monotype Corsiva" pitchFamily="66" charset="0"/>
                  </a:rPr>
                  <a:t>一</a:t>
                </a:r>
                <a:r>
                  <a:rPr lang="zh-CN" altLang="en-US" sz="2400" b="1" dirty="0" smtClean="0">
                    <a:solidFill>
                      <a:srgbClr val="800000"/>
                    </a:solidFill>
                    <a:latin typeface="Monotype Corsiva" pitchFamily="66" charset="0"/>
                  </a:rPr>
                  <a:t>月</a:t>
                </a:r>
                <a:endParaRPr lang="zh-CN" altLang="en-US" sz="2400" dirty="0"/>
              </a:p>
            </p:txBody>
          </p:sp>
        </p:grpSp>
        <p:sp>
          <p:nvSpPr>
            <p:cNvPr id="34835" name="Line 18"/>
            <p:cNvSpPr>
              <a:spLocks noChangeShapeType="1"/>
            </p:cNvSpPr>
            <p:nvPr/>
          </p:nvSpPr>
          <p:spPr bwMode="auto">
            <a:xfrm flipV="1">
              <a:off x="5072066" y="3000372"/>
              <a:ext cx="928694" cy="395286"/>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49" name="Text Box 23"/>
            <p:cNvSpPr txBox="1">
              <a:spLocks noChangeArrowheads="1"/>
            </p:cNvSpPr>
            <p:nvPr/>
          </p:nvSpPr>
          <p:spPr bwMode="auto">
            <a:xfrm>
              <a:off x="478244" y="4072091"/>
              <a:ext cx="1366862" cy="1477593"/>
            </a:xfrm>
            <a:prstGeom prst="rect">
              <a:avLst/>
            </a:prstGeom>
            <a:noFill/>
            <a:ln w="9525">
              <a:noFill/>
              <a:miter lim="800000"/>
              <a:headEnd/>
              <a:tailEnd/>
            </a:ln>
            <a:effectLst/>
          </p:spPr>
          <p:txBody>
            <a:bodyPr wrap="square">
              <a:spAutoFit/>
            </a:bodyPr>
            <a:lstStyle/>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理论学习</a:t>
              </a:r>
              <a:endParaRPr lang="en-US" altLang="zh-CN" dirty="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资料查阅</a:t>
              </a:r>
              <a:endParaRPr lang="en-US" altLang="zh-CN" dirty="0" smtClean="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相关软件的应用</a:t>
              </a:r>
              <a:endParaRPr lang="en-US" altLang="zh-CN" dirty="0" smtClean="0">
                <a:solidFill>
                  <a:schemeClr val="bg1">
                    <a:lumMod val="25000"/>
                  </a:schemeClr>
                </a:solidFill>
                <a:latin typeface="微软雅黑" pitchFamily="34" charset="-122"/>
                <a:ea typeface="微软雅黑" pitchFamily="34" charset="-122"/>
              </a:endParaRPr>
            </a:p>
          </p:txBody>
        </p:sp>
        <p:sp>
          <p:nvSpPr>
            <p:cNvPr id="54" name="矩形 53"/>
            <p:cNvSpPr/>
            <p:nvPr/>
          </p:nvSpPr>
          <p:spPr>
            <a:xfrm>
              <a:off x="3215144" y="4286441"/>
              <a:ext cx="1285896" cy="2170215"/>
            </a:xfrm>
            <a:prstGeom prst="rect">
              <a:avLst/>
            </a:prstGeom>
          </p:spPr>
          <p:txBody>
            <a:bodyPr wrap="square">
              <a:spAutoFit/>
            </a:bodyPr>
            <a:lstStyle/>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寻找稀疏</a:t>
              </a:r>
              <a:r>
                <a:rPr lang="zh-CN" altLang="en-US" dirty="0" smtClean="0">
                  <a:solidFill>
                    <a:schemeClr val="bg1">
                      <a:lumMod val="25000"/>
                    </a:schemeClr>
                  </a:solidFill>
                  <a:latin typeface="微软雅黑" pitchFamily="34" charset="-122"/>
                  <a:ea typeface="微软雅黑" pitchFamily="34" charset="-122"/>
                </a:rPr>
                <a:t>基，确定</a:t>
              </a:r>
              <a:r>
                <a:rPr lang="zh-CN" altLang="en-US" dirty="0" smtClean="0">
                  <a:solidFill>
                    <a:schemeClr val="bg1">
                      <a:lumMod val="25000"/>
                    </a:schemeClr>
                  </a:solidFill>
                  <a:latin typeface="微软雅黑" pitchFamily="34" charset="-122"/>
                  <a:ea typeface="微软雅黑" pitchFamily="34" charset="-122"/>
                </a:rPr>
                <a:t>系数</a:t>
              </a:r>
              <a:r>
                <a:rPr lang="zh-CN" altLang="en-US" dirty="0" smtClean="0">
                  <a:solidFill>
                    <a:schemeClr val="bg1">
                      <a:lumMod val="25000"/>
                    </a:schemeClr>
                  </a:solidFill>
                  <a:latin typeface="微软雅黑" pitchFamily="34" charset="-122"/>
                  <a:ea typeface="微软雅黑" pitchFamily="34" charset="-122"/>
                </a:rPr>
                <a:t>度</a:t>
              </a:r>
              <a:endParaRPr lang="en-US" altLang="zh-CN" dirty="0" smtClean="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探索缩减方程规模的剔除算法</a:t>
              </a:r>
              <a:endParaRPr lang="en-US" altLang="zh-CN" dirty="0" smtClean="0">
                <a:solidFill>
                  <a:schemeClr val="bg1">
                    <a:lumMod val="25000"/>
                  </a:schemeClr>
                </a:solidFill>
                <a:latin typeface="微软雅黑" pitchFamily="34" charset="-122"/>
                <a:ea typeface="微软雅黑" pitchFamily="34" charset="-122"/>
              </a:endParaRPr>
            </a:p>
          </p:txBody>
        </p:sp>
        <p:sp>
          <p:nvSpPr>
            <p:cNvPr id="55" name="矩形 54"/>
            <p:cNvSpPr/>
            <p:nvPr/>
          </p:nvSpPr>
          <p:spPr>
            <a:xfrm>
              <a:off x="5215430" y="3571939"/>
              <a:ext cx="1249678" cy="3001360"/>
            </a:xfrm>
            <a:prstGeom prst="rect">
              <a:avLst/>
            </a:prstGeom>
          </p:spPr>
          <p:txBody>
            <a:bodyPr wrap="square">
              <a:spAutoFit/>
            </a:bodyPr>
            <a:lstStyle/>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求解方程，与已有结果进行比较，验证算法正确性</a:t>
              </a:r>
              <a:endParaRPr lang="en-US" altLang="zh-CN" dirty="0" smtClean="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应用该算法思路求解辐射对称性方程</a:t>
              </a:r>
              <a:endParaRPr lang="en-US" altLang="zh-CN" dirty="0">
                <a:solidFill>
                  <a:schemeClr val="bg1">
                    <a:lumMod val="25000"/>
                  </a:schemeClr>
                </a:solidFill>
                <a:latin typeface="微软雅黑" pitchFamily="34" charset="-122"/>
                <a:ea typeface="微软雅黑" pitchFamily="34" charset="-122"/>
              </a:endParaRPr>
            </a:p>
          </p:txBody>
        </p:sp>
        <p:sp>
          <p:nvSpPr>
            <p:cNvPr id="57" name="矩形 56"/>
            <p:cNvSpPr/>
            <p:nvPr/>
          </p:nvSpPr>
          <p:spPr>
            <a:xfrm>
              <a:off x="7215716" y="2857435"/>
              <a:ext cx="1500214" cy="784971"/>
            </a:xfrm>
            <a:prstGeom prst="rect">
              <a:avLst/>
            </a:prstGeom>
          </p:spPr>
          <p:txBody>
            <a:bodyPr>
              <a:spAutoFit/>
            </a:bodyPr>
            <a:lstStyle/>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课题总结</a:t>
              </a:r>
              <a:endParaRPr lang="en-US" altLang="zh-CN" dirty="0" smtClean="0">
                <a:solidFill>
                  <a:schemeClr val="bg1">
                    <a:lumMod val="25000"/>
                  </a:schemeClr>
                </a:solidFill>
                <a:latin typeface="微软雅黑" pitchFamily="34" charset="-122"/>
                <a:ea typeface="微软雅黑" pitchFamily="34" charset="-122"/>
              </a:endParaRPr>
            </a:p>
            <a:p>
              <a:pPr marL="120650" indent="-120650">
                <a:spcBef>
                  <a:spcPct val="50000"/>
                </a:spcBef>
                <a:buFontTx/>
                <a:buChar char="•"/>
                <a:defRPr/>
              </a:pPr>
              <a:r>
                <a:rPr lang="zh-CN" altLang="en-US" dirty="0" smtClean="0">
                  <a:solidFill>
                    <a:schemeClr val="bg1">
                      <a:lumMod val="25000"/>
                    </a:schemeClr>
                  </a:solidFill>
                  <a:latin typeface="微软雅黑" pitchFamily="34" charset="-122"/>
                  <a:ea typeface="微软雅黑" pitchFamily="34" charset="-122"/>
                </a:rPr>
                <a:t>论文撰写</a:t>
              </a:r>
              <a:endParaRPr lang="en-US" altLang="zh-CN" dirty="0">
                <a:solidFill>
                  <a:schemeClr val="bg1">
                    <a:lumMod val="25000"/>
                  </a:schemeClr>
                </a:solidFill>
                <a:latin typeface="微软雅黑" pitchFamily="34" charset="-122"/>
                <a:ea typeface="微软雅黑" pitchFamily="34" charset="-122"/>
              </a:endParaRPr>
            </a:p>
          </p:txBody>
        </p:sp>
      </p:grpSp>
      <p:sp>
        <p:nvSpPr>
          <p:cNvPr id="116" name="任意多边形 115"/>
          <p:cNvSpPr/>
          <p:nvPr/>
        </p:nvSpPr>
        <p:spPr>
          <a:xfrm>
            <a:off x="1844675" y="1071563"/>
            <a:ext cx="6584950" cy="2252662"/>
          </a:xfrm>
          <a:custGeom>
            <a:avLst/>
            <a:gdLst>
              <a:gd name="connsiteX0" fmla="*/ 0 w 7504386"/>
              <a:gd name="connsiteY0" fmla="*/ 1387366 h 2312276"/>
              <a:gd name="connsiteX1" fmla="*/ 2680137 w 7504386"/>
              <a:gd name="connsiteY1" fmla="*/ 2081048 h 2312276"/>
              <a:gd name="connsiteX2" fmla="*/ 7504386 w 7504386"/>
              <a:gd name="connsiteY2" fmla="*/ 0 h 2312276"/>
              <a:gd name="connsiteX3" fmla="*/ 7504386 w 7504386"/>
              <a:gd name="connsiteY3" fmla="*/ 0 h 2312276"/>
              <a:gd name="connsiteX0" fmla="*/ 0 w 7504386"/>
              <a:gd name="connsiteY0" fmla="*/ 1387366 h 2855599"/>
              <a:gd name="connsiteX1" fmla="*/ 1947402 w 7504386"/>
              <a:gd name="connsiteY1" fmla="*/ 2624371 h 2855599"/>
              <a:gd name="connsiteX2" fmla="*/ 7504386 w 7504386"/>
              <a:gd name="connsiteY2" fmla="*/ 0 h 2855599"/>
              <a:gd name="connsiteX3" fmla="*/ 7504386 w 7504386"/>
              <a:gd name="connsiteY3" fmla="*/ 0 h 2855599"/>
            </a:gdLst>
            <a:ahLst/>
            <a:cxnLst>
              <a:cxn ang="0">
                <a:pos x="connsiteX0" y="connsiteY0"/>
              </a:cxn>
              <a:cxn ang="0">
                <a:pos x="connsiteX1" y="connsiteY1"/>
              </a:cxn>
              <a:cxn ang="0">
                <a:pos x="connsiteX2" y="connsiteY2"/>
              </a:cxn>
              <a:cxn ang="0">
                <a:pos x="connsiteX3" y="connsiteY3"/>
              </a:cxn>
            </a:cxnLst>
            <a:rect l="l" t="t" r="r" b="b"/>
            <a:pathLst>
              <a:path w="7504386" h="2855599">
                <a:moveTo>
                  <a:pt x="0" y="1387366"/>
                </a:moveTo>
                <a:cubicBezTo>
                  <a:pt x="714703" y="1849821"/>
                  <a:pt x="696671" y="2855599"/>
                  <a:pt x="1947402" y="2624371"/>
                </a:cubicBezTo>
                <a:cubicBezTo>
                  <a:pt x="3198133" y="2393143"/>
                  <a:pt x="6578222" y="437395"/>
                  <a:pt x="7504386" y="0"/>
                </a:cubicBezTo>
                <a:lnTo>
                  <a:pt x="7504386" y="0"/>
                </a:lnTo>
              </a:path>
            </a:pathLst>
          </a:custGeom>
          <a:ln w="1270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33"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98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5.66736E-7 C -0.00069 0.00971 -0.00052 0.01873 -0.00451 0.02706 C -0.00677 0.03655 -0.01145 0.04279 -0.01579 0.05089 C -0.01788 0.05459 -0.01944 0.05898 -0.02135 0.06292 C -0.02621 0.07333 -0.04635 0.09091 -0.05399 0.09738 C -0.06614 0.10802 -0.07743 0.12375 -0.09218 0.12722 C -0.09965 0.13786 -0.11111 0.1455 -0.12135 0.14966 C -0.12343 0.15059 -0.125 0.1529 -0.12691 0.15429 C -0.12795 0.15498 -0.12916 0.15521 -0.13038 0.15568 C -0.14618 0.16886 -0.12638 0.15359 -0.14149 0.16169 C -0.14548 0.16377 -0.14861 0.1684 -0.15277 0.16932 C -0.1585 0.17071 -0.16406 0.17326 -0.16961 0.17534 C -0.17743 0.17835 -0.18437 0.18343 -0.19218 0.18575 C -0.20816 0.19639 -0.22725 0.19893 -0.24496 0.20217 C -0.26024 0.20495 -0.27447 0.20981 -0.28993 0.21119 C -0.31944 0.2186 -0.34861 0.22114 -0.37864 0.22461 C -0.43993 0.22368 -0.44566 0.22623 -0.4842 0.22021 C -0.49288 0.21605 -0.50225 0.21166 -0.51128 0.20957 C -0.5184 0.20495 -0.52482 0.20263 -0.53263 0.20078 C -0.53888 0.19662 -0.54566 0.19431 -0.55173 0.19014 C -0.5559 0.18714 -0.55937 0.1832 -0.56406 0.18112 C -0.56875 0.17649 -0.57413 0.17164 -0.57968 0.16932 C -0.58368 0.16516 -0.58663 0.16285 -0.59097 0.1603 C -0.59409 0.15845 -0.6 0.15429 -0.6 0.15429 C -0.60329 0.14966 -0.60555 0.14735 -0.61006 0.14527 C -0.61441 0.13694 -0.60972 0.14411 -0.61684 0.13925 C -0.62152 0.13601 -0.62309 0.13092 -0.62812 0.12884 C -0.63072 0.12352 -0.64513 0.10964 -0.65052 0.10479 C -0.6559 0.09414 -0.66232 0.08466 -0.66857 0.07495 C -0.67517 0.06454 -0.67604 0.05482 -0.68645 0.04788 C -0.68819 0.03978 -0.69149 0.03308 -0.6967 0.02845 C -0.69791 0.02336 -0.70121 0.00902 -0.70555 0.00902 " pathEditMode="relative" ptsTypes="fffffffffffffffffffffffffffffffA">
                                      <p:cBhvr>
                                        <p:cTn id="6" dur="2000" fill="hold"/>
                                        <p:tgtEl>
                                          <p:spTgt spid="5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anim calcmode="lin" valueType="num">
                                      <p:cBhvr>
                                        <p:cTn id="12" dur="1000" fill="hold"/>
                                        <p:tgtEl>
                                          <p:spTgt spid="116"/>
                                        </p:tgtEl>
                                        <p:attrNameLst>
                                          <p:attrName>ppt_x</p:attrName>
                                        </p:attrNameLst>
                                      </p:cBhvr>
                                      <p:tavLst>
                                        <p:tav tm="0">
                                          <p:val>
                                            <p:strVal val="#ppt_x"/>
                                          </p:val>
                                        </p:tav>
                                        <p:tav tm="100000">
                                          <p:val>
                                            <p:strVal val="#ppt_x"/>
                                          </p:val>
                                        </p:tav>
                                      </p:tavLst>
                                    </p:anim>
                                    <p:anim calcmode="lin" valueType="num">
                                      <p:cBhvr>
                                        <p:cTn id="13"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fade">
                                      <p:cBhvr>
                                        <p:cTn id="18" dur="1000"/>
                                        <p:tgtEl>
                                          <p:spTgt spid="117"/>
                                        </p:tgtEl>
                                      </p:cBhvr>
                                    </p:animEffect>
                                    <p:anim calcmode="lin" valueType="num">
                                      <p:cBhvr>
                                        <p:cTn id="19" dur="1000" fill="hold"/>
                                        <p:tgtEl>
                                          <p:spTgt spid="117"/>
                                        </p:tgtEl>
                                        <p:attrNameLst>
                                          <p:attrName>ppt_x</p:attrName>
                                        </p:attrNameLst>
                                      </p:cBhvr>
                                      <p:tavLst>
                                        <p:tav tm="0">
                                          <p:val>
                                            <p:strVal val="#ppt_x"/>
                                          </p:val>
                                        </p:tav>
                                        <p:tav tm="100000">
                                          <p:val>
                                            <p:strVal val="#ppt_x"/>
                                          </p:val>
                                        </p:tav>
                                      </p:tavLst>
                                    </p:anim>
                                    <p:anim calcmode="lin" valueType="num">
                                      <p:cBhvr>
                                        <p:cTn id="20"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WordArt 2"/>
          <p:cNvSpPr>
            <a:spLocks noChangeArrowheads="1" noChangeShapeType="1" noTextEdit="1"/>
          </p:cNvSpPr>
          <p:nvPr/>
        </p:nvSpPr>
        <p:spPr bwMode="gray">
          <a:xfrm>
            <a:off x="304800" y="2371725"/>
            <a:ext cx="5181600" cy="685800"/>
          </a:xfrm>
          <a:prstGeom prst="rect">
            <a:avLst/>
          </a:prstGeom>
        </p:spPr>
        <p:txBody>
          <a:bodyPr wrap="none" fromWordArt="1">
            <a:prstTxWarp prst="textDeflate">
              <a:avLst>
                <a:gd name="adj" fmla="val 0"/>
              </a:avLst>
            </a:prstTxWarp>
          </a:bodyPr>
          <a:lstStyle/>
          <a:p>
            <a:pPr algn="ctr">
              <a:defRPr/>
            </a:pPr>
            <a:r>
              <a:rPr lang="zh-CN" altLang="en-US" sz="5400" b="1" kern="10" dirty="0" smtClean="0">
                <a:ln w="25400">
                  <a:solidFill>
                    <a:srgbClr val="FFFFFF"/>
                  </a:solidFill>
                  <a:round/>
                  <a:headEnd/>
                  <a:tailEnd/>
                </a:ln>
                <a:solidFill>
                  <a:srgbClr val="0070C0"/>
                </a:solidFill>
                <a:effectLst>
                  <a:outerShdw dist="71842" dir="2700000" algn="ctr" rotWithShape="0">
                    <a:schemeClr val="tx1">
                      <a:alpha val="50000"/>
                    </a:schemeClr>
                  </a:outerShdw>
                </a:effectLst>
                <a:latin typeface="Verdana"/>
                <a:ea typeface="+mn-ea"/>
              </a:rPr>
              <a:t>欢迎各位老师批评指正！</a:t>
            </a:r>
            <a:endParaRPr lang="zh-CN" altLang="en-US" sz="5400" b="1" kern="10" dirty="0">
              <a:ln w="25400">
                <a:solidFill>
                  <a:srgbClr val="FFFFFF"/>
                </a:solidFill>
                <a:round/>
                <a:headEnd/>
                <a:tailEnd/>
              </a:ln>
              <a:solidFill>
                <a:srgbClr val="0070C0"/>
              </a:solidFill>
              <a:effectLst>
                <a:outerShdw dist="71842" dir="2700000" algn="ctr" rotWithShape="0">
                  <a:schemeClr val="tx1">
                    <a:alpha val="50000"/>
                  </a:schemeClr>
                </a:outerShdw>
              </a:effectLst>
              <a:latin typeface="Verdana"/>
              <a:ea typeface="+mn-ea"/>
            </a:endParaRPr>
          </a:p>
        </p:txBody>
      </p:sp>
      <p:pic>
        <p:nvPicPr>
          <p:cNvPr id="35842"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a:ln w="9525">
            <a:noFill/>
            <a:miter lim="800000"/>
            <a:headEnd/>
            <a:tailEnd/>
          </a:ln>
        </p:spPr>
      </p:pic>
      <p:sp>
        <p:nvSpPr>
          <p:cNvPr id="2" name="矩形 1"/>
          <p:cNvSpPr/>
          <p:nvPr/>
        </p:nvSpPr>
        <p:spPr>
          <a:xfrm>
            <a:off x="5868144" y="5157192"/>
            <a:ext cx="2271776"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谢谢！</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down)">
                                      <p:cBhvr>
                                        <p:cTn id="7" dur="580">
                                          <p:stCondLst>
                                            <p:cond delay="0"/>
                                          </p:stCondLst>
                                        </p:cTn>
                                        <p:tgtEl>
                                          <p:spTgt spid="87042"/>
                                        </p:tgtEl>
                                      </p:cBhvr>
                                    </p:animEffect>
                                    <p:anim calcmode="lin" valueType="num">
                                      <p:cBhvr>
                                        <p:cTn id="8" dur="1822" tmFilter="0,0; 0.14,0.36; 0.43,0.73; 0.71,0.91; 1.0,1.0">
                                          <p:stCondLst>
                                            <p:cond delay="0"/>
                                          </p:stCondLst>
                                        </p:cTn>
                                        <p:tgtEl>
                                          <p:spTgt spid="870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0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0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0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042"/>
                                        </p:tgtEl>
                                        <p:attrNameLst>
                                          <p:attrName>ppt_y</p:attrName>
                                        </p:attrNameLst>
                                      </p:cBhvr>
                                      <p:tavLst>
                                        <p:tav tm="0" fmla="#ppt_y-sin(pi*$)/81">
                                          <p:val>
                                            <p:fltVal val="0"/>
                                          </p:val>
                                        </p:tav>
                                        <p:tav tm="100000">
                                          <p:val>
                                            <p:fltVal val="1"/>
                                          </p:val>
                                        </p:tav>
                                      </p:tavLst>
                                    </p:anim>
                                    <p:animScale>
                                      <p:cBhvr>
                                        <p:cTn id="13" dur="26">
                                          <p:stCondLst>
                                            <p:cond delay="650"/>
                                          </p:stCondLst>
                                        </p:cTn>
                                        <p:tgtEl>
                                          <p:spTgt spid="87042"/>
                                        </p:tgtEl>
                                      </p:cBhvr>
                                      <p:to x="100000" y="60000"/>
                                    </p:animScale>
                                    <p:animScale>
                                      <p:cBhvr>
                                        <p:cTn id="14" dur="166" decel="50000">
                                          <p:stCondLst>
                                            <p:cond delay="676"/>
                                          </p:stCondLst>
                                        </p:cTn>
                                        <p:tgtEl>
                                          <p:spTgt spid="87042"/>
                                        </p:tgtEl>
                                      </p:cBhvr>
                                      <p:to x="100000" y="100000"/>
                                    </p:animScale>
                                    <p:animScale>
                                      <p:cBhvr>
                                        <p:cTn id="15" dur="26">
                                          <p:stCondLst>
                                            <p:cond delay="1312"/>
                                          </p:stCondLst>
                                        </p:cTn>
                                        <p:tgtEl>
                                          <p:spTgt spid="87042"/>
                                        </p:tgtEl>
                                      </p:cBhvr>
                                      <p:to x="100000" y="80000"/>
                                    </p:animScale>
                                    <p:animScale>
                                      <p:cBhvr>
                                        <p:cTn id="16" dur="166" decel="50000">
                                          <p:stCondLst>
                                            <p:cond delay="1338"/>
                                          </p:stCondLst>
                                        </p:cTn>
                                        <p:tgtEl>
                                          <p:spTgt spid="87042"/>
                                        </p:tgtEl>
                                      </p:cBhvr>
                                      <p:to x="100000" y="100000"/>
                                    </p:animScale>
                                    <p:animScale>
                                      <p:cBhvr>
                                        <p:cTn id="17" dur="26">
                                          <p:stCondLst>
                                            <p:cond delay="1642"/>
                                          </p:stCondLst>
                                        </p:cTn>
                                        <p:tgtEl>
                                          <p:spTgt spid="87042"/>
                                        </p:tgtEl>
                                      </p:cBhvr>
                                      <p:to x="100000" y="90000"/>
                                    </p:animScale>
                                    <p:animScale>
                                      <p:cBhvr>
                                        <p:cTn id="18" dur="166" decel="50000">
                                          <p:stCondLst>
                                            <p:cond delay="1668"/>
                                          </p:stCondLst>
                                        </p:cTn>
                                        <p:tgtEl>
                                          <p:spTgt spid="87042"/>
                                        </p:tgtEl>
                                      </p:cBhvr>
                                      <p:to x="100000" y="100000"/>
                                    </p:animScale>
                                    <p:animScale>
                                      <p:cBhvr>
                                        <p:cTn id="19" dur="26">
                                          <p:stCondLst>
                                            <p:cond delay="1808"/>
                                          </p:stCondLst>
                                        </p:cTn>
                                        <p:tgtEl>
                                          <p:spTgt spid="87042"/>
                                        </p:tgtEl>
                                      </p:cBhvr>
                                      <p:to x="100000" y="95000"/>
                                    </p:animScale>
                                    <p:animScale>
                                      <p:cBhvr>
                                        <p:cTn id="20" dur="166" decel="50000">
                                          <p:stCondLst>
                                            <p:cond delay="1834"/>
                                          </p:stCondLst>
                                        </p:cTn>
                                        <p:tgtEl>
                                          <p:spTgt spid="870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49" name="Rectangle 4"/>
          <p:cNvSpPr>
            <a:spLocks noChangeArrowheads="1"/>
          </p:cNvSpPr>
          <p:nvPr/>
        </p:nvSpPr>
        <p:spPr bwMode="auto">
          <a:xfrm>
            <a:off x="214313" y="357188"/>
            <a:ext cx="2214562" cy="642937"/>
          </a:xfrm>
          <a:prstGeom prst="rect">
            <a:avLst/>
          </a:prstGeom>
          <a:solidFill>
            <a:srgbClr val="CCFFFF">
              <a:alpha val="50195"/>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zh-CN" altLang="en-US" sz="4000" dirty="0">
                <a:latin typeface="微软雅黑" pitchFamily="34" charset="-122"/>
                <a:ea typeface="微软雅黑" pitchFamily="34" charset="-122"/>
                <a:cs typeface="时尚中黑简体"/>
              </a:rPr>
              <a:t>主要内容</a:t>
            </a:r>
            <a:endParaRPr lang="en-US" altLang="ko-KR" sz="4000" dirty="0">
              <a:latin typeface="微软雅黑" pitchFamily="34" charset="-122"/>
              <a:ea typeface="微软雅黑" pitchFamily="34" charset="-122"/>
              <a:cs typeface="时尚中黑简体"/>
            </a:endParaRPr>
          </a:p>
        </p:txBody>
      </p:sp>
      <p:sp>
        <p:nvSpPr>
          <p:cNvPr id="50" name="矩形 49"/>
          <p:cNvSpPr/>
          <p:nvPr/>
        </p:nvSpPr>
        <p:spPr>
          <a:xfrm>
            <a:off x="500034" y="2000240"/>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1</a:t>
            </a:r>
            <a:r>
              <a:rPr lang="zh-CN" altLang="en-US" sz="2800" b="1" dirty="0">
                <a:solidFill>
                  <a:schemeClr val="accent5">
                    <a:lumMod val="75000"/>
                  </a:schemeClr>
                </a:solidFill>
                <a:latin typeface="微软雅黑" pitchFamily="34" charset="-122"/>
                <a:ea typeface="微软雅黑" pitchFamily="34" charset="-122"/>
              </a:rPr>
              <a:t>  </a:t>
            </a:r>
            <a:r>
              <a:rPr lang="zh-CN" altLang="en-US" sz="2800" b="1" dirty="0" smtClean="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1" name="矩形 50"/>
          <p:cNvSpPr/>
          <p:nvPr/>
        </p:nvSpPr>
        <p:spPr>
          <a:xfrm>
            <a:off x="2143108" y="2786058"/>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accent5">
                    <a:lumMod val="75000"/>
                  </a:schemeClr>
                </a:solidFill>
                <a:latin typeface="微软雅黑" pitchFamily="34" charset="-122"/>
                <a:ea typeface="微软雅黑" pitchFamily="34" charset="-122"/>
              </a:rPr>
              <a:t>2  </a:t>
            </a:r>
            <a:r>
              <a:rPr lang="zh-CN" altLang="en-US" sz="2800" b="1" dirty="0" smtClean="0">
                <a:solidFill>
                  <a:schemeClr val="accent5">
                    <a:lumMod val="75000"/>
                  </a:schemeClr>
                </a:solidFill>
                <a:latin typeface="微软雅黑" pitchFamily="34" charset="-122"/>
                <a:ea typeface="微软雅黑" pitchFamily="34" charset="-122"/>
              </a:rPr>
              <a:t>内容及关键技术</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2" name="矩形 51"/>
          <p:cNvSpPr/>
          <p:nvPr/>
        </p:nvSpPr>
        <p:spPr>
          <a:xfrm>
            <a:off x="4211960" y="3579856"/>
            <a:ext cx="2448272"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3 </a:t>
            </a:r>
            <a:r>
              <a:rPr lang="zh-CN" altLang="en-US" sz="2800" b="1" dirty="0" smtClean="0">
                <a:solidFill>
                  <a:schemeClr val="accent5">
                    <a:lumMod val="75000"/>
                  </a:schemeClr>
                </a:solidFill>
                <a:latin typeface="微软雅黑" pitchFamily="34" charset="-122"/>
                <a:ea typeface="微软雅黑" pitchFamily="34" charset="-122"/>
              </a:rPr>
              <a:t>预期成果</a:t>
            </a:r>
            <a:endParaRPr lang="en-US" altLang="zh-CN" sz="2800" b="1" dirty="0">
              <a:solidFill>
                <a:schemeClr val="accent5">
                  <a:lumMod val="75000"/>
                </a:schemeClr>
              </a:solidFill>
              <a:latin typeface="微软雅黑" pitchFamily="34" charset="-122"/>
              <a:ea typeface="微软雅黑" pitchFamily="34" charset="-122"/>
            </a:endParaRPr>
          </a:p>
        </p:txBody>
      </p:sp>
      <p:sp>
        <p:nvSpPr>
          <p:cNvPr id="53" name="矩形 52"/>
          <p:cNvSpPr/>
          <p:nvPr/>
        </p:nvSpPr>
        <p:spPr>
          <a:xfrm>
            <a:off x="5941821" y="4299936"/>
            <a:ext cx="2518611"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4  </a:t>
            </a:r>
            <a:r>
              <a:rPr lang="zh-CN" altLang="en-US" sz="2800" b="1" dirty="0" smtClean="0">
                <a:solidFill>
                  <a:schemeClr val="accent5">
                    <a:lumMod val="75000"/>
                  </a:schemeClr>
                </a:solidFill>
                <a:latin typeface="微软雅黑" pitchFamily="34" charset="-122"/>
                <a:ea typeface="微软雅黑" pitchFamily="34" charset="-122"/>
              </a:rPr>
              <a:t>进度安排</a:t>
            </a:r>
            <a:endParaRPr lang="en-US" altLang="zh-CN" sz="2800" b="1" dirty="0">
              <a:solidFill>
                <a:schemeClr val="accent5">
                  <a:lumMod val="75000"/>
                </a:schemeClr>
              </a:solidFill>
              <a:latin typeface="微软雅黑" pitchFamily="34" charset="-122"/>
              <a:ea typeface="微软雅黑" pitchFamily="34" charset="-122"/>
            </a:endParaRPr>
          </a:p>
        </p:txBody>
      </p:sp>
      <p:pic>
        <p:nvPicPr>
          <p:cNvPr id="8"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2.5E-6 3.33333E-6 C 0.00052 -0.0463 0.00157 -0.09213 0.03785 -0.10787 C 0.07396 -0.12361 0.16962 -0.07662 0.21754 -0.09422 C 0.26545 -0.11204 0.30538 -0.18056 0.32466 -0.21412 C 0.3441 -0.24769 0.33125 -0.27848 0.33282 -0.29514 " pathEditMode="relative" rAng="0" ptsTypes="aaaaa">
                                      <p:cBhvr>
                                        <p:cTn id="13" dur="500" fill="hold"/>
                                        <p:tgtEl>
                                          <p:spTgt spid="50"/>
                                        </p:tgtEl>
                                        <p:attrNameLst>
                                          <p:attrName>ppt_x</p:attrName>
                                          <p:attrName>ppt_y</p:attrName>
                                        </p:attrNameLst>
                                      </p:cBhvr>
                                      <p:rCtr x="17200" y="-14800"/>
                                    </p:animMotion>
                                  </p:childTnLst>
                                </p:cTn>
                              </p:par>
                              <p:par>
                                <p:cTn id="14" presetID="0" presetClass="path" presetSubtype="0" accel="50000" decel="50000" fill="hold" nodeType="withEffect">
                                  <p:stCondLst>
                                    <p:cond delay="0"/>
                                  </p:stCondLst>
                                  <p:childTnLst>
                                    <p:animMotion origin="layout" path="M 5.55112E-17 -0.00023 C 0.00052 -0.03565 0.00139 -0.0706 0.02378 -0.08542 C 0.04635 -0.10139 0.08837 -0.05903 0.13385 -0.09259 C 0.17934 -0.12593 0.27274 -0.23241 0.29722 -0.28542 C 0.32188 -0.33796 0.28351 -0.38403 0.28003 -0.40972 " pathEditMode="relative" rAng="0" ptsTypes="aaaaa">
                                      <p:cBhvr>
                                        <p:cTn id="15" dur="500" fill="hold"/>
                                        <p:tgtEl>
                                          <p:spTgt spid="51"/>
                                        </p:tgtEl>
                                        <p:attrNameLst>
                                          <p:attrName>ppt_x</p:attrName>
                                          <p:attrName>ppt_y</p:attrName>
                                        </p:attrNameLst>
                                      </p:cBhvr>
                                      <p:rCtr x="16100" y="-20500"/>
                                    </p:animMotion>
                                  </p:childTnLst>
                                </p:cTn>
                              </p:par>
                              <p:par>
                                <p:cTn id="16" presetID="0" presetClass="path" presetSubtype="0" accel="50000" decel="50000" fill="hold" nodeType="withEffect">
                                  <p:stCondLst>
                                    <p:cond delay="0"/>
                                  </p:stCondLst>
                                  <p:childTnLst>
                                    <p:animMotion origin="layout" path="M 0.00018 3.33333E-6 C -0.0019 -0.03658 -0.00365 -0.07315 0.03039 -0.11806 C 0.06441 -0.16297 0.17501 -0.20463 0.20504 -0.27061 C 0.23525 -0.33658 0.20712 -0.47871 0.2106 -0.51389 " pathEditMode="relative" rAng="0" ptsTypes="aaaA">
                                      <p:cBhvr>
                                        <p:cTn id="17" dur="500" fill="hold"/>
                                        <p:tgtEl>
                                          <p:spTgt spid="52"/>
                                        </p:tgtEl>
                                        <p:attrNameLst>
                                          <p:attrName>ppt_x</p:attrName>
                                          <p:attrName>ppt_y</p:attrName>
                                        </p:attrNameLst>
                                      </p:cBhvr>
                                      <p:rCtr x="11600" y="-25700"/>
                                    </p:animMotion>
                                  </p:childTnLst>
                                </p:cTn>
                              </p:par>
                              <p:par>
                                <p:cTn id="18" presetID="0" presetClass="path" presetSubtype="0" accel="50000" decel="50000" fill="hold" nodeType="withEffect">
                                  <p:stCondLst>
                                    <p:cond delay="0"/>
                                  </p:stCondLst>
                                  <p:childTnLst>
                                    <p:animMotion origin="layout" path="M -0.00104 -0.00046 C -0.0066 -0.05995 -0.01198 -0.11805 0.00659 -0.14861 C 0.02569 -0.17893 0.08559 -0.1368 0.11284 -0.18194 C 0.13993 -0.22639 0.16337 -0.34328 0.16979 -0.41643 C 0.17639 -0.48935 0.15712 -0.57685 0.15347 -0.61852 " pathEditMode="relative" rAng="561494" ptsTypes="aaaaa">
                                      <p:cBhvr>
                                        <p:cTn id="19" dur="500" fill="hold"/>
                                        <p:tgtEl>
                                          <p:spTgt spid="53"/>
                                        </p:tgtEl>
                                        <p:attrNameLst>
                                          <p:attrName>ppt_x</p:attrName>
                                          <p:attrName>ppt_y</p:attrName>
                                        </p:attrNameLst>
                                      </p:cBhvr>
                                      <p:rCtr x="8600" y="-30700"/>
                                    </p:animMotion>
                                  </p:childTnLst>
                                </p:cTn>
                              </p:par>
                            </p:childTnLst>
                          </p:cTn>
                        </p:par>
                        <p:par>
                          <p:cTn id="20" fill="hold">
                            <p:stCondLst>
                              <p:cond delay="500"/>
                            </p:stCondLst>
                            <p:childTnLst>
                              <p:par>
                                <p:cTn id="21" presetID="53" presetClass="exit" presetSubtype="0" fill="hold" nodeType="afterEffect">
                                  <p:stCondLst>
                                    <p:cond delay="0"/>
                                  </p:stCondLst>
                                  <p:childTnLst>
                                    <p:anim calcmode="lin" valueType="num">
                                      <p:cBhvr>
                                        <p:cTn id="22" dur="500"/>
                                        <p:tgtEl>
                                          <p:spTgt spid="50"/>
                                        </p:tgtEl>
                                        <p:attrNameLst>
                                          <p:attrName>ppt_w</p:attrName>
                                        </p:attrNameLst>
                                      </p:cBhvr>
                                      <p:tavLst>
                                        <p:tav tm="0">
                                          <p:val>
                                            <p:strVal val="ppt_w"/>
                                          </p:val>
                                        </p:tav>
                                        <p:tav tm="100000">
                                          <p:val>
                                            <p:fltVal val="0"/>
                                          </p:val>
                                        </p:tav>
                                      </p:tavLst>
                                    </p:anim>
                                    <p:anim calcmode="lin" valueType="num">
                                      <p:cBhvr>
                                        <p:cTn id="23" dur="500"/>
                                        <p:tgtEl>
                                          <p:spTgt spid="50"/>
                                        </p:tgtEl>
                                        <p:attrNameLst>
                                          <p:attrName>ppt_h</p:attrName>
                                        </p:attrNameLst>
                                      </p:cBhvr>
                                      <p:tavLst>
                                        <p:tav tm="0">
                                          <p:val>
                                            <p:strVal val="ppt_h"/>
                                          </p:val>
                                        </p:tav>
                                        <p:tav tm="100000">
                                          <p:val>
                                            <p:fltVal val="0"/>
                                          </p:val>
                                        </p:tav>
                                      </p:tavLst>
                                    </p:anim>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53" presetClass="exit" presetSubtype="0" fill="hold" nodeType="withEffect">
                                  <p:stCondLst>
                                    <p:cond delay="0"/>
                                  </p:stCondLst>
                                  <p:childTnLst>
                                    <p:anim calcmode="lin" valueType="num">
                                      <p:cBhvr>
                                        <p:cTn id="27" dur="500"/>
                                        <p:tgtEl>
                                          <p:spTgt spid="51"/>
                                        </p:tgtEl>
                                        <p:attrNameLst>
                                          <p:attrName>ppt_w</p:attrName>
                                        </p:attrNameLst>
                                      </p:cBhvr>
                                      <p:tavLst>
                                        <p:tav tm="0">
                                          <p:val>
                                            <p:strVal val="ppt_w"/>
                                          </p:val>
                                        </p:tav>
                                        <p:tav tm="100000">
                                          <p:val>
                                            <p:fltVal val="0"/>
                                          </p:val>
                                        </p:tav>
                                      </p:tavLst>
                                    </p:anim>
                                    <p:anim calcmode="lin" valueType="num">
                                      <p:cBhvr>
                                        <p:cTn id="28" dur="500"/>
                                        <p:tgtEl>
                                          <p:spTgt spid="51"/>
                                        </p:tgtEl>
                                        <p:attrNameLst>
                                          <p:attrName>ppt_h</p:attrName>
                                        </p:attrNameLst>
                                      </p:cBhvr>
                                      <p:tavLst>
                                        <p:tav tm="0">
                                          <p:val>
                                            <p:strVal val="ppt_h"/>
                                          </p:val>
                                        </p:tav>
                                        <p:tav tm="100000">
                                          <p:val>
                                            <p:fltVal val="0"/>
                                          </p:val>
                                        </p:tav>
                                      </p:tavLst>
                                    </p:anim>
                                    <p:animEffect transition="out" filter="fade">
                                      <p:cBhvr>
                                        <p:cTn id="29" dur="500"/>
                                        <p:tgtEl>
                                          <p:spTgt spid="51"/>
                                        </p:tgtEl>
                                      </p:cBhvr>
                                    </p:animEffect>
                                    <p:set>
                                      <p:cBhvr>
                                        <p:cTn id="30" dur="1" fill="hold">
                                          <p:stCondLst>
                                            <p:cond delay="499"/>
                                          </p:stCondLst>
                                        </p:cTn>
                                        <p:tgtEl>
                                          <p:spTgt spid="51"/>
                                        </p:tgtEl>
                                        <p:attrNameLst>
                                          <p:attrName>style.visibility</p:attrName>
                                        </p:attrNameLst>
                                      </p:cBhvr>
                                      <p:to>
                                        <p:strVal val="hidden"/>
                                      </p:to>
                                    </p:set>
                                  </p:childTnLst>
                                </p:cTn>
                              </p:par>
                              <p:par>
                                <p:cTn id="31" presetID="53" presetClass="exit" presetSubtype="0" fill="hold" nodeType="withEffect">
                                  <p:stCondLst>
                                    <p:cond delay="0"/>
                                  </p:stCondLst>
                                  <p:childTnLst>
                                    <p:anim calcmode="lin" valueType="num">
                                      <p:cBhvr>
                                        <p:cTn id="32" dur="500"/>
                                        <p:tgtEl>
                                          <p:spTgt spid="52"/>
                                        </p:tgtEl>
                                        <p:attrNameLst>
                                          <p:attrName>ppt_w</p:attrName>
                                        </p:attrNameLst>
                                      </p:cBhvr>
                                      <p:tavLst>
                                        <p:tav tm="0">
                                          <p:val>
                                            <p:strVal val="ppt_w"/>
                                          </p:val>
                                        </p:tav>
                                        <p:tav tm="100000">
                                          <p:val>
                                            <p:fltVal val="0"/>
                                          </p:val>
                                        </p:tav>
                                      </p:tavLst>
                                    </p:anim>
                                    <p:anim calcmode="lin" valueType="num">
                                      <p:cBhvr>
                                        <p:cTn id="33" dur="500"/>
                                        <p:tgtEl>
                                          <p:spTgt spid="52"/>
                                        </p:tgtEl>
                                        <p:attrNameLst>
                                          <p:attrName>ppt_h</p:attrName>
                                        </p:attrNameLst>
                                      </p:cBhvr>
                                      <p:tavLst>
                                        <p:tav tm="0">
                                          <p:val>
                                            <p:strVal val="ppt_h"/>
                                          </p:val>
                                        </p:tav>
                                        <p:tav tm="100000">
                                          <p:val>
                                            <p:fltVal val="0"/>
                                          </p:val>
                                        </p:tav>
                                      </p:tavLst>
                                    </p:anim>
                                    <p:animEffect transition="out" filter="fade">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par>
                                <p:cTn id="36" presetID="53" presetClass="exit" presetSubtype="0" fill="hold" nodeType="withEffect">
                                  <p:stCondLst>
                                    <p:cond delay="0"/>
                                  </p:stCondLst>
                                  <p:childTnLst>
                                    <p:anim calcmode="lin" valueType="num">
                                      <p:cBhvr>
                                        <p:cTn id="37" dur="500"/>
                                        <p:tgtEl>
                                          <p:spTgt spid="53"/>
                                        </p:tgtEl>
                                        <p:attrNameLst>
                                          <p:attrName>ppt_w</p:attrName>
                                        </p:attrNameLst>
                                      </p:cBhvr>
                                      <p:tavLst>
                                        <p:tav tm="0">
                                          <p:val>
                                            <p:strVal val="ppt_w"/>
                                          </p:val>
                                        </p:tav>
                                        <p:tav tm="100000">
                                          <p:val>
                                            <p:fltVal val="0"/>
                                          </p:val>
                                        </p:tav>
                                      </p:tavLst>
                                    </p:anim>
                                    <p:anim calcmode="lin" valueType="num">
                                      <p:cBhvr>
                                        <p:cTn id="38" dur="500"/>
                                        <p:tgtEl>
                                          <p:spTgt spid="53"/>
                                        </p:tgtEl>
                                        <p:attrNameLst>
                                          <p:attrName>ppt_h</p:attrName>
                                        </p:attrNameLst>
                                      </p:cBhvr>
                                      <p:tavLst>
                                        <p:tav tm="0">
                                          <p:val>
                                            <p:strVal val="ppt_h"/>
                                          </p:val>
                                        </p:tav>
                                        <p:tav tm="100000">
                                          <p:val>
                                            <p:fltVal val="0"/>
                                          </p:val>
                                        </p:tav>
                                      </p:tavLst>
                                    </p:anim>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3491880" y="51464"/>
            <a:ext cx="2571736"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accent5">
                    <a:lumMod val="75000"/>
                  </a:schemeClr>
                </a:solidFill>
                <a:latin typeface="微软雅黑" pitchFamily="34" charset="-122"/>
                <a:ea typeface="微软雅黑" pitchFamily="34" charset="-122"/>
              </a:rPr>
              <a:t>1</a:t>
            </a:r>
            <a:r>
              <a:rPr lang="zh-CN" altLang="en-US" sz="2800" b="1" dirty="0">
                <a:solidFill>
                  <a:schemeClr val="accent5">
                    <a:lumMod val="75000"/>
                  </a:schemeClr>
                </a:solidFill>
                <a:latin typeface="微软雅黑" pitchFamily="34" charset="-122"/>
                <a:ea typeface="微软雅黑" pitchFamily="34" charset="-122"/>
              </a:rPr>
              <a:t>  </a:t>
            </a:r>
            <a:r>
              <a:rPr lang="zh-CN" altLang="en-US" sz="2800" b="1" dirty="0" smtClean="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grpSp>
        <p:nvGrpSpPr>
          <p:cNvPr id="18435" name="组合 54"/>
          <p:cNvGrpSpPr>
            <a:grpSpLocks/>
          </p:cNvGrpSpPr>
          <p:nvPr/>
        </p:nvGrpSpPr>
        <p:grpSpPr bwMode="auto">
          <a:xfrm>
            <a:off x="4578796" y="72007"/>
            <a:ext cx="4394869" cy="908722"/>
            <a:chOff x="4500562" y="0"/>
            <a:chExt cx="4394898" cy="908728"/>
          </a:xfrm>
        </p:grpSpPr>
        <p:sp>
          <p:nvSpPr>
            <p:cNvPr id="51" name="矩形 50"/>
            <p:cNvSpPr/>
            <p:nvPr/>
          </p:nvSpPr>
          <p:spPr>
            <a:xfrm>
              <a:off x="4500562" y="0"/>
              <a:ext cx="3377602"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2  </a:t>
              </a:r>
              <a:r>
                <a:rPr lang="zh-CN" altLang="en-US" sz="2800" b="1" dirty="0" smtClean="0">
                  <a:solidFill>
                    <a:schemeClr val="tx1">
                      <a:lumMod val="50000"/>
                      <a:lumOff val="50000"/>
                    </a:schemeClr>
                  </a:solidFill>
                  <a:latin typeface="微软雅黑" pitchFamily="34" charset="-122"/>
                  <a:ea typeface="微软雅黑" pitchFamily="34" charset="-122"/>
                </a:rPr>
                <a:t>内容</a:t>
              </a:r>
              <a:r>
                <a:rPr lang="zh-CN" altLang="en-US" sz="2800" b="1" dirty="0">
                  <a:solidFill>
                    <a:schemeClr val="tx1">
                      <a:lumMod val="50000"/>
                      <a:lumOff val="50000"/>
                    </a:schemeClr>
                  </a:solidFill>
                  <a:latin typeface="微软雅黑" pitchFamily="34" charset="-122"/>
                  <a:ea typeface="微软雅黑" pitchFamily="34" charset="-122"/>
                </a:rPr>
                <a:t>及关键技术</a:t>
              </a:r>
            </a:p>
          </p:txBody>
        </p:sp>
        <p:sp>
          <p:nvSpPr>
            <p:cNvPr id="52" name="矩形 51"/>
            <p:cNvSpPr/>
            <p:nvPr/>
          </p:nvSpPr>
          <p:spPr>
            <a:xfrm>
              <a:off x="5357868" y="51472"/>
              <a:ext cx="3168373"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lumMod val="50000"/>
                      <a:lumOff val="50000"/>
                    </a:schemeClr>
                  </a:solidFill>
                  <a:latin typeface="微软雅黑" pitchFamily="34" charset="-122"/>
                  <a:ea typeface="微软雅黑" pitchFamily="34" charset="-122"/>
                </a:rPr>
                <a:t>3 </a:t>
              </a:r>
              <a:r>
                <a:rPr lang="zh-CN" altLang="en-US" sz="2800" b="1" dirty="0" smtClean="0">
                  <a:solidFill>
                    <a:schemeClr val="tx1">
                      <a:lumMod val="50000"/>
                      <a:lumOff val="50000"/>
                    </a:schemeClr>
                  </a:solidFill>
                  <a:latin typeface="微软雅黑" pitchFamily="34" charset="-122"/>
                  <a:ea typeface="微软雅黑" pitchFamily="34" charset="-122"/>
                </a:rPr>
                <a:t>可行性分析及预期</a:t>
              </a:r>
              <a:r>
                <a:rPr lang="zh-CN" altLang="en-US" sz="2800" b="1" dirty="0">
                  <a:solidFill>
                    <a:schemeClr val="tx1">
                      <a:lumMod val="50000"/>
                      <a:lumOff val="50000"/>
                    </a:schemeClr>
                  </a:solidFill>
                  <a:latin typeface="微软雅黑" pitchFamily="34" charset="-122"/>
                  <a:ea typeface="微软雅黑" pitchFamily="34" charset="-122"/>
                </a:rPr>
                <a:t>成果</a:t>
              </a:r>
              <a:endParaRPr lang="en-US" altLang="zh-CN" sz="2800" b="1" dirty="0">
                <a:solidFill>
                  <a:schemeClr val="tx1">
                    <a:lumMod val="50000"/>
                    <a:lumOff val="50000"/>
                  </a:schemeClr>
                </a:solidFill>
                <a:latin typeface="微软雅黑" pitchFamily="34" charset="-122"/>
                <a:ea typeface="微软雅黑" pitchFamily="34" charset="-122"/>
              </a:endParaRPr>
            </a:p>
          </p:txBody>
        </p:sp>
        <p:sp>
          <p:nvSpPr>
            <p:cNvPr id="53" name="矩形 52"/>
            <p:cNvSpPr/>
            <p:nvPr/>
          </p:nvSpPr>
          <p:spPr>
            <a:xfrm>
              <a:off x="6437995" y="0"/>
              <a:ext cx="2457465" cy="857256"/>
            </a:xfrm>
            <a:prstGeom prst="rect">
              <a:avLst/>
            </a:prstGeom>
            <a:solidFill>
              <a:schemeClr val="bg1">
                <a:alpha val="87000"/>
              </a:schemeClr>
            </a:solid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lumMod val="50000"/>
                      <a:lumOff val="50000"/>
                    </a:schemeClr>
                  </a:solidFill>
                  <a:latin typeface="微软雅黑" pitchFamily="34" charset="-122"/>
                  <a:ea typeface="微软雅黑" pitchFamily="34" charset="-122"/>
                </a:rPr>
                <a:t>4  </a:t>
              </a:r>
              <a:r>
                <a:rPr lang="zh-CN" altLang="en-US" sz="2800" b="1" dirty="0" smtClean="0">
                  <a:solidFill>
                    <a:schemeClr val="tx1">
                      <a:lumMod val="50000"/>
                      <a:lumOff val="50000"/>
                    </a:schemeClr>
                  </a:solidFill>
                  <a:latin typeface="微软雅黑" pitchFamily="34" charset="-122"/>
                  <a:ea typeface="微软雅黑" pitchFamily="34" charset="-122"/>
                </a:rPr>
                <a:t>进度安排</a:t>
              </a:r>
              <a:endParaRPr lang="en-US" altLang="zh-CN" sz="2800" b="1" dirty="0">
                <a:solidFill>
                  <a:schemeClr val="tx1">
                    <a:lumMod val="50000"/>
                    <a:lumOff val="50000"/>
                  </a:schemeClr>
                </a:solidFill>
                <a:latin typeface="微软雅黑" pitchFamily="34" charset="-122"/>
                <a:ea typeface="微软雅黑" pitchFamily="34" charset="-122"/>
              </a:endParaRPr>
            </a:p>
          </p:txBody>
        </p:sp>
      </p:grpSp>
      <p:sp>
        <p:nvSpPr>
          <p:cNvPr id="56" name="标题 1"/>
          <p:cNvSpPr txBox="1">
            <a:spLocks/>
          </p:cNvSpPr>
          <p:nvPr/>
        </p:nvSpPr>
        <p:spPr bwMode="gray">
          <a:xfrm>
            <a:off x="683568" y="1412776"/>
            <a:ext cx="3312368"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1.1 </a:t>
            </a:r>
            <a:r>
              <a:rPr lang="zh-CN" altLang="en-US" sz="3200" dirty="0" smtClean="0">
                <a:solidFill>
                  <a:srgbClr val="00B0F0"/>
                </a:solidFill>
                <a:latin typeface="华文楷体" pitchFamily="2" charset="-122"/>
                <a:ea typeface="华文楷体" pitchFamily="2" charset="-122"/>
              </a:rPr>
              <a:t>课题来源</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115616" y="2420888"/>
            <a:ext cx="7488832" cy="3416320"/>
          </a:xfrm>
          <a:prstGeom prst="rect">
            <a:avLst/>
          </a:prstGeom>
        </p:spPr>
        <p:txBody>
          <a:bodyPr wrap="square">
            <a:spAutoFit/>
          </a:bodyPr>
          <a:lstStyle/>
          <a:p>
            <a:pPr marL="342900" lvl="0" indent="-342900">
              <a:lnSpc>
                <a:spcPct val="150000"/>
              </a:lnSpc>
              <a:buFont typeface="Wingdings" pitchFamily="2" charset="2"/>
              <a:buChar char="Ø"/>
            </a:pPr>
            <a:r>
              <a:rPr lang="zh-CN" altLang="en-US" sz="2400" dirty="0">
                <a:latin typeface="微软雅黑" pitchFamily="34" charset="-122"/>
                <a:ea typeface="微软雅黑" pitchFamily="34" charset="-122"/>
              </a:rPr>
              <a:t>国家自然科学基金</a:t>
            </a:r>
            <a:r>
              <a:rPr lang="zh-CN" altLang="zh-CN" sz="2400" dirty="0">
                <a:latin typeface="微软雅黑" pitchFamily="34" charset="-122"/>
                <a:ea typeface="微软雅黑" pitchFamily="34" charset="-122"/>
              </a:rPr>
              <a:t>：</a:t>
            </a:r>
          </a:p>
          <a:p>
            <a:pPr marL="0" lvl="0" indent="360000">
              <a:lnSpc>
                <a:spcPct val="150000"/>
              </a:lnSpc>
              <a:buNone/>
            </a:pPr>
            <a:r>
              <a:rPr lang="zh-CN" altLang="en-US" sz="2400" dirty="0">
                <a:latin typeface="华文新魏" pitchFamily="2" charset="-122"/>
                <a:ea typeface="华文新魏" pitchFamily="2" charset="-122"/>
              </a:rPr>
              <a:t>复杂产品基于非自适应压缩采样的响应面仿真优化方法</a:t>
            </a:r>
            <a:endParaRPr lang="en-US" altLang="zh-CN" sz="2400" dirty="0">
              <a:latin typeface="华文新魏" pitchFamily="2" charset="-122"/>
              <a:ea typeface="华文新魏" pitchFamily="2" charset="-122"/>
            </a:endParaRPr>
          </a:p>
          <a:p>
            <a:pPr marL="342900" lvl="0" indent="-342900">
              <a:lnSpc>
                <a:spcPct val="150000"/>
              </a:lnSpc>
              <a:buFont typeface="Wingdings" pitchFamily="2" charset="2"/>
              <a:buChar char="Ø"/>
            </a:pPr>
            <a:r>
              <a:rPr lang="zh-CN" altLang="zh-CN" sz="2400" dirty="0">
                <a:latin typeface="微软雅黑" pitchFamily="34" charset="-122"/>
                <a:ea typeface="微软雅黑" pitchFamily="34" charset="-122"/>
              </a:rPr>
              <a:t>中国工程物理研究院自然科学基金资助项目： </a:t>
            </a:r>
            <a:r>
              <a:rPr lang="en-US" altLang="zh-CN" sz="2400" dirty="0">
                <a:latin typeface="微软雅黑" pitchFamily="34" charset="-122"/>
                <a:ea typeface="微软雅黑" pitchFamily="34" charset="-122"/>
              </a:rPr>
              <a:t> </a:t>
            </a:r>
          </a:p>
          <a:p>
            <a:pPr marL="0" indent="360000">
              <a:lnSpc>
                <a:spcPct val="150000"/>
              </a:lnSpc>
              <a:buNone/>
            </a:pPr>
            <a:r>
              <a:rPr lang="en-US" altLang="zh-CN" sz="2400" dirty="0">
                <a:latin typeface="华文新魏" pitchFamily="2" charset="-122"/>
                <a:ea typeface="华文新魏" pitchFamily="2" charset="-122"/>
              </a:rPr>
              <a:t>ICF</a:t>
            </a:r>
            <a:r>
              <a:rPr lang="zh-CN" altLang="en-US" sz="2400" dirty="0">
                <a:latin typeface="华文新魏" pitchFamily="2" charset="-122"/>
                <a:ea typeface="华文新魏" pitchFamily="2" charset="-122"/>
              </a:rPr>
              <a:t>内爆靶表面辐射驱动对称性分析及三维可视化软件</a:t>
            </a:r>
          </a:p>
        </p:txBody>
      </p:sp>
    </p:spTree>
    <p:extLst>
      <p:ext uri="{BB962C8B-B14F-4D97-AF65-F5344CB8AC3E}">
        <p14:creationId xmlns:p14="http://schemas.microsoft.com/office/powerpoint/2010/main" val="4150050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 -0.00069 C -0.03559 -0.01551 -0.17014 -0.1162 -0.21406 -0.0875 C -0.25799 -0.05926 -0.24375 0.12593 -0.26406 0.16944 C -0.28437 0.21296 -0.31545 0.18704 -0.33646 0.17431 C -0.35747 0.16157 -0.37882 0.11042 -0.38993 0.09375 " pathEditMode="relative" rAng="0" ptsTypes="aaaaa">
                                      <p:cBhvr>
                                        <p:cTn id="6" dur="500" fill="hold"/>
                                        <p:tgtEl>
                                          <p:spTgt spid="50"/>
                                        </p:tgtEl>
                                        <p:attrNameLst>
                                          <p:attrName>ppt_x</p:attrName>
                                          <p:attrName>ppt_y</p:attrName>
                                        </p:attrNameLst>
                                      </p:cBhvr>
                                      <p:rCtr x="-19500" y="4900"/>
                                    </p:animMotion>
                                  </p:childTnLst>
                                </p:cTn>
                              </p:par>
                            </p:childTnLst>
                          </p:cTn>
                        </p:par>
                        <p:par>
                          <p:cTn id="7" fill="hold">
                            <p:stCondLst>
                              <p:cond delay="500"/>
                            </p:stCondLst>
                            <p:childTnLst>
                              <p:par>
                                <p:cTn id="8" presetID="31" presetClass="entr" presetSubtype="0" fill="hold" grpId="0" nodeType="after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1000" fill="hold"/>
                                        <p:tgtEl>
                                          <p:spTgt spid="56"/>
                                        </p:tgtEl>
                                        <p:attrNameLst>
                                          <p:attrName>ppt_w</p:attrName>
                                        </p:attrNameLst>
                                      </p:cBhvr>
                                      <p:tavLst>
                                        <p:tav tm="0">
                                          <p:val>
                                            <p:fltVal val="0"/>
                                          </p:val>
                                        </p:tav>
                                        <p:tav tm="100000">
                                          <p:val>
                                            <p:strVal val="#ppt_w"/>
                                          </p:val>
                                        </p:tav>
                                      </p:tavLst>
                                    </p:anim>
                                    <p:anim calcmode="lin" valueType="num">
                                      <p:cBhvr>
                                        <p:cTn id="11" dur="1000" fill="hold"/>
                                        <p:tgtEl>
                                          <p:spTgt spid="56"/>
                                        </p:tgtEl>
                                        <p:attrNameLst>
                                          <p:attrName>ppt_h</p:attrName>
                                        </p:attrNameLst>
                                      </p:cBhvr>
                                      <p:tavLst>
                                        <p:tav tm="0">
                                          <p:val>
                                            <p:fltVal val="0"/>
                                          </p:val>
                                        </p:tav>
                                        <p:tav tm="100000">
                                          <p:val>
                                            <p:strVal val="#ppt_h"/>
                                          </p:val>
                                        </p:tav>
                                      </p:tavLst>
                                    </p:anim>
                                    <p:anim calcmode="lin" valueType="num">
                                      <p:cBhvr>
                                        <p:cTn id="12" dur="1000" fill="hold"/>
                                        <p:tgtEl>
                                          <p:spTgt spid="56"/>
                                        </p:tgtEl>
                                        <p:attrNameLst>
                                          <p:attrName>style.rotation</p:attrName>
                                        </p:attrNameLst>
                                      </p:cBhvr>
                                      <p:tavLst>
                                        <p:tav tm="0">
                                          <p:val>
                                            <p:fltVal val="90"/>
                                          </p:val>
                                        </p:tav>
                                        <p:tav tm="100000">
                                          <p:val>
                                            <p:fltVal val="0"/>
                                          </p:val>
                                        </p:tav>
                                      </p:tavLst>
                                    </p:anim>
                                    <p:animEffect transition="in" filter="fade">
                                      <p:cBhvr>
                                        <p:cTn id="13" dur="1000"/>
                                        <p:tgtEl>
                                          <p:spTgt spid="56"/>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6552413" y="-27384"/>
            <a:ext cx="2571736"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0" y="1918"/>
            <a:ext cx="3312368"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1.2 </a:t>
            </a:r>
            <a:r>
              <a:rPr lang="zh-CN" altLang="en-US" sz="3200" dirty="0" smtClean="0">
                <a:solidFill>
                  <a:srgbClr val="00B0F0"/>
                </a:solidFill>
                <a:latin typeface="华文楷体" pitchFamily="2" charset="-122"/>
                <a:ea typeface="华文楷体" pitchFamily="2" charset="-122"/>
              </a:rPr>
              <a:t>课题背景</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63918" y="1412776"/>
            <a:ext cx="7896513" cy="4524315"/>
          </a:xfrm>
          <a:prstGeom prst="rect">
            <a:avLst/>
          </a:prstGeom>
        </p:spPr>
        <p:txBody>
          <a:bodyPr wrap="square">
            <a:spAutoFit/>
          </a:bodyPr>
          <a:lstStyle/>
          <a:p>
            <a:pPr lvl="0">
              <a:lnSpc>
                <a:spcPct val="150000"/>
              </a:lnSpc>
            </a:pPr>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科技</a:t>
            </a:r>
            <a:r>
              <a:rPr lang="zh-CN" altLang="en-US" sz="2400" dirty="0">
                <a:latin typeface="华文新魏" panose="02010800040101010101" pitchFamily="2" charset="-122"/>
                <a:ea typeface="华文新魏" panose="02010800040101010101" pitchFamily="2" charset="-122"/>
              </a:rPr>
              <a:t>发展日新月异，能源需求与日俱增，可控核聚变成为了一个解决能源危机的</a:t>
            </a:r>
            <a:r>
              <a:rPr lang="zh-CN" altLang="en-US" sz="2400" dirty="0" smtClean="0">
                <a:latin typeface="华文新魏" panose="02010800040101010101" pitchFamily="2" charset="-122"/>
                <a:ea typeface="华文新魏" panose="02010800040101010101" pitchFamily="2" charset="-122"/>
              </a:rPr>
              <a:t>方向。惯性</a:t>
            </a:r>
            <a:r>
              <a:rPr lang="zh-CN" altLang="en-US" sz="2400" dirty="0">
                <a:latin typeface="华文新魏" pitchFamily="2" charset="-122"/>
                <a:ea typeface="华文新魏" pitchFamily="2" charset="-122"/>
              </a:rPr>
              <a:t>约束聚变</a:t>
            </a:r>
            <a:r>
              <a:rPr lang="en-US" altLang="zh-CN" sz="2400" dirty="0">
                <a:latin typeface="华文新魏" pitchFamily="2" charset="-122"/>
                <a:ea typeface="华文新魏" pitchFamily="2" charset="-122"/>
              </a:rPr>
              <a:t>(ICF)</a:t>
            </a:r>
            <a:r>
              <a:rPr lang="zh-CN" altLang="en-US" sz="2400" dirty="0">
                <a:latin typeface="华文新魏" pitchFamily="2" charset="-122"/>
                <a:ea typeface="华文新魏" pitchFamily="2" charset="-122"/>
              </a:rPr>
              <a:t>是</a:t>
            </a:r>
            <a:r>
              <a:rPr lang="zh-CN" altLang="en-US" sz="2400" dirty="0" smtClean="0">
                <a:latin typeface="华文新魏" pitchFamily="2" charset="-122"/>
                <a:ea typeface="华文新魏" pitchFamily="2" charset="-122"/>
              </a:rPr>
              <a:t>实现可</a:t>
            </a:r>
            <a:r>
              <a:rPr lang="zh-CN" altLang="en-US" sz="2400" dirty="0">
                <a:latin typeface="华文新魏" pitchFamily="2" charset="-122"/>
                <a:ea typeface="华文新魏" pitchFamily="2" charset="-122"/>
              </a:rPr>
              <a:t>控核聚变的可能途径之一， 燃料靶丸的</a:t>
            </a:r>
            <a:r>
              <a:rPr lang="zh-CN" altLang="en-US" sz="2400" dirty="0" smtClean="0">
                <a:solidFill>
                  <a:srgbClr val="FF0000"/>
                </a:solidFill>
                <a:latin typeface="华文新魏" pitchFamily="2" charset="-122"/>
                <a:ea typeface="华文新魏" pitchFamily="2" charset="-122"/>
              </a:rPr>
              <a:t>辐射对称性</a:t>
            </a:r>
            <a:r>
              <a:rPr lang="zh-CN" altLang="en-US" sz="2400" dirty="0">
                <a:latin typeface="华文新魏" pitchFamily="2" charset="-122"/>
                <a:ea typeface="华文新魏" pitchFamily="2" charset="-122"/>
              </a:rPr>
              <a:t>问题是</a:t>
            </a:r>
            <a:r>
              <a:rPr lang="en-US" altLang="zh-CN" sz="2400" dirty="0">
                <a:latin typeface="华文新魏" pitchFamily="2" charset="-122"/>
                <a:ea typeface="华文新魏" pitchFamily="2" charset="-122"/>
              </a:rPr>
              <a:t>ICF</a:t>
            </a:r>
            <a:r>
              <a:rPr lang="zh-CN" altLang="en-US" sz="2400" dirty="0">
                <a:latin typeface="华文新魏" pitchFamily="2" charset="-122"/>
                <a:ea typeface="华文新魏" pitchFamily="2" charset="-122"/>
              </a:rPr>
              <a:t>实验实现实验室点火的</a:t>
            </a:r>
            <a:r>
              <a:rPr lang="zh-CN" altLang="en-US" sz="2400" dirty="0" smtClean="0">
                <a:latin typeface="华文新魏" pitchFamily="2" charset="-122"/>
                <a:ea typeface="华文新魏" pitchFamily="2" charset="-122"/>
              </a:rPr>
              <a:t>关键。</a:t>
            </a:r>
            <a:r>
              <a:rPr lang="zh-CN" altLang="en-US" sz="2400" dirty="0">
                <a:latin typeface="华文新魏" pitchFamily="2" charset="-122"/>
                <a:ea typeface="华文新魏" pitchFamily="2" charset="-122"/>
              </a:rPr>
              <a:t>为计算辐射对称性，必须先计算靶丸表面的辐射能流。</a:t>
            </a:r>
            <a:endParaRPr lang="en-US" altLang="zh-CN" sz="2400" dirty="0" smtClean="0">
              <a:latin typeface="华文新魏" pitchFamily="2" charset="-122"/>
              <a:ea typeface="华文新魏" pitchFamily="2" charset="-122"/>
            </a:endParaRPr>
          </a:p>
          <a:p>
            <a:pPr lvl="0">
              <a:lnSpc>
                <a:spcPct val="150000"/>
              </a:lnSpc>
            </a:pPr>
            <a:r>
              <a:rPr lang="zh-CN" altLang="en-US" sz="2400" dirty="0" smtClean="0">
                <a:latin typeface="华文新魏" pitchFamily="2" charset="-122"/>
                <a:ea typeface="华文新魏" pitchFamily="2" charset="-122"/>
              </a:rPr>
              <a:t>      由于</a:t>
            </a:r>
            <a:r>
              <a:rPr lang="en-US" altLang="zh-CN" sz="2400" dirty="0" smtClean="0">
                <a:latin typeface="华文新魏" pitchFamily="2" charset="-122"/>
                <a:ea typeface="华文新魏" pitchFamily="2" charset="-122"/>
              </a:rPr>
              <a:t>ICF</a:t>
            </a:r>
            <a:r>
              <a:rPr lang="zh-CN" altLang="en-US" sz="2400" dirty="0">
                <a:latin typeface="华文新魏" pitchFamily="2" charset="-122"/>
                <a:ea typeface="华文新魏" pitchFamily="2" charset="-122"/>
              </a:rPr>
              <a:t>实验</a:t>
            </a:r>
            <a:r>
              <a:rPr lang="zh-CN" altLang="en-US" sz="2400" dirty="0" smtClean="0">
                <a:latin typeface="华文新魏" pitchFamily="2" charset="-122"/>
                <a:ea typeface="华文新魏" pitchFamily="2" charset="-122"/>
              </a:rPr>
              <a:t>难度大、成本高</a:t>
            </a:r>
            <a:r>
              <a:rPr lang="zh-CN" altLang="en-US" sz="2400" dirty="0">
                <a:latin typeface="华文新魏" pitchFamily="2" charset="-122"/>
                <a:ea typeface="华文新魏" pitchFamily="2" charset="-122"/>
              </a:rPr>
              <a:t>。采用软件仿真模拟</a:t>
            </a:r>
            <a:r>
              <a:rPr lang="en-US" altLang="zh-CN" sz="2400" dirty="0">
                <a:latin typeface="华文新魏" pitchFamily="2" charset="-122"/>
                <a:ea typeface="华文新魏" pitchFamily="2" charset="-122"/>
              </a:rPr>
              <a:t>ICF</a:t>
            </a:r>
            <a:r>
              <a:rPr lang="zh-CN" altLang="en-US" sz="2400" dirty="0">
                <a:latin typeface="华文新魏" pitchFamily="2" charset="-122"/>
                <a:ea typeface="华文新魏" pitchFamily="2" charset="-122"/>
              </a:rPr>
              <a:t>实验，再进行相关实验可大大减少实验次数，提高实验效率</a:t>
            </a:r>
            <a:r>
              <a:rPr lang="zh-CN" altLang="en-US" sz="2400" dirty="0" smtClean="0">
                <a:latin typeface="华文新魏" pitchFamily="2" charset="-122"/>
                <a:ea typeface="华文新魏" pitchFamily="2" charset="-122"/>
              </a:rPr>
              <a:t>。</a:t>
            </a:r>
            <a:endParaRPr lang="en-US" altLang="zh-CN" sz="2400" dirty="0" smtClean="0">
              <a:latin typeface="华文新魏" pitchFamily="2" charset="-122"/>
              <a:ea typeface="华文新魏" pitchFamily="2" charset="-122"/>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19" y="2681226"/>
            <a:ext cx="7808913"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950" y="5733256"/>
            <a:ext cx="49863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86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312368"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1.2 </a:t>
            </a:r>
            <a:r>
              <a:rPr lang="zh-CN" altLang="en-US" sz="3200" dirty="0" smtClean="0">
                <a:solidFill>
                  <a:srgbClr val="00B0F0"/>
                </a:solidFill>
                <a:latin typeface="华文楷体" pitchFamily="2" charset="-122"/>
                <a:ea typeface="华文楷体" pitchFamily="2" charset="-122"/>
              </a:rPr>
              <a:t>课题背景</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矩形 2"/>
              <p:cNvSpPr/>
              <p:nvPr/>
            </p:nvSpPr>
            <p:spPr>
              <a:xfrm>
                <a:off x="827584" y="1410742"/>
                <a:ext cx="7488832" cy="5078313"/>
              </a:xfrm>
              <a:prstGeom prst="rect">
                <a:avLst/>
              </a:prstGeom>
            </p:spPr>
            <p:txBody>
              <a:bodyPr wrap="square">
                <a:spAutoFit/>
              </a:bodyPr>
              <a:lstStyle/>
              <a:p>
                <a:pPr lvl="0">
                  <a:lnSpc>
                    <a:spcPct val="150000"/>
                  </a:lnSpc>
                </a:pPr>
                <a:r>
                  <a:rPr lang="zh-CN" altLang="en-US" sz="2400" dirty="0" smtClean="0">
                    <a:latin typeface="华文新魏" pitchFamily="2" charset="-122"/>
                    <a:ea typeface="华文新魏" pitchFamily="2" charset="-122"/>
                  </a:rPr>
                  <a:t>      针对辐射能流的计算，国内外学者提出了很多计算模型，本课题采用黄天晅提出</a:t>
                </a:r>
                <a:r>
                  <a:rPr lang="zh-CN" altLang="en-US" sz="2400" dirty="0">
                    <a:latin typeface="华文新魏" pitchFamily="2" charset="-122"/>
                    <a:ea typeface="华文新魏" pitchFamily="2" charset="-122"/>
                  </a:rPr>
                  <a:t>的黑腔内部能量平衡</a:t>
                </a:r>
                <a:r>
                  <a:rPr lang="zh-CN" altLang="en-US" sz="2400" dirty="0" smtClean="0">
                    <a:latin typeface="华文新魏" pitchFamily="2" charset="-122"/>
                    <a:ea typeface="华文新魏" pitchFamily="2" charset="-122"/>
                  </a:rPr>
                  <a:t>模型计算</a:t>
                </a:r>
                <a:r>
                  <a:rPr lang="zh-CN" altLang="en-US" sz="2400" dirty="0">
                    <a:latin typeface="华文新魏" pitchFamily="2" charset="-122"/>
                    <a:ea typeface="华文新魏" pitchFamily="2" charset="-122"/>
                  </a:rPr>
                  <a:t>黑腔内的能量辐射</a:t>
                </a:r>
                <a:r>
                  <a:rPr lang="zh-CN" altLang="en-US" sz="2400" dirty="0" smtClean="0">
                    <a:latin typeface="华文新魏" pitchFamily="2" charset="-122"/>
                    <a:ea typeface="华文新魏" pitchFamily="2" charset="-122"/>
                  </a:rPr>
                  <a:t>，即根据</a:t>
                </a:r>
                <a:r>
                  <a:rPr lang="zh-CN" altLang="zh-CN" sz="2400" dirty="0" smtClean="0">
                    <a:latin typeface="华文新魏" panose="02010800040101010101" pitchFamily="2" charset="-122"/>
                    <a:ea typeface="华文新魏" panose="02010800040101010101" pitchFamily="2" charset="-122"/>
                  </a:rPr>
                  <a:t>能量守恒</a:t>
                </a:r>
                <a:r>
                  <a:rPr lang="zh-CN" altLang="en-US" sz="2400" dirty="0" smtClean="0">
                    <a:latin typeface="华文新魏" pitchFamily="2" charset="-122"/>
                    <a:ea typeface="华文新魏" pitchFamily="2" charset="-122"/>
                  </a:rPr>
                  <a:t>，</a:t>
                </a:r>
                <a:r>
                  <a:rPr lang="zh-CN" altLang="en-US" sz="2400" dirty="0" smtClean="0">
                    <a:solidFill>
                      <a:srgbClr val="FF0000"/>
                    </a:solidFill>
                    <a:latin typeface="华文新魏" panose="02010800040101010101" pitchFamily="2" charset="-122"/>
                    <a:ea typeface="华文新魏" panose="02010800040101010101" pitchFamily="2" charset="-122"/>
                  </a:rPr>
                  <a:t>稳态时</a:t>
                </a:r>
                <a:r>
                  <a:rPr lang="zh-CN" altLang="zh-CN" sz="2400" dirty="0" smtClean="0">
                    <a:solidFill>
                      <a:srgbClr val="FF0000"/>
                    </a:solidFill>
                    <a:latin typeface="华文新魏" panose="02010800040101010101" pitchFamily="2" charset="-122"/>
                    <a:ea typeface="华文新魏" panose="02010800040101010101" pitchFamily="2" charset="-122"/>
                  </a:rPr>
                  <a:t>接收</a:t>
                </a:r>
                <a:r>
                  <a:rPr lang="zh-CN" altLang="zh-CN" sz="2400" dirty="0">
                    <a:solidFill>
                      <a:srgbClr val="FF0000"/>
                    </a:solidFill>
                    <a:latin typeface="华文新魏" panose="02010800040101010101" pitchFamily="2" charset="-122"/>
                    <a:ea typeface="华文新魏" panose="02010800040101010101" pitchFamily="2" charset="-122"/>
                  </a:rPr>
                  <a:t>的能量与辐射的能量是相等</a:t>
                </a:r>
                <a:r>
                  <a:rPr lang="zh-CN" altLang="zh-CN" sz="2400" dirty="0" smtClean="0">
                    <a:solidFill>
                      <a:srgbClr val="FF0000"/>
                    </a:solidFill>
                    <a:latin typeface="华文新魏" panose="02010800040101010101" pitchFamily="2" charset="-122"/>
                    <a:ea typeface="华文新魏" panose="02010800040101010101" pitchFamily="2" charset="-122"/>
                  </a:rPr>
                  <a:t>的</a:t>
                </a:r>
                <a:r>
                  <a:rPr lang="zh-CN" altLang="en-US" sz="2400" dirty="0" smtClean="0">
                    <a:solidFill>
                      <a:srgbClr val="FF0000"/>
                    </a:solidFill>
                    <a:latin typeface="华文新魏" panose="02010800040101010101" pitchFamily="2" charset="-122"/>
                    <a:ea typeface="华文新魏" panose="02010800040101010101" pitchFamily="2" charset="-122"/>
                  </a:rPr>
                  <a:t>：</a:t>
                </a:r>
                <a:endParaRPr lang="en-US" altLang="zh-CN" sz="2400" dirty="0" smtClean="0">
                  <a:solidFill>
                    <a:srgbClr val="FF0000"/>
                  </a:solidFill>
                  <a:latin typeface="华文新魏" panose="02010800040101010101" pitchFamily="2" charset="-122"/>
                  <a:ea typeface="华文新魏" panose="0201080004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r>
                            <m:rPr>
                              <m:sty m:val="p"/>
                            </m:rPr>
                            <a:rPr lang="en-US" altLang="zh-CN" sz="2400">
                              <a:latin typeface="Cambria Math"/>
                            </a:rPr>
                            <m:t>S</m:t>
                          </m:r>
                        </m:e>
                        <m:sub>
                          <m:r>
                            <a:rPr lang="en-US" altLang="zh-CN" sz="2400" i="1">
                              <a:latin typeface="Cambria Math"/>
                            </a:rPr>
                            <m:t>𝑖</m:t>
                          </m:r>
                        </m:sub>
                      </m:sSub>
                      <m:d>
                        <m:dPr>
                          <m:ctrlPr>
                            <a:rPr lang="zh-CN" altLang="zh-CN" sz="2400" i="1">
                              <a:latin typeface="Cambria Math"/>
                            </a:rPr>
                          </m:ctrlPr>
                        </m:dPr>
                        <m:e>
                          <m:acc>
                            <m:accPr>
                              <m:chr m:val="⃗"/>
                              <m:ctrlPr>
                                <a:rPr lang="zh-CN" altLang="zh-CN" sz="2400" i="1">
                                  <a:latin typeface="Cambria Math"/>
                                </a:rPr>
                              </m:ctrlPr>
                            </m:accPr>
                            <m:e>
                              <m:r>
                                <a:rPr lang="en-US" altLang="zh-CN" sz="2400" i="1">
                                  <a:latin typeface="Cambria Math"/>
                                </a:rPr>
                                <m:t>𝑟</m:t>
                              </m:r>
                            </m:e>
                          </m:acc>
                          <m:r>
                            <a:rPr lang="en-US" altLang="zh-CN" sz="2400" i="1">
                              <a:latin typeface="Cambria Math"/>
                            </a:rPr>
                            <m:t>,</m:t>
                          </m:r>
                          <m:r>
                            <a:rPr lang="en-US" altLang="zh-CN" sz="2400" i="1">
                              <a:latin typeface="Cambria Math"/>
                            </a:rPr>
                            <m:t>𝑡</m:t>
                          </m:r>
                        </m:e>
                      </m:d>
                      <m:r>
                        <a:rPr lang="en-US" altLang="zh-CN" sz="2400" i="1">
                          <a:latin typeface="Cambria Math"/>
                        </a:rPr>
                        <m:t>+</m:t>
                      </m:r>
                      <m:sSub>
                        <m:sSubPr>
                          <m:ctrlPr>
                            <a:rPr lang="zh-CN" altLang="zh-CN" sz="2400" i="1">
                              <a:latin typeface="Cambria Math"/>
                            </a:rPr>
                          </m:ctrlPr>
                        </m:sSubPr>
                        <m:e>
                          <m:r>
                            <m:rPr>
                              <m:sty m:val="p"/>
                            </m:rPr>
                            <a:rPr lang="en-US" altLang="zh-CN" sz="2400">
                              <a:latin typeface="Cambria Math"/>
                            </a:rPr>
                            <m:t>S</m:t>
                          </m:r>
                        </m:e>
                        <m:sub>
                          <m:r>
                            <a:rPr lang="en-US" altLang="zh-CN" sz="2400" i="1">
                              <a:latin typeface="Cambria Math"/>
                            </a:rPr>
                            <m:t>𝑠</m:t>
                          </m:r>
                        </m:sub>
                      </m:sSub>
                      <m:d>
                        <m:dPr>
                          <m:ctrlPr>
                            <a:rPr lang="zh-CN" altLang="zh-CN" sz="2400" i="1">
                              <a:latin typeface="Cambria Math"/>
                            </a:rPr>
                          </m:ctrlPr>
                        </m:dPr>
                        <m:e>
                          <m:acc>
                            <m:accPr>
                              <m:chr m:val="⃗"/>
                              <m:ctrlPr>
                                <a:rPr lang="zh-CN" altLang="zh-CN" sz="2400" i="1">
                                  <a:latin typeface="Cambria Math"/>
                                </a:rPr>
                              </m:ctrlPr>
                            </m:accPr>
                            <m:e>
                              <m:r>
                                <a:rPr lang="en-US" altLang="zh-CN" sz="2400" i="1">
                                  <a:latin typeface="Cambria Math"/>
                                </a:rPr>
                                <m:t>𝑟</m:t>
                              </m:r>
                            </m:e>
                          </m:acc>
                          <m:r>
                            <a:rPr lang="en-US" altLang="zh-CN" sz="2400" i="1">
                              <a:latin typeface="Cambria Math"/>
                            </a:rPr>
                            <m:t>,</m:t>
                          </m:r>
                          <m:r>
                            <a:rPr lang="en-US" altLang="zh-CN" sz="2400" i="1">
                              <a:latin typeface="Cambria Math"/>
                            </a:rPr>
                            <m:t>𝑡</m:t>
                          </m:r>
                        </m:e>
                      </m:d>
                      <m:r>
                        <a:rPr lang="en-US" altLang="zh-CN" sz="2400" i="1">
                          <a:latin typeface="Cambria Math"/>
                        </a:rPr>
                        <m:t>=</m:t>
                      </m:r>
                      <m:sSub>
                        <m:sSubPr>
                          <m:ctrlPr>
                            <a:rPr lang="zh-CN" altLang="zh-CN" sz="2400" i="1" smtClean="0">
                              <a:solidFill>
                                <a:srgbClr val="FF0000"/>
                              </a:solidFill>
                              <a:latin typeface="Cambria Math"/>
                            </a:rPr>
                          </m:ctrlPr>
                        </m:sSubPr>
                        <m:e>
                          <m:r>
                            <m:rPr>
                              <m:sty m:val="p"/>
                            </m:rPr>
                            <a:rPr lang="en-US" altLang="zh-CN" sz="2400">
                              <a:solidFill>
                                <a:srgbClr val="FF0000"/>
                              </a:solidFill>
                              <a:latin typeface="Cambria Math"/>
                            </a:rPr>
                            <m:t>S</m:t>
                          </m:r>
                        </m:e>
                        <m:sub>
                          <m:r>
                            <a:rPr lang="en-US" altLang="zh-CN" sz="2400" i="1">
                              <a:solidFill>
                                <a:srgbClr val="FF0000"/>
                              </a:solidFill>
                              <a:latin typeface="Cambria Math"/>
                            </a:rPr>
                            <m:t>𝑟</m:t>
                          </m:r>
                        </m:sub>
                      </m:sSub>
                      <m:d>
                        <m:dPr>
                          <m:ctrlPr>
                            <a:rPr lang="zh-CN" altLang="zh-CN" sz="2400" i="1">
                              <a:latin typeface="Cambria Math"/>
                            </a:rPr>
                          </m:ctrlPr>
                        </m:dPr>
                        <m:e>
                          <m:acc>
                            <m:accPr>
                              <m:chr m:val="⃗"/>
                              <m:ctrlPr>
                                <a:rPr lang="zh-CN" altLang="zh-CN" sz="2400" i="1">
                                  <a:latin typeface="Cambria Math"/>
                                </a:rPr>
                              </m:ctrlPr>
                            </m:accPr>
                            <m:e>
                              <m:r>
                                <a:rPr lang="en-US" altLang="zh-CN" sz="2400" i="1">
                                  <a:latin typeface="Cambria Math"/>
                                </a:rPr>
                                <m:t>𝑟</m:t>
                              </m:r>
                            </m:e>
                          </m:acc>
                          <m:r>
                            <a:rPr lang="en-US" altLang="zh-CN" sz="2400" i="1">
                              <a:latin typeface="Cambria Math"/>
                            </a:rPr>
                            <m:t>,</m:t>
                          </m:r>
                          <m:r>
                            <a:rPr lang="en-US" altLang="zh-CN" sz="2400" i="1">
                              <a:latin typeface="Cambria Math"/>
                            </a:rPr>
                            <m:t>𝑡</m:t>
                          </m:r>
                        </m:e>
                      </m:d>
                      <m:r>
                        <a:rPr lang="en-US" altLang="zh-CN" sz="2400" i="1">
                          <a:latin typeface="Cambria Math"/>
                        </a:rPr>
                        <m:t>+</m:t>
                      </m:r>
                      <m:sSub>
                        <m:sSubPr>
                          <m:ctrlPr>
                            <a:rPr lang="zh-CN" altLang="zh-CN" sz="2400" i="1">
                              <a:latin typeface="Cambria Math"/>
                            </a:rPr>
                          </m:ctrlPr>
                        </m:sSubPr>
                        <m:e>
                          <m:r>
                            <m:rPr>
                              <m:sty m:val="p"/>
                            </m:rPr>
                            <a:rPr lang="en-US" altLang="zh-CN" sz="2400">
                              <a:latin typeface="Cambria Math"/>
                            </a:rPr>
                            <m:t>S</m:t>
                          </m:r>
                        </m:e>
                        <m:sub>
                          <m:r>
                            <a:rPr lang="en-US" altLang="zh-CN" sz="2400" i="1">
                              <a:latin typeface="Cambria Math"/>
                            </a:rPr>
                            <m:t>𝑤</m:t>
                          </m:r>
                        </m:sub>
                      </m:sSub>
                      <m:d>
                        <m:dPr>
                          <m:ctrlPr>
                            <a:rPr lang="zh-CN" altLang="zh-CN" sz="2400" i="1">
                              <a:latin typeface="Cambria Math"/>
                            </a:rPr>
                          </m:ctrlPr>
                        </m:dPr>
                        <m:e>
                          <m:acc>
                            <m:accPr>
                              <m:chr m:val="⃗"/>
                              <m:ctrlPr>
                                <a:rPr lang="zh-CN" altLang="zh-CN" sz="2400" i="1">
                                  <a:latin typeface="Cambria Math"/>
                                </a:rPr>
                              </m:ctrlPr>
                            </m:accPr>
                            <m:e>
                              <m:r>
                                <a:rPr lang="en-US" altLang="zh-CN" sz="2400" i="1">
                                  <a:latin typeface="Cambria Math"/>
                                </a:rPr>
                                <m:t>𝑟</m:t>
                              </m:r>
                            </m:e>
                          </m:acc>
                          <m:r>
                            <a:rPr lang="en-US" altLang="zh-CN" sz="2400" i="1">
                              <a:latin typeface="Cambria Math"/>
                            </a:rPr>
                            <m:t>,</m:t>
                          </m:r>
                          <m:r>
                            <a:rPr lang="en-US" altLang="zh-CN" sz="2400" i="1">
                              <a:latin typeface="Cambria Math"/>
                            </a:rPr>
                            <m:t>𝑡</m:t>
                          </m:r>
                        </m:e>
                      </m:d>
                    </m:oMath>
                  </m:oMathPara>
                </a14:m>
                <a:endParaRPr lang="en-US" altLang="zh-CN" sz="2400" dirty="0" smtClean="0">
                  <a:solidFill>
                    <a:srgbClr val="FF0000"/>
                  </a:solidFill>
                  <a:latin typeface="华文新魏" panose="02010800040101010101" pitchFamily="2" charset="-122"/>
                  <a:ea typeface="华文新魏" panose="02010800040101010101" pitchFamily="2" charset="-122"/>
                </a:endParaRPr>
              </a:p>
              <a:p>
                <a:pPr>
                  <a:lnSpc>
                    <a:spcPct val="150000"/>
                  </a:lnSpc>
                </a:pPr>
                <a:r>
                  <a:rPr lang="en-US" altLang="zh-CN" sz="2400" dirty="0" smtClean="0">
                    <a:latin typeface="华文新魏" panose="02010800040101010101" pitchFamily="2" charset="-122"/>
                    <a:ea typeface="华文新魏" panose="02010800040101010101" pitchFamily="2" charset="-122"/>
                  </a:rPr>
                  <a:t>         </a:t>
                </a:r>
                <a:r>
                  <a:rPr lang="zh-CN" altLang="zh-CN" sz="2400" dirty="0" smtClean="0">
                    <a:latin typeface="华文新魏" panose="02010800040101010101" pitchFamily="2" charset="-122"/>
                    <a:ea typeface="华文新魏" panose="02010800040101010101" pitchFamily="2" charset="-122"/>
                  </a:rPr>
                  <a:t>为了</a:t>
                </a:r>
                <a:r>
                  <a:rPr lang="zh-CN" altLang="zh-CN" sz="2400" dirty="0">
                    <a:latin typeface="华文新魏" panose="02010800040101010101" pitchFamily="2" charset="-122"/>
                    <a:ea typeface="华文新魏" panose="02010800040101010101" pitchFamily="2" charset="-122"/>
                  </a:rPr>
                  <a:t>便于数值计算，需要对靶腔和靶丸表面进行网格剖分</a:t>
                </a:r>
                <a:r>
                  <a:rPr lang="zh-CN" altLang="zh-CN" sz="2400" dirty="0" smtClean="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对靶腔和靶丸上的每个网格，都满足上述平衡方程，因此对所有的</a:t>
                </a:r>
                <a:r>
                  <a:rPr lang="en-US" altLang="zh-CN" sz="2400" dirty="0">
                    <a:latin typeface="华文新魏" panose="02010800040101010101" pitchFamily="2" charset="-122"/>
                    <a:ea typeface="华文新魏" panose="02010800040101010101" pitchFamily="2" charset="-122"/>
                  </a:rPr>
                  <a:t>n</a:t>
                </a:r>
                <a:r>
                  <a:rPr lang="zh-CN" altLang="zh-CN" sz="2400" dirty="0">
                    <a:latin typeface="华文新魏" panose="02010800040101010101" pitchFamily="2" charset="-122"/>
                    <a:ea typeface="华文新魏" panose="02010800040101010101" pitchFamily="2" charset="-122"/>
                  </a:rPr>
                  <a:t>个网格可建立</a:t>
                </a:r>
                <a:r>
                  <a:rPr lang="en-US" altLang="zh-CN" sz="2400" dirty="0">
                    <a:latin typeface="华文新魏" panose="02010800040101010101" pitchFamily="2" charset="-122"/>
                    <a:ea typeface="华文新魏" panose="02010800040101010101" pitchFamily="2" charset="-122"/>
                  </a:rPr>
                  <a:t>n</a:t>
                </a:r>
                <a:r>
                  <a:rPr lang="zh-CN" altLang="zh-CN" sz="2400" dirty="0">
                    <a:latin typeface="华文新魏" panose="02010800040101010101" pitchFamily="2" charset="-122"/>
                    <a:ea typeface="华文新魏" panose="02010800040101010101" pitchFamily="2" charset="-122"/>
                  </a:rPr>
                  <a:t>个能量平衡</a:t>
                </a:r>
                <a:r>
                  <a:rPr lang="zh-CN" altLang="zh-CN" sz="2400" dirty="0" smtClean="0">
                    <a:latin typeface="华文新魏" panose="02010800040101010101" pitchFamily="2" charset="-122"/>
                    <a:ea typeface="华文新魏" panose="02010800040101010101" pitchFamily="2" charset="-122"/>
                  </a:rPr>
                  <a:t>方程</a:t>
                </a:r>
                <a:r>
                  <a:rPr lang="en-US" altLang="zh-CN" sz="2400" dirty="0" smtClean="0">
                    <a:latin typeface="华文新魏" panose="02010800040101010101" pitchFamily="2" charset="-122"/>
                    <a:ea typeface="华文新魏" panose="02010800040101010101" pitchFamily="2" charset="-122"/>
                  </a:rPr>
                  <a:t>:</a:t>
                </a:r>
                <a14:m>
                  <m:oMath xmlns:m="http://schemas.openxmlformats.org/officeDocument/2006/math">
                    <m:r>
                      <a:rPr lang="en-US" altLang="zh-CN" sz="2400" b="0" i="1" smtClean="0">
                        <a:latin typeface="Cambria Math"/>
                        <a:ea typeface="华文新魏" panose="02010800040101010101" pitchFamily="2" charset="-122"/>
                      </a:rPr>
                      <m:t>𝐹</m:t>
                    </m:r>
                    <m:d>
                      <m:dPr>
                        <m:ctrlPr>
                          <a:rPr lang="en-US" altLang="zh-CN" sz="2400" b="0" i="1" smtClean="0">
                            <a:latin typeface="Cambria Math"/>
                            <a:ea typeface="华文新魏" panose="02010800040101010101" pitchFamily="2" charset="-122"/>
                          </a:rPr>
                        </m:ctrlPr>
                      </m:dPr>
                      <m:e>
                        <m:sSub>
                          <m:sSubPr>
                            <m:ctrlPr>
                              <a:rPr lang="zh-CN" altLang="zh-CN" sz="2400" i="1" smtClean="0">
                                <a:solidFill>
                                  <a:schemeClr val="tx1"/>
                                </a:solidFill>
                                <a:latin typeface="Cambria Math"/>
                              </a:rPr>
                            </m:ctrlPr>
                          </m:sSubPr>
                          <m:e>
                            <m:r>
                              <m:rPr>
                                <m:sty m:val="p"/>
                              </m:rPr>
                              <a:rPr lang="en-US" altLang="zh-CN" sz="2400">
                                <a:solidFill>
                                  <a:schemeClr val="tx1"/>
                                </a:solidFill>
                                <a:latin typeface="Cambria Math"/>
                              </a:rPr>
                              <m:t>S</m:t>
                            </m:r>
                          </m:e>
                          <m:sub>
                            <m:r>
                              <a:rPr lang="en-US" altLang="zh-CN" sz="2400" i="1">
                                <a:solidFill>
                                  <a:schemeClr val="tx1"/>
                                </a:solidFill>
                                <a:latin typeface="Cambria Math"/>
                              </a:rPr>
                              <m:t>𝑟</m:t>
                            </m:r>
                          </m:sub>
                        </m:sSub>
                      </m:e>
                    </m:d>
                    <m:r>
                      <a:rPr lang="en-US" altLang="zh-CN" sz="2400" b="0" i="1" smtClean="0">
                        <a:latin typeface="Cambria Math"/>
                        <a:ea typeface="华文新魏" panose="02010800040101010101" pitchFamily="2" charset="-122"/>
                      </a:rPr>
                      <m:t>=0</m:t>
                    </m:r>
                  </m:oMath>
                </a14:m>
                <a:r>
                  <a:rPr lang="en-US" altLang="zh-CN" sz="2400" dirty="0" smtClean="0">
                    <a:latin typeface="华文新魏" pitchFamily="2" charset="-122"/>
                    <a:ea typeface="华文新魏" pitchFamily="2" charset="-122"/>
                  </a:rPr>
                  <a:t>.</a:t>
                </a:r>
                <a:endParaRPr lang="en-US" altLang="zh-CN" sz="2400" dirty="0">
                  <a:latin typeface="华文新魏" pitchFamily="2" charset="-122"/>
                  <a:ea typeface="华文新魏" pitchFamily="2" charset="-122"/>
                </a:endParaRPr>
              </a:p>
            </p:txBody>
          </p:sp>
        </mc:Choice>
        <mc:Fallback>
          <p:sp>
            <p:nvSpPr>
              <p:cNvPr id="3" name="矩形 2"/>
              <p:cNvSpPr>
                <a:spLocks noRot="1" noChangeAspect="1" noMove="1" noResize="1" noEditPoints="1" noAdjustHandles="1" noChangeArrowheads="1" noChangeShapeType="1" noTextEdit="1"/>
              </p:cNvSpPr>
              <p:nvPr/>
            </p:nvSpPr>
            <p:spPr>
              <a:xfrm>
                <a:off x="827584" y="1410742"/>
                <a:ext cx="7488832" cy="5078313"/>
              </a:xfrm>
              <a:prstGeom prst="rect">
                <a:avLst/>
              </a:prstGeom>
              <a:blipFill rotWithShape="1">
                <a:blip r:embed="rId4"/>
                <a:stretch>
                  <a:fillRect l="-1303" b="-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91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623674"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1.3 </a:t>
            </a:r>
            <a:r>
              <a:rPr lang="zh-CN" altLang="en-US" sz="3200" dirty="0" smtClean="0">
                <a:solidFill>
                  <a:srgbClr val="00B0F0"/>
                </a:solidFill>
                <a:latin typeface="华文楷体" pitchFamily="2" charset="-122"/>
                <a:ea typeface="华文楷体" pitchFamily="2" charset="-122"/>
              </a:rPr>
              <a:t>国内外研究现状</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13754" y="2368071"/>
            <a:ext cx="7646678" cy="3416320"/>
          </a:xfrm>
          <a:prstGeom prst="rect">
            <a:avLst/>
          </a:prstGeom>
        </p:spPr>
        <p:txBody>
          <a:bodyPr wrap="square">
            <a:spAutoFit/>
          </a:bodyPr>
          <a:lstStyle/>
          <a:p>
            <a:r>
              <a:rPr lang="zh-CN" altLang="en-US" sz="2400" dirty="0">
                <a:latin typeface="华文新魏" panose="02010800040101010101" pitchFamily="2" charset="-122"/>
                <a:ea typeface="华文新魏" panose="02010800040101010101" pitchFamily="2" charset="-122"/>
              </a:rPr>
              <a:t>针对上述平衡方程，国内外的学者做了大量</a:t>
            </a:r>
            <a:r>
              <a:rPr lang="zh-CN" altLang="en-US" sz="2400" dirty="0" smtClean="0">
                <a:latin typeface="华文新魏" panose="02010800040101010101" pitchFamily="2" charset="-122"/>
                <a:ea typeface="华文新魏" panose="02010800040101010101" pitchFamily="2" charset="-122"/>
              </a:rPr>
              <a:t>的研究：</a:t>
            </a:r>
            <a:endParaRPr lang="en-US" altLang="zh-CN" sz="2400" dirty="0">
              <a:latin typeface="华文新魏" panose="02010800040101010101" pitchFamily="2" charset="-122"/>
              <a:ea typeface="华文新魏" panose="02010800040101010101" pitchFamily="2" charset="-122"/>
            </a:endParaRPr>
          </a:p>
          <a:p>
            <a:pPr marL="342900" indent="-342900">
              <a:buFont typeface="Wingdings" panose="05000000000000000000" pitchFamily="2" charset="2"/>
              <a:buChar char="ü"/>
            </a:pPr>
            <a:r>
              <a:rPr lang="en-US" altLang="zh-CN" sz="2400" dirty="0" err="1">
                <a:latin typeface="华文新魏" panose="02010800040101010101" pitchFamily="2" charset="-122"/>
                <a:ea typeface="华文新魏" panose="02010800040101010101" pitchFamily="2" charset="-122"/>
              </a:rPr>
              <a:t>Srivastava</a:t>
            </a:r>
            <a:r>
              <a:rPr lang="zh-CN" altLang="en-US" sz="2400" dirty="0">
                <a:latin typeface="华文新魏" panose="02010800040101010101" pitchFamily="2" charset="-122"/>
                <a:ea typeface="华文新魏" panose="02010800040101010101" pitchFamily="2" charset="-122"/>
              </a:rPr>
              <a:t>等采用了</a:t>
            </a:r>
            <a:r>
              <a:rPr lang="en-US" altLang="zh-CN" sz="2400" dirty="0">
                <a:latin typeface="华文新魏" panose="02010800040101010101" pitchFamily="2" charset="-122"/>
                <a:ea typeface="华文新魏" panose="02010800040101010101" pitchFamily="2" charset="-122"/>
              </a:rPr>
              <a:t>Newton-</a:t>
            </a:r>
            <a:r>
              <a:rPr lang="en-US" altLang="zh-CN" sz="2400" dirty="0" err="1">
                <a:latin typeface="华文新魏" panose="02010800040101010101" pitchFamily="2" charset="-122"/>
                <a:ea typeface="华文新魏" panose="02010800040101010101" pitchFamily="2" charset="-122"/>
              </a:rPr>
              <a:t>Raphson</a:t>
            </a:r>
            <a:r>
              <a:rPr lang="zh-CN" altLang="en-US" sz="2400" dirty="0">
                <a:latin typeface="华文新魏" panose="02010800040101010101" pitchFamily="2" charset="-122"/>
                <a:ea typeface="华文新魏" panose="02010800040101010101" pitchFamily="2" charset="-122"/>
              </a:rPr>
              <a:t>方法求解；</a:t>
            </a:r>
            <a:endParaRPr lang="en-US" altLang="zh-CN" sz="2400" dirty="0">
              <a:latin typeface="华文新魏" panose="02010800040101010101" pitchFamily="2" charset="-122"/>
              <a:ea typeface="华文新魏" panose="02010800040101010101" pitchFamily="2" charset="-122"/>
            </a:endParaRPr>
          </a:p>
          <a:p>
            <a:pPr marL="342900" indent="-342900">
              <a:buFont typeface="Wingdings" panose="05000000000000000000" pitchFamily="2" charset="2"/>
              <a:buChar char="ü"/>
            </a:pPr>
            <a:r>
              <a:rPr lang="zh-CN" altLang="en-US" sz="2400" dirty="0">
                <a:latin typeface="华文新魏" panose="02010800040101010101" pitchFamily="2" charset="-122"/>
                <a:ea typeface="华文新魏" panose="02010800040101010101" pitchFamily="2" charset="-122"/>
              </a:rPr>
              <a:t>黄天晅等采用了迭代法求解；</a:t>
            </a:r>
            <a:endParaRPr lang="en-US" altLang="zh-CN" sz="2400" dirty="0">
              <a:latin typeface="华文新魏" panose="02010800040101010101" pitchFamily="2" charset="-122"/>
              <a:ea typeface="华文新魏" panose="02010800040101010101" pitchFamily="2" charset="-122"/>
            </a:endParaRPr>
          </a:p>
          <a:p>
            <a:pPr marL="342900" indent="-342900">
              <a:buFont typeface="Wingdings" panose="05000000000000000000" pitchFamily="2" charset="2"/>
              <a:buChar char="ü"/>
            </a:pPr>
            <a:r>
              <a:rPr lang="zh-CN" altLang="en-US" sz="2400" dirty="0">
                <a:latin typeface="华文新魏" panose="02010800040101010101" pitchFamily="2" charset="-122"/>
                <a:ea typeface="华文新魏" panose="02010800040101010101" pitchFamily="2" charset="-122"/>
              </a:rPr>
              <a:t>江少恩</a:t>
            </a:r>
            <a:r>
              <a:rPr lang="zh-CN" altLang="en-US" sz="2400" dirty="0" smtClean="0">
                <a:latin typeface="华文新魏" panose="02010800040101010101" pitchFamily="2" charset="-122"/>
                <a:ea typeface="华文新魏" panose="02010800040101010101" pitchFamily="2" charset="-122"/>
              </a:rPr>
              <a:t>等</a:t>
            </a:r>
            <a:r>
              <a:rPr lang="zh-CN" altLang="en-US" sz="2400" dirty="0">
                <a:latin typeface="华文新魏" panose="02010800040101010101" pitchFamily="2" charset="-122"/>
                <a:ea typeface="华文新魏" panose="02010800040101010101" pitchFamily="2" charset="-122"/>
              </a:rPr>
              <a:t>采用</a:t>
            </a:r>
            <a:r>
              <a:rPr lang="zh-CN" altLang="en-US" sz="2400" dirty="0" smtClean="0">
                <a:latin typeface="华文新魏" panose="02010800040101010101" pitchFamily="2" charset="-122"/>
                <a:ea typeface="华文新魏" panose="02010800040101010101" pitchFamily="2" charset="-122"/>
              </a:rPr>
              <a:t>了</a:t>
            </a:r>
            <a:r>
              <a:rPr lang="zh-CN" altLang="en-US" sz="2400" dirty="0">
                <a:latin typeface="华文新魏" panose="02010800040101010101" pitchFamily="2" charset="-122"/>
                <a:ea typeface="华文新魏" panose="02010800040101010101" pitchFamily="2" charset="-122"/>
              </a:rPr>
              <a:t>梯度法求解；</a:t>
            </a:r>
            <a:endParaRPr lang="en-US" altLang="zh-CN" sz="2400" dirty="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        但这些求解方法普遍存在着收敛慢，算法不稳定，受初值影响较大，并且需要大量的存储空间。当方程规模较大时，几乎无法求解，因此有必要寻找更加</a:t>
            </a:r>
            <a:r>
              <a:rPr lang="zh-CN" altLang="en-US" sz="2400" dirty="0" smtClean="0">
                <a:latin typeface="华文新魏" panose="02010800040101010101" pitchFamily="2" charset="-122"/>
                <a:ea typeface="华文新魏" panose="02010800040101010101" pitchFamily="2" charset="-122"/>
              </a:rPr>
              <a:t>高效、快速、稳定的</a:t>
            </a:r>
            <a:r>
              <a:rPr lang="zh-CN" altLang="en-US" sz="2400" dirty="0">
                <a:latin typeface="华文新魏" panose="02010800040101010101" pitchFamily="2" charset="-122"/>
                <a:ea typeface="华文新魏" panose="02010800040101010101" pitchFamily="2" charset="-122"/>
              </a:rPr>
              <a:t>解法。</a:t>
            </a:r>
          </a:p>
        </p:txBody>
      </p:sp>
      <p:sp>
        <p:nvSpPr>
          <p:cNvPr id="8" name="标题 1"/>
          <p:cNvSpPr txBox="1">
            <a:spLocks/>
          </p:cNvSpPr>
          <p:nvPr/>
        </p:nvSpPr>
        <p:spPr bwMode="gray">
          <a:xfrm>
            <a:off x="323527" y="1358682"/>
            <a:ext cx="4313565"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en-US" altLang="zh-CN" sz="3200" dirty="0" smtClean="0">
                <a:solidFill>
                  <a:srgbClr val="00B0F0"/>
                </a:solidFill>
                <a:latin typeface="华文楷体" pitchFamily="2" charset="-122"/>
                <a:ea typeface="华文楷体" pitchFamily="2" charset="-122"/>
              </a:rPr>
              <a:t>ICF</a:t>
            </a:r>
            <a:r>
              <a:rPr lang="zh-CN" altLang="en-US" sz="3200" dirty="0" smtClean="0">
                <a:solidFill>
                  <a:srgbClr val="00B0F0"/>
                </a:solidFill>
                <a:latin typeface="华文楷体" pitchFamily="2" charset="-122"/>
                <a:ea typeface="华文楷体" pitchFamily="2" charset="-122"/>
              </a:rPr>
              <a:t>辐射对称性分析</a:t>
            </a:r>
            <a:endParaRPr lang="zh-CN" altLang="en-US" sz="3200" dirty="0">
              <a:solidFill>
                <a:srgbClr val="00B0F0"/>
              </a:solidFill>
              <a:latin typeface="华文楷体" pitchFamily="2" charset="-122"/>
              <a:ea typeface="华文楷体" pitchFamily="2" charset="-122"/>
            </a:endParaRPr>
          </a:p>
        </p:txBody>
      </p:sp>
    </p:spTree>
    <p:extLst>
      <p:ext uri="{BB962C8B-B14F-4D97-AF65-F5344CB8AC3E}">
        <p14:creationId xmlns:p14="http://schemas.microsoft.com/office/powerpoint/2010/main" val="1184445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623674"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1.3 </a:t>
            </a:r>
            <a:r>
              <a:rPr lang="zh-CN" altLang="en-US" sz="3200" dirty="0" smtClean="0">
                <a:solidFill>
                  <a:srgbClr val="00B0F0"/>
                </a:solidFill>
                <a:latin typeface="华文楷体" pitchFamily="2" charset="-122"/>
                <a:ea typeface="华文楷体" pitchFamily="2" charset="-122"/>
              </a:rPr>
              <a:t>国内外研究现状</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bwMode="gray">
          <a:xfrm>
            <a:off x="323527" y="1358682"/>
            <a:ext cx="2520281"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zh-CN" altLang="en-US" sz="3200" dirty="0" smtClean="0">
                <a:solidFill>
                  <a:srgbClr val="00B0F0"/>
                </a:solidFill>
                <a:latin typeface="华文楷体" pitchFamily="2" charset="-122"/>
                <a:ea typeface="华文楷体" pitchFamily="2" charset="-122"/>
              </a:rPr>
              <a:t>压缩感知</a:t>
            </a:r>
            <a:endParaRPr lang="zh-CN" altLang="en-US" sz="3200" dirty="0">
              <a:solidFill>
                <a:srgbClr val="00B0F0"/>
              </a:solidFill>
              <a:latin typeface="华文楷体" pitchFamily="2" charset="-122"/>
              <a:ea typeface="华文楷体" pitchFamily="2" charset="-122"/>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249" y="2276872"/>
            <a:ext cx="7144891" cy="394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667390" y="4077072"/>
            <a:ext cx="3937058" cy="1077218"/>
          </a:xfrm>
          <a:prstGeom prst="rect">
            <a:avLst/>
          </a:prstGeom>
          <a:noFill/>
        </p:spPr>
        <p:txBody>
          <a:bodyPr wrap="square" rtlCol="0">
            <a:spAutoFit/>
          </a:bodyPr>
          <a:lstStyle/>
          <a:p>
            <a:r>
              <a:rPr lang="zh-CN" altLang="en-US" sz="3200" dirty="0" smtClean="0">
                <a:solidFill>
                  <a:srgbClr val="FF0000"/>
                </a:solidFill>
              </a:rPr>
              <a:t>只需要</a:t>
            </a:r>
            <a:r>
              <a:rPr lang="en-US" altLang="zh-CN" sz="3200" dirty="0" smtClean="0">
                <a:solidFill>
                  <a:srgbClr val="FF0000"/>
                </a:solidFill>
              </a:rPr>
              <a:t>2.5%</a:t>
            </a:r>
            <a:r>
              <a:rPr lang="zh-CN" altLang="en-US" sz="3200" dirty="0" smtClean="0">
                <a:solidFill>
                  <a:srgbClr val="FF0000"/>
                </a:solidFill>
              </a:rPr>
              <a:t>的信息！！</a:t>
            </a:r>
            <a:endParaRPr lang="zh-CN" altLang="en-US" sz="3200" dirty="0">
              <a:solidFill>
                <a:srgbClr val="FF0000"/>
              </a:solidFill>
            </a:endParaRPr>
          </a:p>
        </p:txBody>
      </p:sp>
    </p:spTree>
    <p:extLst>
      <p:ext uri="{BB962C8B-B14F-4D97-AF65-F5344CB8AC3E}">
        <p14:creationId xmlns:p14="http://schemas.microsoft.com/office/powerpoint/2010/main" val="93914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1000"/>
                                        <p:tgtEl>
                                          <p:spTgt spid="6146"/>
                                        </p:tgtEl>
                                      </p:cBhvr>
                                    </p:animEffect>
                                    <p:anim calcmode="lin" valueType="num">
                                      <p:cBhvr>
                                        <p:cTn id="23" dur="1000" fill="hold"/>
                                        <p:tgtEl>
                                          <p:spTgt spid="6146"/>
                                        </p:tgtEl>
                                        <p:attrNameLst>
                                          <p:attrName>ppt_x</p:attrName>
                                        </p:attrNameLst>
                                      </p:cBhvr>
                                      <p:tavLst>
                                        <p:tav tm="0">
                                          <p:val>
                                            <p:strVal val="#ppt_x"/>
                                          </p:val>
                                        </p:tav>
                                        <p:tav tm="100000">
                                          <p:val>
                                            <p:strVal val="#ppt_x"/>
                                          </p:val>
                                        </p:tav>
                                      </p:tavLst>
                                    </p:anim>
                                    <p:anim calcmode="lin" valueType="num">
                                      <p:cBhvr>
                                        <p:cTn id="24"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623674"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1.3 </a:t>
            </a:r>
            <a:r>
              <a:rPr lang="zh-CN" altLang="en-US" sz="3200" dirty="0" smtClean="0">
                <a:solidFill>
                  <a:srgbClr val="00B0F0"/>
                </a:solidFill>
                <a:latin typeface="华文楷体" pitchFamily="2" charset="-122"/>
                <a:ea typeface="华文楷体" pitchFamily="2" charset="-122"/>
              </a:rPr>
              <a:t>国内外研究现状</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bwMode="gray">
          <a:xfrm>
            <a:off x="323527" y="1358682"/>
            <a:ext cx="2520281" cy="6301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zh-CN" altLang="en-US" sz="3200" dirty="0" smtClean="0">
                <a:solidFill>
                  <a:srgbClr val="00B0F0"/>
                </a:solidFill>
                <a:latin typeface="华文楷体" pitchFamily="2" charset="-122"/>
                <a:ea typeface="华文楷体" pitchFamily="2" charset="-122"/>
              </a:rPr>
              <a:t>压缩感知</a:t>
            </a:r>
            <a:endParaRPr lang="zh-CN" altLang="en-US" sz="3200" dirty="0">
              <a:solidFill>
                <a:srgbClr val="00B0F0"/>
              </a:solidFill>
              <a:latin typeface="华文楷体" pitchFamily="2" charset="-122"/>
              <a:ea typeface="华文楷体" pitchFamily="2" charset="-122"/>
            </a:endParaRPr>
          </a:p>
        </p:txBody>
      </p:sp>
      <p:sp>
        <p:nvSpPr>
          <p:cNvPr id="3" name="TextBox 2"/>
          <p:cNvSpPr txBox="1"/>
          <p:nvPr/>
        </p:nvSpPr>
        <p:spPr>
          <a:xfrm>
            <a:off x="683568" y="1916832"/>
            <a:ext cx="7920880" cy="1569660"/>
          </a:xfrm>
          <a:prstGeom prst="rect">
            <a:avLst/>
          </a:prstGeom>
          <a:noFill/>
        </p:spPr>
        <p:txBody>
          <a:bodyPr wrap="square" rtlCol="0">
            <a:spAutoFit/>
          </a:bodyPr>
          <a:lstStyle/>
          <a:p>
            <a:r>
              <a:rPr lang="zh-CN" altLang="en-US" sz="2400" dirty="0" smtClean="0"/>
              <a:t>       </a:t>
            </a:r>
            <a:r>
              <a:rPr lang="zh-CN" altLang="en-US" sz="2400" dirty="0" smtClean="0">
                <a:latin typeface="华文新魏" panose="02010800040101010101" pitchFamily="2" charset="-122"/>
                <a:ea typeface="华文新魏" panose="02010800040101010101" pitchFamily="2" charset="-122"/>
              </a:rPr>
              <a:t>压缩感知</a:t>
            </a:r>
            <a:r>
              <a:rPr lang="zh-CN" altLang="zh-CN" sz="2400" dirty="0" smtClean="0">
                <a:latin typeface="华文新魏" panose="02010800040101010101" pitchFamily="2" charset="-122"/>
                <a:ea typeface="华文新魏" panose="02010800040101010101" pitchFamily="2" charset="-122"/>
              </a:rPr>
              <a:t>理论指出</a:t>
            </a:r>
            <a:r>
              <a:rPr lang="zh-CN" altLang="en-US" sz="2400" dirty="0" smtClean="0">
                <a:latin typeface="华文新魏" panose="02010800040101010101" pitchFamily="2" charset="-122"/>
                <a:ea typeface="华文新魏" panose="02010800040101010101" pitchFamily="2" charset="-122"/>
              </a:rPr>
              <a:t>，</a:t>
            </a:r>
            <a:r>
              <a:rPr lang="zh-CN" altLang="zh-CN" sz="2400" dirty="0" smtClean="0">
                <a:latin typeface="华文新魏" panose="02010800040101010101" pitchFamily="2" charset="-122"/>
                <a:ea typeface="华文新魏" panose="02010800040101010101" pitchFamily="2" charset="-122"/>
              </a:rPr>
              <a:t>一</a:t>
            </a:r>
            <a:r>
              <a:rPr lang="zh-CN" altLang="zh-CN" sz="2400" dirty="0">
                <a:latin typeface="华文新魏" panose="02010800040101010101" pitchFamily="2" charset="-122"/>
                <a:ea typeface="华文新魏" panose="02010800040101010101" pitchFamily="2" charset="-122"/>
              </a:rPr>
              <a:t>个具有稀疏表达的有限长度信号可以通过少量</a:t>
            </a:r>
            <a:r>
              <a:rPr lang="zh-CN" altLang="zh-CN" sz="2400" dirty="0" smtClean="0">
                <a:latin typeface="华文新魏" panose="02010800040101010101" pitchFamily="2" charset="-122"/>
                <a:ea typeface="华文新魏" panose="02010800040101010101" pitchFamily="2" charset="-122"/>
              </a:rPr>
              <a:t>的测量</a:t>
            </a:r>
            <a:r>
              <a:rPr lang="zh-CN" altLang="zh-CN" sz="2400" dirty="0">
                <a:latin typeface="华文新魏" panose="02010800040101010101" pitchFamily="2" charset="-122"/>
                <a:ea typeface="华文新魏" panose="02010800040101010101" pitchFamily="2" charset="-122"/>
              </a:rPr>
              <a:t>值恢复</a:t>
            </a:r>
            <a:r>
              <a:rPr lang="zh-CN"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鉴于压缩感知通过较少的信息就可以精确重构原信号，那么将压缩感知运用到上述方程求解中，可以大幅度缩减方程规模。</a:t>
            </a:r>
            <a:endParaRPr lang="en-US" altLang="zh-CN" sz="2400" dirty="0" smtClean="0">
              <a:latin typeface="华文新魏" panose="02010800040101010101" pitchFamily="2" charset="-122"/>
              <a:ea typeface="华文新魏" panose="02010800040101010101" pitchFamily="2" charset="-122"/>
            </a:endParaRPr>
          </a:p>
        </p:txBody>
      </p:sp>
      <p:sp>
        <p:nvSpPr>
          <p:cNvPr id="11" name="标题 1"/>
          <p:cNvSpPr txBox="1">
            <a:spLocks/>
          </p:cNvSpPr>
          <p:nvPr/>
        </p:nvSpPr>
        <p:spPr bwMode="gray">
          <a:xfrm>
            <a:off x="475926" y="3356992"/>
            <a:ext cx="3231978" cy="6301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zh-CN" altLang="en-US" sz="3200" dirty="0" smtClean="0">
                <a:solidFill>
                  <a:srgbClr val="00B0F0"/>
                </a:solidFill>
                <a:latin typeface="华文楷体" pitchFamily="2" charset="-122"/>
                <a:ea typeface="华文楷体" pitchFamily="2" charset="-122"/>
              </a:rPr>
              <a:t>信号的稀疏性</a:t>
            </a:r>
            <a:endParaRPr lang="zh-CN" altLang="en-US" sz="3200" dirty="0">
              <a:solidFill>
                <a:srgbClr val="00B0F0"/>
              </a:solidFill>
              <a:latin typeface="华文楷体" pitchFamily="2" charset="-122"/>
              <a:ea typeface="华文楷体" pitchFamily="2" charset="-122"/>
            </a:endParaRPr>
          </a:p>
        </p:txBody>
      </p:sp>
      <mc:AlternateContent xmlns:mc="http://schemas.openxmlformats.org/markup-compatibility/2006">
        <mc:Choice xmlns:a14="http://schemas.microsoft.com/office/drawing/2010/main" Requires="a14">
          <p:sp>
            <p:nvSpPr>
              <p:cNvPr id="4" name="TextBox 3"/>
              <p:cNvSpPr txBox="1"/>
              <p:nvPr/>
            </p:nvSpPr>
            <p:spPr>
              <a:xfrm>
                <a:off x="755576" y="3789040"/>
                <a:ext cx="7632848" cy="29778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a:rPr>
                        <m:t>𝑋</m:t>
                      </m:r>
                      <m:r>
                        <a:rPr lang="en-US" altLang="zh-CN" sz="2400" i="1">
                          <a:latin typeface="Cambria Math"/>
                        </a:rPr>
                        <m:t>=</m:t>
                      </m:r>
                      <m:nary>
                        <m:naryPr>
                          <m:chr m:val="∑"/>
                          <m:ctrlPr>
                            <a:rPr lang="en-US" altLang="zh-CN" sz="2400" i="1">
                              <a:latin typeface="Cambria Math"/>
                            </a:rPr>
                          </m:ctrlPr>
                        </m:naryPr>
                        <m:sub>
                          <m:r>
                            <m:rPr>
                              <m:brk m:alnAt="23"/>
                            </m:rPr>
                            <a:rPr lang="en-US" altLang="zh-CN" sz="2400" i="1">
                              <a:latin typeface="Cambria Math"/>
                            </a:rPr>
                            <m:t>𝑖</m:t>
                          </m:r>
                          <m:r>
                            <a:rPr lang="en-US" altLang="zh-CN" sz="2400" i="1">
                              <a:latin typeface="Cambria Math"/>
                            </a:rPr>
                            <m:t>=0</m:t>
                          </m:r>
                        </m:sub>
                        <m:sup>
                          <m:r>
                            <a:rPr lang="en-US" altLang="zh-CN" sz="2400" i="1">
                              <a:latin typeface="Cambria Math"/>
                            </a:rPr>
                            <m:t>𝑁</m:t>
                          </m:r>
                        </m:sup>
                        <m:e>
                          <m:sSub>
                            <m:sSubPr>
                              <m:ctrlPr>
                                <a:rPr lang="en-US" altLang="zh-CN" sz="2400" i="1">
                                  <a:latin typeface="Cambria Math"/>
                                </a:rPr>
                              </m:ctrlPr>
                            </m:sSubPr>
                            <m:e>
                              <m:r>
                                <a:rPr lang="zh-CN" altLang="en-US" sz="2400" i="1">
                                  <a:latin typeface="Cambria Math"/>
                                </a:rPr>
                                <m:t>𝜃</m:t>
                              </m:r>
                            </m:e>
                            <m:sub>
                              <m:r>
                                <a:rPr lang="en-US" altLang="zh-CN" sz="2400" i="1">
                                  <a:latin typeface="Cambria Math"/>
                                </a:rPr>
                                <m:t>𝑖</m:t>
                              </m:r>
                            </m:sub>
                          </m:sSub>
                          <m:sSub>
                            <m:sSubPr>
                              <m:ctrlPr>
                                <a:rPr lang="en-US" altLang="zh-CN" sz="2400" i="1">
                                  <a:latin typeface="Cambria Math"/>
                                </a:rPr>
                              </m:ctrlPr>
                            </m:sSubPr>
                            <m:e>
                              <m:r>
                                <m:rPr>
                                  <m:sty m:val="p"/>
                                </m:rPr>
                                <a:rPr lang="el-GR" altLang="zh-CN" sz="2400" i="1">
                                  <a:latin typeface="Cambria Math"/>
                                  <a:ea typeface="Cambria Math"/>
                                </a:rPr>
                                <m:t>Ψ</m:t>
                              </m:r>
                            </m:e>
                            <m:sub>
                              <m:r>
                                <a:rPr lang="en-US" altLang="zh-CN" sz="2400" i="1">
                                  <a:latin typeface="Cambria Math"/>
                                </a:rPr>
                                <m:t>𝑖</m:t>
                              </m:r>
                            </m:sub>
                          </m:sSub>
                        </m:e>
                      </m:nary>
                      <m:r>
                        <a:rPr lang="en-US" altLang="zh-CN" sz="2400" i="1">
                          <a:latin typeface="Cambria Math"/>
                        </a:rPr>
                        <m:t>       </m:t>
                      </m:r>
                      <m:r>
                        <a:rPr lang="en-US" altLang="zh-CN" sz="2400" i="1">
                          <a:latin typeface="Cambria Math"/>
                        </a:rPr>
                        <m:t>𝑜𝑟</m:t>
                      </m:r>
                      <m:r>
                        <a:rPr lang="en-US" altLang="zh-CN" sz="2400" i="1">
                          <a:latin typeface="Cambria Math"/>
                        </a:rPr>
                        <m:t>        </m:t>
                      </m:r>
                      <m:r>
                        <a:rPr lang="en-US" altLang="zh-CN" sz="2400" i="1">
                          <a:latin typeface="Cambria Math"/>
                        </a:rPr>
                        <m:t>𝑋</m:t>
                      </m:r>
                      <m:r>
                        <a:rPr lang="en-US" altLang="zh-CN" sz="2400" i="1">
                          <a:latin typeface="Cambria Math"/>
                        </a:rPr>
                        <m:t>=</m:t>
                      </m:r>
                      <m:r>
                        <m:rPr>
                          <m:sty m:val="p"/>
                        </m:rPr>
                        <a:rPr lang="el-GR" altLang="zh-CN" sz="2400" i="1">
                          <a:latin typeface="Cambria Math"/>
                          <a:ea typeface="Cambria Math"/>
                        </a:rPr>
                        <m:t>ΨΘ</m:t>
                      </m:r>
                    </m:oMath>
                  </m:oMathPara>
                </a14:m>
                <a:endParaRPr lang="zh-CN" altLang="zh-CN" sz="2400" dirty="0">
                  <a:latin typeface="华文新魏" panose="02010800040101010101" pitchFamily="2" charset="-122"/>
                  <a:ea typeface="华文新魏" panose="02010800040101010101" pitchFamily="2" charset="-122"/>
                </a:endParaRPr>
              </a:p>
              <a:p>
                <a:r>
                  <a:rPr lang="en-US" altLang="zh-CN" sz="2400" dirty="0" smtClean="0"/>
                  <a:t>      </a:t>
                </a:r>
                <a14:m>
                  <m:oMath xmlns:m="http://schemas.openxmlformats.org/officeDocument/2006/math">
                    <m:r>
                      <a:rPr lang="en-US" altLang="zh-CN" sz="2400" i="1" dirty="0">
                        <a:latin typeface="Cambria Math"/>
                      </a:rPr>
                      <m:t>𝑋</m:t>
                    </m:r>
                  </m:oMath>
                </a14:m>
                <a:r>
                  <a:rPr lang="zh-CN" altLang="en-US" sz="2400" dirty="0">
                    <a:latin typeface="华文新魏" panose="02010800040101010101" pitchFamily="2" charset="-122"/>
                    <a:ea typeface="华文新魏" panose="02010800040101010101" pitchFamily="2" charset="-122"/>
                  </a:rPr>
                  <a:t>和</a:t>
                </a:r>
                <a14:m>
                  <m:oMath xmlns:m="http://schemas.openxmlformats.org/officeDocument/2006/math">
                    <m:r>
                      <m:rPr>
                        <m:sty m:val="p"/>
                      </m:rPr>
                      <a:rPr lang="el-GR" altLang="zh-CN" sz="2400" i="1" dirty="0">
                        <a:latin typeface="Cambria Math"/>
                        <a:ea typeface="Cambria Math"/>
                      </a:rPr>
                      <m:t>Θ</m:t>
                    </m:r>
                  </m:oMath>
                </a14:m>
                <a:r>
                  <a:rPr lang="zh-CN" altLang="en-US" sz="2400" dirty="0">
                    <a:latin typeface="华文新魏" panose="02010800040101010101" pitchFamily="2" charset="-122"/>
                    <a:ea typeface="华文新魏" panose="02010800040101010101" pitchFamily="2" charset="-122"/>
                  </a:rPr>
                  <a:t>是</a:t>
                </a:r>
                <a:r>
                  <a:rPr lang="zh-CN" altLang="en-US" sz="2400" dirty="0">
                    <a:latin typeface="华文新魏" panose="02010800040101010101" pitchFamily="2" charset="-122"/>
                    <a:ea typeface="华文新魏" panose="02010800040101010101" pitchFamily="2" charset="-122"/>
                  </a:rPr>
                  <a:t>同一个信号的等价表示，</a:t>
                </a:r>
                <a14:m>
                  <m:oMath xmlns:m="http://schemas.openxmlformats.org/officeDocument/2006/math">
                    <m:r>
                      <a:rPr lang="en-US" altLang="zh-CN" sz="2400" i="1" dirty="0">
                        <a:latin typeface="Cambria Math"/>
                      </a:rPr>
                      <m:t>𝑋</m:t>
                    </m:r>
                  </m:oMath>
                </a14:m>
                <a:r>
                  <a:rPr lang="zh-CN" altLang="en-US" sz="2400" dirty="0">
                    <a:latin typeface="华文新魏" panose="02010800040101010101" pitchFamily="2" charset="-122"/>
                    <a:ea typeface="华文新魏" panose="02010800040101010101" pitchFamily="2" charset="-122"/>
                  </a:rPr>
                  <a:t>是信号在时域的表示</a:t>
                </a:r>
                <a:r>
                  <a:rPr lang="zh-CN" altLang="en-US" sz="2400" dirty="0">
                    <a:latin typeface="华文新魏" panose="02010800040101010101" pitchFamily="2" charset="-122"/>
                    <a:ea typeface="华文新魏" panose="02010800040101010101" pitchFamily="2" charset="-122"/>
                  </a:rPr>
                  <a:t>，</a:t>
                </a:r>
                <a14:m>
                  <m:oMath xmlns:m="http://schemas.openxmlformats.org/officeDocument/2006/math">
                    <m:r>
                      <m:rPr>
                        <m:sty m:val="p"/>
                      </m:rPr>
                      <a:rPr lang="el-GR" altLang="zh-CN" sz="2400" i="1">
                        <a:latin typeface="Cambria Math"/>
                        <a:ea typeface="Cambria Math"/>
                      </a:rPr>
                      <m:t>Θ</m:t>
                    </m:r>
                  </m:oMath>
                </a14:m>
                <a:r>
                  <a:rPr lang="zh-CN" altLang="en-US" sz="2400" dirty="0">
                    <a:latin typeface="华文新魏" panose="02010800040101010101" pitchFamily="2" charset="-122"/>
                    <a:ea typeface="华文新魏" panose="02010800040101010101" pitchFamily="2" charset="-122"/>
                  </a:rPr>
                  <a:t>则</a:t>
                </a:r>
                <a:r>
                  <a:rPr lang="zh-CN" altLang="en-US" sz="2400" dirty="0">
                    <a:latin typeface="华文新魏" panose="02010800040101010101" pitchFamily="2" charset="-122"/>
                    <a:ea typeface="华文新魏" panose="02010800040101010101" pitchFamily="2" charset="-122"/>
                  </a:rPr>
                  <a:t>是信号在</a:t>
                </a:r>
                <a14:m>
                  <m:oMath xmlns:m="http://schemas.openxmlformats.org/officeDocument/2006/math">
                    <m:r>
                      <m:rPr>
                        <m:sty m:val="p"/>
                      </m:rPr>
                      <a:rPr lang="el-GR" altLang="zh-CN" sz="2400" i="1" dirty="0">
                        <a:latin typeface="Cambria Math"/>
                        <a:ea typeface="Cambria Math"/>
                      </a:rPr>
                      <m:t>Ψ</m:t>
                    </m:r>
                  </m:oMath>
                </a14:m>
                <a:r>
                  <a:rPr lang="zh-CN" altLang="en-US" sz="2400" dirty="0">
                    <a:latin typeface="华文新魏" panose="02010800040101010101" pitchFamily="2" charset="-122"/>
                    <a:ea typeface="华文新魏" panose="02010800040101010101" pitchFamily="2" charset="-122"/>
                  </a:rPr>
                  <a:t>域的表示</a:t>
                </a:r>
                <a:r>
                  <a:rPr lang="zh-CN" altLang="en-US"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      当</a:t>
                </a:r>
                <a:r>
                  <a:rPr lang="zh-CN" altLang="en-US" sz="2400" dirty="0">
                    <a:latin typeface="华文新魏" panose="02010800040101010101" pitchFamily="2" charset="-122"/>
                    <a:ea typeface="华文新魏" panose="02010800040101010101" pitchFamily="2" charset="-122"/>
                  </a:rPr>
                  <a:t>一</a:t>
                </a:r>
                <a:r>
                  <a:rPr lang="zh-CN" altLang="en-US" sz="2400" dirty="0" smtClean="0">
                    <a:latin typeface="华文新魏" panose="02010800040101010101" pitchFamily="2" charset="-122"/>
                    <a:ea typeface="华文新魏" panose="02010800040101010101" pitchFamily="2" charset="-122"/>
                  </a:rPr>
                  <a:t>个信号在</a:t>
                </a:r>
                <a14:m>
                  <m:oMath xmlns:m="http://schemas.openxmlformats.org/officeDocument/2006/math">
                    <m:r>
                      <m:rPr>
                        <m:sty m:val="p"/>
                      </m:rPr>
                      <a:rPr lang="el-GR" altLang="zh-CN" sz="2400" i="1" dirty="0">
                        <a:latin typeface="Cambria Math"/>
                        <a:ea typeface="Cambria Math"/>
                      </a:rPr>
                      <m:t>Ψ</m:t>
                    </m:r>
                  </m:oMath>
                </a14:m>
                <a:r>
                  <a:rPr lang="zh-CN" altLang="en-US" sz="2400" dirty="0" smtClean="0">
                    <a:latin typeface="华文新魏" panose="02010800040101010101" pitchFamily="2" charset="-122"/>
                    <a:ea typeface="华文新魏" panose="02010800040101010101" pitchFamily="2" charset="-122"/>
                  </a:rPr>
                  <a:t>域上具有稀疏表达时，它的表示系数</a:t>
                </a:r>
                <a14:m>
                  <m:oMath xmlns:m="http://schemas.openxmlformats.org/officeDocument/2006/math">
                    <m:r>
                      <m:rPr>
                        <m:sty m:val="p"/>
                      </m:rPr>
                      <a:rPr lang="el-GR" altLang="zh-CN" sz="2400" i="1">
                        <a:latin typeface="Cambria Math"/>
                        <a:ea typeface="Cambria Math"/>
                      </a:rPr>
                      <m:t>Θ</m:t>
                    </m:r>
                  </m:oMath>
                </a14:m>
                <a:r>
                  <a:rPr lang="zh-CN" altLang="en-US" sz="2400" dirty="0" smtClean="0">
                    <a:solidFill>
                      <a:srgbClr val="FF0000"/>
                    </a:solidFill>
                    <a:latin typeface="华文新魏" panose="02010800040101010101" pitchFamily="2" charset="-122"/>
                    <a:ea typeface="华文新魏" panose="02010800040101010101" pitchFamily="2" charset="-122"/>
                  </a:rPr>
                  <a:t>大部分都是零</a:t>
                </a:r>
                <a:r>
                  <a:rPr lang="zh-CN" altLang="en-US" sz="2400" dirty="0" smtClean="0">
                    <a:latin typeface="华文新魏" panose="02010800040101010101" pitchFamily="2" charset="-122"/>
                    <a:ea typeface="华文新魏" panose="02010800040101010101" pitchFamily="2" charset="-122"/>
                  </a:rPr>
                  <a:t>或很小，非零的系数的个数称之为稀疏度。</a:t>
                </a:r>
                <a:endParaRPr lang="en-US" altLang="zh-CN" sz="2400" dirty="0">
                  <a:latin typeface="华文新魏" panose="02010800040101010101" pitchFamily="2" charset="-122"/>
                  <a:ea typeface="华文新魏" panose="02010800040101010101" pitchFamily="2"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755576" y="3789040"/>
                <a:ext cx="7632848" cy="2977803"/>
              </a:xfrm>
              <a:prstGeom prst="rect">
                <a:avLst/>
              </a:prstGeom>
              <a:blipFill rotWithShape="1">
                <a:blip r:embed="rId4"/>
                <a:stretch>
                  <a:fillRect l="-1278" r="-399" b="-3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451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 calcmode="lin" valueType="num">
                                      <p:cBhvr>
                                        <p:cTn id="29"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0" descr="water"/>
          <p:cNvPicPr>
            <a:picLocks noChangeAspect="1" noChangeArrowheads="1"/>
          </p:cNvPicPr>
          <p:nvPr/>
        </p:nvPicPr>
        <p:blipFill>
          <a:blip r:embed="rId2"/>
          <a:srcRect l="22409" t="16374" b="27486"/>
          <a:stretch>
            <a:fillRect/>
          </a:stretch>
        </p:blipFill>
        <p:spPr bwMode="gray">
          <a:xfrm rot="786797">
            <a:off x="6629400" y="-381000"/>
            <a:ext cx="2417763" cy="1995488"/>
          </a:xfrm>
          <a:prstGeom prst="rect">
            <a:avLst/>
          </a:prstGeom>
          <a:noFill/>
          <a:ln w="9525">
            <a:noFill/>
            <a:miter lim="800000"/>
            <a:headEnd/>
            <a:tailEnd/>
          </a:ln>
        </p:spPr>
      </p:pic>
      <p:sp>
        <p:nvSpPr>
          <p:cNvPr id="50" name="矩形 49"/>
          <p:cNvSpPr/>
          <p:nvPr/>
        </p:nvSpPr>
        <p:spPr>
          <a:xfrm>
            <a:off x="7092280" y="-27384"/>
            <a:ext cx="2051720" cy="720080"/>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smtClean="0">
                <a:solidFill>
                  <a:schemeClr val="accent5">
                    <a:lumMod val="75000"/>
                  </a:schemeClr>
                </a:solidFill>
                <a:latin typeface="微软雅黑" pitchFamily="34" charset="-122"/>
                <a:ea typeface="微软雅黑" pitchFamily="34" charset="-122"/>
              </a:rPr>
              <a:t>  课题概况</a:t>
            </a:r>
            <a:endParaRPr lang="zh-CN" altLang="en-US" sz="2800" b="1" dirty="0">
              <a:solidFill>
                <a:schemeClr val="accent5">
                  <a:lumMod val="75000"/>
                </a:schemeClr>
              </a:solidFill>
              <a:latin typeface="微软雅黑" pitchFamily="34" charset="-122"/>
              <a:ea typeface="微软雅黑" pitchFamily="34" charset="-122"/>
            </a:endParaRPr>
          </a:p>
        </p:txBody>
      </p:sp>
      <p:sp>
        <p:nvSpPr>
          <p:cNvPr id="56" name="标题 1"/>
          <p:cNvSpPr txBox="1">
            <a:spLocks/>
          </p:cNvSpPr>
          <p:nvPr/>
        </p:nvSpPr>
        <p:spPr bwMode="gray">
          <a:xfrm>
            <a:off x="12222" y="112688"/>
            <a:ext cx="3623674"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r>
              <a:rPr lang="en-US" altLang="zh-CN" sz="3200" dirty="0" smtClean="0">
                <a:solidFill>
                  <a:srgbClr val="00B0F0"/>
                </a:solidFill>
                <a:latin typeface="华文楷体" pitchFamily="2" charset="-122"/>
                <a:ea typeface="华文楷体" pitchFamily="2" charset="-122"/>
              </a:rPr>
              <a:t>1.3 </a:t>
            </a:r>
            <a:r>
              <a:rPr lang="zh-CN" altLang="en-US" sz="3200" dirty="0" smtClean="0">
                <a:solidFill>
                  <a:srgbClr val="00B0F0"/>
                </a:solidFill>
                <a:latin typeface="华文楷体" pitchFamily="2" charset="-122"/>
                <a:ea typeface="华文楷体" pitchFamily="2" charset="-122"/>
              </a:rPr>
              <a:t>国内外研究现状</a:t>
            </a:r>
            <a:endParaRPr lang="zh-CN" altLang="en-US" sz="3200" dirty="0">
              <a:solidFill>
                <a:srgbClr val="00B0F0"/>
              </a:solidFill>
              <a:latin typeface="华文楷体" pitchFamily="2" charset="-122"/>
              <a:ea typeface="华文楷体" pitchFamily="2" charset="-122"/>
            </a:endParaRPr>
          </a:p>
        </p:txBody>
      </p:sp>
      <p:pic>
        <p:nvPicPr>
          <p:cNvPr id="10"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bwMode="gray">
          <a:xfrm>
            <a:off x="323527" y="1268760"/>
            <a:ext cx="4608513"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marL="457200" indent="-457200">
              <a:buFont typeface="Wingdings" pitchFamily="2" charset="2"/>
              <a:buChar char="p"/>
            </a:pPr>
            <a:r>
              <a:rPr lang="zh-CN" altLang="en-US" sz="3200" dirty="0" smtClean="0">
                <a:solidFill>
                  <a:srgbClr val="00B0F0"/>
                </a:solidFill>
                <a:latin typeface="华文楷体" pitchFamily="2" charset="-122"/>
                <a:ea typeface="华文楷体" pitchFamily="2" charset="-122"/>
              </a:rPr>
              <a:t>信号</a:t>
            </a:r>
            <a:r>
              <a:rPr lang="zh-CN" altLang="en-US" sz="3200" dirty="0" smtClean="0">
                <a:solidFill>
                  <a:srgbClr val="00B0F0"/>
                </a:solidFill>
                <a:latin typeface="华文楷体" pitchFamily="2" charset="-122"/>
                <a:ea typeface="华文楷体" pitchFamily="2" charset="-122"/>
              </a:rPr>
              <a:t>稀疏表示</a:t>
            </a:r>
            <a:endParaRPr lang="zh-CN" altLang="en-US" sz="3200" dirty="0">
              <a:solidFill>
                <a:srgbClr val="00B0F0"/>
              </a:solidFill>
              <a:latin typeface="华文楷体" pitchFamily="2" charset="-122"/>
              <a:ea typeface="华文楷体" pitchFamily="2" charset="-122"/>
            </a:endParaRPr>
          </a:p>
        </p:txBody>
      </p:sp>
      <p:pic>
        <p:nvPicPr>
          <p:cNvPr id="9" name="Picture 2" descr="C:\Users\wangchao\Desktop\13086791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2" y="5754607"/>
            <a:ext cx="1103394" cy="110339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a:spLocks noGrp="1"/>
          </p:cNvSpPr>
          <p:nvPr>
            <p:ph idx="1"/>
          </p:nvPr>
        </p:nvSpPr>
        <p:spPr>
          <a:xfrm>
            <a:off x="633447" y="1946096"/>
            <a:ext cx="8280920" cy="4608512"/>
          </a:xfrm>
        </p:spPr>
        <p:txBody>
          <a:bodyPr/>
          <a:lstStyle/>
          <a:p>
            <a:pPr marL="0" indent="0">
              <a:buNone/>
              <a:defRPr/>
            </a:pPr>
            <a:r>
              <a:rPr lang="en-US" altLang="zh-CN" sz="2800" dirty="0" smtClean="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p:txBody>
      </p:sp>
      <p:sp>
        <p:nvSpPr>
          <p:cNvPr id="3" name="TextBox 2"/>
          <p:cNvSpPr txBox="1"/>
          <p:nvPr/>
        </p:nvSpPr>
        <p:spPr>
          <a:xfrm>
            <a:off x="755576" y="2132856"/>
            <a:ext cx="7632848" cy="3785652"/>
          </a:xfrm>
          <a:prstGeom prst="rect">
            <a:avLst/>
          </a:prstGeom>
          <a:noFill/>
        </p:spPr>
        <p:txBody>
          <a:bodyPr wrap="square" rtlCol="0">
            <a:spAutoFit/>
          </a:bodyPr>
          <a:lstStyle/>
          <a:p>
            <a:r>
              <a:rPr lang="en-US" altLang="zh-CN" sz="2400" dirty="0" smtClean="0">
                <a:latin typeface="华文新魏" panose="02010800040101010101" pitchFamily="2" charset="-122"/>
                <a:ea typeface="华文新魏" panose="02010800040101010101" pitchFamily="2" charset="-122"/>
              </a:rPr>
              <a:t>        Wilson </a:t>
            </a:r>
            <a:r>
              <a:rPr lang="zh-CN" altLang="zh-CN" sz="2400" dirty="0" smtClean="0">
                <a:latin typeface="华文新魏" panose="02010800040101010101" pitchFamily="2" charset="-122"/>
                <a:ea typeface="华文新魏" panose="02010800040101010101" pitchFamily="2" charset="-122"/>
              </a:rPr>
              <a:t>指出</a:t>
            </a:r>
            <a:r>
              <a:rPr lang="zh-CN" altLang="zh-CN" sz="2400" dirty="0">
                <a:latin typeface="华文新魏" panose="02010800040101010101" pitchFamily="2" charset="-122"/>
                <a:ea typeface="华文新魏" panose="02010800040101010101" pitchFamily="2" charset="-122"/>
              </a:rPr>
              <a:t>光滑信号的</a:t>
            </a:r>
            <a:r>
              <a:rPr lang="en-US" altLang="zh-CN" sz="2400" dirty="0">
                <a:latin typeface="华文新魏" panose="02010800040101010101" pitchFamily="2" charset="-122"/>
                <a:ea typeface="华文新魏" panose="02010800040101010101" pitchFamily="2" charset="-122"/>
              </a:rPr>
              <a:t>Fourier</a:t>
            </a:r>
            <a:r>
              <a:rPr lang="zh-CN" altLang="zh-CN" sz="2400" dirty="0">
                <a:latin typeface="华文新魏" panose="02010800040101010101" pitchFamily="2" charset="-122"/>
                <a:ea typeface="华文新魏" panose="02010800040101010101" pitchFamily="2" charset="-122"/>
              </a:rPr>
              <a:t>系数、小波系数、有界变差函数的全变差范数、振荡信号的</a:t>
            </a:r>
            <a:r>
              <a:rPr lang="en-US" altLang="zh-CN" sz="2400" dirty="0">
                <a:latin typeface="华文新魏" panose="02010800040101010101" pitchFamily="2" charset="-122"/>
                <a:ea typeface="华文新魏" panose="02010800040101010101" pitchFamily="2" charset="-122"/>
              </a:rPr>
              <a:t>Gabor </a:t>
            </a:r>
            <a:r>
              <a:rPr lang="zh-CN" altLang="zh-CN" sz="2400" dirty="0">
                <a:latin typeface="华文新魏" panose="02010800040101010101" pitchFamily="2" charset="-122"/>
                <a:ea typeface="华文新魏" panose="02010800040101010101" pitchFamily="2" charset="-122"/>
              </a:rPr>
              <a:t>系数及具有不连续边缘的图像信号的</a:t>
            </a:r>
            <a:r>
              <a:rPr lang="en-US" altLang="zh-CN" sz="2400" dirty="0" err="1">
                <a:latin typeface="华文新魏" panose="02010800040101010101" pitchFamily="2" charset="-122"/>
                <a:ea typeface="华文新魏" panose="02010800040101010101" pitchFamily="2" charset="-122"/>
              </a:rPr>
              <a:t>Curvelet</a:t>
            </a:r>
            <a:r>
              <a:rPr lang="en-US" altLang="zh-CN" sz="2400" dirty="0">
                <a:latin typeface="华文新魏" panose="02010800040101010101" pitchFamily="2" charset="-122"/>
                <a:ea typeface="华文新魏" panose="02010800040101010101" pitchFamily="2" charset="-122"/>
              </a:rPr>
              <a:t> </a:t>
            </a:r>
            <a:r>
              <a:rPr lang="zh-CN" altLang="zh-CN" sz="2400" dirty="0">
                <a:latin typeface="华文新魏" panose="02010800040101010101" pitchFamily="2" charset="-122"/>
                <a:ea typeface="华文新魏" panose="02010800040101010101" pitchFamily="2" charset="-122"/>
              </a:rPr>
              <a:t>系数等都具有足够的稀疏性，可以通过压缩感知理论恢复</a:t>
            </a:r>
            <a:r>
              <a:rPr lang="zh-CN" altLang="zh-CN" sz="2400" dirty="0" smtClean="0">
                <a:latin typeface="华文新魏" panose="02010800040101010101" pitchFamily="2" charset="-122"/>
                <a:ea typeface="华文新魏" panose="02010800040101010101" pitchFamily="2" charset="-122"/>
              </a:rPr>
              <a:t>信号</a:t>
            </a:r>
            <a:r>
              <a:rPr lang="zh-CN" altLang="en-US"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Peyre</a:t>
            </a:r>
            <a:r>
              <a:rPr lang="en-US" altLang="zh-CN"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G</a:t>
            </a:r>
            <a:r>
              <a:rPr lang="zh-CN" altLang="en-US" sz="2400" dirty="0" smtClean="0">
                <a:latin typeface="华文新魏" panose="02010800040101010101" pitchFamily="2" charset="-122"/>
                <a:ea typeface="华文新魏" panose="02010800040101010101" pitchFamily="2" charset="-122"/>
              </a:rPr>
              <a:t>等给</a:t>
            </a:r>
            <a:r>
              <a:rPr lang="zh-CN" altLang="en-US" sz="2400" dirty="0">
                <a:latin typeface="华文新魏" panose="02010800040101010101" pitchFamily="2" charset="-122"/>
                <a:ea typeface="华文新魏" panose="02010800040101010101" pitchFamily="2" charset="-122"/>
              </a:rPr>
              <a:t>出了自适应寻找最优正交基的方法，通过构造正交字典，得到信号的最稀疏</a:t>
            </a:r>
            <a:r>
              <a:rPr lang="zh-CN" altLang="en-US" sz="2400" dirty="0" smtClean="0">
                <a:latin typeface="华文新魏" panose="02010800040101010101" pitchFamily="2" charset="-122"/>
                <a:ea typeface="华文新魏" panose="02010800040101010101" pitchFamily="2" charset="-122"/>
              </a:rPr>
              <a:t>基</a:t>
            </a:r>
            <a:r>
              <a:rPr lang="zh-CN" altLang="en-US"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      Mallet</a:t>
            </a:r>
            <a:r>
              <a:rPr lang="zh-CN" altLang="zh-CN" sz="2400" dirty="0">
                <a:latin typeface="华文新魏" panose="02010800040101010101" pitchFamily="2" charset="-122"/>
                <a:ea typeface="华文新魏" panose="02010800040101010101" pitchFamily="2" charset="-122"/>
              </a:rPr>
              <a:t>等提出了应用匹配追踪算法从冗余字典中寻找信号稀疏表示的</a:t>
            </a:r>
            <a:r>
              <a:rPr lang="zh-CN" altLang="zh-CN" sz="2400" dirty="0" smtClean="0">
                <a:latin typeface="华文新魏" panose="02010800040101010101" pitchFamily="2" charset="-122"/>
                <a:ea typeface="华文新魏" panose="02010800040101010101" pitchFamily="2" charset="-122"/>
              </a:rPr>
              <a:t>方法</a:t>
            </a:r>
            <a:r>
              <a:rPr lang="zh-CN" altLang="en-US"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7010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复件 571TGp_business_light_ani</Template>
  <TotalTime>5552</TotalTime>
  <Words>1300</Words>
  <Application>Microsoft Office PowerPoint</Application>
  <PresentationFormat>全屏显示(4:3)</PresentationFormat>
  <Paragraphs>148</Paragraphs>
  <Slides>17</Slides>
  <Notes>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复件 571TGp_business_light_ani</vt:lpstr>
      <vt:lpstr>基于压缩感知的高效ICF实验辐射对称性分析方法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Female Authority and Narrative Voice  A Feminist Narratological Reading of Tillie Olsen’s Works  </dc:title>
  <dc:creator>琪琪</dc:creator>
  <cp:lastModifiedBy>User</cp:lastModifiedBy>
  <cp:revision>544</cp:revision>
  <dcterms:created xsi:type="dcterms:W3CDTF">2009-05-20T15:33:31Z</dcterms:created>
  <dcterms:modified xsi:type="dcterms:W3CDTF">2013-09-28T14:42:54Z</dcterms:modified>
</cp:coreProperties>
</file>