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355" r:id="rId4"/>
    <p:sldId id="370" r:id="rId5"/>
    <p:sldId id="374" r:id="rId6"/>
    <p:sldId id="376" r:id="rId7"/>
    <p:sldId id="380" r:id="rId8"/>
    <p:sldId id="393" r:id="rId9"/>
    <p:sldId id="394" r:id="rId10"/>
    <p:sldId id="381" r:id="rId11"/>
    <p:sldId id="382" r:id="rId12"/>
    <p:sldId id="385" r:id="rId13"/>
    <p:sldId id="386" r:id="rId14"/>
    <p:sldId id="387" r:id="rId15"/>
    <p:sldId id="396" r:id="rId16"/>
    <p:sldId id="390" r:id="rId17"/>
    <p:sldId id="398" r:id="rId18"/>
    <p:sldId id="392" r:id="rId19"/>
    <p:sldId id="399" r:id="rId20"/>
    <p:sldId id="363" r:id="rId21"/>
    <p:sldId id="364"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新萝卜家园"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3300"/>
    <a:srgbClr val="FF0066"/>
    <a:srgbClr val="2F6ACB"/>
    <a:srgbClr val="FFFFFF"/>
    <a:srgbClr val="663300"/>
    <a:srgbClr val="000066"/>
    <a:srgbClr val="003366"/>
    <a:srgbClr val="3376C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26" autoAdjust="0"/>
    <p:restoredTop sz="82019" autoAdjust="0"/>
  </p:normalViewPr>
  <p:slideViewPr>
    <p:cSldViewPr>
      <p:cViewPr>
        <p:scale>
          <a:sx n="93" d="100"/>
          <a:sy n="93" d="100"/>
        </p:scale>
        <p:origin x="-810" y="2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B13CFA20-CDE2-4CF6-B9C7-F72812C14EB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a:ln/>
        </p:spPr>
      </p:sp>
      <p:sp>
        <p:nvSpPr>
          <p:cNvPr id="16386"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8A6CFAA5-B71F-4365-B1D8-67C60E3BB987}" type="slidenum">
              <a:rPr lang="zh-CN" altLang="en-US"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r>
              <a:rPr lang="zh-CN" altLang="en-US" smtClean="0"/>
              <a:t>这是一个以 </a:t>
            </a:r>
            <a:r>
              <a:rPr lang="en-US" altLang="zh-CN" smtClean="0"/>
              <a:t>ACIS R12 </a:t>
            </a:r>
            <a:r>
              <a:rPr lang="zh-CN" altLang="en-US" smtClean="0"/>
              <a:t>为几何造型平台，以 </a:t>
            </a:r>
            <a:r>
              <a:rPr lang="en-US" altLang="zh-CN" smtClean="0"/>
              <a:t>HOOPS 3D Product Suite v9.0 </a:t>
            </a:r>
            <a:r>
              <a:rPr lang="zh-CN" altLang="en-US" smtClean="0"/>
              <a:t>为图形渲染显示平台，在 </a:t>
            </a:r>
            <a:r>
              <a:rPr lang="en-US" altLang="zh-CN" smtClean="0"/>
              <a:t>Windows </a:t>
            </a:r>
            <a:r>
              <a:rPr lang="zh-CN" altLang="en-US" smtClean="0"/>
              <a:t>环境下采用面向对象的程序设计语言 </a:t>
            </a:r>
            <a:r>
              <a:rPr lang="en-US" altLang="zh-CN" smtClean="0"/>
              <a:t>C++</a:t>
            </a:r>
            <a:r>
              <a:rPr lang="zh-CN" altLang="en-US" smtClean="0"/>
              <a:t>平台上实现了一个特征识别原型系统 </a:t>
            </a:r>
          </a:p>
          <a:p>
            <a:r>
              <a:rPr lang="en-US" altLang="zh-CN" smtClean="0"/>
              <a:t>Feature Spy</a:t>
            </a:r>
          </a:p>
          <a:p>
            <a:endParaRPr lang="zh-CN" altLang="en-US" smtClean="0"/>
          </a:p>
          <a:p>
            <a:r>
              <a:rPr lang="zh-CN" altLang="en-US" smtClean="0"/>
              <a:t>包括</a:t>
            </a:r>
            <a:r>
              <a:rPr lang="en-US" altLang="zh-CN" smtClean="0"/>
              <a:t>sat</a:t>
            </a:r>
            <a:r>
              <a:rPr lang="zh-CN" altLang="en-US" smtClean="0"/>
              <a:t>文件打开，文件的读取和特征信息的提取、以</a:t>
            </a:r>
            <a:r>
              <a:rPr lang="en-US" altLang="zh-CN" smtClean="0"/>
              <a:t>xml</a:t>
            </a:r>
            <a:r>
              <a:rPr lang="zh-CN" altLang="en-US" smtClean="0"/>
              <a:t>格式进行特征信息的保存</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zh-CN" altLang="en-US" smtClean="0"/>
              <a:t>零件模型中的特征层信息如何得到，需要进行特征的信息提取。特征的属性参数信息已经在零件信息模型中建立，如何从零件模型中获取制造特征需要一定的算法设计，建立特征提取信息模型来对特征的提取过程进行设计。</a:t>
            </a:r>
          </a:p>
          <a:p>
            <a:r>
              <a:rPr lang="zh-CN" altLang="en-US" smtClean="0"/>
              <a:t>对于每个特征可以建立相应的特征匹配库，即判定规则。在文中，每一个特征都要进行一个特征规则的说明。在按照判定规则进行判定以后还需要将特征的几何表示表示固定下来，为后期的其余操作进行数据的准备（主要是工序文件中三维模型的生成，因为在工序三维模型的创建过程采用的</a:t>
            </a:r>
            <a:r>
              <a:rPr lang="en-US" altLang="zh-CN" smtClean="0"/>
              <a:t>CSG</a:t>
            </a:r>
            <a:r>
              <a:rPr lang="zh-CN" altLang="en-US" smtClean="0"/>
              <a:t>的思想）；</a:t>
            </a:r>
          </a:p>
          <a:p>
            <a:r>
              <a:rPr lang="zh-CN" altLang="en-US" smtClean="0"/>
              <a:t>为了要分析机械零件的相似性，就需要对零件的相似性特征进行描述。科学地、准确地描述零件的相似性特征的方法就是对零件进行分类编码。</a:t>
            </a:r>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46"/>
          <p:cNvSpPr>
            <a:spLocks/>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5" name="Freeform 73"/>
          <p:cNvSpPr>
            <a:spLocks/>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6" name="Freeform 39"/>
          <p:cNvSpPr>
            <a:spLocks/>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7" name="Freeform 29"/>
          <p:cNvSpPr>
            <a:spLocks/>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headEnd/>
            <a:tailEnd/>
          </a:ln>
          <a:effectLst/>
        </p:spPr>
        <p:txBody>
          <a:bodyPr/>
          <a:lstStyle/>
          <a:p>
            <a:pPr>
              <a:defRPr/>
            </a:pPr>
            <a:endParaRPr lang="zh-CN" altLang="en-US">
              <a:ea typeface="+mn-ea"/>
            </a:endParaRPr>
          </a:p>
        </p:txBody>
      </p:sp>
      <p:sp>
        <p:nvSpPr>
          <p:cNvPr id="8" name="Freeform 28"/>
          <p:cNvSpPr>
            <a:spLocks/>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headEnd/>
            <a:tailEnd/>
          </a:ln>
          <a:effectLst/>
        </p:spPr>
        <p:txBody>
          <a:bodyPr/>
          <a:lstStyle/>
          <a:p>
            <a:pPr>
              <a:defRPr/>
            </a:pPr>
            <a:endParaRPr lang="zh-CN" altLang="en-US">
              <a:ea typeface="+mn-ea"/>
            </a:endParaRPr>
          </a:p>
        </p:txBody>
      </p:sp>
      <p:sp>
        <p:nvSpPr>
          <p:cNvPr id="9" name="Freeform 30"/>
          <p:cNvSpPr>
            <a:spLocks/>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headEnd/>
            <a:tailEnd/>
          </a:ln>
          <a:effectLst/>
        </p:spPr>
        <p:txBody>
          <a:bodyPr/>
          <a:lstStyle/>
          <a:p>
            <a:pPr>
              <a:defRPr/>
            </a:pPr>
            <a:endParaRPr lang="zh-CN" altLang="en-US">
              <a:ea typeface="+mn-ea"/>
            </a:endParaRPr>
          </a:p>
        </p:txBody>
      </p:sp>
      <p:sp>
        <p:nvSpPr>
          <p:cNvPr id="10" name="Freeform 37"/>
          <p:cNvSpPr>
            <a:spLocks/>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3087" name="Rectangle 15"/>
          <p:cNvSpPr>
            <a:spLocks noGrp="1" noChangeArrowheads="1"/>
          </p:cNvSpPr>
          <p:nvPr>
            <p:ph type="ctrTitle"/>
          </p:nvPr>
        </p:nvSpPr>
        <p:spPr>
          <a:xfrm>
            <a:off x="228600" y="1828800"/>
            <a:ext cx="5486400" cy="1470025"/>
          </a:xfrm>
        </p:spPr>
        <p:txBody>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a:xfrm>
            <a:off x="228600" y="3200400"/>
            <a:ext cx="5472113" cy="457200"/>
          </a:xfrm>
        </p:spPr>
        <p:txBody>
          <a:bodyPr/>
          <a:lstStyle>
            <a:lvl1pPr marL="0" indent="0" algn="dist">
              <a:buFontTx/>
              <a:buNone/>
              <a:defRPr sz="1600" i="1">
                <a:latin typeface="Times New Roman" pitchFamily="18" charset="0"/>
              </a:defRPr>
            </a:lvl1pPr>
          </a:lstStyle>
          <a:p>
            <a:r>
              <a:rPr lang="zh-CN" altLang="en-US"/>
              <a:t>单击此处编辑母版副标题样式</a:t>
            </a:r>
          </a:p>
        </p:txBody>
      </p:sp>
      <p:sp>
        <p:nvSpPr>
          <p:cNvPr id="11" name="Rectangle 17"/>
          <p:cNvSpPr>
            <a:spLocks noGrp="1" noChangeArrowheads="1"/>
          </p:cNvSpPr>
          <p:nvPr>
            <p:ph type="dt" sz="half" idx="10"/>
          </p:nvPr>
        </p:nvSpPr>
        <p:spPr>
          <a:xfrm>
            <a:off x="762000" y="6477000"/>
            <a:ext cx="2133600" cy="247650"/>
          </a:xfrm>
        </p:spPr>
        <p:txBody>
          <a:bodyPr/>
          <a:lstStyle>
            <a:lvl1pPr>
              <a:defRPr/>
            </a:lvl1pPr>
          </a:lstStyle>
          <a:p>
            <a:pPr>
              <a:defRPr/>
            </a:pPr>
            <a:endParaRPr lang="en-US" altLang="zh-CN"/>
          </a:p>
        </p:txBody>
      </p:sp>
      <p:sp>
        <p:nvSpPr>
          <p:cNvPr id="12" name="Rectangle 18"/>
          <p:cNvSpPr>
            <a:spLocks noGrp="1" noChangeArrowheads="1"/>
          </p:cNvSpPr>
          <p:nvPr>
            <p:ph type="ftr" sz="quarter" idx="11"/>
          </p:nvPr>
        </p:nvSpPr>
        <p:spPr>
          <a:xfrm>
            <a:off x="3048000" y="6477000"/>
            <a:ext cx="3276600" cy="247650"/>
          </a:xfrm>
        </p:spPr>
        <p:txBody>
          <a:bodyPr/>
          <a:lstStyle>
            <a:lvl1pPr algn="l">
              <a:defRPr/>
            </a:lvl1pPr>
          </a:lstStyle>
          <a:p>
            <a:pPr>
              <a:defRPr/>
            </a:pPr>
            <a:endParaRPr lang="en-US" altLang="zh-CN"/>
          </a:p>
        </p:txBody>
      </p:sp>
      <p:sp>
        <p:nvSpPr>
          <p:cNvPr id="13" name="Rectangle 19"/>
          <p:cNvSpPr>
            <a:spLocks noGrp="1" noChangeArrowheads="1"/>
          </p:cNvSpPr>
          <p:nvPr>
            <p:ph type="sldNum" sz="quarter" idx="12"/>
          </p:nvPr>
        </p:nvSpPr>
        <p:spPr>
          <a:xfrm>
            <a:off x="304800" y="6477000"/>
            <a:ext cx="381000" cy="247650"/>
          </a:xfrm>
        </p:spPr>
        <p:txBody>
          <a:bodyPr/>
          <a:lstStyle>
            <a:lvl1pPr>
              <a:defRPr/>
            </a:lvl1pPr>
          </a:lstStyle>
          <a:p>
            <a:pPr>
              <a:defRPr/>
            </a:pPr>
            <a:fld id="{73EB6ACB-CCA8-4C7E-BD8E-562888D5EFAC}" type="slidenum">
              <a:rPr lang="zh-CN" altLang="en-US"/>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CA04C70D-39E4-42EC-AD0B-E85714FCD44C}"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0200" y="773113"/>
            <a:ext cx="2108200"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176962" cy="5581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333A2ECC-66A4-48BC-9AC9-AB880D235C78}"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0838" y="1600200"/>
            <a:ext cx="4141787"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8C2CE49B-DBC6-4DB7-8E16-D445B337E4F8}"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0635D48F-F4D4-4B55-9B3B-16194F9E1FA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ED96537B-09E6-4594-A88C-04723EF6B061}"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417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B3A96AA5-3058-4B6F-AF25-09485C3E96B3}"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1"/>
          <p:cNvSpPr>
            <a:spLocks noGrp="1" noChangeArrowheads="1"/>
          </p:cNvSpPr>
          <p:nvPr>
            <p:ph type="sldNum" sz="quarter" idx="12"/>
          </p:nvPr>
        </p:nvSpPr>
        <p:spPr>
          <a:ln/>
        </p:spPr>
        <p:txBody>
          <a:bodyPr/>
          <a:lstStyle>
            <a:lvl1pPr>
              <a:defRPr/>
            </a:lvl1pPr>
          </a:lstStyle>
          <a:p>
            <a:pPr>
              <a:defRPr/>
            </a:pPr>
            <a:fld id="{EE75E8B2-E460-4E6F-923F-5CCD8190E6A1}"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2"/>
          </p:nvPr>
        </p:nvSpPr>
        <p:spPr>
          <a:ln/>
        </p:spPr>
        <p:txBody>
          <a:bodyPr/>
          <a:lstStyle>
            <a:lvl1pPr>
              <a:defRPr/>
            </a:lvl1pPr>
          </a:lstStyle>
          <a:p>
            <a:pPr>
              <a:defRPr/>
            </a:pPr>
            <a:fld id="{83F654D0-175B-4CC2-A610-9D7BCD93842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1"/>
          <p:cNvSpPr>
            <a:spLocks noGrp="1" noChangeArrowheads="1"/>
          </p:cNvSpPr>
          <p:nvPr>
            <p:ph type="sldNum" sz="quarter" idx="12"/>
          </p:nvPr>
        </p:nvSpPr>
        <p:spPr>
          <a:ln/>
        </p:spPr>
        <p:txBody>
          <a:bodyPr/>
          <a:lstStyle>
            <a:lvl1pPr>
              <a:defRPr/>
            </a:lvl1pPr>
          </a:lstStyle>
          <a:p>
            <a:pPr>
              <a:defRPr/>
            </a:pPr>
            <a:fld id="{84C6F1D8-D851-4583-B7B2-65EBC7D7C926}"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75F3F6F3-C2BA-4471-BB72-6B2C42D6626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61662CD0-B636-40EE-834E-4E79CB646578}"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sp>
        <p:nvSpPr>
          <p:cNvPr id="1070" name="Freeform 46"/>
          <p:cNvSpPr>
            <a:spLocks/>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1027" name="Rectangle 68"/>
          <p:cNvSpPr>
            <a:spLocks noGrp="1" noChangeArrowheads="1"/>
          </p:cNvSpPr>
          <p:nvPr>
            <p:ph type="body" idx="1"/>
          </p:nvPr>
        </p:nvSpPr>
        <p:spPr bwMode="gray">
          <a:xfrm>
            <a:off x="350838" y="1600200"/>
            <a:ext cx="8437562"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3" name="Rectangle 69"/>
          <p:cNvSpPr>
            <a:spLocks noGrp="1" noChangeArrowheads="1"/>
          </p:cNvSpPr>
          <p:nvPr>
            <p:ph type="dt" sz="half" idx="2"/>
          </p:nvPr>
        </p:nvSpPr>
        <p:spPr bwMode="gray">
          <a:xfrm>
            <a:off x="457200" y="6629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charset="-122"/>
              </a:defRPr>
            </a:lvl1pPr>
          </a:lstStyle>
          <a:p>
            <a:pPr>
              <a:defRPr/>
            </a:pPr>
            <a:endParaRPr lang="en-US" altLang="zh-CN"/>
          </a:p>
        </p:txBody>
      </p:sp>
      <p:sp>
        <p:nvSpPr>
          <p:cNvPr id="1094" name="Rectangle 70"/>
          <p:cNvSpPr>
            <a:spLocks noGrp="1" noChangeArrowheads="1"/>
          </p:cNvSpPr>
          <p:nvPr>
            <p:ph type="ftr" sz="quarter" idx="3"/>
          </p:nvPr>
        </p:nvSpPr>
        <p:spPr bwMode="gray">
          <a:xfrm>
            <a:off x="3124200" y="66294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pPr>
              <a:defRPr/>
            </a:pPr>
            <a:endParaRPr lang="en-US" altLang="zh-CN"/>
          </a:p>
        </p:txBody>
      </p:sp>
      <p:sp>
        <p:nvSpPr>
          <p:cNvPr id="1095" name="Rectangle 71"/>
          <p:cNvSpPr>
            <a:spLocks noGrp="1" noChangeArrowheads="1"/>
          </p:cNvSpPr>
          <p:nvPr>
            <p:ph type="sldNum" sz="quarter" idx="4"/>
          </p:nvPr>
        </p:nvSpPr>
        <p:spPr bwMode="gray">
          <a:xfrm>
            <a:off x="6553200" y="6629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pPr>
              <a:defRPr/>
            </a:pPr>
            <a:fld id="{A89BC7C0-DD7A-42F2-A9B7-A55C25845D1C}" type="slidenum">
              <a:rPr lang="zh-CN" altLang="en-US"/>
              <a:pPr>
                <a:defRPr/>
              </a:pPr>
              <a:t>‹#›</a:t>
            </a:fld>
            <a:endParaRPr lang="en-US" altLang="zh-CN"/>
          </a:p>
        </p:txBody>
      </p:sp>
      <p:sp>
        <p:nvSpPr>
          <p:cNvPr id="1097" name="Freeform 73"/>
          <p:cNvSpPr>
            <a:spLocks/>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1032" name="Rectangle 67"/>
          <p:cNvSpPr>
            <a:spLocks noGrp="1" noChangeArrowheads="1"/>
          </p:cNvSpPr>
          <p:nvPr>
            <p:ph type="title"/>
          </p:nvPr>
        </p:nvSpPr>
        <p:spPr bwMode="gray">
          <a:xfrm>
            <a:off x="361950" y="773113"/>
            <a:ext cx="8401050" cy="674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wipe(left)">
                                      <p:cBhvr>
                                        <p:cTn id="7" dur="5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 grpId="0" animBg="1"/>
    </p:bld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52" descr="water"/>
          <p:cNvPicPr>
            <a:picLocks noChangeAspect="1" noChangeArrowheads="1"/>
          </p:cNvPicPr>
          <p:nvPr/>
        </p:nvPicPr>
        <p:blipFill>
          <a:blip r:embed="rId4"/>
          <a:srcRect l="22409" t="16374" b="27486"/>
          <a:stretch>
            <a:fillRect/>
          </a:stretch>
        </p:blipFill>
        <p:spPr bwMode="gray">
          <a:xfrm rot="786797">
            <a:off x="7083425" y="-233363"/>
            <a:ext cx="1906588" cy="1573213"/>
          </a:xfrm>
          <a:prstGeom prst="rect">
            <a:avLst/>
          </a:prstGeom>
          <a:noFill/>
          <a:ln w="9525">
            <a:noFill/>
            <a:miter lim="800000"/>
            <a:headEnd/>
            <a:tailEnd/>
          </a:ln>
        </p:spPr>
      </p:pic>
      <p:sp>
        <p:nvSpPr>
          <p:cNvPr id="15362" name="Line 55"/>
          <p:cNvSpPr>
            <a:spLocks noChangeShapeType="1"/>
          </p:cNvSpPr>
          <p:nvPr/>
        </p:nvSpPr>
        <p:spPr bwMode="gray">
          <a:xfrm>
            <a:off x="6000750" y="5572125"/>
            <a:ext cx="2674938"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5363" name="Line 53"/>
          <p:cNvSpPr>
            <a:spLocks noChangeShapeType="1"/>
          </p:cNvSpPr>
          <p:nvPr/>
        </p:nvSpPr>
        <p:spPr bwMode="gray">
          <a:xfrm flipV="1">
            <a:off x="6000750" y="6165850"/>
            <a:ext cx="2674938" cy="49213"/>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5364" name="TextBox 50"/>
          <p:cNvSpPr txBox="1">
            <a:spLocks noChangeArrowheads="1"/>
          </p:cNvSpPr>
          <p:nvPr/>
        </p:nvSpPr>
        <p:spPr bwMode="auto">
          <a:xfrm>
            <a:off x="285750" y="857250"/>
            <a:ext cx="1714500" cy="523875"/>
          </a:xfrm>
          <a:prstGeom prst="rect">
            <a:avLst/>
          </a:prstGeom>
          <a:noFill/>
          <a:ln w="9525">
            <a:noFill/>
            <a:miter lim="800000"/>
            <a:headEnd/>
            <a:tailEnd/>
          </a:ln>
        </p:spPr>
        <p:txBody>
          <a:bodyPr>
            <a:spAutoFit/>
          </a:bodyPr>
          <a:lstStyle/>
          <a:p>
            <a:r>
              <a:rPr lang="zh-CN" altLang="en-US" sz="2800">
                <a:latin typeface="隶书"/>
                <a:ea typeface="隶书"/>
                <a:cs typeface="隶书"/>
              </a:rPr>
              <a:t>开题报告</a:t>
            </a:r>
          </a:p>
        </p:txBody>
      </p:sp>
      <p:sp>
        <p:nvSpPr>
          <p:cNvPr id="53" name="饼形 52"/>
          <p:cNvSpPr/>
          <p:nvPr/>
        </p:nvSpPr>
        <p:spPr>
          <a:xfrm rot="2632766">
            <a:off x="1990725" y="847725"/>
            <a:ext cx="642938" cy="642938"/>
          </a:xfrm>
          <a:prstGeom prst="pi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5" name="矩形 54"/>
          <p:cNvSpPr/>
          <p:nvPr/>
        </p:nvSpPr>
        <p:spPr>
          <a:xfrm>
            <a:off x="2571750" y="857250"/>
            <a:ext cx="714375" cy="646113"/>
          </a:xfrm>
          <a:prstGeom prst="rect">
            <a:avLst/>
          </a:prstGeom>
        </p:spPr>
        <p:txBody>
          <a:bodyPr>
            <a:spAutoFit/>
          </a:bodyPr>
          <a:lstStyle/>
          <a:p>
            <a:pPr algn="ctr">
              <a:defRPr/>
            </a:pPr>
            <a:r>
              <a:rPr lang="zh-CN" altLang="en-US" sz="3600" dirty="0">
                <a:solidFill>
                  <a:schemeClr val="accent2">
                    <a:lumMod val="75000"/>
                  </a:schemeClr>
                </a:solidFill>
                <a:latin typeface="华文彩云" pitchFamily="2" charset="-122"/>
                <a:ea typeface="华文彩云" pitchFamily="2" charset="-122"/>
                <a:cs typeface="Arial" charset="0"/>
              </a:rPr>
              <a:t>之</a:t>
            </a:r>
          </a:p>
        </p:txBody>
      </p:sp>
      <p:grpSp>
        <p:nvGrpSpPr>
          <p:cNvPr id="15367" name="Group 35"/>
          <p:cNvGrpSpPr>
            <a:grpSpLocks/>
          </p:cNvGrpSpPr>
          <p:nvPr/>
        </p:nvGrpSpPr>
        <p:grpSpPr bwMode="auto">
          <a:xfrm>
            <a:off x="857250" y="5072063"/>
            <a:ext cx="1676400" cy="1093787"/>
            <a:chOff x="395" y="2036"/>
            <a:chExt cx="618" cy="403"/>
          </a:xfrm>
        </p:grpSpPr>
        <p:sp>
          <p:nvSpPr>
            <p:cNvPr id="15403" name="Freeform 36"/>
            <p:cNvSpPr>
              <a:spLocks/>
            </p:cNvSpPr>
            <p:nvPr/>
          </p:nvSpPr>
          <p:spPr bwMode="gray">
            <a:xfrm>
              <a:off x="395" y="2217"/>
              <a:ext cx="81" cy="87"/>
            </a:xfrm>
            <a:custGeom>
              <a:avLst/>
              <a:gdLst>
                <a:gd name="T0" fmla="*/ 59 w 108"/>
                <a:gd name="T1" fmla="*/ 8 h 87"/>
                <a:gd name="T2" fmla="*/ 7 w 108"/>
                <a:gd name="T3" fmla="*/ 18 h 87"/>
                <a:gd name="T4" fmla="*/ 0 w 108"/>
                <a:gd name="T5" fmla="*/ 41 h 87"/>
                <a:gd name="T6" fmla="*/ 27 w 108"/>
                <a:gd name="T7" fmla="*/ 87 h 87"/>
                <a:gd name="T8" fmla="*/ 68 w 108"/>
                <a:gd name="T9" fmla="*/ 81 h 87"/>
                <a:gd name="T10" fmla="*/ 79 w 108"/>
                <a:gd name="T11" fmla="*/ 63 h 87"/>
                <a:gd name="T12" fmla="*/ 59 w 108"/>
                <a:gd name="T13" fmla="*/ 8 h 87"/>
                <a:gd name="T14" fmla="*/ 0 60000 65536"/>
                <a:gd name="T15" fmla="*/ 0 60000 65536"/>
                <a:gd name="T16" fmla="*/ 0 60000 65536"/>
                <a:gd name="T17" fmla="*/ 0 60000 65536"/>
                <a:gd name="T18" fmla="*/ 0 60000 65536"/>
                <a:gd name="T19" fmla="*/ 0 60000 65536"/>
                <a:gd name="T20" fmla="*/ 0 60000 65536"/>
                <a:gd name="T21" fmla="*/ 0 w 108"/>
                <a:gd name="T22" fmla="*/ 0 h 87"/>
                <a:gd name="T23" fmla="*/ 108 w 10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404" name="Freeform 37"/>
            <p:cNvSpPr>
              <a:spLocks/>
            </p:cNvSpPr>
            <p:nvPr/>
          </p:nvSpPr>
          <p:spPr bwMode="gray">
            <a:xfrm>
              <a:off x="395" y="2352"/>
              <a:ext cx="81" cy="87"/>
            </a:xfrm>
            <a:custGeom>
              <a:avLst/>
              <a:gdLst>
                <a:gd name="T0" fmla="*/ 59 w 108"/>
                <a:gd name="T1" fmla="*/ 8 h 87"/>
                <a:gd name="T2" fmla="*/ 7 w 108"/>
                <a:gd name="T3" fmla="*/ 18 h 87"/>
                <a:gd name="T4" fmla="*/ 0 w 108"/>
                <a:gd name="T5" fmla="*/ 41 h 87"/>
                <a:gd name="T6" fmla="*/ 27 w 108"/>
                <a:gd name="T7" fmla="*/ 87 h 87"/>
                <a:gd name="T8" fmla="*/ 68 w 108"/>
                <a:gd name="T9" fmla="*/ 81 h 87"/>
                <a:gd name="T10" fmla="*/ 79 w 108"/>
                <a:gd name="T11" fmla="*/ 63 h 87"/>
                <a:gd name="T12" fmla="*/ 59 w 108"/>
                <a:gd name="T13" fmla="*/ 8 h 87"/>
                <a:gd name="T14" fmla="*/ 0 60000 65536"/>
                <a:gd name="T15" fmla="*/ 0 60000 65536"/>
                <a:gd name="T16" fmla="*/ 0 60000 65536"/>
                <a:gd name="T17" fmla="*/ 0 60000 65536"/>
                <a:gd name="T18" fmla="*/ 0 60000 65536"/>
                <a:gd name="T19" fmla="*/ 0 60000 65536"/>
                <a:gd name="T20" fmla="*/ 0 60000 65536"/>
                <a:gd name="T21" fmla="*/ 0 w 108"/>
                <a:gd name="T22" fmla="*/ 0 h 87"/>
                <a:gd name="T23" fmla="*/ 108 w 10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405" name="Freeform 38"/>
            <p:cNvSpPr>
              <a:spLocks/>
            </p:cNvSpPr>
            <p:nvPr/>
          </p:nvSpPr>
          <p:spPr bwMode="gray">
            <a:xfrm>
              <a:off x="531" y="2213"/>
              <a:ext cx="80" cy="79"/>
            </a:xfrm>
            <a:custGeom>
              <a:avLst/>
              <a:gdLst>
                <a:gd name="T0" fmla="*/ 80 w 100"/>
                <a:gd name="T1" fmla="*/ 0 h 90"/>
                <a:gd name="T2" fmla="*/ 18 w 100"/>
                <a:gd name="T3" fmla="*/ 68 h 90"/>
                <a:gd name="T4" fmla="*/ 0 w 100"/>
                <a:gd name="T5" fmla="*/ 70 h 90"/>
                <a:gd name="T6" fmla="*/ 0 60000 65536"/>
                <a:gd name="T7" fmla="*/ 0 60000 65536"/>
                <a:gd name="T8" fmla="*/ 0 60000 65536"/>
                <a:gd name="T9" fmla="*/ 0 w 100"/>
                <a:gd name="T10" fmla="*/ 0 h 90"/>
                <a:gd name="T11" fmla="*/ 100 w 100"/>
                <a:gd name="T12" fmla="*/ 90 h 90"/>
              </a:gdLst>
              <a:ahLst/>
              <a:cxnLst>
                <a:cxn ang="T6">
                  <a:pos x="T0" y="T1"/>
                </a:cxn>
                <a:cxn ang="T7">
                  <a:pos x="T2" y="T3"/>
                </a:cxn>
                <a:cxn ang="T8">
                  <a:pos x="T4" y="T5"/>
                </a:cxn>
              </a:cxnLst>
              <a:rect l="T9" t="T10" r="T11" b="T12"/>
              <a:pathLst>
                <a:path w="100" h="90">
                  <a:moveTo>
                    <a:pt x="100" y="0"/>
                  </a:moveTo>
                  <a:cubicBezTo>
                    <a:pt x="69" y="32"/>
                    <a:pt x="39" y="64"/>
                    <a:pt x="22" y="77"/>
                  </a:cubicBezTo>
                  <a:cubicBezTo>
                    <a:pt x="5" y="90"/>
                    <a:pt x="4" y="79"/>
                    <a:pt x="0" y="80"/>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406" name="Freeform 39"/>
            <p:cNvSpPr>
              <a:spLocks/>
            </p:cNvSpPr>
            <p:nvPr/>
          </p:nvSpPr>
          <p:spPr bwMode="gray">
            <a:xfrm>
              <a:off x="543" y="2220"/>
              <a:ext cx="60" cy="62"/>
            </a:xfrm>
            <a:custGeom>
              <a:avLst/>
              <a:gdLst>
                <a:gd name="T0" fmla="*/ 0 w 60"/>
                <a:gd name="T1" fmla="*/ 0 h 62"/>
                <a:gd name="T2" fmla="*/ 29 w 60"/>
                <a:gd name="T3" fmla="*/ 23 h 62"/>
                <a:gd name="T4" fmla="*/ 60 w 60"/>
                <a:gd name="T5" fmla="*/ 62 h 62"/>
                <a:gd name="T6" fmla="*/ 0 60000 65536"/>
                <a:gd name="T7" fmla="*/ 0 60000 65536"/>
                <a:gd name="T8" fmla="*/ 0 60000 65536"/>
                <a:gd name="T9" fmla="*/ 0 w 60"/>
                <a:gd name="T10" fmla="*/ 0 h 62"/>
                <a:gd name="T11" fmla="*/ 60 w 60"/>
                <a:gd name="T12" fmla="*/ 62 h 62"/>
              </a:gdLst>
              <a:ahLst/>
              <a:cxnLst>
                <a:cxn ang="T6">
                  <a:pos x="T0" y="T1"/>
                </a:cxn>
                <a:cxn ang="T7">
                  <a:pos x="T2" y="T3"/>
                </a:cxn>
                <a:cxn ang="T8">
                  <a:pos x="T4" y="T5"/>
                </a:cxn>
              </a:cxnLst>
              <a:rect l="T9" t="T10" r="T11" b="T12"/>
              <a:pathLst>
                <a:path w="60" h="62">
                  <a:moveTo>
                    <a:pt x="0" y="0"/>
                  </a:moveTo>
                  <a:cubicBezTo>
                    <a:pt x="9" y="6"/>
                    <a:pt x="19" y="13"/>
                    <a:pt x="29" y="23"/>
                  </a:cubicBezTo>
                  <a:cubicBezTo>
                    <a:pt x="39" y="33"/>
                    <a:pt x="55" y="56"/>
                    <a:pt x="60" y="62"/>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grpSp>
          <p:nvGrpSpPr>
            <p:cNvPr id="15407" name="Group 40"/>
            <p:cNvGrpSpPr>
              <a:grpSpLocks/>
            </p:cNvGrpSpPr>
            <p:nvPr/>
          </p:nvGrpSpPr>
          <p:grpSpPr bwMode="auto">
            <a:xfrm>
              <a:off x="591" y="2036"/>
              <a:ext cx="422" cy="337"/>
              <a:chOff x="768" y="2024"/>
              <a:chExt cx="422" cy="337"/>
            </a:xfrm>
          </p:grpSpPr>
          <p:sp>
            <p:nvSpPr>
              <p:cNvPr id="15409" name="Freeform 41"/>
              <p:cNvSpPr>
                <a:spLocks/>
              </p:cNvSpPr>
              <p:nvPr/>
            </p:nvSpPr>
            <p:spPr bwMode="gray">
              <a:xfrm>
                <a:off x="1074" y="2024"/>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p:spPr>
            <p:txBody>
              <a:bodyPr wrap="none" anchor="ctr"/>
              <a:lstStyle/>
              <a:p>
                <a:endParaRPr lang="zh-CN" altLang="en-US"/>
              </a:p>
            </p:txBody>
          </p:sp>
          <p:sp>
            <p:nvSpPr>
              <p:cNvPr id="15410" name="Freeform 42"/>
              <p:cNvSpPr>
                <a:spLocks/>
              </p:cNvSpPr>
              <p:nvPr/>
            </p:nvSpPr>
            <p:spPr bwMode="gray">
              <a:xfrm>
                <a:off x="858" y="2090"/>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p:spPr>
            <p:txBody>
              <a:bodyPr wrap="none" anchor="ctr"/>
              <a:lstStyle/>
              <a:p>
                <a:endParaRPr lang="zh-CN" altLang="en-US"/>
              </a:p>
            </p:txBody>
          </p:sp>
          <p:sp>
            <p:nvSpPr>
              <p:cNvPr id="15411" name="Freeform 43"/>
              <p:cNvSpPr>
                <a:spLocks/>
              </p:cNvSpPr>
              <p:nvPr/>
            </p:nvSpPr>
            <p:spPr bwMode="gray">
              <a:xfrm>
                <a:off x="858" y="2024"/>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p:spPr>
            <p:txBody>
              <a:bodyPr wrap="none" anchor="ctr"/>
              <a:lstStyle/>
              <a:p>
                <a:endParaRPr lang="zh-CN" altLang="en-US"/>
              </a:p>
            </p:txBody>
          </p:sp>
          <p:sp>
            <p:nvSpPr>
              <p:cNvPr id="15412" name="Freeform 44"/>
              <p:cNvSpPr>
                <a:spLocks/>
              </p:cNvSpPr>
              <p:nvPr/>
            </p:nvSpPr>
            <p:spPr bwMode="gray">
              <a:xfrm>
                <a:off x="903" y="2129"/>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p:spPr>
            <p:txBody>
              <a:bodyPr wrap="none" anchor="ctr"/>
              <a:lstStyle/>
              <a:p>
                <a:endParaRPr lang="zh-CN" altLang="en-US"/>
              </a:p>
            </p:txBody>
          </p:sp>
          <p:sp>
            <p:nvSpPr>
              <p:cNvPr id="15413" name="Freeform 45"/>
              <p:cNvSpPr>
                <a:spLocks/>
              </p:cNvSpPr>
              <p:nvPr/>
            </p:nvSpPr>
            <p:spPr bwMode="gray">
              <a:xfrm>
                <a:off x="789" y="2192"/>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p:spPr>
            <p:txBody>
              <a:bodyPr wrap="none" anchor="ctr"/>
              <a:lstStyle/>
              <a:p>
                <a:endParaRPr lang="zh-CN" altLang="en-US"/>
              </a:p>
            </p:txBody>
          </p:sp>
          <p:sp>
            <p:nvSpPr>
              <p:cNvPr id="15414" name="Freeform 46"/>
              <p:cNvSpPr>
                <a:spLocks/>
              </p:cNvSpPr>
              <p:nvPr/>
            </p:nvSpPr>
            <p:spPr bwMode="gray">
              <a:xfrm>
                <a:off x="768" y="2328"/>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p:spPr>
            <p:txBody>
              <a:bodyPr wrap="none" anchor="ctr"/>
              <a:lstStyle/>
              <a:p>
                <a:endParaRPr lang="zh-CN" altLang="en-US"/>
              </a:p>
            </p:txBody>
          </p:sp>
          <p:sp>
            <p:nvSpPr>
              <p:cNvPr id="15415" name="Line 47"/>
              <p:cNvSpPr>
                <a:spLocks noChangeShapeType="1"/>
              </p:cNvSpPr>
              <p:nvPr/>
            </p:nvSpPr>
            <p:spPr bwMode="gray">
              <a:xfrm flipV="1">
                <a:off x="797" y="2258"/>
                <a:ext cx="66" cy="72"/>
              </a:xfrm>
              <a:prstGeom prst="line">
                <a:avLst/>
              </a:prstGeom>
              <a:noFill/>
              <a:ln w="9525">
                <a:solidFill>
                  <a:srgbClr val="FFFFFF">
                    <a:alpha val="39999"/>
                  </a:srgbClr>
                </a:solidFill>
                <a:round/>
                <a:headEnd/>
                <a:tailEnd/>
              </a:ln>
            </p:spPr>
            <p:txBody>
              <a:bodyPr wrap="none" anchor="ctr"/>
              <a:lstStyle/>
              <a:p>
                <a:endParaRPr lang="zh-CN" altLang="en-US"/>
              </a:p>
            </p:txBody>
          </p:sp>
          <p:sp>
            <p:nvSpPr>
              <p:cNvPr id="15416" name="Line 48"/>
              <p:cNvSpPr>
                <a:spLocks noChangeShapeType="1"/>
              </p:cNvSpPr>
              <p:nvPr/>
            </p:nvSpPr>
            <p:spPr bwMode="gray">
              <a:xfrm flipV="1">
                <a:off x="806" y="2315"/>
                <a:ext cx="100" cy="34"/>
              </a:xfrm>
              <a:prstGeom prst="line">
                <a:avLst/>
              </a:prstGeom>
              <a:noFill/>
              <a:ln w="9525">
                <a:solidFill>
                  <a:srgbClr val="FFFFFF">
                    <a:alpha val="39999"/>
                  </a:srgbClr>
                </a:solidFill>
                <a:round/>
                <a:headEnd/>
                <a:tailEnd/>
              </a:ln>
            </p:spPr>
            <p:txBody>
              <a:bodyPr wrap="none" anchor="ctr"/>
              <a:lstStyle/>
              <a:p>
                <a:endParaRPr lang="zh-CN" altLang="en-US"/>
              </a:p>
            </p:txBody>
          </p:sp>
          <p:sp>
            <p:nvSpPr>
              <p:cNvPr id="15417"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p:spPr>
            <p:txBody>
              <a:bodyPr wrap="none" anchor="ctr"/>
              <a:lstStyle/>
              <a:p>
                <a:endParaRPr lang="zh-CN" altLang="en-US"/>
              </a:p>
            </p:txBody>
          </p:sp>
        </p:grpSp>
        <p:sp>
          <p:nvSpPr>
            <p:cNvPr id="15408" name="Freeform 50"/>
            <p:cNvSpPr>
              <a:spLocks/>
            </p:cNvSpPr>
            <p:nvPr/>
          </p:nvSpPr>
          <p:spPr bwMode="gray">
            <a:xfrm>
              <a:off x="529" y="2348"/>
              <a:ext cx="80" cy="79"/>
            </a:xfrm>
            <a:custGeom>
              <a:avLst/>
              <a:gdLst>
                <a:gd name="T0" fmla="*/ 80 w 100"/>
                <a:gd name="T1" fmla="*/ 0 h 90"/>
                <a:gd name="T2" fmla="*/ 18 w 100"/>
                <a:gd name="T3" fmla="*/ 68 h 90"/>
                <a:gd name="T4" fmla="*/ 0 w 100"/>
                <a:gd name="T5" fmla="*/ 70 h 90"/>
                <a:gd name="T6" fmla="*/ 0 60000 65536"/>
                <a:gd name="T7" fmla="*/ 0 60000 65536"/>
                <a:gd name="T8" fmla="*/ 0 60000 65536"/>
                <a:gd name="T9" fmla="*/ 0 w 100"/>
                <a:gd name="T10" fmla="*/ 0 h 90"/>
                <a:gd name="T11" fmla="*/ 100 w 100"/>
                <a:gd name="T12" fmla="*/ 90 h 90"/>
              </a:gdLst>
              <a:ahLst/>
              <a:cxnLst>
                <a:cxn ang="T6">
                  <a:pos x="T0" y="T1"/>
                </a:cxn>
                <a:cxn ang="T7">
                  <a:pos x="T2" y="T3"/>
                </a:cxn>
                <a:cxn ang="T8">
                  <a:pos x="T4" y="T5"/>
                </a:cxn>
              </a:cxnLst>
              <a:rect l="T9" t="T10" r="T11" b="T12"/>
              <a:pathLst>
                <a:path w="100" h="90">
                  <a:moveTo>
                    <a:pt x="100" y="0"/>
                  </a:moveTo>
                  <a:cubicBezTo>
                    <a:pt x="69" y="32"/>
                    <a:pt x="39" y="64"/>
                    <a:pt x="22" y="77"/>
                  </a:cubicBezTo>
                  <a:cubicBezTo>
                    <a:pt x="5" y="90"/>
                    <a:pt x="4" y="79"/>
                    <a:pt x="0" y="80"/>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grpSp>
      <p:grpSp>
        <p:nvGrpSpPr>
          <p:cNvPr id="15368" name="组合 71"/>
          <p:cNvGrpSpPr>
            <a:grpSpLocks/>
          </p:cNvGrpSpPr>
          <p:nvPr/>
        </p:nvGrpSpPr>
        <p:grpSpPr bwMode="auto">
          <a:xfrm>
            <a:off x="684213" y="3500438"/>
            <a:ext cx="2971800" cy="1606550"/>
            <a:chOff x="2714612" y="3751276"/>
            <a:chExt cx="2971794" cy="1606550"/>
          </a:xfrm>
        </p:grpSpPr>
        <p:grpSp>
          <p:nvGrpSpPr>
            <p:cNvPr id="15376" name="Group 35"/>
            <p:cNvGrpSpPr>
              <a:grpSpLocks/>
            </p:cNvGrpSpPr>
            <p:nvPr/>
          </p:nvGrpSpPr>
          <p:grpSpPr bwMode="auto">
            <a:xfrm>
              <a:off x="4010009" y="3751276"/>
              <a:ext cx="1676397" cy="1093788"/>
              <a:chOff x="395" y="2036"/>
              <a:chExt cx="618" cy="403"/>
            </a:xfrm>
          </p:grpSpPr>
          <p:sp>
            <p:nvSpPr>
              <p:cNvPr id="15388" name="Freeform 36"/>
              <p:cNvSpPr>
                <a:spLocks/>
              </p:cNvSpPr>
              <p:nvPr/>
            </p:nvSpPr>
            <p:spPr bwMode="gray">
              <a:xfrm>
                <a:off x="395" y="2217"/>
                <a:ext cx="81" cy="87"/>
              </a:xfrm>
              <a:custGeom>
                <a:avLst/>
                <a:gdLst>
                  <a:gd name="T0" fmla="*/ 59 w 108"/>
                  <a:gd name="T1" fmla="*/ 8 h 87"/>
                  <a:gd name="T2" fmla="*/ 7 w 108"/>
                  <a:gd name="T3" fmla="*/ 18 h 87"/>
                  <a:gd name="T4" fmla="*/ 0 w 108"/>
                  <a:gd name="T5" fmla="*/ 41 h 87"/>
                  <a:gd name="T6" fmla="*/ 27 w 108"/>
                  <a:gd name="T7" fmla="*/ 87 h 87"/>
                  <a:gd name="T8" fmla="*/ 68 w 108"/>
                  <a:gd name="T9" fmla="*/ 81 h 87"/>
                  <a:gd name="T10" fmla="*/ 79 w 108"/>
                  <a:gd name="T11" fmla="*/ 63 h 87"/>
                  <a:gd name="T12" fmla="*/ 59 w 108"/>
                  <a:gd name="T13" fmla="*/ 8 h 87"/>
                  <a:gd name="T14" fmla="*/ 0 60000 65536"/>
                  <a:gd name="T15" fmla="*/ 0 60000 65536"/>
                  <a:gd name="T16" fmla="*/ 0 60000 65536"/>
                  <a:gd name="T17" fmla="*/ 0 60000 65536"/>
                  <a:gd name="T18" fmla="*/ 0 60000 65536"/>
                  <a:gd name="T19" fmla="*/ 0 60000 65536"/>
                  <a:gd name="T20" fmla="*/ 0 60000 65536"/>
                  <a:gd name="T21" fmla="*/ 0 w 108"/>
                  <a:gd name="T22" fmla="*/ 0 h 87"/>
                  <a:gd name="T23" fmla="*/ 108 w 10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389" name="Freeform 37"/>
              <p:cNvSpPr>
                <a:spLocks/>
              </p:cNvSpPr>
              <p:nvPr/>
            </p:nvSpPr>
            <p:spPr bwMode="gray">
              <a:xfrm>
                <a:off x="395" y="2352"/>
                <a:ext cx="81" cy="87"/>
              </a:xfrm>
              <a:custGeom>
                <a:avLst/>
                <a:gdLst>
                  <a:gd name="T0" fmla="*/ 59 w 108"/>
                  <a:gd name="T1" fmla="*/ 8 h 87"/>
                  <a:gd name="T2" fmla="*/ 7 w 108"/>
                  <a:gd name="T3" fmla="*/ 18 h 87"/>
                  <a:gd name="T4" fmla="*/ 0 w 108"/>
                  <a:gd name="T5" fmla="*/ 41 h 87"/>
                  <a:gd name="T6" fmla="*/ 27 w 108"/>
                  <a:gd name="T7" fmla="*/ 87 h 87"/>
                  <a:gd name="T8" fmla="*/ 68 w 108"/>
                  <a:gd name="T9" fmla="*/ 81 h 87"/>
                  <a:gd name="T10" fmla="*/ 79 w 108"/>
                  <a:gd name="T11" fmla="*/ 63 h 87"/>
                  <a:gd name="T12" fmla="*/ 59 w 108"/>
                  <a:gd name="T13" fmla="*/ 8 h 87"/>
                  <a:gd name="T14" fmla="*/ 0 60000 65536"/>
                  <a:gd name="T15" fmla="*/ 0 60000 65536"/>
                  <a:gd name="T16" fmla="*/ 0 60000 65536"/>
                  <a:gd name="T17" fmla="*/ 0 60000 65536"/>
                  <a:gd name="T18" fmla="*/ 0 60000 65536"/>
                  <a:gd name="T19" fmla="*/ 0 60000 65536"/>
                  <a:gd name="T20" fmla="*/ 0 60000 65536"/>
                  <a:gd name="T21" fmla="*/ 0 w 108"/>
                  <a:gd name="T22" fmla="*/ 0 h 87"/>
                  <a:gd name="T23" fmla="*/ 108 w 10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390" name="Freeform 38"/>
              <p:cNvSpPr>
                <a:spLocks/>
              </p:cNvSpPr>
              <p:nvPr/>
            </p:nvSpPr>
            <p:spPr bwMode="gray">
              <a:xfrm>
                <a:off x="531" y="2213"/>
                <a:ext cx="80" cy="79"/>
              </a:xfrm>
              <a:custGeom>
                <a:avLst/>
                <a:gdLst>
                  <a:gd name="T0" fmla="*/ 80 w 100"/>
                  <a:gd name="T1" fmla="*/ 0 h 90"/>
                  <a:gd name="T2" fmla="*/ 18 w 100"/>
                  <a:gd name="T3" fmla="*/ 68 h 90"/>
                  <a:gd name="T4" fmla="*/ 0 w 100"/>
                  <a:gd name="T5" fmla="*/ 70 h 90"/>
                  <a:gd name="T6" fmla="*/ 0 60000 65536"/>
                  <a:gd name="T7" fmla="*/ 0 60000 65536"/>
                  <a:gd name="T8" fmla="*/ 0 60000 65536"/>
                  <a:gd name="T9" fmla="*/ 0 w 100"/>
                  <a:gd name="T10" fmla="*/ 0 h 90"/>
                  <a:gd name="T11" fmla="*/ 100 w 100"/>
                  <a:gd name="T12" fmla="*/ 90 h 90"/>
                </a:gdLst>
                <a:ahLst/>
                <a:cxnLst>
                  <a:cxn ang="T6">
                    <a:pos x="T0" y="T1"/>
                  </a:cxn>
                  <a:cxn ang="T7">
                    <a:pos x="T2" y="T3"/>
                  </a:cxn>
                  <a:cxn ang="T8">
                    <a:pos x="T4" y="T5"/>
                  </a:cxn>
                </a:cxnLst>
                <a:rect l="T9" t="T10" r="T11" b="T12"/>
                <a:pathLst>
                  <a:path w="100" h="90">
                    <a:moveTo>
                      <a:pt x="100" y="0"/>
                    </a:moveTo>
                    <a:cubicBezTo>
                      <a:pt x="69" y="32"/>
                      <a:pt x="39" y="64"/>
                      <a:pt x="22" y="77"/>
                    </a:cubicBezTo>
                    <a:cubicBezTo>
                      <a:pt x="5" y="90"/>
                      <a:pt x="4" y="79"/>
                      <a:pt x="0" y="80"/>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391" name="Freeform 39"/>
              <p:cNvSpPr>
                <a:spLocks/>
              </p:cNvSpPr>
              <p:nvPr/>
            </p:nvSpPr>
            <p:spPr bwMode="gray">
              <a:xfrm>
                <a:off x="543" y="2220"/>
                <a:ext cx="60" cy="62"/>
              </a:xfrm>
              <a:custGeom>
                <a:avLst/>
                <a:gdLst>
                  <a:gd name="T0" fmla="*/ 0 w 60"/>
                  <a:gd name="T1" fmla="*/ 0 h 62"/>
                  <a:gd name="T2" fmla="*/ 29 w 60"/>
                  <a:gd name="T3" fmla="*/ 23 h 62"/>
                  <a:gd name="T4" fmla="*/ 60 w 60"/>
                  <a:gd name="T5" fmla="*/ 62 h 62"/>
                  <a:gd name="T6" fmla="*/ 0 60000 65536"/>
                  <a:gd name="T7" fmla="*/ 0 60000 65536"/>
                  <a:gd name="T8" fmla="*/ 0 60000 65536"/>
                  <a:gd name="T9" fmla="*/ 0 w 60"/>
                  <a:gd name="T10" fmla="*/ 0 h 62"/>
                  <a:gd name="T11" fmla="*/ 60 w 60"/>
                  <a:gd name="T12" fmla="*/ 62 h 62"/>
                </a:gdLst>
                <a:ahLst/>
                <a:cxnLst>
                  <a:cxn ang="T6">
                    <a:pos x="T0" y="T1"/>
                  </a:cxn>
                  <a:cxn ang="T7">
                    <a:pos x="T2" y="T3"/>
                  </a:cxn>
                  <a:cxn ang="T8">
                    <a:pos x="T4" y="T5"/>
                  </a:cxn>
                </a:cxnLst>
                <a:rect l="T9" t="T10" r="T11" b="T12"/>
                <a:pathLst>
                  <a:path w="60" h="62">
                    <a:moveTo>
                      <a:pt x="0" y="0"/>
                    </a:moveTo>
                    <a:cubicBezTo>
                      <a:pt x="9" y="6"/>
                      <a:pt x="19" y="13"/>
                      <a:pt x="29" y="23"/>
                    </a:cubicBezTo>
                    <a:cubicBezTo>
                      <a:pt x="39" y="33"/>
                      <a:pt x="55" y="56"/>
                      <a:pt x="60" y="62"/>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grpSp>
            <p:nvGrpSpPr>
              <p:cNvPr id="15392" name="Group 40"/>
              <p:cNvGrpSpPr>
                <a:grpSpLocks/>
              </p:cNvGrpSpPr>
              <p:nvPr/>
            </p:nvGrpSpPr>
            <p:grpSpPr bwMode="auto">
              <a:xfrm>
                <a:off x="591" y="2036"/>
                <a:ext cx="422" cy="337"/>
                <a:chOff x="768" y="2024"/>
                <a:chExt cx="422" cy="337"/>
              </a:xfrm>
            </p:grpSpPr>
            <p:sp>
              <p:nvSpPr>
                <p:cNvPr id="15394" name="Freeform 41"/>
                <p:cNvSpPr>
                  <a:spLocks/>
                </p:cNvSpPr>
                <p:nvPr/>
              </p:nvSpPr>
              <p:spPr bwMode="gray">
                <a:xfrm>
                  <a:off x="1074" y="2024"/>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p:spPr>
              <p:txBody>
                <a:bodyPr wrap="none" anchor="ctr"/>
                <a:lstStyle/>
                <a:p>
                  <a:endParaRPr lang="zh-CN" altLang="en-US"/>
                </a:p>
              </p:txBody>
            </p:sp>
            <p:sp>
              <p:nvSpPr>
                <p:cNvPr id="15395" name="Freeform 42"/>
                <p:cNvSpPr>
                  <a:spLocks/>
                </p:cNvSpPr>
                <p:nvPr/>
              </p:nvSpPr>
              <p:spPr bwMode="gray">
                <a:xfrm>
                  <a:off x="858" y="2090"/>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p:spPr>
              <p:txBody>
                <a:bodyPr wrap="none" anchor="ctr"/>
                <a:lstStyle/>
                <a:p>
                  <a:endParaRPr lang="zh-CN" altLang="en-US"/>
                </a:p>
              </p:txBody>
            </p:sp>
            <p:sp>
              <p:nvSpPr>
                <p:cNvPr id="15396" name="Freeform 43"/>
                <p:cNvSpPr>
                  <a:spLocks/>
                </p:cNvSpPr>
                <p:nvPr/>
              </p:nvSpPr>
              <p:spPr bwMode="gray">
                <a:xfrm>
                  <a:off x="858" y="2024"/>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p:spPr>
              <p:txBody>
                <a:bodyPr wrap="none" anchor="ctr"/>
                <a:lstStyle/>
                <a:p>
                  <a:endParaRPr lang="zh-CN" altLang="en-US"/>
                </a:p>
              </p:txBody>
            </p:sp>
            <p:sp>
              <p:nvSpPr>
                <p:cNvPr id="15397" name="Freeform 44"/>
                <p:cNvSpPr>
                  <a:spLocks/>
                </p:cNvSpPr>
                <p:nvPr/>
              </p:nvSpPr>
              <p:spPr bwMode="gray">
                <a:xfrm>
                  <a:off x="903" y="2129"/>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p:spPr>
              <p:txBody>
                <a:bodyPr wrap="none" anchor="ctr"/>
                <a:lstStyle/>
                <a:p>
                  <a:endParaRPr lang="zh-CN" altLang="en-US"/>
                </a:p>
              </p:txBody>
            </p:sp>
            <p:sp>
              <p:nvSpPr>
                <p:cNvPr id="15398" name="Freeform 45"/>
                <p:cNvSpPr>
                  <a:spLocks/>
                </p:cNvSpPr>
                <p:nvPr/>
              </p:nvSpPr>
              <p:spPr bwMode="gray">
                <a:xfrm>
                  <a:off x="789" y="2192"/>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p:spPr>
              <p:txBody>
                <a:bodyPr wrap="none" anchor="ctr"/>
                <a:lstStyle/>
                <a:p>
                  <a:endParaRPr lang="zh-CN" altLang="en-US"/>
                </a:p>
              </p:txBody>
            </p:sp>
            <p:sp>
              <p:nvSpPr>
                <p:cNvPr id="15399" name="Freeform 46"/>
                <p:cNvSpPr>
                  <a:spLocks/>
                </p:cNvSpPr>
                <p:nvPr/>
              </p:nvSpPr>
              <p:spPr bwMode="gray">
                <a:xfrm>
                  <a:off x="768" y="2328"/>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p:spPr>
              <p:txBody>
                <a:bodyPr wrap="none" anchor="ctr"/>
                <a:lstStyle/>
                <a:p>
                  <a:endParaRPr lang="zh-CN" altLang="en-US"/>
                </a:p>
              </p:txBody>
            </p:sp>
            <p:sp>
              <p:nvSpPr>
                <p:cNvPr id="15400" name="Line 47"/>
                <p:cNvSpPr>
                  <a:spLocks noChangeShapeType="1"/>
                </p:cNvSpPr>
                <p:nvPr/>
              </p:nvSpPr>
              <p:spPr bwMode="gray">
                <a:xfrm flipV="1">
                  <a:off x="797" y="2258"/>
                  <a:ext cx="66" cy="72"/>
                </a:xfrm>
                <a:prstGeom prst="line">
                  <a:avLst/>
                </a:prstGeom>
                <a:noFill/>
                <a:ln w="9525">
                  <a:solidFill>
                    <a:srgbClr val="FFFFFF">
                      <a:alpha val="39999"/>
                    </a:srgbClr>
                  </a:solidFill>
                  <a:round/>
                  <a:headEnd/>
                  <a:tailEnd/>
                </a:ln>
              </p:spPr>
              <p:txBody>
                <a:bodyPr wrap="none" anchor="ctr"/>
                <a:lstStyle/>
                <a:p>
                  <a:endParaRPr lang="zh-CN" altLang="en-US"/>
                </a:p>
              </p:txBody>
            </p:sp>
            <p:sp>
              <p:nvSpPr>
                <p:cNvPr id="15401" name="Line 48"/>
                <p:cNvSpPr>
                  <a:spLocks noChangeShapeType="1"/>
                </p:cNvSpPr>
                <p:nvPr/>
              </p:nvSpPr>
              <p:spPr bwMode="gray">
                <a:xfrm flipV="1">
                  <a:off x="806" y="2315"/>
                  <a:ext cx="100" cy="34"/>
                </a:xfrm>
                <a:prstGeom prst="line">
                  <a:avLst/>
                </a:prstGeom>
                <a:noFill/>
                <a:ln w="9525">
                  <a:solidFill>
                    <a:srgbClr val="FFFFFF">
                      <a:alpha val="39999"/>
                    </a:srgbClr>
                  </a:solidFill>
                  <a:round/>
                  <a:headEnd/>
                  <a:tailEnd/>
                </a:ln>
              </p:spPr>
              <p:txBody>
                <a:bodyPr wrap="none" anchor="ctr"/>
                <a:lstStyle/>
                <a:p>
                  <a:endParaRPr lang="zh-CN" altLang="en-US"/>
                </a:p>
              </p:txBody>
            </p:sp>
            <p:sp>
              <p:nvSpPr>
                <p:cNvPr id="15402"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p:spPr>
              <p:txBody>
                <a:bodyPr wrap="none" anchor="ctr"/>
                <a:lstStyle/>
                <a:p>
                  <a:endParaRPr lang="zh-CN" altLang="en-US"/>
                </a:p>
              </p:txBody>
            </p:sp>
          </p:grpSp>
          <p:sp>
            <p:nvSpPr>
              <p:cNvPr id="15393" name="Freeform 50"/>
              <p:cNvSpPr>
                <a:spLocks/>
              </p:cNvSpPr>
              <p:nvPr/>
            </p:nvSpPr>
            <p:spPr bwMode="gray">
              <a:xfrm>
                <a:off x="529" y="2348"/>
                <a:ext cx="80" cy="79"/>
              </a:xfrm>
              <a:custGeom>
                <a:avLst/>
                <a:gdLst>
                  <a:gd name="T0" fmla="*/ 80 w 100"/>
                  <a:gd name="T1" fmla="*/ 0 h 90"/>
                  <a:gd name="T2" fmla="*/ 18 w 100"/>
                  <a:gd name="T3" fmla="*/ 68 h 90"/>
                  <a:gd name="T4" fmla="*/ 0 w 100"/>
                  <a:gd name="T5" fmla="*/ 70 h 90"/>
                  <a:gd name="T6" fmla="*/ 0 60000 65536"/>
                  <a:gd name="T7" fmla="*/ 0 60000 65536"/>
                  <a:gd name="T8" fmla="*/ 0 60000 65536"/>
                  <a:gd name="T9" fmla="*/ 0 w 100"/>
                  <a:gd name="T10" fmla="*/ 0 h 90"/>
                  <a:gd name="T11" fmla="*/ 100 w 100"/>
                  <a:gd name="T12" fmla="*/ 90 h 90"/>
                </a:gdLst>
                <a:ahLst/>
                <a:cxnLst>
                  <a:cxn ang="T6">
                    <a:pos x="T0" y="T1"/>
                  </a:cxn>
                  <a:cxn ang="T7">
                    <a:pos x="T2" y="T3"/>
                  </a:cxn>
                  <a:cxn ang="T8">
                    <a:pos x="T4" y="T5"/>
                  </a:cxn>
                </a:cxnLst>
                <a:rect l="T9" t="T10" r="T11" b="T12"/>
                <a:pathLst>
                  <a:path w="100" h="90">
                    <a:moveTo>
                      <a:pt x="100" y="0"/>
                    </a:moveTo>
                    <a:cubicBezTo>
                      <a:pt x="69" y="32"/>
                      <a:pt x="39" y="64"/>
                      <a:pt x="22" y="77"/>
                    </a:cubicBezTo>
                    <a:cubicBezTo>
                      <a:pt x="5" y="90"/>
                      <a:pt x="4" y="79"/>
                      <a:pt x="0" y="80"/>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grpSp>
        <p:grpSp>
          <p:nvGrpSpPr>
            <p:cNvPr id="15377" name="Group 24"/>
            <p:cNvGrpSpPr>
              <a:grpSpLocks/>
            </p:cNvGrpSpPr>
            <p:nvPr/>
          </p:nvGrpSpPr>
          <p:grpSpPr bwMode="auto">
            <a:xfrm>
              <a:off x="2714612" y="4472001"/>
              <a:ext cx="1870075" cy="885825"/>
              <a:chOff x="1152" y="584"/>
              <a:chExt cx="3946" cy="1960"/>
            </a:xfrm>
          </p:grpSpPr>
          <p:sp>
            <p:nvSpPr>
              <p:cNvPr id="15378" name="Freeform 25"/>
              <p:cNvSpPr>
                <a:spLocks/>
              </p:cNvSpPr>
              <p:nvPr/>
            </p:nvSpPr>
            <p:spPr bwMode="gray">
              <a:xfrm>
                <a:off x="1152" y="584"/>
                <a:ext cx="3920" cy="1720"/>
              </a:xfrm>
              <a:custGeom>
                <a:avLst/>
                <a:gdLst>
                  <a:gd name="T0" fmla="*/ 0 w 3920"/>
                  <a:gd name="T1" fmla="*/ 1500 h 1720"/>
                  <a:gd name="T2" fmla="*/ 768 w 3920"/>
                  <a:gd name="T3" fmla="*/ 424 h 1720"/>
                  <a:gd name="T4" fmla="*/ 2208 w 3920"/>
                  <a:gd name="T5" fmla="*/ 424 h 1720"/>
                  <a:gd name="T6" fmla="*/ 3920 w 3920"/>
                  <a:gd name="T7" fmla="*/ 828 h 1720"/>
                  <a:gd name="T8" fmla="*/ 3216 w 3920"/>
                  <a:gd name="T9" fmla="*/ 1720 h 1720"/>
                  <a:gd name="T10" fmla="*/ 1524 w 3920"/>
                  <a:gd name="T11" fmla="*/ 1600 h 1720"/>
                  <a:gd name="T12" fmla="*/ 3232 w 3920"/>
                  <a:gd name="T13" fmla="*/ 1628 h 1720"/>
                  <a:gd name="T14" fmla="*/ 3748 w 3920"/>
                  <a:gd name="T15" fmla="*/ 820 h 1720"/>
                  <a:gd name="T16" fmla="*/ 2256 w 3920"/>
                  <a:gd name="T17" fmla="*/ 472 h 1720"/>
                  <a:gd name="T18" fmla="*/ 1468 w 3920"/>
                  <a:gd name="T19" fmla="*/ 1524 h 1720"/>
                  <a:gd name="T20" fmla="*/ 2160 w 3920"/>
                  <a:gd name="T21" fmla="*/ 472 h 1720"/>
                  <a:gd name="T22" fmla="*/ 812 w 3920"/>
                  <a:gd name="T23" fmla="*/ 508 h 1720"/>
                  <a:gd name="T24" fmla="*/ 96 w 3920"/>
                  <a:gd name="T25" fmla="*/ 1432 h 1720"/>
                  <a:gd name="T26" fmla="*/ 1488 w 3920"/>
                  <a:gd name="T27" fmla="*/ 1576 h 1720"/>
                  <a:gd name="T28" fmla="*/ 0 w 3920"/>
                  <a:gd name="T29" fmla="*/ 1500 h 17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20"/>
                  <a:gd name="T46" fmla="*/ 0 h 1720"/>
                  <a:gd name="T47" fmla="*/ 3920 w 3920"/>
                  <a:gd name="T48" fmla="*/ 1720 h 17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195"/>
                </a:srgbClr>
              </a:solidFill>
              <a:ln w="9525">
                <a:noFill/>
                <a:round/>
                <a:headEnd/>
                <a:tailEnd/>
              </a:ln>
            </p:spPr>
            <p:txBody>
              <a:bodyPr/>
              <a:lstStyle/>
              <a:p>
                <a:endParaRPr lang="zh-CN" altLang="en-US"/>
              </a:p>
            </p:txBody>
          </p:sp>
          <p:sp>
            <p:nvSpPr>
              <p:cNvPr id="15379" name="Freeform 26"/>
              <p:cNvSpPr>
                <a:spLocks/>
              </p:cNvSpPr>
              <p:nvPr/>
            </p:nvSpPr>
            <p:spPr bwMode="gray">
              <a:xfrm>
                <a:off x="2880" y="1584"/>
                <a:ext cx="2218" cy="960"/>
              </a:xfrm>
              <a:custGeom>
                <a:avLst/>
                <a:gdLst>
                  <a:gd name="T0" fmla="*/ 0 w 2218"/>
                  <a:gd name="T1" fmla="*/ 672 h 960"/>
                  <a:gd name="T2" fmla="*/ 1640 w 2218"/>
                  <a:gd name="T3" fmla="*/ 960 h 960"/>
                  <a:gd name="T4" fmla="*/ 2208 w 2218"/>
                  <a:gd name="T5" fmla="*/ 0 h 960"/>
                  <a:gd name="T6" fmla="*/ 1580 w 2218"/>
                  <a:gd name="T7" fmla="*/ 888 h 960"/>
                  <a:gd name="T8" fmla="*/ 0 w 2218"/>
                  <a:gd name="T9" fmla="*/ 672 h 960"/>
                  <a:gd name="T10" fmla="*/ 0 60000 65536"/>
                  <a:gd name="T11" fmla="*/ 0 60000 65536"/>
                  <a:gd name="T12" fmla="*/ 0 60000 65536"/>
                  <a:gd name="T13" fmla="*/ 0 60000 65536"/>
                  <a:gd name="T14" fmla="*/ 0 60000 65536"/>
                  <a:gd name="T15" fmla="*/ 0 w 2218"/>
                  <a:gd name="T16" fmla="*/ 0 h 960"/>
                  <a:gd name="T17" fmla="*/ 2218 w 2218"/>
                  <a:gd name="T18" fmla="*/ 960 h 960"/>
                </a:gdLst>
                <a:ahLst/>
                <a:cxnLst>
                  <a:cxn ang="T10">
                    <a:pos x="T0" y="T1"/>
                  </a:cxn>
                  <a:cxn ang="T11">
                    <a:pos x="T2" y="T3"/>
                  </a:cxn>
                  <a:cxn ang="T12">
                    <a:pos x="T4" y="T5"/>
                  </a:cxn>
                  <a:cxn ang="T13">
                    <a:pos x="T6" y="T7"/>
                  </a:cxn>
                  <a:cxn ang="T14">
                    <a:pos x="T8" y="T9"/>
                  </a:cxn>
                </a:cxnLst>
                <a:rect l="T15" t="T16" r="T17" b="T18"/>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195"/>
                </a:srgbClr>
              </a:solidFill>
              <a:ln w="9525">
                <a:noFill/>
                <a:round/>
                <a:headEnd/>
                <a:tailEnd/>
              </a:ln>
            </p:spPr>
            <p:txBody>
              <a:bodyPr/>
              <a:lstStyle/>
              <a:p>
                <a:endParaRPr lang="zh-CN" altLang="en-US"/>
              </a:p>
            </p:txBody>
          </p:sp>
          <p:sp>
            <p:nvSpPr>
              <p:cNvPr id="15380" name="Freeform 27"/>
              <p:cNvSpPr>
                <a:spLocks/>
              </p:cNvSpPr>
              <p:nvPr/>
            </p:nvSpPr>
            <p:spPr bwMode="gray">
              <a:xfrm>
                <a:off x="1248" y="2032"/>
                <a:ext cx="1584" cy="392"/>
              </a:xfrm>
              <a:custGeom>
                <a:avLst/>
                <a:gdLst>
                  <a:gd name="T0" fmla="*/ 0 w 1584"/>
                  <a:gd name="T1" fmla="*/ 224 h 392"/>
                  <a:gd name="T2" fmla="*/ 1152 w 1584"/>
                  <a:gd name="T3" fmla="*/ 224 h 392"/>
                  <a:gd name="T4" fmla="*/ 1584 w 1584"/>
                  <a:gd name="T5" fmla="*/ 272 h 392"/>
                  <a:gd name="T6" fmla="*/ 1144 w 1584"/>
                  <a:gd name="T7" fmla="*/ 144 h 392"/>
                  <a:gd name="T8" fmla="*/ 0 w 1584"/>
                  <a:gd name="T9" fmla="*/ 224 h 392"/>
                  <a:gd name="T10" fmla="*/ 0 60000 65536"/>
                  <a:gd name="T11" fmla="*/ 0 60000 65536"/>
                  <a:gd name="T12" fmla="*/ 0 60000 65536"/>
                  <a:gd name="T13" fmla="*/ 0 60000 65536"/>
                  <a:gd name="T14" fmla="*/ 0 60000 65536"/>
                  <a:gd name="T15" fmla="*/ 0 w 1584"/>
                  <a:gd name="T16" fmla="*/ 0 h 392"/>
                  <a:gd name="T17" fmla="*/ 1584 w 1584"/>
                  <a:gd name="T18" fmla="*/ 392 h 392"/>
                </a:gdLst>
                <a:ahLst/>
                <a:cxnLst>
                  <a:cxn ang="T10">
                    <a:pos x="T0" y="T1"/>
                  </a:cxn>
                  <a:cxn ang="T11">
                    <a:pos x="T2" y="T3"/>
                  </a:cxn>
                  <a:cxn ang="T12">
                    <a:pos x="T4" y="T5"/>
                  </a:cxn>
                  <a:cxn ang="T13">
                    <a:pos x="T6" y="T7"/>
                  </a:cxn>
                  <a:cxn ang="T14">
                    <a:pos x="T8" y="T9"/>
                  </a:cxn>
                </a:cxnLst>
                <a:rect l="T15" t="T16" r="T17" b="T18"/>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195"/>
                </a:srgbClr>
              </a:solidFill>
              <a:ln w="9525">
                <a:noFill/>
                <a:round/>
                <a:headEnd/>
                <a:tailEnd/>
              </a:ln>
            </p:spPr>
            <p:txBody>
              <a:bodyPr/>
              <a:lstStyle/>
              <a:p>
                <a:endParaRPr lang="zh-CN" altLang="en-US"/>
              </a:p>
            </p:txBody>
          </p:sp>
          <p:sp>
            <p:nvSpPr>
              <p:cNvPr id="15381" name="Freeform 28"/>
              <p:cNvSpPr>
                <a:spLocks/>
              </p:cNvSpPr>
              <p:nvPr/>
            </p:nvSpPr>
            <p:spPr bwMode="gray">
              <a:xfrm>
                <a:off x="2784" y="2032"/>
                <a:ext cx="1731" cy="344"/>
              </a:xfrm>
              <a:custGeom>
                <a:avLst/>
                <a:gdLst>
                  <a:gd name="T0" fmla="*/ 0 w 1731"/>
                  <a:gd name="T1" fmla="*/ 176 h 344"/>
                  <a:gd name="T2" fmla="*/ 1604 w 1731"/>
                  <a:gd name="T3" fmla="*/ 344 h 344"/>
                  <a:gd name="T4" fmla="*/ 760 w 1731"/>
                  <a:gd name="T5" fmla="*/ 72 h 344"/>
                  <a:gd name="T6" fmla="*/ 0 w 1731"/>
                  <a:gd name="T7" fmla="*/ 176 h 344"/>
                  <a:gd name="T8" fmla="*/ 0 60000 65536"/>
                  <a:gd name="T9" fmla="*/ 0 60000 65536"/>
                  <a:gd name="T10" fmla="*/ 0 60000 65536"/>
                  <a:gd name="T11" fmla="*/ 0 60000 65536"/>
                  <a:gd name="T12" fmla="*/ 0 w 1731"/>
                  <a:gd name="T13" fmla="*/ 0 h 344"/>
                  <a:gd name="T14" fmla="*/ 1731 w 1731"/>
                  <a:gd name="T15" fmla="*/ 344 h 344"/>
                </a:gdLst>
                <a:ahLst/>
                <a:cxnLst>
                  <a:cxn ang="T8">
                    <a:pos x="T0" y="T1"/>
                  </a:cxn>
                  <a:cxn ang="T9">
                    <a:pos x="T2" y="T3"/>
                  </a:cxn>
                  <a:cxn ang="T10">
                    <a:pos x="T4" y="T5"/>
                  </a:cxn>
                  <a:cxn ang="T11">
                    <a:pos x="T6" y="T7"/>
                  </a:cxn>
                </a:cxnLst>
                <a:rect l="T12" t="T13" r="T14" b="T15"/>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195"/>
                </a:srgbClr>
              </a:solidFill>
              <a:ln w="9525">
                <a:noFill/>
                <a:round/>
                <a:headEnd/>
                <a:tailEnd/>
              </a:ln>
            </p:spPr>
            <p:txBody>
              <a:bodyPr/>
              <a:lstStyle/>
              <a:p>
                <a:endParaRPr lang="zh-CN" altLang="en-US"/>
              </a:p>
            </p:txBody>
          </p:sp>
          <p:sp>
            <p:nvSpPr>
              <p:cNvPr id="15382" name="Freeform 29"/>
              <p:cNvSpPr>
                <a:spLocks/>
              </p:cNvSpPr>
              <p:nvPr/>
            </p:nvSpPr>
            <p:spPr bwMode="gray">
              <a:xfrm>
                <a:off x="4440" y="1680"/>
                <a:ext cx="504" cy="672"/>
              </a:xfrm>
              <a:custGeom>
                <a:avLst/>
                <a:gdLst>
                  <a:gd name="T0" fmla="*/ 456 w 504"/>
                  <a:gd name="T1" fmla="*/ 48 h 672"/>
                  <a:gd name="T2" fmla="*/ 312 w 504"/>
                  <a:gd name="T3" fmla="*/ 336 h 672"/>
                  <a:gd name="T4" fmla="*/ 24 w 504"/>
                  <a:gd name="T5" fmla="*/ 624 h 672"/>
                  <a:gd name="T6" fmla="*/ 456 w 504"/>
                  <a:gd name="T7" fmla="*/ 48 h 672"/>
                  <a:gd name="T8" fmla="*/ 0 60000 65536"/>
                  <a:gd name="T9" fmla="*/ 0 60000 65536"/>
                  <a:gd name="T10" fmla="*/ 0 60000 65536"/>
                  <a:gd name="T11" fmla="*/ 0 60000 65536"/>
                  <a:gd name="T12" fmla="*/ 0 w 504"/>
                  <a:gd name="T13" fmla="*/ 0 h 672"/>
                  <a:gd name="T14" fmla="*/ 504 w 504"/>
                  <a:gd name="T15" fmla="*/ 672 h 672"/>
                </a:gdLst>
                <a:ahLst/>
                <a:cxnLst>
                  <a:cxn ang="T8">
                    <a:pos x="T0" y="T1"/>
                  </a:cxn>
                  <a:cxn ang="T9">
                    <a:pos x="T2" y="T3"/>
                  </a:cxn>
                  <a:cxn ang="T10">
                    <a:pos x="T4" y="T5"/>
                  </a:cxn>
                  <a:cxn ang="T11">
                    <a:pos x="T6" y="T7"/>
                  </a:cxn>
                </a:cxnLst>
                <a:rect l="T12" t="T13" r="T14" b="T15"/>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195"/>
                </a:srgbClr>
              </a:solidFill>
              <a:ln w="9525">
                <a:noFill/>
                <a:round/>
                <a:headEnd/>
                <a:tailEnd/>
              </a:ln>
            </p:spPr>
            <p:txBody>
              <a:bodyPr/>
              <a:lstStyle/>
              <a:p>
                <a:endParaRPr lang="zh-CN" altLang="en-US"/>
              </a:p>
            </p:txBody>
          </p:sp>
          <p:sp>
            <p:nvSpPr>
              <p:cNvPr id="15383" name="Freeform 30"/>
              <p:cNvSpPr>
                <a:spLocks/>
              </p:cNvSpPr>
              <p:nvPr/>
            </p:nvSpPr>
            <p:spPr bwMode="gray">
              <a:xfrm>
                <a:off x="3424" y="1428"/>
                <a:ext cx="1081" cy="301"/>
              </a:xfrm>
              <a:custGeom>
                <a:avLst/>
                <a:gdLst>
                  <a:gd name="T0" fmla="*/ 0 w 1081"/>
                  <a:gd name="T1" fmla="*/ 36 h 301"/>
                  <a:gd name="T2" fmla="*/ 992 w 1081"/>
                  <a:gd name="T3" fmla="*/ 300 h 301"/>
                  <a:gd name="T4" fmla="*/ 536 w 1081"/>
                  <a:gd name="T5" fmla="*/ 44 h 301"/>
                  <a:gd name="T6" fmla="*/ 0 w 1081"/>
                  <a:gd name="T7" fmla="*/ 36 h 301"/>
                  <a:gd name="T8" fmla="*/ 0 60000 65536"/>
                  <a:gd name="T9" fmla="*/ 0 60000 65536"/>
                  <a:gd name="T10" fmla="*/ 0 60000 65536"/>
                  <a:gd name="T11" fmla="*/ 0 60000 65536"/>
                  <a:gd name="T12" fmla="*/ 0 w 1081"/>
                  <a:gd name="T13" fmla="*/ 0 h 301"/>
                  <a:gd name="T14" fmla="*/ 1081 w 1081"/>
                  <a:gd name="T15" fmla="*/ 301 h 301"/>
                </a:gdLst>
                <a:ahLst/>
                <a:cxnLst>
                  <a:cxn ang="T8">
                    <a:pos x="T0" y="T1"/>
                  </a:cxn>
                  <a:cxn ang="T9">
                    <a:pos x="T2" y="T3"/>
                  </a:cxn>
                  <a:cxn ang="T10">
                    <a:pos x="T4" y="T5"/>
                  </a:cxn>
                  <a:cxn ang="T11">
                    <a:pos x="T6" y="T7"/>
                  </a:cxn>
                </a:cxnLst>
                <a:rect l="T12" t="T13" r="T14" b="T15"/>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195"/>
                </a:srgbClr>
              </a:solidFill>
              <a:ln w="9525">
                <a:noFill/>
                <a:round/>
                <a:headEnd/>
                <a:tailEnd/>
              </a:ln>
            </p:spPr>
            <p:txBody>
              <a:bodyPr/>
              <a:lstStyle/>
              <a:p>
                <a:endParaRPr lang="zh-CN" altLang="en-US"/>
              </a:p>
            </p:txBody>
          </p:sp>
          <p:sp>
            <p:nvSpPr>
              <p:cNvPr id="15384" name="Freeform 31"/>
              <p:cNvSpPr>
                <a:spLocks/>
              </p:cNvSpPr>
              <p:nvPr/>
            </p:nvSpPr>
            <p:spPr bwMode="gray">
              <a:xfrm rot="-136485">
                <a:off x="3524" y="1116"/>
                <a:ext cx="1081" cy="301"/>
              </a:xfrm>
              <a:custGeom>
                <a:avLst/>
                <a:gdLst>
                  <a:gd name="T0" fmla="*/ 0 w 1081"/>
                  <a:gd name="T1" fmla="*/ 36 h 301"/>
                  <a:gd name="T2" fmla="*/ 992 w 1081"/>
                  <a:gd name="T3" fmla="*/ 300 h 301"/>
                  <a:gd name="T4" fmla="*/ 536 w 1081"/>
                  <a:gd name="T5" fmla="*/ 44 h 301"/>
                  <a:gd name="T6" fmla="*/ 0 w 1081"/>
                  <a:gd name="T7" fmla="*/ 36 h 301"/>
                  <a:gd name="T8" fmla="*/ 0 60000 65536"/>
                  <a:gd name="T9" fmla="*/ 0 60000 65536"/>
                  <a:gd name="T10" fmla="*/ 0 60000 65536"/>
                  <a:gd name="T11" fmla="*/ 0 60000 65536"/>
                  <a:gd name="T12" fmla="*/ 0 w 1081"/>
                  <a:gd name="T13" fmla="*/ 0 h 301"/>
                  <a:gd name="T14" fmla="*/ 1081 w 1081"/>
                  <a:gd name="T15" fmla="*/ 301 h 301"/>
                </a:gdLst>
                <a:ahLst/>
                <a:cxnLst>
                  <a:cxn ang="T8">
                    <a:pos x="T0" y="T1"/>
                  </a:cxn>
                  <a:cxn ang="T9">
                    <a:pos x="T2" y="T3"/>
                  </a:cxn>
                  <a:cxn ang="T10">
                    <a:pos x="T4" y="T5"/>
                  </a:cxn>
                  <a:cxn ang="T11">
                    <a:pos x="T6" y="T7"/>
                  </a:cxn>
                </a:cxnLst>
                <a:rect l="T12" t="T13" r="T14" b="T15"/>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195"/>
                </a:srgbClr>
              </a:solidFill>
              <a:ln w="9525">
                <a:noFill/>
                <a:round/>
                <a:headEnd/>
                <a:tailEnd/>
              </a:ln>
            </p:spPr>
            <p:txBody>
              <a:bodyPr/>
              <a:lstStyle/>
              <a:p>
                <a:endParaRPr lang="zh-CN" altLang="en-US"/>
              </a:p>
            </p:txBody>
          </p:sp>
          <p:sp>
            <p:nvSpPr>
              <p:cNvPr id="15385" name="Freeform 32"/>
              <p:cNvSpPr>
                <a:spLocks/>
              </p:cNvSpPr>
              <p:nvPr/>
            </p:nvSpPr>
            <p:spPr bwMode="gray">
              <a:xfrm>
                <a:off x="1940" y="1128"/>
                <a:ext cx="1013" cy="171"/>
              </a:xfrm>
              <a:custGeom>
                <a:avLst/>
                <a:gdLst>
                  <a:gd name="T0" fmla="*/ 0 w 1013"/>
                  <a:gd name="T1" fmla="*/ 116 h 171"/>
                  <a:gd name="T2" fmla="*/ 932 w 1013"/>
                  <a:gd name="T3" fmla="*/ 156 h 171"/>
                  <a:gd name="T4" fmla="*/ 485 w 1013"/>
                  <a:gd name="T5" fmla="*/ 23 h 171"/>
                  <a:gd name="T6" fmla="*/ 0 w 1013"/>
                  <a:gd name="T7" fmla="*/ 116 h 171"/>
                  <a:gd name="T8" fmla="*/ 0 60000 65536"/>
                  <a:gd name="T9" fmla="*/ 0 60000 65536"/>
                  <a:gd name="T10" fmla="*/ 0 60000 65536"/>
                  <a:gd name="T11" fmla="*/ 0 60000 65536"/>
                  <a:gd name="T12" fmla="*/ 0 w 1013"/>
                  <a:gd name="T13" fmla="*/ 0 h 171"/>
                  <a:gd name="T14" fmla="*/ 1013 w 1013"/>
                  <a:gd name="T15" fmla="*/ 171 h 171"/>
                </a:gdLst>
                <a:ahLst/>
                <a:cxnLst>
                  <a:cxn ang="T8">
                    <a:pos x="T0" y="T1"/>
                  </a:cxn>
                  <a:cxn ang="T9">
                    <a:pos x="T2" y="T3"/>
                  </a:cxn>
                  <a:cxn ang="T10">
                    <a:pos x="T4" y="T5"/>
                  </a:cxn>
                  <a:cxn ang="T11">
                    <a:pos x="T6" y="T7"/>
                  </a:cxn>
                </a:cxnLst>
                <a:rect l="T12" t="T13" r="T14" b="T15"/>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195"/>
                </a:srgbClr>
              </a:solidFill>
              <a:ln w="9525">
                <a:noFill/>
                <a:round/>
                <a:headEnd/>
                <a:tailEnd/>
              </a:ln>
            </p:spPr>
            <p:txBody>
              <a:bodyPr/>
              <a:lstStyle/>
              <a:p>
                <a:endParaRPr lang="zh-CN" altLang="en-US"/>
              </a:p>
            </p:txBody>
          </p:sp>
          <p:sp>
            <p:nvSpPr>
              <p:cNvPr id="15386" name="Freeform 33"/>
              <p:cNvSpPr>
                <a:spLocks/>
              </p:cNvSpPr>
              <p:nvPr/>
            </p:nvSpPr>
            <p:spPr bwMode="gray">
              <a:xfrm>
                <a:off x="1804" y="1376"/>
                <a:ext cx="1013" cy="171"/>
              </a:xfrm>
              <a:custGeom>
                <a:avLst/>
                <a:gdLst>
                  <a:gd name="T0" fmla="*/ 0 w 1013"/>
                  <a:gd name="T1" fmla="*/ 116 h 171"/>
                  <a:gd name="T2" fmla="*/ 932 w 1013"/>
                  <a:gd name="T3" fmla="*/ 156 h 171"/>
                  <a:gd name="T4" fmla="*/ 485 w 1013"/>
                  <a:gd name="T5" fmla="*/ 23 h 171"/>
                  <a:gd name="T6" fmla="*/ 0 w 1013"/>
                  <a:gd name="T7" fmla="*/ 116 h 171"/>
                  <a:gd name="T8" fmla="*/ 0 60000 65536"/>
                  <a:gd name="T9" fmla="*/ 0 60000 65536"/>
                  <a:gd name="T10" fmla="*/ 0 60000 65536"/>
                  <a:gd name="T11" fmla="*/ 0 60000 65536"/>
                  <a:gd name="T12" fmla="*/ 0 w 1013"/>
                  <a:gd name="T13" fmla="*/ 0 h 171"/>
                  <a:gd name="T14" fmla="*/ 1013 w 1013"/>
                  <a:gd name="T15" fmla="*/ 171 h 171"/>
                </a:gdLst>
                <a:ahLst/>
                <a:cxnLst>
                  <a:cxn ang="T8">
                    <a:pos x="T0" y="T1"/>
                  </a:cxn>
                  <a:cxn ang="T9">
                    <a:pos x="T2" y="T3"/>
                  </a:cxn>
                  <a:cxn ang="T10">
                    <a:pos x="T4" y="T5"/>
                  </a:cxn>
                  <a:cxn ang="T11">
                    <a:pos x="T6" y="T7"/>
                  </a:cxn>
                </a:cxnLst>
                <a:rect l="T12" t="T13" r="T14" b="T15"/>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195"/>
                </a:srgbClr>
              </a:solidFill>
              <a:ln w="9525">
                <a:noFill/>
                <a:round/>
                <a:headEnd/>
                <a:tailEnd/>
              </a:ln>
            </p:spPr>
            <p:txBody>
              <a:bodyPr/>
              <a:lstStyle/>
              <a:p>
                <a:endParaRPr lang="zh-CN" altLang="en-US"/>
              </a:p>
            </p:txBody>
          </p:sp>
          <p:sp>
            <p:nvSpPr>
              <p:cNvPr id="15387" name="Freeform 34"/>
              <p:cNvSpPr>
                <a:spLocks/>
              </p:cNvSpPr>
              <p:nvPr/>
            </p:nvSpPr>
            <p:spPr bwMode="gray">
              <a:xfrm>
                <a:off x="1604" y="1676"/>
                <a:ext cx="1057" cy="155"/>
              </a:xfrm>
              <a:custGeom>
                <a:avLst/>
                <a:gdLst>
                  <a:gd name="T0" fmla="*/ 0 w 1057"/>
                  <a:gd name="T1" fmla="*/ 100 h 155"/>
                  <a:gd name="T2" fmla="*/ 972 w 1057"/>
                  <a:gd name="T3" fmla="*/ 140 h 155"/>
                  <a:gd name="T4" fmla="*/ 506 w 1057"/>
                  <a:gd name="T5" fmla="*/ 7 h 155"/>
                  <a:gd name="T6" fmla="*/ 0 w 1057"/>
                  <a:gd name="T7" fmla="*/ 100 h 155"/>
                  <a:gd name="T8" fmla="*/ 0 60000 65536"/>
                  <a:gd name="T9" fmla="*/ 0 60000 65536"/>
                  <a:gd name="T10" fmla="*/ 0 60000 65536"/>
                  <a:gd name="T11" fmla="*/ 0 60000 65536"/>
                  <a:gd name="T12" fmla="*/ 0 w 1057"/>
                  <a:gd name="T13" fmla="*/ 0 h 155"/>
                  <a:gd name="T14" fmla="*/ 1057 w 1057"/>
                  <a:gd name="T15" fmla="*/ 155 h 155"/>
                </a:gdLst>
                <a:ahLst/>
                <a:cxnLst>
                  <a:cxn ang="T8">
                    <a:pos x="T0" y="T1"/>
                  </a:cxn>
                  <a:cxn ang="T9">
                    <a:pos x="T2" y="T3"/>
                  </a:cxn>
                  <a:cxn ang="T10">
                    <a:pos x="T4" y="T5"/>
                  </a:cxn>
                  <a:cxn ang="T11">
                    <a:pos x="T6" y="T7"/>
                  </a:cxn>
                </a:cxnLst>
                <a:rect l="T12" t="T13" r="T14" b="T15"/>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195"/>
                </a:srgbClr>
              </a:solidFill>
              <a:ln w="9525">
                <a:noFill/>
                <a:round/>
                <a:headEnd/>
                <a:tailEnd/>
              </a:ln>
            </p:spPr>
            <p:txBody>
              <a:bodyPr/>
              <a:lstStyle/>
              <a:p>
                <a:endParaRPr lang="zh-CN" altLang="en-US"/>
              </a:p>
            </p:txBody>
          </p:sp>
        </p:grpSp>
      </p:grpSp>
      <p:pic>
        <p:nvPicPr>
          <p:cNvPr id="15369" name="Picture 23" descr="1"/>
          <p:cNvPicPr>
            <a:picLocks noChangeAspect="1" noChangeArrowheads="1"/>
          </p:cNvPicPr>
          <p:nvPr/>
        </p:nvPicPr>
        <p:blipFill>
          <a:blip r:embed="rId5">
            <a:lum bright="-6000" contrast="24000"/>
            <a:grayscl/>
          </a:blip>
          <a:srcRect l="42606" t="64474" r="19473"/>
          <a:stretch>
            <a:fillRect/>
          </a:stretch>
        </p:blipFill>
        <p:spPr bwMode="gray">
          <a:xfrm rot="6879189">
            <a:off x="2408238" y="430212"/>
            <a:ext cx="908050" cy="1165225"/>
          </a:xfrm>
          <a:prstGeom prst="rect">
            <a:avLst/>
          </a:prstGeom>
          <a:noFill/>
          <a:ln w="9525">
            <a:noFill/>
            <a:miter lim="800000"/>
            <a:headEnd/>
            <a:tailEnd/>
          </a:ln>
        </p:spPr>
      </p:pic>
      <p:sp>
        <p:nvSpPr>
          <p:cNvPr id="58" name="标题 1"/>
          <p:cNvSpPr>
            <a:spLocks noGrp="1"/>
          </p:cNvSpPr>
          <p:nvPr>
            <p:ph type="ctrTitle"/>
          </p:nvPr>
        </p:nvSpPr>
        <p:spPr>
          <a:xfrm>
            <a:off x="534988" y="1628775"/>
            <a:ext cx="7997825" cy="1871663"/>
          </a:xfrm>
        </p:spPr>
        <p:txBody>
          <a:bodyPr>
            <a:normAutofit/>
          </a:bodyPr>
          <a:lstStyle/>
          <a:p>
            <a:pPr algn="ctr"/>
            <a:r>
              <a:rPr lang="zh-CN" altLang="en-US" b="0" smtClean="0">
                <a:solidFill>
                  <a:srgbClr val="23759B"/>
                </a:solidFill>
                <a:latin typeface="微软雅黑" pitchFamily="34" charset="-122"/>
                <a:ea typeface="微软雅黑" pitchFamily="34" charset="-122"/>
              </a:rPr>
              <a:t>基于三维几何推理的工艺编码技术研究</a:t>
            </a:r>
            <a:r>
              <a:rPr lang="zh-CN" altLang="en-US" sz="4000" smtClean="0">
                <a:solidFill>
                  <a:schemeClr val="tx2"/>
                </a:solidFill>
                <a:ea typeface="宋体" charset="-122"/>
              </a:rPr>
              <a:t> </a:t>
            </a:r>
          </a:p>
        </p:txBody>
      </p:sp>
      <p:sp>
        <p:nvSpPr>
          <p:cNvPr id="59" name="副标题 2"/>
          <p:cNvSpPr>
            <a:spLocks noGrp="1"/>
          </p:cNvSpPr>
          <p:nvPr>
            <p:ph type="subTitle" idx="1"/>
          </p:nvPr>
        </p:nvSpPr>
        <p:spPr>
          <a:xfrm>
            <a:off x="5867400" y="5133975"/>
            <a:ext cx="2808288" cy="598488"/>
          </a:xfrm>
        </p:spPr>
        <p:txBody>
          <a:bodyPr/>
          <a:lstStyle/>
          <a:p>
            <a:pPr algn="l">
              <a:lnSpc>
                <a:spcPct val="90000"/>
              </a:lnSpc>
            </a:pPr>
            <a:r>
              <a:rPr lang="zh-CN" altLang="en-US" sz="2400" i="0" smtClean="0">
                <a:solidFill>
                  <a:srgbClr val="1A87B8"/>
                </a:solidFill>
                <a:latin typeface="微软雅黑" pitchFamily="34" charset="-122"/>
                <a:ea typeface="微软雅黑" pitchFamily="34" charset="-122"/>
              </a:rPr>
              <a:t>指导老师：王启富</a:t>
            </a:r>
            <a:endParaRPr lang="en-US" altLang="zh-CN" sz="2400" i="0" smtClean="0">
              <a:solidFill>
                <a:srgbClr val="1A87B8"/>
              </a:solidFill>
              <a:latin typeface="微软雅黑" pitchFamily="34" charset="-122"/>
              <a:ea typeface="微软雅黑" pitchFamily="34" charset="-122"/>
            </a:endParaRPr>
          </a:p>
        </p:txBody>
      </p:sp>
      <p:pic>
        <p:nvPicPr>
          <p:cNvPr id="15372" name="Picture 2" descr="C:\Users\wangchao\Desktop\1308679119.jpg"/>
          <p:cNvPicPr>
            <a:picLocks noChangeAspect="1" noChangeArrowheads="1"/>
          </p:cNvPicPr>
          <p:nvPr/>
        </p:nvPicPr>
        <p:blipFill>
          <a:blip r:embed="rId6"/>
          <a:srcRect/>
          <a:stretch>
            <a:fillRect/>
          </a:stretch>
        </p:blipFill>
        <p:spPr bwMode="auto">
          <a:xfrm>
            <a:off x="12700" y="5811838"/>
            <a:ext cx="1046163" cy="1046162"/>
          </a:xfrm>
          <a:prstGeom prst="rect">
            <a:avLst/>
          </a:prstGeom>
          <a:noFill/>
          <a:ln w="9525">
            <a:noFill/>
            <a:miter lim="800000"/>
            <a:headEnd/>
            <a:tailEnd/>
          </a:ln>
        </p:spPr>
      </p:pic>
      <p:sp>
        <p:nvSpPr>
          <p:cNvPr id="15373" name="Line 55"/>
          <p:cNvSpPr>
            <a:spLocks noChangeShapeType="1"/>
          </p:cNvSpPr>
          <p:nvPr/>
        </p:nvSpPr>
        <p:spPr bwMode="gray">
          <a:xfrm>
            <a:off x="6000750" y="4953000"/>
            <a:ext cx="2674938"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64" name="副标题 2"/>
          <p:cNvSpPr txBox="1">
            <a:spLocks/>
          </p:cNvSpPr>
          <p:nvPr/>
        </p:nvSpPr>
        <p:spPr bwMode="gray">
          <a:xfrm>
            <a:off x="5867400" y="4508500"/>
            <a:ext cx="2665413" cy="473075"/>
          </a:xfrm>
          <a:prstGeom prst="rect">
            <a:avLst/>
          </a:prstGeom>
          <a:noFill/>
          <a:ln w="9525">
            <a:noFill/>
            <a:miter lim="800000"/>
            <a:headEnd/>
            <a:tailEnd/>
          </a:ln>
        </p:spPr>
        <p:txBody>
          <a:bodyPr/>
          <a:lstStyle/>
          <a:p>
            <a:pPr eaLnBrk="0" hangingPunct="0">
              <a:spcBef>
                <a:spcPct val="20000"/>
              </a:spcBef>
            </a:pPr>
            <a:r>
              <a:rPr lang="zh-CN" altLang="en-US" sz="2400">
                <a:solidFill>
                  <a:srgbClr val="1A87B8"/>
                </a:solidFill>
                <a:latin typeface="微软雅黑" pitchFamily="34" charset="-122"/>
                <a:ea typeface="微软雅黑" pitchFamily="34" charset="-122"/>
              </a:rPr>
              <a:t>汇报人： 许航</a:t>
            </a:r>
            <a:endParaRPr lang="en-US" altLang="zh-CN" sz="2400">
              <a:solidFill>
                <a:srgbClr val="1A87B8"/>
              </a:solidFill>
              <a:latin typeface="微软雅黑" pitchFamily="34" charset="-122"/>
              <a:ea typeface="微软雅黑" pitchFamily="34" charset="-122"/>
            </a:endParaRPr>
          </a:p>
        </p:txBody>
      </p:sp>
      <p:sp>
        <p:nvSpPr>
          <p:cNvPr id="65" name="副标题 2"/>
          <p:cNvSpPr txBox="1">
            <a:spLocks/>
          </p:cNvSpPr>
          <p:nvPr/>
        </p:nvSpPr>
        <p:spPr bwMode="gray">
          <a:xfrm>
            <a:off x="5867400" y="5732463"/>
            <a:ext cx="2808288" cy="600075"/>
          </a:xfrm>
          <a:prstGeom prst="rect">
            <a:avLst/>
          </a:prstGeom>
          <a:noFill/>
          <a:ln w="9525">
            <a:noFill/>
            <a:miter lim="800000"/>
            <a:headEnd/>
            <a:tailEnd/>
          </a:ln>
        </p:spPr>
        <p:txBody>
          <a:bodyPr/>
          <a:lstStyle/>
          <a:p>
            <a:pPr eaLnBrk="0" hangingPunct="0">
              <a:spcBef>
                <a:spcPct val="20000"/>
              </a:spcBef>
            </a:pPr>
            <a:r>
              <a:rPr lang="zh-CN" altLang="en-US" sz="2400">
                <a:solidFill>
                  <a:srgbClr val="1A87B8"/>
                </a:solidFill>
                <a:latin typeface="微软雅黑" pitchFamily="34" charset="-122"/>
                <a:ea typeface="微软雅黑" pitchFamily="34" charset="-122"/>
              </a:rPr>
              <a:t>日   期 </a:t>
            </a:r>
            <a:r>
              <a:rPr lang="en-US" altLang="zh-CN" sz="2400">
                <a:solidFill>
                  <a:srgbClr val="1A87B8"/>
                </a:solidFill>
                <a:latin typeface="微软雅黑" pitchFamily="34" charset="-122"/>
                <a:ea typeface="微软雅黑" pitchFamily="34" charset="-122"/>
              </a:rPr>
              <a:t>2015.10.10</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1.3 </a:t>
            </a:r>
            <a:r>
              <a:rPr lang="zh-CN" altLang="en-US" sz="3200" b="1">
                <a:solidFill>
                  <a:srgbClr val="00B0F0"/>
                </a:solidFill>
                <a:latin typeface="华文楷体"/>
                <a:ea typeface="华文楷体"/>
                <a:cs typeface="华文楷体"/>
              </a:rPr>
              <a:t>国内外研究现状</a:t>
            </a:r>
          </a:p>
        </p:txBody>
      </p:sp>
      <p:pic>
        <p:nvPicPr>
          <p:cNvPr id="25604"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8" name="标题 1"/>
          <p:cNvSpPr txBox="1">
            <a:spLocks/>
          </p:cNvSpPr>
          <p:nvPr/>
        </p:nvSpPr>
        <p:spPr bwMode="gray">
          <a:xfrm>
            <a:off x="323850" y="1125538"/>
            <a:ext cx="4324350" cy="1008062"/>
          </a:xfrm>
          <a:prstGeom prst="rect">
            <a:avLst/>
          </a:prstGeom>
          <a:noFill/>
          <a:ln w="9525">
            <a:noFill/>
            <a:miter lim="800000"/>
            <a:headEnd/>
            <a:tailEnd/>
          </a:ln>
        </p:spPr>
        <p:txBody>
          <a:bodyPr anchor="ctr"/>
          <a:lstStyle/>
          <a:p>
            <a:pPr marL="457200" indent="-457200" eaLnBrk="0" hangingPunct="0">
              <a:buFont typeface="Wingdings" pitchFamily="2" charset="2"/>
              <a:buChar char="p"/>
            </a:pPr>
            <a:r>
              <a:rPr lang="zh-CN" altLang="en-US" sz="3200" b="1">
                <a:solidFill>
                  <a:srgbClr val="00B0F0"/>
                </a:solidFill>
                <a:latin typeface="华文楷体"/>
                <a:ea typeface="华文楷体"/>
                <a:cs typeface="华文楷体"/>
              </a:rPr>
              <a:t>成组分类技术</a:t>
            </a:r>
          </a:p>
        </p:txBody>
      </p:sp>
      <p:pic>
        <p:nvPicPr>
          <p:cNvPr id="25606"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6" name="TextBox 5"/>
          <p:cNvSpPr txBox="1">
            <a:spLocks noChangeArrowheads="1"/>
          </p:cNvSpPr>
          <p:nvPr/>
        </p:nvSpPr>
        <p:spPr bwMode="auto">
          <a:xfrm>
            <a:off x="755650" y="2420938"/>
            <a:ext cx="7632700" cy="2282825"/>
          </a:xfrm>
          <a:prstGeom prst="rect">
            <a:avLst/>
          </a:prstGeom>
          <a:noFill/>
          <a:ln w="9525">
            <a:noFill/>
            <a:miter lim="800000"/>
            <a:headEnd/>
            <a:tailEnd/>
          </a:ln>
        </p:spPr>
        <p:txBody>
          <a:bodyPr>
            <a:spAutoFit/>
          </a:bodyPr>
          <a:lstStyle/>
          <a:p>
            <a:r>
              <a:rPr lang="zh-CN" altLang="en-US" sz="2400">
                <a:latin typeface="华文新魏"/>
              </a:rPr>
              <a:t>   成组技术在苏联学者斯</a:t>
            </a:r>
            <a:r>
              <a:rPr lang="en-US" altLang="zh-CN" sz="2400">
                <a:latin typeface="华文新魏"/>
              </a:rPr>
              <a:t>·</a:t>
            </a:r>
            <a:r>
              <a:rPr lang="zh-CN" altLang="en-US" sz="2400">
                <a:latin typeface="华文新魏"/>
              </a:rPr>
              <a:t>帕</a:t>
            </a:r>
            <a:r>
              <a:rPr lang="en-US" altLang="zh-CN" sz="2400">
                <a:latin typeface="华文新魏"/>
              </a:rPr>
              <a:t>·</a:t>
            </a:r>
            <a:r>
              <a:rPr lang="zh-CN" altLang="en-US" sz="2400">
                <a:latin typeface="华文新魏"/>
              </a:rPr>
              <a:t>米特罗夫在上个世纪</a:t>
            </a:r>
            <a:r>
              <a:rPr lang="en-US" altLang="zh-CN" sz="2400">
                <a:latin typeface="华文新魏"/>
              </a:rPr>
              <a:t>50</a:t>
            </a:r>
            <a:r>
              <a:rPr lang="zh-CN" altLang="en-US" sz="2400">
                <a:latin typeface="华文新魏"/>
              </a:rPr>
              <a:t>年代提出的“成组工艺”的基础上发展起来的 。</a:t>
            </a:r>
            <a:r>
              <a:rPr lang="zh-CN" altLang="en-US"/>
              <a:t> </a:t>
            </a:r>
            <a:r>
              <a:rPr lang="en-US" altLang="zh-CN"/>
              <a:t> </a:t>
            </a:r>
            <a:r>
              <a:rPr lang="en-US" altLang="zh-CN" sz="2400">
                <a:latin typeface="华文新魏"/>
              </a:rPr>
              <a:t>GT</a:t>
            </a:r>
            <a:r>
              <a:rPr lang="zh-CN" altLang="en-US" sz="2400">
                <a:latin typeface="华文新魏"/>
              </a:rPr>
              <a:t>的核心是零件的分组</a:t>
            </a:r>
            <a:r>
              <a:rPr lang="en-US" altLang="zh-CN" sz="2400">
                <a:latin typeface="华文新魏"/>
              </a:rPr>
              <a:t>,</a:t>
            </a:r>
            <a:r>
              <a:rPr lang="zh-CN" altLang="en-US" sz="2400">
                <a:latin typeface="华文新魏"/>
              </a:rPr>
              <a:t>它的本质在于识别和利用事物的相似性</a:t>
            </a:r>
            <a:r>
              <a:rPr lang="en-US" altLang="zh-CN" sz="2400">
                <a:latin typeface="华文新魏"/>
              </a:rPr>
              <a:t>,</a:t>
            </a:r>
            <a:r>
              <a:rPr lang="zh-CN" altLang="en-US" sz="2400">
                <a:latin typeface="华文新魏"/>
              </a:rPr>
              <a:t>以达到对事物处理的系统化、科学化。为了要分析机械零件的相似性</a:t>
            </a:r>
            <a:r>
              <a:rPr lang="en-US" altLang="zh-CN" sz="2400">
                <a:latin typeface="华文新魏"/>
              </a:rPr>
              <a:t>,</a:t>
            </a:r>
            <a:r>
              <a:rPr lang="zh-CN" altLang="en-US" sz="2400">
                <a:latin typeface="华文新魏"/>
              </a:rPr>
              <a:t>就需对零件的相似性特征进行描述。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1.3 </a:t>
            </a:r>
            <a:r>
              <a:rPr lang="zh-CN" altLang="en-US" sz="3200" b="1">
                <a:solidFill>
                  <a:srgbClr val="00B0F0"/>
                </a:solidFill>
                <a:latin typeface="华文楷体"/>
                <a:ea typeface="华文楷体"/>
                <a:cs typeface="华文楷体"/>
              </a:rPr>
              <a:t>国内外研究现状</a:t>
            </a:r>
          </a:p>
        </p:txBody>
      </p:sp>
      <p:pic>
        <p:nvPicPr>
          <p:cNvPr id="26628"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8" name="标题 1"/>
          <p:cNvSpPr txBox="1">
            <a:spLocks/>
          </p:cNvSpPr>
          <p:nvPr/>
        </p:nvSpPr>
        <p:spPr bwMode="gray">
          <a:xfrm>
            <a:off x="323850" y="1268413"/>
            <a:ext cx="6480175" cy="1008062"/>
          </a:xfrm>
          <a:prstGeom prst="rect">
            <a:avLst/>
          </a:prstGeom>
          <a:noFill/>
          <a:ln w="9525">
            <a:noFill/>
            <a:miter lim="800000"/>
            <a:headEnd/>
            <a:tailEnd/>
          </a:ln>
        </p:spPr>
        <p:txBody>
          <a:bodyPr anchor="ctr"/>
          <a:lstStyle/>
          <a:p>
            <a:pPr marL="457200" indent="-457200" eaLnBrk="0" hangingPunct="0">
              <a:buFont typeface="Wingdings" pitchFamily="2" charset="2"/>
              <a:buChar char="p"/>
            </a:pPr>
            <a:r>
              <a:rPr lang="zh-CN" altLang="en-US" sz="3200" b="1">
                <a:solidFill>
                  <a:srgbClr val="00B0F0"/>
                </a:solidFill>
                <a:latin typeface="华文楷体"/>
                <a:ea typeface="华文楷体"/>
                <a:cs typeface="华文楷体"/>
              </a:rPr>
              <a:t>成组分类技术</a:t>
            </a:r>
            <a:r>
              <a:rPr lang="en-US" altLang="zh-CN" sz="3200" b="1">
                <a:solidFill>
                  <a:srgbClr val="00B0F0"/>
                </a:solidFill>
                <a:latin typeface="华文楷体"/>
                <a:ea typeface="华文楷体"/>
                <a:cs typeface="华文楷体"/>
              </a:rPr>
              <a:t>—</a:t>
            </a:r>
            <a:r>
              <a:rPr lang="zh-CN" altLang="en-US" sz="2400" b="1">
                <a:solidFill>
                  <a:srgbClr val="00B0F0"/>
                </a:solidFill>
                <a:latin typeface="华文楷体"/>
                <a:ea typeface="华文楷体"/>
                <a:cs typeface="华文楷体"/>
              </a:rPr>
              <a:t>分类编码系统</a:t>
            </a:r>
          </a:p>
        </p:txBody>
      </p:sp>
      <p:pic>
        <p:nvPicPr>
          <p:cNvPr id="26630"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26631" name="内容占位符 2"/>
          <p:cNvSpPr>
            <a:spLocks noGrp="1"/>
          </p:cNvSpPr>
          <p:nvPr>
            <p:ph idx="1"/>
          </p:nvPr>
        </p:nvSpPr>
        <p:spPr>
          <a:xfrm>
            <a:off x="611188" y="1916113"/>
            <a:ext cx="8280400" cy="4608512"/>
          </a:xfrm>
        </p:spPr>
        <p:txBody>
          <a:bodyPr/>
          <a:lstStyle/>
          <a:p>
            <a:pPr marL="0" indent="0">
              <a:buFontTx/>
              <a:buNone/>
            </a:pPr>
            <a:r>
              <a:rPr lang="en-US" altLang="zh-CN" sz="2800" smtClean="0">
                <a:latin typeface="微软雅黑" pitchFamily="34" charset="-122"/>
                <a:ea typeface="微软雅黑" pitchFamily="34" charset="-122"/>
              </a:rPr>
              <a:t>	</a:t>
            </a:r>
            <a:endParaRPr lang="zh-CN" altLang="zh-CN" sz="2800" smtClean="0">
              <a:latin typeface="微软雅黑" pitchFamily="34" charset="-122"/>
              <a:ea typeface="微软雅黑" pitchFamily="34" charset="-122"/>
            </a:endParaRPr>
          </a:p>
        </p:txBody>
      </p:sp>
      <p:sp>
        <p:nvSpPr>
          <p:cNvPr id="3" name="TextBox 2"/>
          <p:cNvSpPr txBox="1">
            <a:spLocks noChangeArrowheads="1"/>
          </p:cNvSpPr>
          <p:nvPr/>
        </p:nvSpPr>
        <p:spPr bwMode="auto">
          <a:xfrm>
            <a:off x="755650" y="2133600"/>
            <a:ext cx="7632700" cy="3378200"/>
          </a:xfrm>
          <a:prstGeom prst="rect">
            <a:avLst/>
          </a:prstGeom>
          <a:noFill/>
          <a:ln w="9525">
            <a:noFill/>
            <a:miter lim="800000"/>
            <a:headEnd/>
            <a:tailEnd/>
          </a:ln>
        </p:spPr>
        <p:txBody>
          <a:bodyPr>
            <a:spAutoFit/>
          </a:bodyPr>
          <a:lstStyle/>
          <a:p>
            <a:r>
              <a:rPr lang="zh-CN" altLang="en-US" sz="2400">
                <a:latin typeface="华文新魏"/>
              </a:rPr>
              <a:t>   较常用的分类编码系统有德国的</a:t>
            </a:r>
            <a:r>
              <a:rPr lang="en-US" altLang="zh-CN" sz="2400">
                <a:latin typeface="华文新魏"/>
              </a:rPr>
              <a:t>opitZ</a:t>
            </a:r>
            <a:r>
              <a:rPr lang="zh-CN" altLang="en-US" sz="2400">
                <a:latin typeface="华文新魏"/>
              </a:rPr>
              <a:t>系统、前苏联的</a:t>
            </a:r>
            <a:r>
              <a:rPr lang="en-US" altLang="zh-CN" sz="2400">
                <a:latin typeface="华文新魏"/>
              </a:rPr>
              <a:t>BllTN</a:t>
            </a:r>
            <a:r>
              <a:rPr lang="zh-CN" altLang="en-US" sz="2400">
                <a:latin typeface="华文新魏"/>
              </a:rPr>
              <a:t>系统、日本的</a:t>
            </a:r>
            <a:r>
              <a:rPr lang="en-US" altLang="zh-CN" sz="2400">
                <a:latin typeface="华文新魏"/>
              </a:rPr>
              <a:t>KK</a:t>
            </a:r>
            <a:r>
              <a:rPr lang="zh-CN" altLang="en-US" sz="2400">
                <a:latin typeface="华文新魏"/>
              </a:rPr>
              <a:t>一</a:t>
            </a:r>
            <a:r>
              <a:rPr lang="en-US" altLang="zh-CN" sz="2400">
                <a:latin typeface="华文新魏"/>
              </a:rPr>
              <a:t>3</a:t>
            </a:r>
            <a:r>
              <a:rPr lang="zh-CN" altLang="en-US" sz="2400">
                <a:latin typeface="华文新魏"/>
              </a:rPr>
              <a:t>系统及我国的</a:t>
            </a:r>
            <a:r>
              <a:rPr lang="en-US" altLang="zh-CN" sz="2400">
                <a:latin typeface="华文新魏"/>
              </a:rPr>
              <a:t>JLBM</a:t>
            </a:r>
            <a:r>
              <a:rPr lang="zh-CN" altLang="en-US" sz="2400">
                <a:latin typeface="华文新魏"/>
              </a:rPr>
              <a:t>一</a:t>
            </a:r>
            <a:r>
              <a:rPr lang="en-US" altLang="zh-CN" sz="2400">
                <a:latin typeface="华文新魏"/>
              </a:rPr>
              <a:t>1</a:t>
            </a:r>
            <a:r>
              <a:rPr lang="zh-CN" altLang="en-US" sz="2400">
                <a:latin typeface="华文新魏"/>
              </a:rPr>
              <a:t>系统等 </a:t>
            </a:r>
            <a:endParaRPr lang="en-US" altLang="zh-CN" sz="2400">
              <a:latin typeface="华文新魏"/>
              <a:ea typeface="华文新魏"/>
              <a:cs typeface="华文新魏"/>
            </a:endParaRPr>
          </a:p>
          <a:p>
            <a:r>
              <a:rPr lang="en-US" altLang="zh-CN" sz="2400">
                <a:latin typeface="华文新魏"/>
                <a:ea typeface="华文新魏"/>
                <a:cs typeface="华文新魏"/>
              </a:rPr>
              <a:t>     </a:t>
            </a:r>
            <a:r>
              <a:rPr lang="en-US" altLang="zh-CN" sz="2400">
                <a:latin typeface="华文新魏"/>
              </a:rPr>
              <a:t>OPITZ</a:t>
            </a:r>
            <a:r>
              <a:rPr lang="zh-CN" altLang="en-US" sz="2400">
                <a:latin typeface="华文新魏"/>
              </a:rPr>
              <a:t>系统采用十进制</a:t>
            </a:r>
            <a:r>
              <a:rPr lang="en-US" altLang="zh-CN" sz="2400">
                <a:latin typeface="华文新魏"/>
              </a:rPr>
              <a:t>9</a:t>
            </a:r>
            <a:r>
              <a:rPr lang="zh-CN" altLang="en-US" sz="2400">
                <a:latin typeface="华文新魏"/>
              </a:rPr>
              <a:t>位代码表示。其结构由零件类别码、形状及加工码、辅助码三部分组成。</a:t>
            </a:r>
            <a:r>
              <a:rPr lang="zh-CN" altLang="en-US"/>
              <a:t> </a:t>
            </a:r>
            <a:endParaRPr lang="en-US" altLang="zh-CN" sz="2400">
              <a:latin typeface="华文新魏"/>
              <a:ea typeface="华文新魏"/>
              <a:cs typeface="华文新魏"/>
            </a:endParaRPr>
          </a:p>
          <a:p>
            <a:r>
              <a:rPr lang="en-US" altLang="zh-CN" sz="2400">
                <a:latin typeface="华文新魏"/>
              </a:rPr>
              <a:t>     LJBM</a:t>
            </a:r>
            <a:r>
              <a:rPr lang="zh-CN" altLang="en-US" sz="2400">
                <a:latin typeface="华文新魏"/>
              </a:rPr>
              <a:t>一</a:t>
            </a:r>
            <a:r>
              <a:rPr lang="en-US" altLang="zh-CN" sz="2400">
                <a:latin typeface="华文新魏"/>
              </a:rPr>
              <a:t>1</a:t>
            </a:r>
            <a:r>
              <a:rPr lang="zh-CN" altLang="en-US" sz="2400">
                <a:latin typeface="华文新魏"/>
              </a:rPr>
              <a:t>系统采用十进制</a:t>
            </a:r>
            <a:r>
              <a:rPr lang="en-US" altLang="zh-CN" sz="2400">
                <a:latin typeface="华文新魏"/>
              </a:rPr>
              <a:t>15</a:t>
            </a:r>
            <a:r>
              <a:rPr lang="zh-CN" altLang="en-US" sz="2400">
                <a:latin typeface="华文新魏"/>
              </a:rPr>
              <a:t>位代码表示。其结构形式由零件名称类别码、形状及加工码、辅助码三部分组成。 </a:t>
            </a:r>
            <a:endParaRPr lang="en-US" altLang="zh-CN" sz="2400">
              <a:latin typeface="华文新魏"/>
              <a:ea typeface="华文新魏"/>
              <a:cs typeface="华文新魏"/>
            </a:endParaRPr>
          </a:p>
          <a:p>
            <a:r>
              <a:rPr lang="en-US" altLang="zh-CN" sz="2400">
                <a:latin typeface="华文新魏"/>
                <a:ea typeface="华文新魏"/>
                <a:cs typeface="华文新魏"/>
              </a:rPr>
              <a:t>        </a:t>
            </a:r>
            <a:endParaRPr lang="zh-CN" altLang="en-US" sz="2400">
              <a:latin typeface="华文新魏"/>
              <a:ea typeface="华文新魏"/>
              <a:cs typeface="华文新魏"/>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1.3 </a:t>
            </a:r>
            <a:r>
              <a:rPr lang="zh-CN" altLang="en-US" sz="3200" b="1">
                <a:solidFill>
                  <a:srgbClr val="00B0F0"/>
                </a:solidFill>
                <a:latin typeface="华文楷体"/>
                <a:ea typeface="华文楷体"/>
                <a:cs typeface="华文楷体"/>
              </a:rPr>
              <a:t>国内外研究现状</a:t>
            </a:r>
          </a:p>
        </p:txBody>
      </p:sp>
      <p:pic>
        <p:nvPicPr>
          <p:cNvPr id="27652"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pic>
        <p:nvPicPr>
          <p:cNvPr id="27654"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8" name="标题 1"/>
          <p:cNvSpPr txBox="1">
            <a:spLocks/>
          </p:cNvSpPr>
          <p:nvPr/>
        </p:nvSpPr>
        <p:spPr bwMode="gray">
          <a:xfrm>
            <a:off x="323850" y="1268413"/>
            <a:ext cx="6480175" cy="1008062"/>
          </a:xfrm>
          <a:prstGeom prst="rect">
            <a:avLst/>
          </a:prstGeom>
          <a:noFill/>
          <a:ln w="9525">
            <a:noFill/>
            <a:miter lim="800000"/>
            <a:headEnd/>
            <a:tailEnd/>
          </a:ln>
        </p:spPr>
        <p:txBody>
          <a:bodyPr anchor="ctr"/>
          <a:lstStyle/>
          <a:p>
            <a:pPr marL="457200" indent="-457200" eaLnBrk="0" hangingPunct="0">
              <a:buFont typeface="Wingdings" pitchFamily="2" charset="2"/>
              <a:buChar char="p"/>
            </a:pPr>
            <a:r>
              <a:rPr lang="zh-CN" altLang="en-US" sz="3200" b="1">
                <a:solidFill>
                  <a:srgbClr val="00B0F0"/>
                </a:solidFill>
                <a:latin typeface="华文楷体"/>
                <a:ea typeface="华文楷体"/>
                <a:cs typeface="华文楷体"/>
              </a:rPr>
              <a:t>成组分类技术</a:t>
            </a:r>
            <a:r>
              <a:rPr lang="en-US" altLang="zh-CN" sz="3200" b="1">
                <a:solidFill>
                  <a:srgbClr val="00B0F0"/>
                </a:solidFill>
                <a:latin typeface="华文楷体"/>
                <a:ea typeface="华文楷体"/>
                <a:cs typeface="华文楷体"/>
              </a:rPr>
              <a:t>—</a:t>
            </a:r>
            <a:r>
              <a:rPr lang="zh-CN" altLang="en-US" sz="2400" b="1">
                <a:solidFill>
                  <a:srgbClr val="00B0F0"/>
                </a:solidFill>
                <a:latin typeface="华文楷体"/>
                <a:ea typeface="华文楷体"/>
                <a:cs typeface="华文楷体"/>
              </a:rPr>
              <a:t>分类编码系统</a:t>
            </a:r>
          </a:p>
        </p:txBody>
      </p:sp>
      <p:pic>
        <p:nvPicPr>
          <p:cNvPr id="27659" name="Picture 11"/>
          <p:cNvPicPr>
            <a:picLocks noChangeAspect="1" noChangeArrowheads="1"/>
          </p:cNvPicPr>
          <p:nvPr/>
        </p:nvPicPr>
        <p:blipFill>
          <a:blip r:embed="rId4"/>
          <a:srcRect/>
          <a:stretch>
            <a:fillRect/>
          </a:stretch>
        </p:blipFill>
        <p:spPr bwMode="auto">
          <a:xfrm>
            <a:off x="755650" y="2205038"/>
            <a:ext cx="7629525" cy="37242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1.3 </a:t>
            </a:r>
            <a:r>
              <a:rPr lang="zh-CN" altLang="en-US" sz="3200" b="1">
                <a:solidFill>
                  <a:srgbClr val="00B0F0"/>
                </a:solidFill>
                <a:latin typeface="华文楷体"/>
                <a:ea typeface="华文楷体"/>
                <a:cs typeface="华文楷体"/>
              </a:rPr>
              <a:t>国内外研究现状</a:t>
            </a:r>
          </a:p>
        </p:txBody>
      </p:sp>
      <p:pic>
        <p:nvPicPr>
          <p:cNvPr id="28676"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pic>
        <p:nvPicPr>
          <p:cNvPr id="28678"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8" name="标题 1"/>
          <p:cNvSpPr txBox="1">
            <a:spLocks/>
          </p:cNvSpPr>
          <p:nvPr/>
        </p:nvSpPr>
        <p:spPr bwMode="gray">
          <a:xfrm>
            <a:off x="179388" y="1052513"/>
            <a:ext cx="6480175" cy="1008062"/>
          </a:xfrm>
          <a:prstGeom prst="rect">
            <a:avLst/>
          </a:prstGeom>
          <a:noFill/>
          <a:ln w="9525">
            <a:noFill/>
            <a:miter lim="800000"/>
            <a:headEnd/>
            <a:tailEnd/>
          </a:ln>
        </p:spPr>
        <p:txBody>
          <a:bodyPr anchor="ctr"/>
          <a:lstStyle/>
          <a:p>
            <a:pPr marL="457200" indent="-457200" eaLnBrk="0" hangingPunct="0">
              <a:buFont typeface="Wingdings" pitchFamily="2" charset="2"/>
              <a:buChar char="p"/>
            </a:pPr>
            <a:r>
              <a:rPr lang="zh-CN" altLang="en-US" sz="3200" b="1">
                <a:solidFill>
                  <a:srgbClr val="00B0F0"/>
                </a:solidFill>
                <a:latin typeface="华文楷体"/>
                <a:ea typeface="华文楷体"/>
                <a:cs typeface="华文楷体"/>
              </a:rPr>
              <a:t>成组分类技术</a:t>
            </a:r>
            <a:r>
              <a:rPr lang="en-US" altLang="zh-CN" sz="3200" b="1">
                <a:solidFill>
                  <a:srgbClr val="00B0F0"/>
                </a:solidFill>
                <a:latin typeface="华文楷体"/>
                <a:ea typeface="华文楷体"/>
                <a:cs typeface="华文楷体"/>
              </a:rPr>
              <a:t>—</a:t>
            </a:r>
            <a:r>
              <a:rPr lang="zh-CN" altLang="en-US" sz="2400" b="1">
                <a:solidFill>
                  <a:srgbClr val="00B0F0"/>
                </a:solidFill>
                <a:latin typeface="华文楷体"/>
                <a:ea typeface="华文楷体"/>
                <a:cs typeface="华文楷体"/>
              </a:rPr>
              <a:t>分类编码系统</a:t>
            </a:r>
          </a:p>
        </p:txBody>
      </p:sp>
      <p:pic>
        <p:nvPicPr>
          <p:cNvPr id="28684" name="Picture 12"/>
          <p:cNvPicPr>
            <a:picLocks noChangeAspect="1" noChangeArrowheads="1"/>
          </p:cNvPicPr>
          <p:nvPr/>
        </p:nvPicPr>
        <p:blipFill>
          <a:blip r:embed="rId4"/>
          <a:srcRect/>
          <a:stretch>
            <a:fillRect/>
          </a:stretch>
        </p:blipFill>
        <p:spPr bwMode="auto">
          <a:xfrm>
            <a:off x="1403350" y="1773238"/>
            <a:ext cx="6324600" cy="46482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1.4 </a:t>
            </a:r>
            <a:r>
              <a:rPr lang="zh-CN" altLang="en-US" sz="3200" b="1">
                <a:solidFill>
                  <a:srgbClr val="00B0F0"/>
                </a:solidFill>
                <a:latin typeface="华文楷体"/>
                <a:ea typeface="华文楷体"/>
                <a:cs typeface="华文楷体"/>
              </a:rPr>
              <a:t>课题研究意义</a:t>
            </a:r>
          </a:p>
        </p:txBody>
      </p:sp>
      <p:pic>
        <p:nvPicPr>
          <p:cNvPr id="29700"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pic>
        <p:nvPicPr>
          <p:cNvPr id="29701"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3" name="TextBox 2"/>
          <p:cNvSpPr txBox="1">
            <a:spLocks noChangeArrowheads="1"/>
          </p:cNvSpPr>
          <p:nvPr/>
        </p:nvSpPr>
        <p:spPr bwMode="auto">
          <a:xfrm>
            <a:off x="755650" y="1628775"/>
            <a:ext cx="7632700" cy="3013075"/>
          </a:xfrm>
          <a:prstGeom prst="rect">
            <a:avLst/>
          </a:prstGeom>
          <a:noFill/>
          <a:ln w="9525">
            <a:noFill/>
            <a:miter lim="800000"/>
            <a:headEnd/>
            <a:tailEnd/>
          </a:ln>
        </p:spPr>
        <p:txBody>
          <a:bodyPr>
            <a:spAutoFit/>
          </a:bodyPr>
          <a:lstStyle/>
          <a:p>
            <a:r>
              <a:rPr lang="zh-CN" altLang="en-US" sz="2400">
                <a:latin typeface="华文新魏"/>
              </a:rPr>
              <a:t>本课题意义在于：</a:t>
            </a:r>
          </a:p>
          <a:p>
            <a:r>
              <a:rPr lang="zh-CN" altLang="en-US" sz="2400">
                <a:latin typeface="华文新魏"/>
              </a:rPr>
              <a:t>   为了减少工艺设计人员的设计工作量，降低企业设计成本；</a:t>
            </a:r>
          </a:p>
          <a:p>
            <a:r>
              <a:rPr lang="zh-CN" altLang="en-US" sz="2400">
                <a:latin typeface="华文新魏"/>
              </a:rPr>
              <a:t>  三维几何实体局部特征的快速匹配，缩短工艺设计的周期；</a:t>
            </a:r>
          </a:p>
          <a:p>
            <a:r>
              <a:rPr lang="zh-CN" altLang="en-US" sz="2400">
                <a:latin typeface="华文新魏"/>
              </a:rPr>
              <a:t>  为了进一步提高企业的生产效率，加快企业信息化的进程，</a:t>
            </a:r>
            <a:r>
              <a:rPr lang="en-US" altLang="zh-CN" sz="2400">
                <a:latin typeface="华文新魏"/>
              </a:rPr>
              <a:t>CAD/CAPP/CAM</a:t>
            </a:r>
            <a:r>
              <a:rPr lang="zh-CN" altLang="en-US" sz="2400">
                <a:latin typeface="华文新魏"/>
              </a:rPr>
              <a:t>系统的集成。</a:t>
            </a:r>
            <a:endParaRPr lang="en-US" altLang="zh-CN" sz="2400">
              <a:latin typeface="华文新魏"/>
              <a:ea typeface="华文新魏"/>
              <a:cs typeface="华文新魏"/>
            </a:endParaRPr>
          </a:p>
          <a:p>
            <a:r>
              <a:rPr lang="en-US" altLang="zh-CN" sz="2400">
                <a:latin typeface="华文新魏"/>
                <a:ea typeface="华文新魏"/>
                <a:cs typeface="华文新魏"/>
              </a:rPr>
              <a:t>        </a:t>
            </a:r>
            <a:endParaRPr lang="zh-CN" altLang="en-US" sz="2400">
              <a:latin typeface="华文新魏"/>
              <a:ea typeface="华文新魏"/>
              <a:cs typeface="华文新魏"/>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3491880" y="51464"/>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1</a:t>
            </a:r>
            <a:r>
              <a:rPr lang="zh-CN" altLang="en-US" sz="2800" b="1" dirty="0">
                <a:solidFill>
                  <a:schemeClr val="tx1">
                    <a:lumMod val="50000"/>
                    <a:lumOff val="50000"/>
                  </a:schemeClr>
                </a:solidFill>
                <a:latin typeface="微软雅黑" pitchFamily="34" charset="-122"/>
                <a:ea typeface="微软雅黑" pitchFamily="34" charset="-122"/>
              </a:rPr>
              <a:t>  </a:t>
            </a:r>
            <a:r>
              <a:rPr lang="zh-CN" altLang="en-US" sz="2800" b="1" dirty="0">
                <a:solidFill>
                  <a:schemeClr val="tx1">
                    <a:lumMod val="50000"/>
                    <a:lumOff val="50000"/>
                  </a:schemeClr>
                </a:solidFill>
                <a:latin typeface="微软雅黑" pitchFamily="34" charset="-122"/>
                <a:ea typeface="微软雅黑" pitchFamily="34" charset="-122"/>
              </a:rPr>
              <a:t>课题概况</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51" name="矩形 50"/>
          <p:cNvSpPr/>
          <p:nvPr/>
        </p:nvSpPr>
        <p:spPr bwMode="auto">
          <a:xfrm>
            <a:off x="4543871" y="78357"/>
            <a:ext cx="3377580" cy="857250"/>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fontAlgn="auto">
              <a:spcBef>
                <a:spcPts val="0"/>
              </a:spcBef>
              <a:spcAft>
                <a:spcPts val="0"/>
              </a:spcAft>
              <a:defRPr/>
            </a:pPr>
            <a:r>
              <a:rPr lang="en-US" altLang="zh-CN" sz="2800" b="1" dirty="0">
                <a:solidFill>
                  <a:srgbClr val="FF0066"/>
                </a:solidFill>
                <a:latin typeface="微软雅黑" pitchFamily="34" charset="-122"/>
                <a:ea typeface="微软雅黑" pitchFamily="34" charset="-122"/>
              </a:rPr>
              <a:t>2  </a:t>
            </a:r>
            <a:r>
              <a:rPr lang="zh-CN" altLang="en-US" sz="2800" b="1" dirty="0">
                <a:solidFill>
                  <a:srgbClr val="FF0066"/>
                </a:solidFill>
                <a:latin typeface="微软雅黑" pitchFamily="34" charset="-122"/>
                <a:ea typeface="微软雅黑" pitchFamily="34" charset="-122"/>
              </a:rPr>
              <a:t>内容</a:t>
            </a:r>
            <a:r>
              <a:rPr lang="zh-CN" altLang="en-US" sz="2800" b="1" dirty="0">
                <a:solidFill>
                  <a:srgbClr val="FF0066"/>
                </a:solidFill>
                <a:latin typeface="微软雅黑" pitchFamily="34" charset="-122"/>
                <a:ea typeface="微软雅黑" pitchFamily="34" charset="-122"/>
              </a:rPr>
              <a:t>及关键技术</a:t>
            </a:r>
          </a:p>
        </p:txBody>
      </p:sp>
      <p:pic>
        <p:nvPicPr>
          <p:cNvPr id="30724"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2" name="TextBox 1"/>
          <p:cNvSpPr txBox="1"/>
          <p:nvPr/>
        </p:nvSpPr>
        <p:spPr>
          <a:xfrm>
            <a:off x="5435600" y="115888"/>
            <a:ext cx="3097213" cy="862012"/>
          </a:xfrm>
          <a:prstGeom prst="rect">
            <a:avLst/>
          </a:prstGeom>
          <a:solidFill>
            <a:schemeClr val="bg1"/>
          </a:solidFill>
          <a:ln>
            <a:solidFill>
              <a:schemeClr val="tx1">
                <a:lumMod val="50000"/>
                <a:lumOff val="50000"/>
              </a:schemeClr>
            </a:solidFill>
          </a:ln>
        </p:spPr>
        <p:txBody>
          <a:bodyPr lIns="252000" tIns="0" rIns="0" bIns="0">
            <a:spAutoFit/>
          </a:bodyP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3 </a:t>
            </a:r>
            <a:r>
              <a:rPr lang="zh-CN" altLang="en-US" sz="2800" b="1" dirty="0">
                <a:solidFill>
                  <a:schemeClr val="tx1">
                    <a:lumMod val="50000"/>
                    <a:lumOff val="50000"/>
                  </a:schemeClr>
                </a:solidFill>
                <a:latin typeface="微软雅黑" pitchFamily="34" charset="-122"/>
                <a:ea typeface="微软雅黑" pitchFamily="34" charset="-122"/>
              </a:rPr>
              <a:t>可行性分析及预期成果</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12" name="TextBox 11"/>
          <p:cNvSpPr txBox="1"/>
          <p:nvPr/>
        </p:nvSpPr>
        <p:spPr>
          <a:xfrm>
            <a:off x="6434138" y="41275"/>
            <a:ext cx="2530475" cy="903288"/>
          </a:xfrm>
          <a:prstGeom prst="rect">
            <a:avLst/>
          </a:prstGeom>
          <a:solidFill>
            <a:schemeClr val="bg1"/>
          </a:solidFill>
          <a:ln>
            <a:solidFill>
              <a:schemeClr val="tx1">
                <a:lumMod val="50000"/>
                <a:lumOff val="50000"/>
              </a:schemeClr>
            </a:solidFill>
          </a:ln>
        </p:spPr>
        <p:txBody>
          <a:bodyPr lIns="0" tIns="108000" rIns="108000" bIns="360000">
            <a:spAutoFit/>
          </a:bodyP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4</a:t>
            </a:r>
            <a:r>
              <a:rPr lang="zh-CN" altLang="en-US" sz="2800" b="1" dirty="0">
                <a:solidFill>
                  <a:schemeClr val="tx1">
                    <a:lumMod val="50000"/>
                    <a:lumOff val="50000"/>
                  </a:schemeClr>
                </a:solidFill>
                <a:latin typeface="微软雅黑" pitchFamily="34" charset="-122"/>
                <a:ea typeface="微软雅黑" pitchFamily="34" charset="-122"/>
              </a:rPr>
              <a:t> 进度安排</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13" name="标题 1"/>
          <p:cNvSpPr txBox="1">
            <a:spLocks/>
          </p:cNvSpPr>
          <p:nvPr/>
        </p:nvSpPr>
        <p:spPr bwMode="gray">
          <a:xfrm>
            <a:off x="171450" y="1474788"/>
            <a:ext cx="3100388" cy="776287"/>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2.1 </a:t>
            </a:r>
            <a:r>
              <a:rPr lang="zh-CN" altLang="en-US" sz="3200" b="1">
                <a:solidFill>
                  <a:srgbClr val="00B0F0"/>
                </a:solidFill>
                <a:latin typeface="华文楷体"/>
                <a:ea typeface="华文楷体"/>
                <a:cs typeface="华文楷体"/>
              </a:rPr>
              <a:t>可行性分析</a:t>
            </a:r>
          </a:p>
        </p:txBody>
      </p:sp>
      <p:sp>
        <p:nvSpPr>
          <p:cNvPr id="3" name="TextBox 2"/>
          <p:cNvSpPr txBox="1">
            <a:spLocks noChangeArrowheads="1"/>
          </p:cNvSpPr>
          <p:nvPr/>
        </p:nvSpPr>
        <p:spPr bwMode="auto">
          <a:xfrm>
            <a:off x="684213" y="2420938"/>
            <a:ext cx="7632700" cy="3378200"/>
          </a:xfrm>
          <a:prstGeom prst="rect">
            <a:avLst/>
          </a:prstGeom>
          <a:noFill/>
          <a:ln w="9525">
            <a:noFill/>
            <a:miter lim="800000"/>
            <a:headEnd/>
            <a:tailEnd/>
          </a:ln>
        </p:spPr>
        <p:txBody>
          <a:bodyPr>
            <a:spAutoFit/>
          </a:bodyPr>
          <a:lstStyle/>
          <a:p>
            <a:r>
              <a:rPr lang="zh-CN" altLang="en-US" sz="2400">
                <a:latin typeface="华文新魏"/>
              </a:rPr>
              <a:t>  基于图边界模型的特征识别方法：该方法是的特征搜索策略是子图匹配，即通过将零件面边图中的适当子图与特征的面边图进行匹配来识别特征，并且周伟等使用</a:t>
            </a:r>
            <a:r>
              <a:rPr lang="en-US" altLang="zh-CN" sz="2400">
                <a:latin typeface="华文新魏"/>
              </a:rPr>
              <a:t>ACIS</a:t>
            </a:r>
            <a:r>
              <a:rPr lang="zh-CN" altLang="en-US" sz="2400">
                <a:latin typeface="华文新魏"/>
              </a:rPr>
              <a:t>几何造型平台和</a:t>
            </a:r>
            <a:r>
              <a:rPr lang="en-US" altLang="zh-CN" sz="2400">
                <a:latin typeface="华文新魏"/>
              </a:rPr>
              <a:t>HOOPS</a:t>
            </a:r>
            <a:r>
              <a:rPr lang="zh-CN" altLang="en-US" sz="2400">
                <a:latin typeface="华文新魏"/>
              </a:rPr>
              <a:t>三维渲染平台构建了基于图边界模型特征识别系统</a:t>
            </a:r>
          </a:p>
          <a:p>
            <a:r>
              <a:rPr lang="zh-CN" altLang="en-US" sz="2400">
                <a:latin typeface="华文新魏"/>
              </a:rPr>
              <a:t>  王晓颖等人领用遗传算法对回转体零件进行了成组分类，并与神经网络分类进行了比较，并得到了正确的结果。</a:t>
            </a:r>
            <a:endParaRPr lang="en-US" altLang="zh-CN" sz="2400">
              <a:latin typeface="华文新魏"/>
              <a:ea typeface="华文新魏"/>
              <a:cs typeface="华文新魏"/>
            </a:endParaRPr>
          </a:p>
          <a:p>
            <a:r>
              <a:rPr lang="en-US" altLang="zh-CN" sz="2400">
                <a:latin typeface="华文新魏"/>
                <a:ea typeface="华文新魏"/>
                <a:cs typeface="华文新魏"/>
              </a:rPr>
              <a:t>        </a:t>
            </a:r>
            <a:endParaRPr lang="zh-CN" altLang="en-US" sz="2400">
              <a:latin typeface="华文新魏"/>
              <a:ea typeface="华文新魏"/>
              <a:cs typeface="华文新魏"/>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3.59241E-6 C -0.00087 0.00833 -0.00104 0.0155 -0.00451 0.02244 C -0.00729 0.03377 -0.01545 0.05343 -0.02135 0.06292 C -0.02413 0.06731 -0.02917 0.07032 -0.03264 0.07333 C -0.03819 0.07795 -0.0441 0.08328 -0.04948 0.08836 C -0.06267 0.10062 -0.05469 0.09715 -0.06406 0.10039 C -0.06875 0.10664 -0.07708 0.11543 -0.08316 0.11844 C -0.08698 0.12584 -0.09184 0.12538 -0.09774 0.12885 C -0.11354 0.13787 -0.13003 0.14411 -0.14601 0.15267 C -0.15208 0.15591 -0.15764 0.15961 -0.16406 0.16169 C -0.1743 0.17095 -0.19358 0.17071 -0.20555 0.17372 C -0.22292 0.17812 -0.23871 0.18783 -0.25625 0.19015 C -0.27014 0.19408 -0.28489 0.19015 -0.29896 0.18876 C -0.30156 0.18714 -0.30434 0.18621 -0.30677 0.18413 C -0.31649 0.17534 -0.30399 0.18367 -0.31354 0.17673 C -0.31649 0.17465 -0.32257 0.17071 -0.32257 0.17071 C -0.3243 0.16331 -0.32951 0.15915 -0.33264 0.15267 C -0.33802 0.13 -0.34184 0.11404 -0.35729 0.10039 C -0.36562 0.09299 -0.35625 0.09762 -0.36406 0.09438 C -0.37222 0.08721 -0.37951 0.07911 -0.38767 0.07194 C -0.38993 0.06986 -0.39219 0.06801 -0.39444 0.06593 C -0.39548 0.065 -0.39774 0.06292 -0.39774 0.06292 C -0.40434 0.04996 -0.39531 0.06569 -0.40347 0.0569 C -0.40451 0.05575 -0.40451 0.05367 -0.40555 0.05251 C -0.41146 0.04557 -0.41128 0.04788 -0.41684 0.04349 C -0.42778 0.0347 -0.4368 0.02383 -0.44826 0.01642 C -0.45538 0.0118 -0.46736 0.01041 -0.47413 0.00902 C -0.48542 0.00671 -0.49653 0.00509 -0.50781 0.00301 C -0.50937 -0.00301 -0.51233 -0.00833 -0.51233 -0.0148 " pathEditMode="relative" ptsTypes="ffffffffffffffffffffffffffffA">
                                      <p:cBhvr>
                                        <p:cTn id="6" dur="2000" fill="hold"/>
                                        <p:tgtEl>
                                          <p:spTgt spid="5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fltVal val="0"/>
                                          </p:val>
                                        </p:tav>
                                        <p:tav tm="100000">
                                          <p:val>
                                            <p:strVal val="#ppt_w"/>
                                          </p:val>
                                        </p:tav>
                                      </p:tavLst>
                                    </p:anim>
                                    <p:anim calcmode="lin" valueType="num">
                                      <p:cBhvr>
                                        <p:cTn id="12" dur="1000" fill="hold"/>
                                        <p:tgtEl>
                                          <p:spTgt spid="13"/>
                                        </p:tgtEl>
                                        <p:attrNameLst>
                                          <p:attrName>ppt_h</p:attrName>
                                        </p:attrNameLst>
                                      </p:cBhvr>
                                      <p:tavLst>
                                        <p:tav tm="0">
                                          <p:val>
                                            <p:fltVal val="0"/>
                                          </p:val>
                                        </p:tav>
                                        <p:tav tm="100000">
                                          <p:val>
                                            <p:strVal val="#ppt_h"/>
                                          </p:val>
                                        </p:tav>
                                      </p:tavLst>
                                    </p:anim>
                                    <p:anim calcmode="lin" valueType="num">
                                      <p:cBhvr>
                                        <p:cTn id="13" dur="1000" fill="hold"/>
                                        <p:tgtEl>
                                          <p:spTgt spid="13"/>
                                        </p:tgtEl>
                                        <p:attrNameLst>
                                          <p:attrName>style.rotation</p:attrName>
                                        </p:attrNameLst>
                                      </p:cBhvr>
                                      <p:tavLst>
                                        <p:tav tm="0">
                                          <p:val>
                                            <p:fltVal val="90"/>
                                          </p:val>
                                        </p:tav>
                                        <p:tav tm="100000">
                                          <p:val>
                                            <p:fltVal val="0"/>
                                          </p:val>
                                        </p:tav>
                                      </p:tavLst>
                                    </p:anim>
                                    <p:animEffect transition="in" filter="fade">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6"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pic>
        <p:nvPicPr>
          <p:cNvPr id="3168"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13" name="标题 1"/>
          <p:cNvSpPr txBox="1">
            <a:spLocks/>
          </p:cNvSpPr>
          <p:nvPr/>
        </p:nvSpPr>
        <p:spPr bwMode="gray">
          <a:xfrm>
            <a:off x="12700" y="25400"/>
            <a:ext cx="2884488" cy="1008063"/>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2.1 </a:t>
            </a:r>
            <a:r>
              <a:rPr lang="zh-CN" altLang="en-US" sz="3200" b="1">
                <a:solidFill>
                  <a:srgbClr val="00B0F0"/>
                </a:solidFill>
                <a:latin typeface="华文楷体"/>
                <a:ea typeface="华文楷体"/>
                <a:cs typeface="华文楷体"/>
              </a:rPr>
              <a:t>可行性分析</a:t>
            </a:r>
          </a:p>
        </p:txBody>
      </p:sp>
      <p:pic>
        <p:nvPicPr>
          <p:cNvPr id="3172" name="Picture 100"/>
          <p:cNvPicPr>
            <a:picLocks noChangeAspect="1" noChangeArrowheads="1"/>
          </p:cNvPicPr>
          <p:nvPr/>
        </p:nvPicPr>
        <p:blipFill>
          <a:blip r:embed="rId4"/>
          <a:srcRect/>
          <a:stretch>
            <a:fillRect/>
          </a:stretch>
        </p:blipFill>
        <p:spPr bwMode="auto">
          <a:xfrm>
            <a:off x="1403350" y="1484313"/>
            <a:ext cx="6553200" cy="38417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8" name="Picture 50" descr="water"/>
          <p:cNvPicPr>
            <a:picLocks noChangeAspect="1" noChangeArrowheads="1"/>
          </p:cNvPicPr>
          <p:nvPr/>
        </p:nvPicPr>
        <p:blipFill>
          <a:blip r:embed="rId3"/>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1" name="矩形 50"/>
          <p:cNvSpPr/>
          <p:nvPr/>
        </p:nvSpPr>
        <p:spPr bwMode="auto">
          <a:xfrm>
            <a:off x="5730924" y="-27384"/>
            <a:ext cx="3377580" cy="85725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r" fontAlgn="auto">
              <a:spcBef>
                <a:spcPts val="0"/>
              </a:spcBef>
              <a:spcAft>
                <a:spcPts val="0"/>
              </a:spcAft>
              <a:defRPr/>
            </a:pPr>
            <a:r>
              <a:rPr lang="zh-CN" altLang="en-US" sz="2800" b="1" dirty="0">
                <a:solidFill>
                  <a:srgbClr val="FF0066"/>
                </a:solidFill>
                <a:latin typeface="微软雅黑" pitchFamily="34" charset="-122"/>
                <a:ea typeface="微软雅黑" pitchFamily="34" charset="-122"/>
              </a:rPr>
              <a:t>内容</a:t>
            </a:r>
            <a:r>
              <a:rPr lang="zh-CN" altLang="en-US" sz="2800" b="1" dirty="0">
                <a:solidFill>
                  <a:srgbClr val="FF0066"/>
                </a:solidFill>
                <a:latin typeface="微软雅黑" pitchFamily="34" charset="-122"/>
                <a:ea typeface="微软雅黑" pitchFamily="34" charset="-122"/>
              </a:rPr>
              <a:t>及关键技术</a:t>
            </a:r>
          </a:p>
        </p:txBody>
      </p:sp>
      <p:pic>
        <p:nvPicPr>
          <p:cNvPr id="5180" name="Picture 2" descr="C:\Users\wangchao\Desktop\1308679119.jpg"/>
          <p:cNvPicPr>
            <a:picLocks noChangeAspect="1" noChangeArrowheads="1"/>
          </p:cNvPicPr>
          <p:nvPr/>
        </p:nvPicPr>
        <p:blipFill>
          <a:blip r:embed="rId4"/>
          <a:srcRect/>
          <a:stretch>
            <a:fillRect/>
          </a:stretch>
        </p:blipFill>
        <p:spPr bwMode="auto">
          <a:xfrm>
            <a:off x="12700" y="5754688"/>
            <a:ext cx="1103313" cy="1103312"/>
          </a:xfrm>
          <a:prstGeom prst="rect">
            <a:avLst/>
          </a:prstGeom>
          <a:noFill/>
          <a:ln w="9525">
            <a:noFill/>
            <a:miter lim="800000"/>
            <a:headEnd/>
            <a:tailEnd/>
          </a:ln>
        </p:spPr>
      </p:pic>
      <p:sp>
        <p:nvSpPr>
          <p:cNvPr id="3" name="矩形 2"/>
          <p:cNvSpPr/>
          <p:nvPr/>
        </p:nvSpPr>
        <p:spPr>
          <a:xfrm>
            <a:off x="1042988" y="1700213"/>
            <a:ext cx="7488237" cy="2830512"/>
          </a:xfrm>
          <a:prstGeom prst="rect">
            <a:avLst/>
          </a:prstGeom>
        </p:spPr>
        <p:txBody>
          <a:bodyPr>
            <a:spAutoFit/>
          </a:bodyPr>
          <a:lstStyle/>
          <a:p>
            <a:pPr marL="342900" indent="-342900">
              <a:lnSpc>
                <a:spcPct val="150000"/>
              </a:lnSpc>
              <a:buFont typeface="Wingdings" pitchFamily="2" charset="2"/>
              <a:buChar char="Ø"/>
            </a:pPr>
            <a:r>
              <a:rPr lang="zh-CN" altLang="zh-CN" sz="2400">
                <a:latin typeface="微软雅黑" pitchFamily="34" charset="-122"/>
                <a:ea typeface="微软雅黑" pitchFamily="34" charset="-122"/>
              </a:rPr>
              <a:t>三维零件特征识别与几何信息提取</a:t>
            </a:r>
            <a:r>
              <a:rPr lang="zh-CN" altLang="en-US" sz="2400">
                <a:latin typeface="微软雅黑" pitchFamily="34" charset="-122"/>
                <a:ea typeface="微软雅黑" pitchFamily="34" charset="-122"/>
              </a:rPr>
              <a:t>；</a:t>
            </a:r>
          </a:p>
          <a:p>
            <a:pPr marL="342900" indent="-342900">
              <a:lnSpc>
                <a:spcPct val="150000"/>
              </a:lnSpc>
              <a:buFont typeface="Wingdings" pitchFamily="2" charset="2"/>
              <a:buNone/>
            </a:pPr>
            <a:endParaRPr lang="zh-CN" altLang="en-US" sz="2400">
              <a:latin typeface="微软雅黑" pitchFamily="34" charset="-122"/>
              <a:ea typeface="微软雅黑" pitchFamily="34" charset="-122"/>
            </a:endParaRPr>
          </a:p>
          <a:p>
            <a:pPr marL="342900" indent="-342900">
              <a:lnSpc>
                <a:spcPct val="150000"/>
              </a:lnSpc>
              <a:buFont typeface="Wingdings" pitchFamily="2" charset="2"/>
              <a:buChar char="Ø"/>
            </a:pPr>
            <a:r>
              <a:rPr lang="zh-CN" altLang="zh-CN" sz="2400">
                <a:latin typeface="微软雅黑" pitchFamily="34" charset="-122"/>
                <a:ea typeface="微软雅黑" pitchFamily="34" charset="-122"/>
              </a:rPr>
              <a:t>通过几何特征识别得到零件的几何拓扑关系</a:t>
            </a:r>
            <a:r>
              <a:rPr lang="zh-CN" altLang="en-US" sz="2400">
                <a:latin typeface="微软雅黑" pitchFamily="34" charset="-122"/>
                <a:ea typeface="微软雅黑" pitchFamily="34" charset="-122"/>
              </a:rPr>
              <a:t>；</a:t>
            </a:r>
          </a:p>
          <a:p>
            <a:pPr marL="342900" indent="-342900">
              <a:lnSpc>
                <a:spcPct val="150000"/>
              </a:lnSpc>
              <a:buFont typeface="Wingdings" pitchFamily="2" charset="2"/>
              <a:buNone/>
            </a:pPr>
            <a:endParaRPr lang="zh-CN" altLang="zh-CN" sz="2400">
              <a:latin typeface="微软雅黑" pitchFamily="34" charset="-122"/>
              <a:ea typeface="微软雅黑" pitchFamily="34" charset="-122"/>
            </a:endParaRPr>
          </a:p>
          <a:p>
            <a:pPr marL="342900" indent="-342900">
              <a:lnSpc>
                <a:spcPct val="150000"/>
              </a:lnSpc>
              <a:buFont typeface="Wingdings" pitchFamily="2" charset="2"/>
              <a:buChar char="Ø"/>
            </a:pP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成组工艺编码的生成。</a:t>
            </a:r>
          </a:p>
        </p:txBody>
      </p:sp>
      <p:sp>
        <p:nvSpPr>
          <p:cNvPr id="8" name="TextBox 7"/>
          <p:cNvSpPr txBox="1"/>
          <p:nvPr/>
        </p:nvSpPr>
        <p:spPr>
          <a:xfrm>
            <a:off x="468313" y="1125538"/>
            <a:ext cx="2520950" cy="579437"/>
          </a:xfrm>
          <a:prstGeom prst="rect">
            <a:avLst/>
          </a:prstGeom>
          <a:noFill/>
        </p:spPr>
        <p:txBody>
          <a:bodyPr>
            <a:spAutoFit/>
          </a:bodyPr>
          <a:lstStyle/>
          <a:p>
            <a:pPr marL="457200" indent="-457200">
              <a:buFont typeface="Wingdings" panose="05000000000000000000" pitchFamily="2" charset="2"/>
              <a:buChar char="p"/>
              <a:defRPr/>
            </a:pPr>
            <a:r>
              <a:rPr lang="zh-CN" altLang="en-US" sz="3200" b="1" dirty="0">
                <a:solidFill>
                  <a:srgbClr val="00B0F0"/>
                </a:solidFill>
                <a:latin typeface="华文楷体" pitchFamily="2" charset="-122"/>
                <a:ea typeface="华文楷体" pitchFamily="2" charset="-122"/>
                <a:cs typeface="+mj-cs"/>
              </a:rPr>
              <a:t>关键技术</a:t>
            </a:r>
            <a:endParaRPr lang="zh-CN" altLang="en-US" sz="3200" b="1" dirty="0">
              <a:solidFill>
                <a:srgbClr val="00B0F0"/>
              </a:solidFill>
              <a:latin typeface="华文楷体" pitchFamily="2" charset="-122"/>
              <a:ea typeface="华文楷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1" name="矩形 50"/>
          <p:cNvSpPr/>
          <p:nvPr/>
        </p:nvSpPr>
        <p:spPr bwMode="auto">
          <a:xfrm>
            <a:off x="5730924" y="-27384"/>
            <a:ext cx="3377580" cy="85725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r" fontAlgn="auto">
              <a:spcBef>
                <a:spcPts val="0"/>
              </a:spcBef>
              <a:spcAft>
                <a:spcPts val="0"/>
              </a:spcAft>
              <a:defRPr/>
            </a:pPr>
            <a:r>
              <a:rPr lang="zh-CN" altLang="en-US" sz="2800" b="1" dirty="0">
                <a:solidFill>
                  <a:srgbClr val="FF0066"/>
                </a:solidFill>
                <a:latin typeface="微软雅黑" pitchFamily="34" charset="-122"/>
                <a:ea typeface="微软雅黑" pitchFamily="34" charset="-122"/>
              </a:rPr>
              <a:t>内容</a:t>
            </a:r>
            <a:r>
              <a:rPr lang="zh-CN" altLang="en-US" sz="2800" b="1" dirty="0">
                <a:solidFill>
                  <a:srgbClr val="FF0066"/>
                </a:solidFill>
                <a:latin typeface="微软雅黑" pitchFamily="34" charset="-122"/>
                <a:ea typeface="微软雅黑" pitchFamily="34" charset="-122"/>
              </a:rPr>
              <a:t>及关键技术</a:t>
            </a:r>
          </a:p>
        </p:txBody>
      </p:sp>
      <p:pic>
        <p:nvPicPr>
          <p:cNvPr id="37891"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13" name="标题 1"/>
          <p:cNvSpPr txBox="1">
            <a:spLocks/>
          </p:cNvSpPr>
          <p:nvPr/>
        </p:nvSpPr>
        <p:spPr bwMode="gray">
          <a:xfrm>
            <a:off x="12700" y="25400"/>
            <a:ext cx="4414838" cy="1008063"/>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2.2 </a:t>
            </a:r>
            <a:r>
              <a:rPr lang="zh-CN" altLang="en-US" sz="3200" b="1">
                <a:solidFill>
                  <a:srgbClr val="00B0F0"/>
                </a:solidFill>
                <a:latin typeface="华文楷体"/>
                <a:ea typeface="华文楷体"/>
                <a:cs typeface="华文楷体"/>
              </a:rPr>
              <a:t>研究内容及关键技术</a:t>
            </a:r>
          </a:p>
        </p:txBody>
      </p:sp>
      <p:sp>
        <p:nvSpPr>
          <p:cNvPr id="3" name="TextBox 2"/>
          <p:cNvSpPr txBox="1"/>
          <p:nvPr/>
        </p:nvSpPr>
        <p:spPr>
          <a:xfrm>
            <a:off x="395288" y="1412875"/>
            <a:ext cx="2520950" cy="584200"/>
          </a:xfrm>
          <a:prstGeom prst="rect">
            <a:avLst/>
          </a:prstGeom>
          <a:noFill/>
        </p:spPr>
        <p:txBody>
          <a:bodyPr>
            <a:spAutoFit/>
          </a:bodyPr>
          <a:lstStyle/>
          <a:p>
            <a:pPr marL="457200" indent="-457200">
              <a:buFont typeface="Wingdings" panose="05000000000000000000" pitchFamily="2" charset="2"/>
              <a:buChar char="p"/>
              <a:defRPr/>
            </a:pPr>
            <a:r>
              <a:rPr lang="zh-CN" altLang="en-US" sz="3200" b="1" dirty="0">
                <a:solidFill>
                  <a:srgbClr val="00B0F0"/>
                </a:solidFill>
                <a:latin typeface="华文楷体" pitchFamily="2" charset="-122"/>
                <a:ea typeface="华文楷体" pitchFamily="2" charset="-122"/>
                <a:cs typeface="+mj-cs"/>
              </a:rPr>
              <a:t>研究内容</a:t>
            </a:r>
          </a:p>
        </p:txBody>
      </p:sp>
      <p:sp>
        <p:nvSpPr>
          <p:cNvPr id="2" name="矩形 2"/>
          <p:cNvSpPr/>
          <p:nvPr/>
        </p:nvSpPr>
        <p:spPr>
          <a:xfrm>
            <a:off x="1116013" y="1916113"/>
            <a:ext cx="6408737" cy="2568575"/>
          </a:xfrm>
          <a:prstGeom prst="rect">
            <a:avLst/>
          </a:prstGeom>
        </p:spPr>
        <p:txBody>
          <a:bodyPr>
            <a:spAutoFit/>
          </a:bodyPr>
          <a:lstStyle/>
          <a:p>
            <a:pPr marL="342900" indent="-342900">
              <a:lnSpc>
                <a:spcPct val="150000"/>
              </a:lnSpc>
              <a:buFont typeface="Wingdings" pitchFamily="2" charset="2"/>
              <a:buChar char="Ø"/>
            </a:pPr>
            <a:r>
              <a:rPr lang="zh-CN" altLang="en-US" b="1"/>
              <a:t>针对已有的三维几何零件，进行加工特征识别原型系统的开发；</a:t>
            </a:r>
            <a:endParaRPr lang="zh-CN" altLang="en-US" sz="2000">
              <a:latin typeface="仿宋" pitchFamily="49" charset="-122"/>
              <a:ea typeface="仿宋" pitchFamily="49" charset="-122"/>
            </a:endParaRPr>
          </a:p>
          <a:p>
            <a:pPr marL="342900" indent="-342900">
              <a:lnSpc>
                <a:spcPct val="150000"/>
              </a:lnSpc>
              <a:buFont typeface="Wingdings" pitchFamily="2" charset="2"/>
              <a:buChar char="Ø"/>
            </a:pPr>
            <a:r>
              <a:rPr lang="zh-CN" altLang="en-US" b="1"/>
              <a:t>研究成组分类的基本方法，对特征库的零件进行成组分类；</a:t>
            </a:r>
          </a:p>
          <a:p>
            <a:pPr marL="342900" indent="-342900">
              <a:lnSpc>
                <a:spcPct val="150000"/>
              </a:lnSpc>
              <a:buFont typeface="Wingdings" pitchFamily="2" charset="2"/>
              <a:buChar char="Ø"/>
            </a:pPr>
            <a:r>
              <a:rPr lang="zh-CN" altLang="en-US" b="1"/>
              <a:t>根据局部选取的几何特征，能够得到相关工艺的编码信息。</a:t>
            </a:r>
          </a:p>
          <a:p>
            <a:pPr marL="342900" indent="-342900">
              <a:lnSpc>
                <a:spcPct val="150000"/>
              </a:lnSpc>
              <a:buFont typeface="Wingdings" pitchFamily="2" charset="2"/>
              <a:buChar char="Ø"/>
            </a:pP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gray">
          <a:xfrm>
            <a:off x="322263" y="274638"/>
            <a:ext cx="813752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2.3 </a:t>
            </a:r>
            <a:r>
              <a:rPr lang="zh-CN" altLang="en-US" sz="3200" b="1">
                <a:solidFill>
                  <a:srgbClr val="00B0F0"/>
                </a:solidFill>
                <a:latin typeface="华文楷体"/>
                <a:ea typeface="华文楷体"/>
                <a:cs typeface="华文楷体"/>
              </a:rPr>
              <a:t>技术路线</a:t>
            </a:r>
          </a:p>
        </p:txBody>
      </p:sp>
      <p:pic>
        <p:nvPicPr>
          <p:cNvPr id="38915" name="Picture 2" descr="C:\Users\wangchao\Desktop\1308679119.jpg"/>
          <p:cNvPicPr>
            <a:picLocks noChangeAspect="1" noChangeArrowheads="1"/>
          </p:cNvPicPr>
          <p:nvPr/>
        </p:nvPicPr>
        <p:blipFill>
          <a:blip r:embed="rId2"/>
          <a:srcRect/>
          <a:stretch>
            <a:fillRect/>
          </a:stretch>
        </p:blipFill>
        <p:spPr bwMode="auto">
          <a:xfrm>
            <a:off x="12700" y="5754688"/>
            <a:ext cx="1103313" cy="1103312"/>
          </a:xfrm>
          <a:prstGeom prst="rect">
            <a:avLst/>
          </a:prstGeom>
          <a:noFill/>
          <a:ln w="9525">
            <a:noFill/>
            <a:miter lim="800000"/>
            <a:headEnd/>
            <a:tailEnd/>
          </a:ln>
        </p:spPr>
      </p:pic>
      <p:sp>
        <p:nvSpPr>
          <p:cNvPr id="7" name="矩形 6"/>
          <p:cNvSpPr/>
          <p:nvPr/>
        </p:nvSpPr>
        <p:spPr bwMode="auto">
          <a:xfrm>
            <a:off x="5730924" y="-27384"/>
            <a:ext cx="3377580" cy="85725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r" fontAlgn="auto">
              <a:spcBef>
                <a:spcPts val="0"/>
              </a:spcBef>
              <a:spcAft>
                <a:spcPts val="0"/>
              </a:spcAft>
              <a:defRPr/>
            </a:pPr>
            <a:r>
              <a:rPr lang="zh-CN" altLang="en-US" sz="2800" b="1" dirty="0">
                <a:solidFill>
                  <a:srgbClr val="FF0066"/>
                </a:solidFill>
                <a:latin typeface="微软雅黑" pitchFamily="34" charset="-122"/>
                <a:ea typeface="微软雅黑" pitchFamily="34" charset="-122"/>
              </a:rPr>
              <a:t>内容</a:t>
            </a:r>
            <a:r>
              <a:rPr lang="zh-CN" altLang="en-US" sz="2800" b="1" dirty="0">
                <a:solidFill>
                  <a:srgbClr val="FF0066"/>
                </a:solidFill>
                <a:latin typeface="微软雅黑" pitchFamily="34" charset="-122"/>
                <a:ea typeface="微软雅黑" pitchFamily="34" charset="-122"/>
              </a:rPr>
              <a:t>及关键技术</a:t>
            </a:r>
          </a:p>
        </p:txBody>
      </p:sp>
      <p:pic>
        <p:nvPicPr>
          <p:cNvPr id="38918" name="Picture 6" descr="}9IZJ}I%FR4~_]SCW]DJFVF"/>
          <p:cNvPicPr>
            <a:picLocks noChangeAspect="1" noChangeArrowheads="1"/>
          </p:cNvPicPr>
          <p:nvPr/>
        </p:nvPicPr>
        <p:blipFill>
          <a:blip r:embed="rId3"/>
          <a:srcRect/>
          <a:stretch>
            <a:fillRect/>
          </a:stretch>
        </p:blipFill>
        <p:spPr bwMode="auto">
          <a:xfrm>
            <a:off x="1908175" y="1484313"/>
            <a:ext cx="5248275" cy="40957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49" name="Rectangle 4"/>
          <p:cNvSpPr>
            <a:spLocks noChangeArrowheads="1"/>
          </p:cNvSpPr>
          <p:nvPr/>
        </p:nvSpPr>
        <p:spPr bwMode="auto">
          <a:xfrm>
            <a:off x="214313" y="357188"/>
            <a:ext cx="2214562" cy="642937"/>
          </a:xfrm>
          <a:prstGeom prst="rect">
            <a:avLst/>
          </a:prstGeom>
          <a:solidFill>
            <a:srgbClr val="CCFFFF">
              <a:alpha val="50195"/>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r>
              <a:rPr lang="zh-CN" altLang="en-US" sz="4000">
                <a:latin typeface="微软雅黑" pitchFamily="34" charset="-122"/>
                <a:ea typeface="微软雅黑" pitchFamily="34" charset="-122"/>
                <a:cs typeface="时尚中黑简体"/>
              </a:rPr>
              <a:t>主要内容</a:t>
            </a:r>
            <a:endParaRPr lang="en-US" altLang="ko-KR" sz="4000">
              <a:latin typeface="微软雅黑" pitchFamily="34" charset="-122"/>
              <a:ea typeface="微软雅黑" pitchFamily="34" charset="-122"/>
              <a:cs typeface="时尚中黑简体"/>
            </a:endParaRPr>
          </a:p>
        </p:txBody>
      </p:sp>
      <p:sp>
        <p:nvSpPr>
          <p:cNvPr id="50" name="矩形 49"/>
          <p:cNvSpPr/>
          <p:nvPr/>
        </p:nvSpPr>
        <p:spPr>
          <a:xfrm>
            <a:off x="500034" y="2000240"/>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1</a:t>
            </a:r>
            <a:r>
              <a:rPr lang="zh-CN" altLang="en-US" sz="2800" b="1" dirty="0">
                <a:solidFill>
                  <a:schemeClr val="accent5">
                    <a:lumMod val="75000"/>
                  </a:schemeClr>
                </a:solidFill>
                <a:latin typeface="微软雅黑" pitchFamily="34" charset="-122"/>
                <a:ea typeface="微软雅黑" pitchFamily="34" charset="-122"/>
              </a:rPr>
              <a:t>  </a:t>
            </a:r>
            <a:r>
              <a:rPr lang="zh-CN" altLang="en-US" sz="2800" b="1" dirty="0">
                <a:solidFill>
                  <a:schemeClr val="accent5">
                    <a:lumMod val="75000"/>
                  </a:schemeClr>
                </a:solidFill>
                <a:latin typeface="微软雅黑" pitchFamily="34" charset="-122"/>
                <a:ea typeface="微软雅黑" pitchFamily="34" charset="-122"/>
              </a:rPr>
              <a:t>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1" name="矩形 50"/>
          <p:cNvSpPr/>
          <p:nvPr/>
        </p:nvSpPr>
        <p:spPr>
          <a:xfrm>
            <a:off x="2157395" y="2817808"/>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2  </a:t>
            </a:r>
            <a:r>
              <a:rPr lang="zh-CN" altLang="en-US" sz="2800" b="1" dirty="0">
                <a:solidFill>
                  <a:schemeClr val="accent5">
                    <a:lumMod val="75000"/>
                  </a:schemeClr>
                </a:solidFill>
                <a:latin typeface="微软雅黑" pitchFamily="34" charset="-122"/>
                <a:ea typeface="微软雅黑" pitchFamily="34" charset="-122"/>
              </a:rPr>
              <a:t>内容及关键技术</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2" name="矩形 51"/>
          <p:cNvSpPr/>
          <p:nvPr/>
        </p:nvSpPr>
        <p:spPr>
          <a:xfrm>
            <a:off x="4211960" y="3579856"/>
            <a:ext cx="2448272"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3 </a:t>
            </a:r>
            <a:r>
              <a:rPr lang="zh-CN" altLang="en-US" sz="2800" b="1" dirty="0">
                <a:solidFill>
                  <a:schemeClr val="accent5">
                    <a:lumMod val="75000"/>
                  </a:schemeClr>
                </a:solidFill>
                <a:latin typeface="微软雅黑" pitchFamily="34" charset="-122"/>
                <a:ea typeface="微软雅黑" pitchFamily="34" charset="-122"/>
              </a:rPr>
              <a:t>预期成果</a:t>
            </a:r>
            <a:endParaRPr lang="en-US" altLang="zh-CN" sz="2800" b="1" dirty="0">
              <a:solidFill>
                <a:schemeClr val="accent5">
                  <a:lumMod val="75000"/>
                </a:schemeClr>
              </a:solidFill>
              <a:latin typeface="微软雅黑" pitchFamily="34" charset="-122"/>
              <a:ea typeface="微软雅黑" pitchFamily="34" charset="-122"/>
            </a:endParaRPr>
          </a:p>
        </p:txBody>
      </p:sp>
      <p:sp>
        <p:nvSpPr>
          <p:cNvPr id="53" name="矩形 52"/>
          <p:cNvSpPr/>
          <p:nvPr/>
        </p:nvSpPr>
        <p:spPr>
          <a:xfrm>
            <a:off x="5941821" y="4299936"/>
            <a:ext cx="2518611"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4  </a:t>
            </a:r>
            <a:r>
              <a:rPr lang="zh-CN" altLang="en-US" sz="2800" b="1" dirty="0">
                <a:solidFill>
                  <a:schemeClr val="accent5">
                    <a:lumMod val="75000"/>
                  </a:schemeClr>
                </a:solidFill>
                <a:latin typeface="微软雅黑" pitchFamily="34" charset="-122"/>
                <a:ea typeface="微软雅黑" pitchFamily="34" charset="-122"/>
              </a:rPr>
              <a:t>进度安排</a:t>
            </a:r>
            <a:endParaRPr lang="en-US" altLang="zh-CN" sz="2800" b="1" dirty="0">
              <a:solidFill>
                <a:schemeClr val="accent5">
                  <a:lumMod val="75000"/>
                </a:schemeClr>
              </a:solidFill>
              <a:latin typeface="微软雅黑" pitchFamily="34" charset="-122"/>
              <a:ea typeface="微软雅黑" pitchFamily="34" charset="-122"/>
            </a:endParaRPr>
          </a:p>
        </p:txBody>
      </p:sp>
      <p:pic>
        <p:nvPicPr>
          <p:cNvPr id="17415"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anim calcmode="lin" valueType="num">
                                      <p:cBhvr>
                                        <p:cTn id="8" dur="500" fill="hold"/>
                                        <p:tgtEl>
                                          <p:spTgt spid="49"/>
                                        </p:tgtEl>
                                        <p:attrNameLst>
                                          <p:attrName>ppt_x</p:attrName>
                                        </p:attrNameLst>
                                      </p:cBhvr>
                                      <p:tavLst>
                                        <p:tav tm="0">
                                          <p:val>
                                            <p:strVal val="#ppt_x"/>
                                          </p:val>
                                        </p:tav>
                                        <p:tav tm="100000">
                                          <p:val>
                                            <p:strVal val="#ppt_x"/>
                                          </p:val>
                                        </p:tav>
                                      </p:tavLst>
                                    </p:anim>
                                    <p:anim calcmode="lin" valueType="num">
                                      <p:cBhvr>
                                        <p:cTn id="9"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2.5E-6 3.33333E-6 C 0.00052 -0.0463 0.00157 -0.09213 0.03785 -0.10787 C 0.07396 -0.12361 0.16962 -0.07662 0.21754 -0.09422 C 0.26545 -0.11204 0.30538 -0.18056 0.32466 -0.21412 C 0.3441 -0.24769 0.33125 -0.27848 0.33282 -0.29514 " pathEditMode="relative" rAng="0" ptsTypes="aaaaa">
                                      <p:cBhvr>
                                        <p:cTn id="13" dur="500" fill="hold"/>
                                        <p:tgtEl>
                                          <p:spTgt spid="50"/>
                                        </p:tgtEl>
                                        <p:attrNameLst>
                                          <p:attrName>ppt_x</p:attrName>
                                          <p:attrName>ppt_y</p:attrName>
                                        </p:attrNameLst>
                                      </p:cBhvr>
                                      <p:rCtr x="17200" y="-14800"/>
                                    </p:animMotion>
                                  </p:childTnLst>
                                </p:cTn>
                              </p:par>
                              <p:par>
                                <p:cTn id="14" presetID="0" presetClass="path" presetSubtype="0" accel="50000" decel="50000" fill="hold" nodeType="withEffect">
                                  <p:stCondLst>
                                    <p:cond delay="0"/>
                                  </p:stCondLst>
                                  <p:childTnLst>
                                    <p:animMotion origin="layout" path="M 5.55112E-17 -0.00023 C 0.00052 -0.03565 0.00139 -0.0706 0.02378 -0.08542 C 0.04635 -0.10139 0.08837 -0.05903 0.13385 -0.09259 C 0.17934 -0.12593 0.27274 -0.23241 0.29722 -0.28542 C 0.32188 -0.33796 0.28351 -0.38403 0.28003 -0.40972 " pathEditMode="relative" rAng="0" ptsTypes="aaaaa">
                                      <p:cBhvr>
                                        <p:cTn id="15" dur="500" fill="hold"/>
                                        <p:tgtEl>
                                          <p:spTgt spid="51"/>
                                        </p:tgtEl>
                                        <p:attrNameLst>
                                          <p:attrName>ppt_x</p:attrName>
                                          <p:attrName>ppt_y</p:attrName>
                                        </p:attrNameLst>
                                      </p:cBhvr>
                                      <p:rCtr x="16100" y="-20500"/>
                                    </p:animMotion>
                                  </p:childTnLst>
                                </p:cTn>
                              </p:par>
                              <p:par>
                                <p:cTn id="16" presetID="0" presetClass="path" presetSubtype="0" accel="50000" decel="50000" fill="hold" nodeType="withEffect">
                                  <p:stCondLst>
                                    <p:cond delay="0"/>
                                  </p:stCondLst>
                                  <p:childTnLst>
                                    <p:animMotion origin="layout" path="M 0.00018 3.33333E-6 C -0.0019 -0.03658 -0.00365 -0.07315 0.03039 -0.11806 C 0.06441 -0.16297 0.17501 -0.20463 0.20504 -0.27061 C 0.23525 -0.33658 0.20712 -0.47871 0.2106 -0.51389 " pathEditMode="relative" rAng="0" ptsTypes="aaaA">
                                      <p:cBhvr>
                                        <p:cTn id="17" dur="500" fill="hold"/>
                                        <p:tgtEl>
                                          <p:spTgt spid="52"/>
                                        </p:tgtEl>
                                        <p:attrNameLst>
                                          <p:attrName>ppt_x</p:attrName>
                                          <p:attrName>ppt_y</p:attrName>
                                        </p:attrNameLst>
                                      </p:cBhvr>
                                      <p:rCtr x="11600" y="-25700"/>
                                    </p:animMotion>
                                  </p:childTnLst>
                                </p:cTn>
                              </p:par>
                              <p:par>
                                <p:cTn id="18" presetID="0" presetClass="path" presetSubtype="0" accel="50000" decel="50000" fill="hold" nodeType="withEffect">
                                  <p:stCondLst>
                                    <p:cond delay="0"/>
                                  </p:stCondLst>
                                  <p:childTnLst>
                                    <p:animMotion origin="layout" path="M -0.00104 -0.00046 C -0.0066 -0.05995 -0.01198 -0.11805 0.00659 -0.14861 C 0.02569 -0.17893 0.08559 -0.1368 0.11284 -0.18194 C 0.13993 -0.22639 0.16337 -0.34328 0.16979 -0.41643 C 0.17639 -0.48935 0.15712 -0.57685 0.15347 -0.61852 " pathEditMode="relative" rAng="561494" ptsTypes="aaaaa">
                                      <p:cBhvr>
                                        <p:cTn id="19" dur="500" fill="hold"/>
                                        <p:tgtEl>
                                          <p:spTgt spid="53"/>
                                        </p:tgtEl>
                                        <p:attrNameLst>
                                          <p:attrName>ppt_x</p:attrName>
                                          <p:attrName>ppt_y</p:attrName>
                                        </p:attrNameLst>
                                      </p:cBhvr>
                                      <p:rCtr x="8600" y="-30700"/>
                                    </p:animMotion>
                                  </p:childTnLst>
                                </p:cTn>
                              </p:par>
                            </p:childTnLst>
                          </p:cTn>
                        </p:par>
                        <p:par>
                          <p:cTn id="20" fill="hold">
                            <p:stCondLst>
                              <p:cond delay="500"/>
                            </p:stCondLst>
                            <p:childTnLst>
                              <p:par>
                                <p:cTn id="21" presetID="53" presetClass="exit" presetSubtype="0" fill="hold" nodeType="afterEffect">
                                  <p:stCondLst>
                                    <p:cond delay="0"/>
                                  </p:stCondLst>
                                  <p:childTnLst>
                                    <p:anim calcmode="lin" valueType="num">
                                      <p:cBhvr>
                                        <p:cTn id="22" dur="500"/>
                                        <p:tgtEl>
                                          <p:spTgt spid="50"/>
                                        </p:tgtEl>
                                        <p:attrNameLst>
                                          <p:attrName>ppt_w</p:attrName>
                                        </p:attrNameLst>
                                      </p:cBhvr>
                                      <p:tavLst>
                                        <p:tav tm="0">
                                          <p:val>
                                            <p:strVal val="ppt_w"/>
                                          </p:val>
                                        </p:tav>
                                        <p:tav tm="100000">
                                          <p:val>
                                            <p:fltVal val="0"/>
                                          </p:val>
                                        </p:tav>
                                      </p:tavLst>
                                    </p:anim>
                                    <p:anim calcmode="lin" valueType="num">
                                      <p:cBhvr>
                                        <p:cTn id="23" dur="500"/>
                                        <p:tgtEl>
                                          <p:spTgt spid="50"/>
                                        </p:tgtEl>
                                        <p:attrNameLst>
                                          <p:attrName>ppt_h</p:attrName>
                                        </p:attrNameLst>
                                      </p:cBhvr>
                                      <p:tavLst>
                                        <p:tav tm="0">
                                          <p:val>
                                            <p:strVal val="ppt_h"/>
                                          </p:val>
                                        </p:tav>
                                        <p:tav tm="100000">
                                          <p:val>
                                            <p:fltVal val="0"/>
                                          </p:val>
                                        </p:tav>
                                      </p:tavLst>
                                    </p:anim>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53" presetClass="exit" presetSubtype="0" fill="hold" nodeType="withEffect">
                                  <p:stCondLst>
                                    <p:cond delay="0"/>
                                  </p:stCondLst>
                                  <p:childTnLst>
                                    <p:anim calcmode="lin" valueType="num">
                                      <p:cBhvr>
                                        <p:cTn id="27" dur="500"/>
                                        <p:tgtEl>
                                          <p:spTgt spid="51"/>
                                        </p:tgtEl>
                                        <p:attrNameLst>
                                          <p:attrName>ppt_w</p:attrName>
                                        </p:attrNameLst>
                                      </p:cBhvr>
                                      <p:tavLst>
                                        <p:tav tm="0">
                                          <p:val>
                                            <p:strVal val="ppt_w"/>
                                          </p:val>
                                        </p:tav>
                                        <p:tav tm="100000">
                                          <p:val>
                                            <p:fltVal val="0"/>
                                          </p:val>
                                        </p:tav>
                                      </p:tavLst>
                                    </p:anim>
                                    <p:anim calcmode="lin" valueType="num">
                                      <p:cBhvr>
                                        <p:cTn id="28" dur="500"/>
                                        <p:tgtEl>
                                          <p:spTgt spid="51"/>
                                        </p:tgtEl>
                                        <p:attrNameLst>
                                          <p:attrName>ppt_h</p:attrName>
                                        </p:attrNameLst>
                                      </p:cBhvr>
                                      <p:tavLst>
                                        <p:tav tm="0">
                                          <p:val>
                                            <p:strVal val="ppt_h"/>
                                          </p:val>
                                        </p:tav>
                                        <p:tav tm="100000">
                                          <p:val>
                                            <p:fltVal val="0"/>
                                          </p:val>
                                        </p:tav>
                                      </p:tavLst>
                                    </p:anim>
                                    <p:animEffect transition="out" filter="fade">
                                      <p:cBhvr>
                                        <p:cTn id="29" dur="500"/>
                                        <p:tgtEl>
                                          <p:spTgt spid="51"/>
                                        </p:tgtEl>
                                      </p:cBhvr>
                                    </p:animEffect>
                                    <p:set>
                                      <p:cBhvr>
                                        <p:cTn id="30" dur="1" fill="hold">
                                          <p:stCondLst>
                                            <p:cond delay="499"/>
                                          </p:stCondLst>
                                        </p:cTn>
                                        <p:tgtEl>
                                          <p:spTgt spid="51"/>
                                        </p:tgtEl>
                                        <p:attrNameLst>
                                          <p:attrName>style.visibility</p:attrName>
                                        </p:attrNameLst>
                                      </p:cBhvr>
                                      <p:to>
                                        <p:strVal val="hidden"/>
                                      </p:to>
                                    </p:set>
                                  </p:childTnLst>
                                </p:cTn>
                              </p:par>
                              <p:par>
                                <p:cTn id="31" presetID="53" presetClass="exit" presetSubtype="0" fill="hold" nodeType="withEffect">
                                  <p:stCondLst>
                                    <p:cond delay="0"/>
                                  </p:stCondLst>
                                  <p:childTnLst>
                                    <p:anim calcmode="lin" valueType="num">
                                      <p:cBhvr>
                                        <p:cTn id="32" dur="500"/>
                                        <p:tgtEl>
                                          <p:spTgt spid="52"/>
                                        </p:tgtEl>
                                        <p:attrNameLst>
                                          <p:attrName>ppt_w</p:attrName>
                                        </p:attrNameLst>
                                      </p:cBhvr>
                                      <p:tavLst>
                                        <p:tav tm="0">
                                          <p:val>
                                            <p:strVal val="ppt_w"/>
                                          </p:val>
                                        </p:tav>
                                        <p:tav tm="100000">
                                          <p:val>
                                            <p:fltVal val="0"/>
                                          </p:val>
                                        </p:tav>
                                      </p:tavLst>
                                    </p:anim>
                                    <p:anim calcmode="lin" valueType="num">
                                      <p:cBhvr>
                                        <p:cTn id="33" dur="500"/>
                                        <p:tgtEl>
                                          <p:spTgt spid="52"/>
                                        </p:tgtEl>
                                        <p:attrNameLst>
                                          <p:attrName>ppt_h</p:attrName>
                                        </p:attrNameLst>
                                      </p:cBhvr>
                                      <p:tavLst>
                                        <p:tav tm="0">
                                          <p:val>
                                            <p:strVal val="ppt_h"/>
                                          </p:val>
                                        </p:tav>
                                        <p:tav tm="100000">
                                          <p:val>
                                            <p:fltVal val="0"/>
                                          </p:val>
                                        </p:tav>
                                      </p:tavLst>
                                    </p:anim>
                                    <p:animEffect transition="out" filter="fade">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par>
                                <p:cTn id="36" presetID="53" presetClass="exit" presetSubtype="0" fill="hold" nodeType="withEffect">
                                  <p:stCondLst>
                                    <p:cond delay="0"/>
                                  </p:stCondLst>
                                  <p:childTnLst>
                                    <p:anim calcmode="lin" valueType="num">
                                      <p:cBhvr>
                                        <p:cTn id="37" dur="500"/>
                                        <p:tgtEl>
                                          <p:spTgt spid="53"/>
                                        </p:tgtEl>
                                        <p:attrNameLst>
                                          <p:attrName>ppt_w</p:attrName>
                                        </p:attrNameLst>
                                      </p:cBhvr>
                                      <p:tavLst>
                                        <p:tav tm="0">
                                          <p:val>
                                            <p:strVal val="ppt_w"/>
                                          </p:val>
                                        </p:tav>
                                        <p:tav tm="100000">
                                          <p:val>
                                            <p:fltVal val="0"/>
                                          </p:val>
                                        </p:tav>
                                      </p:tavLst>
                                    </p:anim>
                                    <p:anim calcmode="lin" valueType="num">
                                      <p:cBhvr>
                                        <p:cTn id="38" dur="500"/>
                                        <p:tgtEl>
                                          <p:spTgt spid="53"/>
                                        </p:tgtEl>
                                        <p:attrNameLst>
                                          <p:attrName>ppt_h</p:attrName>
                                        </p:attrNameLst>
                                      </p:cBhvr>
                                      <p:tavLst>
                                        <p:tav tm="0">
                                          <p:val>
                                            <p:strVal val="ppt_h"/>
                                          </p:val>
                                        </p:tav>
                                        <p:tav tm="100000">
                                          <p:val>
                                            <p:fltVal val="0"/>
                                          </p:val>
                                        </p:tav>
                                      </p:tavLst>
                                    </p:anim>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3571868" y="0"/>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1 </a:t>
            </a:r>
            <a:r>
              <a:rPr lang="zh-CN" altLang="en-US" sz="2800" b="1" dirty="0">
                <a:solidFill>
                  <a:schemeClr val="tx1">
                    <a:lumMod val="50000"/>
                    <a:lumOff val="50000"/>
                  </a:schemeClr>
                </a:solidFill>
                <a:latin typeface="微软雅黑" pitchFamily="34" charset="-122"/>
                <a:ea typeface="微软雅黑" pitchFamily="34" charset="-122"/>
              </a:rPr>
              <a:t>课题概况</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51" name="矩形 50"/>
          <p:cNvSpPr/>
          <p:nvPr/>
        </p:nvSpPr>
        <p:spPr>
          <a:xfrm>
            <a:off x="4500561" y="0"/>
            <a:ext cx="3214174"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2 </a:t>
            </a:r>
            <a:r>
              <a:rPr lang="zh-CN" altLang="en-US" sz="2800" b="1" dirty="0">
                <a:solidFill>
                  <a:schemeClr val="tx1">
                    <a:lumMod val="50000"/>
                    <a:lumOff val="50000"/>
                  </a:schemeClr>
                </a:solidFill>
                <a:latin typeface="微软雅黑" pitchFamily="34" charset="-122"/>
                <a:ea typeface="微软雅黑" pitchFamily="34" charset="-122"/>
              </a:rPr>
              <a:t>内容</a:t>
            </a:r>
            <a:r>
              <a:rPr lang="zh-CN" altLang="en-US" sz="2800" b="1" dirty="0">
                <a:solidFill>
                  <a:schemeClr val="tx1">
                    <a:lumMod val="50000"/>
                    <a:lumOff val="50000"/>
                  </a:schemeClr>
                </a:solidFill>
                <a:latin typeface="微软雅黑" pitchFamily="34" charset="-122"/>
                <a:ea typeface="微软雅黑" pitchFamily="34" charset="-122"/>
              </a:rPr>
              <a:t>及关键技术</a:t>
            </a:r>
          </a:p>
        </p:txBody>
      </p:sp>
      <p:sp>
        <p:nvSpPr>
          <p:cNvPr id="52" name="矩形 51"/>
          <p:cNvSpPr/>
          <p:nvPr/>
        </p:nvSpPr>
        <p:spPr>
          <a:xfrm>
            <a:off x="5500694" y="0"/>
            <a:ext cx="2743185"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3 </a:t>
            </a:r>
            <a:r>
              <a:rPr lang="zh-CN" altLang="en-US" sz="2800" b="1" dirty="0">
                <a:solidFill>
                  <a:schemeClr val="tx1">
                    <a:lumMod val="50000"/>
                    <a:lumOff val="50000"/>
                  </a:schemeClr>
                </a:solidFill>
                <a:latin typeface="微软雅黑" pitchFamily="34" charset="-122"/>
                <a:ea typeface="微软雅黑" pitchFamily="34" charset="-122"/>
              </a:rPr>
              <a:t>预期成果</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53" name="矩形 52"/>
          <p:cNvSpPr/>
          <p:nvPr/>
        </p:nvSpPr>
        <p:spPr>
          <a:xfrm>
            <a:off x="6500826" y="0"/>
            <a:ext cx="2457465"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4  </a:t>
            </a:r>
            <a:r>
              <a:rPr lang="zh-CN" altLang="en-US" sz="2800" b="1" dirty="0">
                <a:solidFill>
                  <a:schemeClr val="accent5">
                    <a:lumMod val="75000"/>
                  </a:schemeClr>
                </a:solidFill>
                <a:latin typeface="微软雅黑" pitchFamily="34" charset="-122"/>
                <a:ea typeface="微软雅黑" pitchFamily="34" charset="-122"/>
              </a:rPr>
              <a:t>进度安排</a:t>
            </a:r>
            <a:endParaRPr lang="en-US" altLang="zh-CN" sz="2800" b="1" dirty="0">
              <a:solidFill>
                <a:schemeClr val="accent5">
                  <a:lumMod val="75000"/>
                </a:schemeClr>
              </a:solidFill>
              <a:latin typeface="微软雅黑" pitchFamily="34" charset="-122"/>
              <a:ea typeface="微软雅黑" pitchFamily="34" charset="-122"/>
            </a:endParaRPr>
          </a:p>
        </p:txBody>
      </p:sp>
      <p:sp>
        <p:nvSpPr>
          <p:cNvPr id="41990" name="Text Box 7"/>
          <p:cNvSpPr txBox="1">
            <a:spLocks noChangeArrowheads="1"/>
          </p:cNvSpPr>
          <p:nvPr/>
        </p:nvSpPr>
        <p:spPr bwMode="gray">
          <a:xfrm>
            <a:off x="642938" y="4286250"/>
            <a:ext cx="692150" cy="366713"/>
          </a:xfrm>
          <a:prstGeom prst="rect">
            <a:avLst/>
          </a:prstGeom>
          <a:noFill/>
          <a:ln w="9525" algn="ctr">
            <a:noFill/>
            <a:miter lim="800000"/>
            <a:headEnd/>
            <a:tailEnd/>
          </a:ln>
        </p:spPr>
        <p:txBody>
          <a:bodyPr wrap="none">
            <a:spAutoFit/>
          </a:bodyPr>
          <a:lstStyle/>
          <a:p>
            <a:pPr algn="ctr" eaLnBrk="0" hangingPunct="0"/>
            <a:r>
              <a:rPr lang="en-US" altLang="zh-CN" b="1">
                <a:solidFill>
                  <a:srgbClr val="FFFFFF"/>
                </a:solidFill>
              </a:rPr>
              <a:t>2000</a:t>
            </a:r>
          </a:p>
        </p:txBody>
      </p:sp>
      <p:grpSp>
        <p:nvGrpSpPr>
          <p:cNvPr id="117" name="组合 116"/>
          <p:cNvGrpSpPr>
            <a:grpSpLocks/>
          </p:cNvGrpSpPr>
          <p:nvPr/>
        </p:nvGrpSpPr>
        <p:grpSpPr bwMode="auto">
          <a:xfrm>
            <a:off x="244475" y="1274763"/>
            <a:ext cx="8899525" cy="5583237"/>
            <a:chOff x="280819" y="1224938"/>
            <a:chExt cx="8900321" cy="5584941"/>
          </a:xfrm>
        </p:grpSpPr>
        <p:sp>
          <p:nvSpPr>
            <p:cNvPr id="41994" name="Line 18"/>
            <p:cNvSpPr>
              <a:spLocks noChangeShapeType="1"/>
            </p:cNvSpPr>
            <p:nvPr/>
          </p:nvSpPr>
          <p:spPr bwMode="auto">
            <a:xfrm flipV="1">
              <a:off x="3000364" y="3786190"/>
              <a:ext cx="1143008" cy="538162"/>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41995" name="Line 19"/>
            <p:cNvSpPr>
              <a:spLocks noChangeShapeType="1"/>
            </p:cNvSpPr>
            <p:nvPr/>
          </p:nvSpPr>
          <p:spPr bwMode="auto">
            <a:xfrm flipV="1">
              <a:off x="7000892" y="2214554"/>
              <a:ext cx="714380" cy="357190"/>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41996" name="Line 17"/>
            <p:cNvSpPr>
              <a:spLocks noChangeShapeType="1"/>
            </p:cNvSpPr>
            <p:nvPr/>
          </p:nvSpPr>
          <p:spPr bwMode="auto">
            <a:xfrm>
              <a:off x="1500166" y="3214686"/>
              <a:ext cx="571504" cy="785818"/>
            </a:xfrm>
            <a:prstGeom prst="line">
              <a:avLst/>
            </a:prstGeom>
            <a:noFill/>
            <a:ln w="57150" cap="rnd">
              <a:solidFill>
                <a:srgbClr val="808080"/>
              </a:solidFill>
              <a:prstDash val="sysDot"/>
              <a:round/>
              <a:headEnd/>
              <a:tailEnd/>
            </a:ln>
          </p:spPr>
          <p:txBody>
            <a:bodyPr wrap="none" anchor="ctr"/>
            <a:lstStyle/>
            <a:p>
              <a:endParaRPr lang="zh-CN" altLang="en-US"/>
            </a:p>
          </p:txBody>
        </p:sp>
        <p:grpSp>
          <p:nvGrpSpPr>
            <p:cNvPr id="41997" name="组合 46"/>
            <p:cNvGrpSpPr>
              <a:grpSpLocks/>
            </p:cNvGrpSpPr>
            <p:nvPr/>
          </p:nvGrpSpPr>
          <p:grpSpPr bwMode="auto">
            <a:xfrm>
              <a:off x="280819" y="1956589"/>
              <a:ext cx="1865410" cy="3261946"/>
              <a:chOff x="280819" y="1956589"/>
              <a:chExt cx="1865410" cy="3261946"/>
            </a:xfrm>
          </p:grpSpPr>
          <p:sp>
            <p:nvSpPr>
              <p:cNvPr id="18" name="Rectangle 6"/>
              <p:cNvSpPr>
                <a:spLocks noChangeArrowheads="1"/>
              </p:cNvSpPr>
              <p:nvPr/>
            </p:nvSpPr>
            <p:spPr bwMode="gray">
              <a:xfrm rot="3419336">
                <a:off x="583565" y="2171981"/>
                <a:ext cx="1084541" cy="1204569"/>
              </a:xfrm>
              <a:prstGeom prst="rect">
                <a:avLst/>
              </a:prstGeom>
              <a:solidFill>
                <a:schemeClr val="accent6">
                  <a:lumMod val="60000"/>
                  <a:lumOff val="40000"/>
                </a:schemeClr>
              </a:solidFill>
              <a:ln w="38100">
                <a:solidFill>
                  <a:schemeClr val="accent2">
                    <a:lumMod val="20000"/>
                    <a:lumOff val="80000"/>
                  </a:schemeClr>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42016" name="矩形 26"/>
              <p:cNvSpPr>
                <a:spLocks noChangeArrowheads="1"/>
              </p:cNvSpPr>
              <p:nvPr/>
            </p:nvSpPr>
            <p:spPr bwMode="auto">
              <a:xfrm>
                <a:off x="714248" y="2381258"/>
                <a:ext cx="969376" cy="822537"/>
              </a:xfrm>
              <a:prstGeom prst="rect">
                <a:avLst/>
              </a:prstGeom>
              <a:noFill/>
              <a:ln w="9525">
                <a:noFill/>
                <a:miter lim="800000"/>
                <a:headEnd/>
                <a:tailEnd/>
              </a:ln>
            </p:spPr>
            <p:txBody>
              <a:bodyPr>
                <a:spAutoFit/>
              </a:bodyPr>
              <a:lstStyle/>
              <a:p>
                <a:r>
                  <a:rPr lang="en-US" altLang="zh-CN" sz="2400" b="1">
                    <a:solidFill>
                      <a:srgbClr val="800000"/>
                    </a:solidFill>
                    <a:latin typeface="Monotype Corsiva"/>
                  </a:rPr>
                  <a:t>2015</a:t>
                </a:r>
              </a:p>
              <a:p>
                <a:r>
                  <a:rPr lang="zh-CN" altLang="en-US" sz="2400" b="1">
                    <a:solidFill>
                      <a:srgbClr val="800000"/>
                    </a:solidFill>
                    <a:latin typeface="Monotype Corsiva"/>
                  </a:rPr>
                  <a:t>三月</a:t>
                </a:r>
                <a:r>
                  <a:rPr lang="en-US" altLang="zh-CN" sz="2400" b="1">
                    <a:solidFill>
                      <a:srgbClr val="800000"/>
                    </a:solidFill>
                    <a:latin typeface="Monotype Corsiva"/>
                  </a:rPr>
                  <a:t> </a:t>
                </a:r>
                <a:endParaRPr lang="zh-CN" altLang="en-US" sz="2400"/>
              </a:p>
            </p:txBody>
          </p:sp>
        </p:grpSp>
        <p:grpSp>
          <p:nvGrpSpPr>
            <p:cNvPr id="41998" name="组合 42"/>
            <p:cNvGrpSpPr>
              <a:grpSpLocks/>
            </p:cNvGrpSpPr>
            <p:nvPr/>
          </p:nvGrpSpPr>
          <p:grpSpPr bwMode="auto">
            <a:xfrm>
              <a:off x="1640251" y="3682068"/>
              <a:ext cx="1749584" cy="3127811"/>
              <a:chOff x="1640251" y="3682068"/>
              <a:chExt cx="1749584" cy="3127811"/>
            </a:xfrm>
          </p:grpSpPr>
          <p:sp>
            <p:nvSpPr>
              <p:cNvPr id="25" name="Rectangle 15"/>
              <p:cNvSpPr>
                <a:spLocks noChangeArrowheads="1"/>
              </p:cNvSpPr>
              <p:nvPr/>
            </p:nvSpPr>
            <p:spPr bwMode="gray">
              <a:xfrm rot="3419336">
                <a:off x="1873998" y="3938391"/>
                <a:ext cx="1104941" cy="1052921"/>
              </a:xfrm>
              <a:prstGeom prst="rect">
                <a:avLst/>
              </a:prstGeom>
              <a:gradFill rotWithShape="1">
                <a:gsLst>
                  <a:gs pos="0">
                    <a:srgbClr val="8488C4"/>
                  </a:gs>
                  <a:gs pos="53000">
                    <a:srgbClr val="D4DEFF"/>
                  </a:gs>
                  <a:gs pos="83000">
                    <a:srgbClr val="D4DEFF"/>
                  </a:gs>
                  <a:gs pos="100000">
                    <a:srgbClr val="96AB94"/>
                  </a:gs>
                </a:gsLst>
                <a:lin ang="5400000" scaled="0"/>
              </a:gradFill>
              <a:ln w="38100">
                <a:solidFill>
                  <a:srgbClr val="FFFFFF"/>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42014" name="矩形 27"/>
              <p:cNvSpPr>
                <a:spLocks noChangeArrowheads="1"/>
              </p:cNvSpPr>
              <p:nvPr/>
            </p:nvSpPr>
            <p:spPr bwMode="auto">
              <a:xfrm>
                <a:off x="2072090" y="4072647"/>
                <a:ext cx="857328" cy="1187616"/>
              </a:xfrm>
              <a:prstGeom prst="rect">
                <a:avLst/>
              </a:prstGeom>
              <a:noFill/>
              <a:ln w="9525">
                <a:noFill/>
                <a:miter lim="800000"/>
                <a:headEnd/>
                <a:tailEnd/>
              </a:ln>
            </p:spPr>
            <p:txBody>
              <a:bodyPr>
                <a:spAutoFit/>
              </a:bodyPr>
              <a:lstStyle/>
              <a:p>
                <a:r>
                  <a:rPr lang="en-US" altLang="zh-CN" sz="2400" b="1">
                    <a:solidFill>
                      <a:srgbClr val="800000"/>
                    </a:solidFill>
                    <a:latin typeface="Monotype Corsiva"/>
                  </a:rPr>
                  <a:t>2015</a:t>
                </a:r>
              </a:p>
              <a:p>
                <a:r>
                  <a:rPr lang="zh-CN" altLang="en-US" sz="2400" b="1">
                    <a:solidFill>
                      <a:srgbClr val="800000"/>
                    </a:solidFill>
                    <a:latin typeface="Monotype Corsiva"/>
                  </a:rPr>
                  <a:t>十月</a:t>
                </a:r>
                <a:r>
                  <a:rPr lang="en-US" altLang="zh-CN" sz="2400" b="1">
                    <a:solidFill>
                      <a:srgbClr val="800000"/>
                    </a:solidFill>
                    <a:latin typeface="Monotype Corsiva"/>
                  </a:rPr>
                  <a:t> </a:t>
                </a:r>
                <a:endParaRPr lang="zh-CN" altLang="en-US" sz="2400"/>
              </a:p>
            </p:txBody>
          </p:sp>
        </p:grpSp>
        <p:grpSp>
          <p:nvGrpSpPr>
            <p:cNvPr id="41999" name="组合 39"/>
            <p:cNvGrpSpPr>
              <a:grpSpLocks/>
            </p:cNvGrpSpPr>
            <p:nvPr/>
          </p:nvGrpSpPr>
          <p:grpSpPr bwMode="auto">
            <a:xfrm>
              <a:off x="7413267" y="1224938"/>
              <a:ext cx="1767873" cy="3066839"/>
              <a:chOff x="7599520" y="1471398"/>
              <a:chExt cx="1767873" cy="3066839"/>
            </a:xfrm>
          </p:grpSpPr>
          <p:sp>
            <p:nvSpPr>
              <p:cNvPr id="21" name="Rectangle 15"/>
              <p:cNvSpPr>
                <a:spLocks noChangeArrowheads="1"/>
              </p:cNvSpPr>
              <p:nvPr/>
            </p:nvSpPr>
            <p:spPr bwMode="gray">
              <a:xfrm rot="3419336">
                <a:off x="7884970" y="1673990"/>
                <a:ext cx="1017893" cy="1127660"/>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42012" name="矩形 34"/>
              <p:cNvSpPr>
                <a:spLocks noChangeArrowheads="1"/>
              </p:cNvSpPr>
              <p:nvPr/>
            </p:nvSpPr>
            <p:spPr bwMode="auto">
              <a:xfrm>
                <a:off x="8072943" y="1786040"/>
                <a:ext cx="1006347" cy="822572"/>
              </a:xfrm>
              <a:prstGeom prst="rect">
                <a:avLst/>
              </a:prstGeom>
              <a:noFill/>
              <a:ln w="9525">
                <a:noFill/>
                <a:miter lim="800000"/>
                <a:headEnd/>
                <a:tailEnd/>
              </a:ln>
            </p:spPr>
            <p:txBody>
              <a:bodyPr>
                <a:spAutoFit/>
              </a:bodyPr>
              <a:lstStyle/>
              <a:p>
                <a:r>
                  <a:rPr lang="en-US" altLang="zh-CN" sz="2400" b="1">
                    <a:solidFill>
                      <a:srgbClr val="800000"/>
                    </a:solidFill>
                    <a:latin typeface="Monotype Corsiva"/>
                  </a:rPr>
                  <a:t>2016</a:t>
                </a:r>
              </a:p>
              <a:p>
                <a:r>
                  <a:rPr lang="zh-CN" altLang="en-US" sz="2400" b="1">
                    <a:solidFill>
                      <a:srgbClr val="800000"/>
                    </a:solidFill>
                    <a:latin typeface="Monotype Corsiva"/>
                  </a:rPr>
                  <a:t>六月</a:t>
                </a:r>
                <a:r>
                  <a:rPr lang="en-US" altLang="zh-CN" sz="2400" b="1">
                    <a:solidFill>
                      <a:srgbClr val="800000"/>
                    </a:solidFill>
                    <a:latin typeface="Monotype Corsiva"/>
                  </a:rPr>
                  <a:t> </a:t>
                </a:r>
                <a:endParaRPr lang="zh-CN" altLang="en-US" sz="2400"/>
              </a:p>
            </p:txBody>
          </p:sp>
        </p:grpSp>
        <p:grpSp>
          <p:nvGrpSpPr>
            <p:cNvPr id="42000" name="组合 40"/>
            <p:cNvGrpSpPr>
              <a:grpSpLocks/>
            </p:cNvGrpSpPr>
            <p:nvPr/>
          </p:nvGrpSpPr>
          <p:grpSpPr bwMode="auto">
            <a:xfrm>
              <a:off x="5669780" y="1920007"/>
              <a:ext cx="1767872" cy="3200976"/>
              <a:chOff x="5669780" y="2425458"/>
              <a:chExt cx="1767872" cy="3200976"/>
            </a:xfrm>
          </p:grpSpPr>
          <p:sp>
            <p:nvSpPr>
              <p:cNvPr id="20" name="Rectangle 12"/>
              <p:cNvSpPr>
                <a:spLocks noChangeArrowheads="1"/>
              </p:cNvSpPr>
              <p:nvPr/>
            </p:nvSpPr>
            <p:spPr bwMode="gray">
              <a:xfrm rot="3419336">
                <a:off x="5886885" y="2707947"/>
                <a:ext cx="1156444" cy="1037684"/>
              </a:xfrm>
              <a:prstGeom prst="rect">
                <a:avLst/>
              </a:prstGeom>
              <a:gradFill rotWithShape="1">
                <a:gsLst>
                  <a:gs pos="0">
                    <a:schemeClr val="hlink"/>
                  </a:gs>
                  <a:gs pos="100000">
                    <a:schemeClr va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42010" name="矩形 37"/>
              <p:cNvSpPr>
                <a:spLocks noChangeArrowheads="1"/>
              </p:cNvSpPr>
              <p:nvPr/>
            </p:nvSpPr>
            <p:spPr bwMode="auto">
              <a:xfrm>
                <a:off x="6071740" y="2786768"/>
                <a:ext cx="929151" cy="822855"/>
              </a:xfrm>
              <a:prstGeom prst="rect">
                <a:avLst/>
              </a:prstGeom>
              <a:noFill/>
              <a:ln w="9525">
                <a:noFill/>
                <a:miter lim="800000"/>
                <a:headEnd/>
                <a:tailEnd/>
              </a:ln>
            </p:spPr>
            <p:txBody>
              <a:bodyPr>
                <a:spAutoFit/>
              </a:bodyPr>
              <a:lstStyle/>
              <a:p>
                <a:r>
                  <a:rPr lang="en-US" altLang="zh-CN" sz="2400" b="1">
                    <a:solidFill>
                      <a:srgbClr val="800000"/>
                    </a:solidFill>
                    <a:latin typeface="Monotype Corsiva"/>
                  </a:rPr>
                  <a:t>2016</a:t>
                </a:r>
              </a:p>
              <a:p>
                <a:r>
                  <a:rPr lang="zh-CN" altLang="en-US" sz="2400" b="1">
                    <a:solidFill>
                      <a:srgbClr val="800000"/>
                    </a:solidFill>
                    <a:latin typeface="Monotype Corsiva"/>
                  </a:rPr>
                  <a:t>四月</a:t>
                </a:r>
                <a:endParaRPr lang="zh-CN" altLang="en-US" sz="2400"/>
              </a:p>
            </p:txBody>
          </p:sp>
        </p:grpSp>
        <p:grpSp>
          <p:nvGrpSpPr>
            <p:cNvPr id="42001" name="组合 41"/>
            <p:cNvGrpSpPr>
              <a:grpSpLocks/>
            </p:cNvGrpSpPr>
            <p:nvPr/>
          </p:nvGrpSpPr>
          <p:grpSpPr bwMode="auto">
            <a:xfrm>
              <a:off x="3834851" y="2858960"/>
              <a:ext cx="1621565" cy="2859539"/>
              <a:chOff x="3886159" y="3327941"/>
              <a:chExt cx="1621565" cy="2859539"/>
            </a:xfrm>
          </p:grpSpPr>
          <p:sp>
            <p:nvSpPr>
              <p:cNvPr id="19" name="Rectangle 9"/>
              <p:cNvSpPr>
                <a:spLocks noChangeArrowheads="1"/>
              </p:cNvSpPr>
              <p:nvPr/>
            </p:nvSpPr>
            <p:spPr bwMode="gray">
              <a:xfrm rot="3419336">
                <a:off x="4107731" y="3556302"/>
                <a:ext cx="999977" cy="968956"/>
              </a:xfrm>
              <a:prstGeom prst="rect">
                <a:avLst/>
              </a:prstGeom>
              <a:gradFill rotWithShape="1">
                <a:gsLst>
                  <a:gs pos="0">
                    <a:schemeClr val="accent2"/>
                  </a:gs>
                  <a:gs pos="100000">
                    <a:schemeClr val="accent2">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42008" name="矩形 38"/>
              <p:cNvSpPr>
                <a:spLocks noChangeArrowheads="1"/>
              </p:cNvSpPr>
              <p:nvPr/>
            </p:nvSpPr>
            <p:spPr bwMode="auto">
              <a:xfrm>
                <a:off x="4215360" y="3643963"/>
                <a:ext cx="973589" cy="822204"/>
              </a:xfrm>
              <a:prstGeom prst="rect">
                <a:avLst/>
              </a:prstGeom>
              <a:noFill/>
              <a:ln w="9525">
                <a:noFill/>
                <a:miter lim="800000"/>
                <a:headEnd/>
                <a:tailEnd/>
              </a:ln>
            </p:spPr>
            <p:txBody>
              <a:bodyPr>
                <a:spAutoFit/>
              </a:bodyPr>
              <a:lstStyle/>
              <a:p>
                <a:r>
                  <a:rPr lang="en-US" altLang="zh-CN" sz="2400" b="1">
                    <a:solidFill>
                      <a:srgbClr val="800000"/>
                    </a:solidFill>
                    <a:latin typeface="Monotype Corsiva"/>
                  </a:rPr>
                  <a:t>2016 </a:t>
                </a:r>
              </a:p>
              <a:p>
                <a:r>
                  <a:rPr lang="zh-CN" altLang="en-US" sz="2400" b="1">
                    <a:solidFill>
                      <a:srgbClr val="800000"/>
                    </a:solidFill>
                    <a:latin typeface="Monotype Corsiva"/>
                  </a:rPr>
                  <a:t>一月</a:t>
                </a:r>
                <a:endParaRPr lang="zh-CN" altLang="en-US" sz="2400"/>
              </a:p>
            </p:txBody>
          </p:sp>
        </p:grpSp>
        <p:sp>
          <p:nvSpPr>
            <p:cNvPr id="42002" name="Line 18"/>
            <p:cNvSpPr>
              <a:spLocks noChangeShapeType="1"/>
            </p:cNvSpPr>
            <p:nvPr/>
          </p:nvSpPr>
          <p:spPr bwMode="auto">
            <a:xfrm flipV="1">
              <a:off x="5072066" y="3000372"/>
              <a:ext cx="928694" cy="395286"/>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49" name="Text Box 23"/>
            <p:cNvSpPr txBox="1">
              <a:spLocks noChangeArrowheads="1"/>
            </p:cNvSpPr>
            <p:nvPr/>
          </p:nvSpPr>
          <p:spPr bwMode="auto">
            <a:xfrm>
              <a:off x="477687" y="4072194"/>
              <a:ext cx="1366960" cy="1467298"/>
            </a:xfrm>
            <a:prstGeom prst="rect">
              <a:avLst/>
            </a:prstGeom>
            <a:noFill/>
            <a:ln w="9525">
              <a:noFill/>
              <a:miter lim="800000"/>
              <a:headEnd/>
              <a:tailEnd/>
            </a:ln>
            <a:effectLst/>
          </p:spPr>
          <p:txBody>
            <a:bodyPr>
              <a:spAutoFit/>
            </a:bodyPr>
            <a:lstStyle/>
            <a:p>
              <a:pPr marL="120650" indent="-120650">
                <a:spcBef>
                  <a:spcPct val="50000"/>
                </a:spcBef>
                <a:buFontTx/>
                <a:buChar char="•"/>
                <a:defRPr/>
              </a:pPr>
              <a:r>
                <a:rPr lang="zh-CN" altLang="en-US" dirty="0">
                  <a:solidFill>
                    <a:schemeClr val="bg1">
                      <a:lumMod val="25000"/>
                    </a:schemeClr>
                  </a:solidFill>
                  <a:latin typeface="微软雅黑" pitchFamily="34" charset="-122"/>
                  <a:ea typeface="微软雅黑" pitchFamily="34" charset="-122"/>
                </a:rPr>
                <a:t>理论学习</a:t>
              </a:r>
              <a:endParaRPr lang="en-US" altLang="zh-CN" dirty="0">
                <a:solidFill>
                  <a:schemeClr val="bg1">
                    <a:lumMod val="25000"/>
                  </a:schemeClr>
                </a:solidFill>
                <a:latin typeface="微软雅黑" pitchFamily="34" charset="-122"/>
                <a:ea typeface="微软雅黑" pitchFamily="34" charset="-122"/>
              </a:endParaRPr>
            </a:p>
            <a:p>
              <a:pPr marL="120650" indent="-120650">
                <a:spcBef>
                  <a:spcPct val="50000"/>
                </a:spcBef>
                <a:buFontTx/>
                <a:buChar char="•"/>
                <a:defRPr/>
              </a:pPr>
              <a:r>
                <a:rPr lang="zh-CN" altLang="en-US" dirty="0">
                  <a:solidFill>
                    <a:schemeClr val="bg1">
                      <a:lumMod val="25000"/>
                    </a:schemeClr>
                  </a:solidFill>
                  <a:latin typeface="微软雅黑" pitchFamily="34" charset="-122"/>
                  <a:ea typeface="微软雅黑" pitchFamily="34" charset="-122"/>
                </a:rPr>
                <a:t>资料查阅</a:t>
              </a:r>
              <a:endParaRPr lang="en-US" altLang="zh-CN" dirty="0">
                <a:solidFill>
                  <a:schemeClr val="bg1">
                    <a:lumMod val="25000"/>
                  </a:schemeClr>
                </a:solidFill>
                <a:latin typeface="微软雅黑" pitchFamily="34" charset="-122"/>
                <a:ea typeface="微软雅黑" pitchFamily="34" charset="-122"/>
              </a:endParaRPr>
            </a:p>
            <a:p>
              <a:pPr marL="120650" indent="-120650">
                <a:spcBef>
                  <a:spcPct val="50000"/>
                </a:spcBef>
                <a:buFontTx/>
                <a:buChar char="•"/>
                <a:defRPr/>
              </a:pPr>
              <a:r>
                <a:rPr lang="zh-CN" altLang="en-US" dirty="0">
                  <a:solidFill>
                    <a:schemeClr val="bg1">
                      <a:lumMod val="25000"/>
                    </a:schemeClr>
                  </a:solidFill>
                  <a:latin typeface="微软雅黑" pitchFamily="34" charset="-122"/>
                  <a:ea typeface="微软雅黑" pitchFamily="34" charset="-122"/>
                </a:rPr>
                <a:t>相关软件的应用</a:t>
              </a:r>
              <a:endParaRPr lang="en-US" altLang="zh-CN" dirty="0">
                <a:solidFill>
                  <a:schemeClr val="bg1">
                    <a:lumMod val="25000"/>
                  </a:schemeClr>
                </a:solidFill>
                <a:latin typeface="微软雅黑" pitchFamily="34" charset="-122"/>
                <a:ea typeface="微软雅黑" pitchFamily="34" charset="-122"/>
              </a:endParaRPr>
            </a:p>
          </p:txBody>
        </p:sp>
        <p:sp>
          <p:nvSpPr>
            <p:cNvPr id="54" name="矩形 53"/>
            <p:cNvSpPr/>
            <p:nvPr/>
          </p:nvSpPr>
          <p:spPr>
            <a:xfrm>
              <a:off x="3214781" y="4286572"/>
              <a:ext cx="1285990" cy="1329143"/>
            </a:xfrm>
            <a:prstGeom prst="rect">
              <a:avLst/>
            </a:prstGeom>
          </p:spPr>
          <p:txBody>
            <a:bodyPr>
              <a:spAutoFit/>
            </a:bodyPr>
            <a:lstStyle/>
            <a:p>
              <a:pPr marL="120650" indent="-120650">
                <a:spcBef>
                  <a:spcPct val="50000"/>
                </a:spcBef>
                <a:buFontTx/>
                <a:buChar char="•"/>
              </a:pPr>
              <a:r>
                <a:rPr lang="zh-CN" altLang="en-US">
                  <a:solidFill>
                    <a:srgbClr val="2E3934"/>
                  </a:solidFill>
                  <a:latin typeface="微软雅黑" pitchFamily="34" charset="-122"/>
                  <a:ea typeface="微软雅黑" pitchFamily="34" charset="-122"/>
                </a:rPr>
                <a:t>编写遗传算法</a:t>
              </a:r>
              <a:r>
                <a:rPr lang="zh-CN" altLang="en-US"/>
                <a:t> </a:t>
              </a:r>
              <a:endParaRPr lang="en-US" altLang="zh-CN">
                <a:solidFill>
                  <a:srgbClr val="2E3934"/>
                </a:solidFill>
                <a:latin typeface="微软雅黑" pitchFamily="34" charset="-122"/>
                <a:ea typeface="微软雅黑" pitchFamily="34" charset="-122"/>
              </a:endParaRPr>
            </a:p>
            <a:p>
              <a:pPr marL="120650" indent="-120650">
                <a:spcBef>
                  <a:spcPct val="50000"/>
                </a:spcBef>
                <a:buFontTx/>
                <a:buChar char="•"/>
              </a:pPr>
              <a:r>
                <a:rPr lang="zh-CN" altLang="en-US">
                  <a:solidFill>
                    <a:srgbClr val="2E3934"/>
                  </a:solidFill>
                  <a:latin typeface="微软雅黑" pitchFamily="34" charset="-122"/>
                  <a:ea typeface="微软雅黑" pitchFamily="34" charset="-122"/>
                </a:rPr>
                <a:t>搭建特征识别平台</a:t>
              </a:r>
            </a:p>
          </p:txBody>
        </p:sp>
        <p:sp>
          <p:nvSpPr>
            <p:cNvPr id="55" name="矩形 54"/>
            <p:cNvSpPr/>
            <p:nvPr/>
          </p:nvSpPr>
          <p:spPr>
            <a:xfrm>
              <a:off x="5215210" y="3571979"/>
              <a:ext cx="1249475" cy="2016740"/>
            </a:xfrm>
            <a:prstGeom prst="rect">
              <a:avLst/>
            </a:prstGeom>
          </p:spPr>
          <p:txBody>
            <a:bodyPr>
              <a:spAutoFit/>
            </a:bodyPr>
            <a:lstStyle/>
            <a:p>
              <a:pPr marL="120650" indent="-120650">
                <a:spcBef>
                  <a:spcPct val="50000"/>
                </a:spcBef>
                <a:buFontTx/>
                <a:buChar char="•"/>
              </a:pPr>
              <a:r>
                <a:rPr lang="zh-CN" altLang="en-US">
                  <a:solidFill>
                    <a:srgbClr val="2E3934"/>
                  </a:solidFill>
                  <a:latin typeface="微软雅黑" pitchFamily="34" charset="-122"/>
                  <a:ea typeface="微软雅黑" pitchFamily="34" charset="-122"/>
                </a:rPr>
                <a:t>建立特征库</a:t>
              </a:r>
            </a:p>
            <a:p>
              <a:pPr marL="120650" indent="-120650">
                <a:spcBef>
                  <a:spcPct val="50000"/>
                </a:spcBef>
                <a:buFontTx/>
                <a:buChar char="•"/>
              </a:pPr>
              <a:r>
                <a:rPr lang="zh-CN" altLang="en-US">
                  <a:solidFill>
                    <a:srgbClr val="2E3934"/>
                  </a:solidFill>
                  <a:latin typeface="微软雅黑" pitchFamily="34" charset="-122"/>
                  <a:ea typeface="微软雅黑" pitchFamily="34" charset="-122"/>
                </a:rPr>
                <a:t>测试特征匹配</a:t>
              </a:r>
            </a:p>
            <a:p>
              <a:pPr marL="120650" indent="-120650">
                <a:spcBef>
                  <a:spcPct val="50000"/>
                </a:spcBef>
                <a:buFontTx/>
                <a:buChar char="•"/>
              </a:pPr>
              <a:r>
                <a:rPr lang="zh-CN" altLang="en-US">
                  <a:solidFill>
                    <a:srgbClr val="2E3934"/>
                  </a:solidFill>
                  <a:latin typeface="微软雅黑" pitchFamily="34" charset="-122"/>
                  <a:ea typeface="微软雅黑" pitchFamily="34" charset="-122"/>
                </a:rPr>
                <a:t>工艺编码编写</a:t>
              </a:r>
            </a:p>
          </p:txBody>
        </p:sp>
        <p:sp>
          <p:nvSpPr>
            <p:cNvPr id="57" name="矩形 56"/>
            <p:cNvSpPr/>
            <p:nvPr/>
          </p:nvSpPr>
          <p:spPr>
            <a:xfrm>
              <a:off x="7215639" y="2857386"/>
              <a:ext cx="1500322" cy="779700"/>
            </a:xfrm>
            <a:prstGeom prst="rect">
              <a:avLst/>
            </a:prstGeom>
          </p:spPr>
          <p:txBody>
            <a:bodyPr>
              <a:spAutoFit/>
            </a:bodyPr>
            <a:lstStyle/>
            <a:p>
              <a:pPr marL="120650" indent="-120650">
                <a:spcBef>
                  <a:spcPct val="50000"/>
                </a:spcBef>
                <a:buFontTx/>
                <a:buChar char="•"/>
                <a:defRPr/>
              </a:pPr>
              <a:r>
                <a:rPr lang="zh-CN" altLang="en-US" dirty="0">
                  <a:solidFill>
                    <a:schemeClr val="bg1">
                      <a:lumMod val="25000"/>
                    </a:schemeClr>
                  </a:solidFill>
                  <a:latin typeface="微软雅黑" pitchFamily="34" charset="-122"/>
                  <a:ea typeface="微软雅黑" pitchFamily="34" charset="-122"/>
                </a:rPr>
                <a:t>课题总结</a:t>
              </a:r>
              <a:endParaRPr lang="en-US" altLang="zh-CN" dirty="0">
                <a:solidFill>
                  <a:schemeClr val="bg1">
                    <a:lumMod val="25000"/>
                  </a:schemeClr>
                </a:solidFill>
                <a:latin typeface="微软雅黑" pitchFamily="34" charset="-122"/>
                <a:ea typeface="微软雅黑" pitchFamily="34" charset="-122"/>
              </a:endParaRPr>
            </a:p>
            <a:p>
              <a:pPr marL="120650" indent="-120650">
                <a:spcBef>
                  <a:spcPct val="50000"/>
                </a:spcBef>
                <a:buFontTx/>
                <a:buChar char="•"/>
                <a:defRPr/>
              </a:pPr>
              <a:r>
                <a:rPr lang="zh-CN" altLang="en-US" dirty="0">
                  <a:solidFill>
                    <a:schemeClr val="bg1">
                      <a:lumMod val="25000"/>
                    </a:schemeClr>
                  </a:solidFill>
                  <a:latin typeface="微软雅黑" pitchFamily="34" charset="-122"/>
                  <a:ea typeface="微软雅黑" pitchFamily="34" charset="-122"/>
                </a:rPr>
                <a:t>论文撰写</a:t>
              </a:r>
              <a:endParaRPr lang="en-US" altLang="zh-CN" dirty="0">
                <a:solidFill>
                  <a:schemeClr val="bg1">
                    <a:lumMod val="25000"/>
                  </a:schemeClr>
                </a:solidFill>
                <a:latin typeface="微软雅黑" pitchFamily="34" charset="-122"/>
                <a:ea typeface="微软雅黑" pitchFamily="34" charset="-122"/>
              </a:endParaRPr>
            </a:p>
          </p:txBody>
        </p:sp>
      </p:grpSp>
      <p:sp>
        <p:nvSpPr>
          <p:cNvPr id="116" name="任意多边形 115"/>
          <p:cNvSpPr/>
          <p:nvPr/>
        </p:nvSpPr>
        <p:spPr>
          <a:xfrm>
            <a:off x="1844675" y="1071563"/>
            <a:ext cx="6584950" cy="2252662"/>
          </a:xfrm>
          <a:custGeom>
            <a:avLst/>
            <a:gdLst>
              <a:gd name="connsiteX0" fmla="*/ 0 w 7504386"/>
              <a:gd name="connsiteY0" fmla="*/ 1387366 h 2312276"/>
              <a:gd name="connsiteX1" fmla="*/ 2680137 w 7504386"/>
              <a:gd name="connsiteY1" fmla="*/ 2081048 h 2312276"/>
              <a:gd name="connsiteX2" fmla="*/ 7504386 w 7504386"/>
              <a:gd name="connsiteY2" fmla="*/ 0 h 2312276"/>
              <a:gd name="connsiteX3" fmla="*/ 7504386 w 7504386"/>
              <a:gd name="connsiteY3" fmla="*/ 0 h 2312276"/>
              <a:gd name="connsiteX0" fmla="*/ 0 w 7504386"/>
              <a:gd name="connsiteY0" fmla="*/ 1387366 h 2855599"/>
              <a:gd name="connsiteX1" fmla="*/ 1947402 w 7504386"/>
              <a:gd name="connsiteY1" fmla="*/ 2624371 h 2855599"/>
              <a:gd name="connsiteX2" fmla="*/ 7504386 w 7504386"/>
              <a:gd name="connsiteY2" fmla="*/ 0 h 2855599"/>
              <a:gd name="connsiteX3" fmla="*/ 7504386 w 7504386"/>
              <a:gd name="connsiteY3" fmla="*/ 0 h 2855599"/>
            </a:gdLst>
            <a:ahLst/>
            <a:cxnLst>
              <a:cxn ang="0">
                <a:pos x="connsiteX0" y="connsiteY0"/>
              </a:cxn>
              <a:cxn ang="0">
                <a:pos x="connsiteX1" y="connsiteY1"/>
              </a:cxn>
              <a:cxn ang="0">
                <a:pos x="connsiteX2" y="connsiteY2"/>
              </a:cxn>
              <a:cxn ang="0">
                <a:pos x="connsiteX3" y="connsiteY3"/>
              </a:cxn>
            </a:cxnLst>
            <a:rect l="l" t="t" r="r" b="b"/>
            <a:pathLst>
              <a:path w="7504386" h="2855599">
                <a:moveTo>
                  <a:pt x="0" y="1387366"/>
                </a:moveTo>
                <a:cubicBezTo>
                  <a:pt x="714703" y="1849821"/>
                  <a:pt x="696671" y="2855599"/>
                  <a:pt x="1947402" y="2624371"/>
                </a:cubicBezTo>
                <a:cubicBezTo>
                  <a:pt x="3198133" y="2393143"/>
                  <a:pt x="6578222" y="437395"/>
                  <a:pt x="7504386" y="0"/>
                </a:cubicBezTo>
                <a:lnTo>
                  <a:pt x="7504386" y="0"/>
                </a:lnTo>
              </a:path>
            </a:pathLst>
          </a:custGeom>
          <a:ln w="1270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pic>
        <p:nvPicPr>
          <p:cNvPr id="41993"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94444E-6 -5.66736E-7 C -0.00069 0.00971 -0.00052 0.01873 -0.00451 0.02706 C -0.00677 0.03655 -0.01145 0.04279 -0.01579 0.05089 C -0.01788 0.05459 -0.01944 0.05898 -0.02135 0.06292 C -0.02621 0.07333 -0.04635 0.09091 -0.05399 0.09738 C -0.06614 0.10802 -0.07743 0.12375 -0.09218 0.12722 C -0.09965 0.13786 -0.11111 0.1455 -0.12135 0.14966 C -0.12343 0.15059 -0.125 0.1529 -0.12691 0.15429 C -0.12795 0.15498 -0.12916 0.15521 -0.13038 0.15568 C -0.14618 0.16886 -0.12638 0.15359 -0.14149 0.16169 C -0.14548 0.16377 -0.14861 0.1684 -0.15277 0.16932 C -0.1585 0.17071 -0.16406 0.17326 -0.16961 0.17534 C -0.17743 0.17835 -0.18437 0.18343 -0.19218 0.18575 C -0.20816 0.19639 -0.22725 0.19893 -0.24496 0.20217 C -0.26024 0.20495 -0.27447 0.20981 -0.28993 0.21119 C -0.31944 0.2186 -0.34861 0.22114 -0.37864 0.22461 C -0.43993 0.22368 -0.44566 0.22623 -0.4842 0.22021 C -0.49288 0.21605 -0.50225 0.21166 -0.51128 0.20957 C -0.5184 0.20495 -0.52482 0.20263 -0.53263 0.20078 C -0.53888 0.19662 -0.54566 0.19431 -0.55173 0.19014 C -0.5559 0.18714 -0.55937 0.1832 -0.56406 0.18112 C -0.56875 0.17649 -0.57413 0.17164 -0.57968 0.16932 C -0.58368 0.16516 -0.58663 0.16285 -0.59097 0.1603 C -0.59409 0.15845 -0.6 0.15429 -0.6 0.15429 C -0.60329 0.14966 -0.60555 0.14735 -0.61006 0.14527 C -0.61441 0.13694 -0.60972 0.14411 -0.61684 0.13925 C -0.62152 0.13601 -0.62309 0.13092 -0.62812 0.12884 C -0.63072 0.12352 -0.64513 0.10964 -0.65052 0.10479 C -0.6559 0.09414 -0.66232 0.08466 -0.66857 0.07495 C -0.67517 0.06454 -0.67604 0.05482 -0.68645 0.04788 C -0.68819 0.03978 -0.69149 0.03308 -0.6967 0.02845 C -0.69791 0.02336 -0.70121 0.00902 -0.70555 0.00902 " pathEditMode="relative" ptsTypes="fffffffffffffffffffffffffffffffA">
                                      <p:cBhvr>
                                        <p:cTn id="6" dur="2000" fill="hold"/>
                                        <p:tgtEl>
                                          <p:spTgt spid="5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anim calcmode="lin" valueType="num">
                                      <p:cBhvr>
                                        <p:cTn id="12" dur="1000" fill="hold"/>
                                        <p:tgtEl>
                                          <p:spTgt spid="116"/>
                                        </p:tgtEl>
                                        <p:attrNameLst>
                                          <p:attrName>ppt_x</p:attrName>
                                        </p:attrNameLst>
                                      </p:cBhvr>
                                      <p:tavLst>
                                        <p:tav tm="0">
                                          <p:val>
                                            <p:strVal val="#ppt_x"/>
                                          </p:val>
                                        </p:tav>
                                        <p:tav tm="100000">
                                          <p:val>
                                            <p:strVal val="#ppt_x"/>
                                          </p:val>
                                        </p:tav>
                                      </p:tavLst>
                                    </p:anim>
                                    <p:anim calcmode="lin" valueType="num">
                                      <p:cBhvr>
                                        <p:cTn id="13"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fade">
                                      <p:cBhvr>
                                        <p:cTn id="18" dur="1000"/>
                                        <p:tgtEl>
                                          <p:spTgt spid="117"/>
                                        </p:tgtEl>
                                      </p:cBhvr>
                                    </p:animEffect>
                                    <p:anim calcmode="lin" valueType="num">
                                      <p:cBhvr>
                                        <p:cTn id="19" dur="1000" fill="hold"/>
                                        <p:tgtEl>
                                          <p:spTgt spid="117"/>
                                        </p:tgtEl>
                                        <p:attrNameLst>
                                          <p:attrName>ppt_x</p:attrName>
                                        </p:attrNameLst>
                                      </p:cBhvr>
                                      <p:tavLst>
                                        <p:tav tm="0">
                                          <p:val>
                                            <p:strVal val="#ppt_x"/>
                                          </p:val>
                                        </p:tav>
                                        <p:tav tm="100000">
                                          <p:val>
                                            <p:strVal val="#ppt_x"/>
                                          </p:val>
                                        </p:tav>
                                      </p:tavLst>
                                    </p:anim>
                                    <p:anim calcmode="lin" valueType="num">
                                      <p:cBhvr>
                                        <p:cTn id="20"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WordArt 2"/>
          <p:cNvSpPr>
            <a:spLocks noChangeArrowheads="1" noChangeShapeType="1" noTextEdit="1"/>
          </p:cNvSpPr>
          <p:nvPr/>
        </p:nvSpPr>
        <p:spPr bwMode="gray">
          <a:xfrm>
            <a:off x="304800" y="2371725"/>
            <a:ext cx="5181600" cy="685800"/>
          </a:xfrm>
          <a:prstGeom prst="rect">
            <a:avLst/>
          </a:prstGeom>
        </p:spPr>
        <p:txBody>
          <a:bodyPr wrap="none" fromWordArt="1">
            <a:prstTxWarp prst="textDeflate">
              <a:avLst>
                <a:gd name="adj" fmla="val 0"/>
              </a:avLst>
            </a:prstTxWarp>
          </a:bodyPr>
          <a:lstStyle/>
          <a:p>
            <a:pPr algn="ctr"/>
            <a:r>
              <a:rPr lang="zh-CN" altLang="en-US" sz="5400" b="1" kern="10">
                <a:ln w="25400">
                  <a:solidFill>
                    <a:srgbClr val="FFFFFF"/>
                  </a:solidFill>
                  <a:round/>
                  <a:headEnd/>
                  <a:tailEnd/>
                </a:ln>
                <a:solidFill>
                  <a:srgbClr val="0070C0"/>
                </a:solidFill>
                <a:effectLst>
                  <a:outerShdw dist="71842" dir="2700000" algn="ctr" rotWithShape="0">
                    <a:schemeClr val="tx1">
                      <a:alpha val="50000"/>
                    </a:schemeClr>
                  </a:outerShdw>
                </a:effectLst>
                <a:latin typeface="+mn-ea"/>
                <a:ea typeface="+mn-ea"/>
                <a:cs typeface="+mn-ea"/>
              </a:rPr>
              <a:t>欢迎各位老师批评指正！</a:t>
            </a:r>
          </a:p>
        </p:txBody>
      </p:sp>
      <p:pic>
        <p:nvPicPr>
          <p:cNvPr id="43010" name="Picture 4" descr="water"/>
          <p:cNvPicPr>
            <a:picLocks noChangeAspect="1" noChangeArrowheads="1"/>
          </p:cNvPicPr>
          <p:nvPr/>
        </p:nvPicPr>
        <p:blipFill>
          <a:blip r:embed="rId2"/>
          <a:srcRect l="22409" t="16374" b="27486"/>
          <a:stretch>
            <a:fillRect/>
          </a:stretch>
        </p:blipFill>
        <p:spPr bwMode="gray">
          <a:xfrm rot="786797">
            <a:off x="6726238" y="0"/>
            <a:ext cx="2417762" cy="1995488"/>
          </a:xfrm>
          <a:prstGeom prst="rect">
            <a:avLst/>
          </a:prstGeom>
          <a:noFill/>
          <a:ln w="9525">
            <a:noFill/>
            <a:miter lim="800000"/>
            <a:headEnd/>
            <a:tailEnd/>
          </a:ln>
        </p:spPr>
      </p:pic>
      <p:sp>
        <p:nvSpPr>
          <p:cNvPr id="2" name="矩形 1"/>
          <p:cNvSpPr/>
          <p:nvPr/>
        </p:nvSpPr>
        <p:spPr>
          <a:xfrm>
            <a:off x="5868144" y="5157192"/>
            <a:ext cx="2271776" cy="923330"/>
          </a:xfrm>
          <a:prstGeom prst="rect">
            <a:avLst/>
          </a:prstGeom>
          <a:noFill/>
        </p:spPr>
        <p:txBody>
          <a:bodyPr wrap="none">
            <a:spAutoFit/>
          </a:bodyPr>
          <a:lstStyle/>
          <a:p>
            <a:pPr algn="ctr">
              <a:defRPr/>
            </a:pPr>
            <a:r>
              <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谢谢！</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3012"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down)">
                                      <p:cBhvr>
                                        <p:cTn id="7" dur="580">
                                          <p:stCondLst>
                                            <p:cond delay="0"/>
                                          </p:stCondLst>
                                        </p:cTn>
                                        <p:tgtEl>
                                          <p:spTgt spid="87042"/>
                                        </p:tgtEl>
                                      </p:cBhvr>
                                    </p:animEffect>
                                    <p:anim calcmode="lin" valueType="num">
                                      <p:cBhvr>
                                        <p:cTn id="8" dur="1822" tmFilter="0,0; 0.14,0.36; 0.43,0.73; 0.71,0.91; 1.0,1.0">
                                          <p:stCondLst>
                                            <p:cond delay="0"/>
                                          </p:stCondLst>
                                        </p:cTn>
                                        <p:tgtEl>
                                          <p:spTgt spid="8704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04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04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04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042"/>
                                        </p:tgtEl>
                                        <p:attrNameLst>
                                          <p:attrName>ppt_y</p:attrName>
                                        </p:attrNameLst>
                                      </p:cBhvr>
                                      <p:tavLst>
                                        <p:tav tm="0" fmla="#ppt_y-sin(pi*$)/81">
                                          <p:val>
                                            <p:fltVal val="0"/>
                                          </p:val>
                                        </p:tav>
                                        <p:tav tm="100000">
                                          <p:val>
                                            <p:fltVal val="1"/>
                                          </p:val>
                                        </p:tav>
                                      </p:tavLst>
                                    </p:anim>
                                    <p:animScale>
                                      <p:cBhvr>
                                        <p:cTn id="13" dur="26">
                                          <p:stCondLst>
                                            <p:cond delay="650"/>
                                          </p:stCondLst>
                                        </p:cTn>
                                        <p:tgtEl>
                                          <p:spTgt spid="87042"/>
                                        </p:tgtEl>
                                      </p:cBhvr>
                                      <p:to x="100000" y="60000"/>
                                    </p:animScale>
                                    <p:animScale>
                                      <p:cBhvr>
                                        <p:cTn id="14" dur="166" decel="50000">
                                          <p:stCondLst>
                                            <p:cond delay="676"/>
                                          </p:stCondLst>
                                        </p:cTn>
                                        <p:tgtEl>
                                          <p:spTgt spid="87042"/>
                                        </p:tgtEl>
                                      </p:cBhvr>
                                      <p:to x="100000" y="100000"/>
                                    </p:animScale>
                                    <p:animScale>
                                      <p:cBhvr>
                                        <p:cTn id="15" dur="26">
                                          <p:stCondLst>
                                            <p:cond delay="1312"/>
                                          </p:stCondLst>
                                        </p:cTn>
                                        <p:tgtEl>
                                          <p:spTgt spid="87042"/>
                                        </p:tgtEl>
                                      </p:cBhvr>
                                      <p:to x="100000" y="80000"/>
                                    </p:animScale>
                                    <p:animScale>
                                      <p:cBhvr>
                                        <p:cTn id="16" dur="166" decel="50000">
                                          <p:stCondLst>
                                            <p:cond delay="1338"/>
                                          </p:stCondLst>
                                        </p:cTn>
                                        <p:tgtEl>
                                          <p:spTgt spid="87042"/>
                                        </p:tgtEl>
                                      </p:cBhvr>
                                      <p:to x="100000" y="100000"/>
                                    </p:animScale>
                                    <p:animScale>
                                      <p:cBhvr>
                                        <p:cTn id="17" dur="26">
                                          <p:stCondLst>
                                            <p:cond delay="1642"/>
                                          </p:stCondLst>
                                        </p:cTn>
                                        <p:tgtEl>
                                          <p:spTgt spid="87042"/>
                                        </p:tgtEl>
                                      </p:cBhvr>
                                      <p:to x="100000" y="90000"/>
                                    </p:animScale>
                                    <p:animScale>
                                      <p:cBhvr>
                                        <p:cTn id="18" dur="166" decel="50000">
                                          <p:stCondLst>
                                            <p:cond delay="1668"/>
                                          </p:stCondLst>
                                        </p:cTn>
                                        <p:tgtEl>
                                          <p:spTgt spid="87042"/>
                                        </p:tgtEl>
                                      </p:cBhvr>
                                      <p:to x="100000" y="100000"/>
                                    </p:animScale>
                                    <p:animScale>
                                      <p:cBhvr>
                                        <p:cTn id="19" dur="26">
                                          <p:stCondLst>
                                            <p:cond delay="1808"/>
                                          </p:stCondLst>
                                        </p:cTn>
                                        <p:tgtEl>
                                          <p:spTgt spid="87042"/>
                                        </p:tgtEl>
                                      </p:cBhvr>
                                      <p:to x="100000" y="95000"/>
                                    </p:animScale>
                                    <p:animScale>
                                      <p:cBhvr>
                                        <p:cTn id="20" dur="166" decel="50000">
                                          <p:stCondLst>
                                            <p:cond delay="1834"/>
                                          </p:stCondLst>
                                        </p:cTn>
                                        <p:tgtEl>
                                          <p:spTgt spid="8704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3491880" y="51464"/>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1</a:t>
            </a:r>
            <a:r>
              <a:rPr lang="zh-CN" altLang="en-US" sz="2800" b="1" dirty="0">
                <a:solidFill>
                  <a:schemeClr val="accent5">
                    <a:lumMod val="75000"/>
                  </a:schemeClr>
                </a:solidFill>
                <a:latin typeface="微软雅黑" pitchFamily="34" charset="-122"/>
                <a:ea typeface="微软雅黑" pitchFamily="34" charset="-122"/>
              </a:rPr>
              <a:t>  </a:t>
            </a:r>
            <a:r>
              <a:rPr lang="zh-CN" altLang="en-US" sz="2800" b="1" dirty="0">
                <a:solidFill>
                  <a:schemeClr val="accent5">
                    <a:lumMod val="75000"/>
                  </a:schemeClr>
                </a:solidFill>
                <a:latin typeface="微软雅黑" pitchFamily="34" charset="-122"/>
                <a:ea typeface="微软雅黑" pitchFamily="34" charset="-122"/>
              </a:rPr>
              <a:t>课题概况</a:t>
            </a:r>
            <a:endParaRPr lang="zh-CN" altLang="en-US" sz="2800" b="1" dirty="0">
              <a:solidFill>
                <a:schemeClr val="accent5">
                  <a:lumMod val="75000"/>
                </a:schemeClr>
              </a:solidFill>
              <a:latin typeface="微软雅黑" pitchFamily="34" charset="-122"/>
              <a:ea typeface="微软雅黑" pitchFamily="34" charset="-122"/>
            </a:endParaRPr>
          </a:p>
        </p:txBody>
      </p:sp>
      <p:grpSp>
        <p:nvGrpSpPr>
          <p:cNvPr id="18435" name="组合 54"/>
          <p:cNvGrpSpPr>
            <a:grpSpLocks/>
          </p:cNvGrpSpPr>
          <p:nvPr/>
        </p:nvGrpSpPr>
        <p:grpSpPr bwMode="auto">
          <a:xfrm>
            <a:off x="4578350" y="71438"/>
            <a:ext cx="4395788" cy="909637"/>
            <a:chOff x="4500562" y="0"/>
            <a:chExt cx="4394898" cy="908728"/>
          </a:xfrm>
        </p:grpSpPr>
        <p:sp>
          <p:nvSpPr>
            <p:cNvPr id="51" name="矩形 50"/>
            <p:cNvSpPr/>
            <p:nvPr/>
          </p:nvSpPr>
          <p:spPr>
            <a:xfrm>
              <a:off x="4500562" y="0"/>
              <a:ext cx="3377602"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2  </a:t>
              </a:r>
              <a:r>
                <a:rPr lang="zh-CN" altLang="en-US" sz="2800" b="1" dirty="0">
                  <a:solidFill>
                    <a:schemeClr val="tx1">
                      <a:lumMod val="50000"/>
                      <a:lumOff val="50000"/>
                    </a:schemeClr>
                  </a:solidFill>
                  <a:latin typeface="微软雅黑" pitchFamily="34" charset="-122"/>
                  <a:ea typeface="微软雅黑" pitchFamily="34" charset="-122"/>
                </a:rPr>
                <a:t>内容</a:t>
              </a:r>
              <a:r>
                <a:rPr lang="zh-CN" altLang="en-US" sz="2800" b="1" dirty="0">
                  <a:solidFill>
                    <a:schemeClr val="tx1">
                      <a:lumMod val="50000"/>
                      <a:lumOff val="50000"/>
                    </a:schemeClr>
                  </a:solidFill>
                  <a:latin typeface="微软雅黑" pitchFamily="34" charset="-122"/>
                  <a:ea typeface="微软雅黑" pitchFamily="34" charset="-122"/>
                </a:rPr>
                <a:t>及关键技术</a:t>
              </a:r>
            </a:p>
          </p:txBody>
        </p:sp>
        <p:sp>
          <p:nvSpPr>
            <p:cNvPr id="52" name="矩形 51"/>
            <p:cNvSpPr/>
            <p:nvPr/>
          </p:nvSpPr>
          <p:spPr>
            <a:xfrm>
              <a:off x="5357868" y="51472"/>
              <a:ext cx="3168373"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3 </a:t>
              </a:r>
              <a:r>
                <a:rPr lang="zh-CN" altLang="en-US" sz="2800" b="1" dirty="0">
                  <a:solidFill>
                    <a:schemeClr val="tx1">
                      <a:lumMod val="50000"/>
                      <a:lumOff val="50000"/>
                    </a:schemeClr>
                  </a:solidFill>
                  <a:latin typeface="微软雅黑" pitchFamily="34" charset="-122"/>
                  <a:ea typeface="微软雅黑" pitchFamily="34" charset="-122"/>
                </a:rPr>
                <a:t>可行性分析及预期</a:t>
              </a:r>
              <a:r>
                <a:rPr lang="zh-CN" altLang="en-US" sz="2800" b="1" dirty="0">
                  <a:solidFill>
                    <a:schemeClr val="tx1">
                      <a:lumMod val="50000"/>
                      <a:lumOff val="50000"/>
                    </a:schemeClr>
                  </a:solidFill>
                  <a:latin typeface="微软雅黑" pitchFamily="34" charset="-122"/>
                  <a:ea typeface="微软雅黑" pitchFamily="34" charset="-122"/>
                </a:rPr>
                <a:t>成果</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53" name="矩形 52"/>
            <p:cNvSpPr/>
            <p:nvPr/>
          </p:nvSpPr>
          <p:spPr>
            <a:xfrm>
              <a:off x="6437995" y="0"/>
              <a:ext cx="2457465"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4  </a:t>
              </a:r>
              <a:r>
                <a:rPr lang="zh-CN" altLang="en-US" sz="2800" b="1" dirty="0">
                  <a:solidFill>
                    <a:schemeClr val="tx1">
                      <a:lumMod val="50000"/>
                      <a:lumOff val="50000"/>
                    </a:schemeClr>
                  </a:solidFill>
                  <a:latin typeface="微软雅黑" pitchFamily="34" charset="-122"/>
                  <a:ea typeface="微软雅黑" pitchFamily="34" charset="-122"/>
                </a:rPr>
                <a:t>进度安排</a:t>
              </a:r>
              <a:endParaRPr lang="en-US" altLang="zh-CN" sz="2800" b="1" dirty="0">
                <a:solidFill>
                  <a:schemeClr val="tx1">
                    <a:lumMod val="50000"/>
                    <a:lumOff val="50000"/>
                  </a:schemeClr>
                </a:solidFill>
                <a:latin typeface="微软雅黑" pitchFamily="34" charset="-122"/>
                <a:ea typeface="微软雅黑" pitchFamily="34" charset="-122"/>
              </a:endParaRPr>
            </a:p>
          </p:txBody>
        </p:sp>
      </p:grpSp>
      <p:sp>
        <p:nvSpPr>
          <p:cNvPr id="56" name="标题 1"/>
          <p:cNvSpPr txBox="1">
            <a:spLocks/>
          </p:cNvSpPr>
          <p:nvPr/>
        </p:nvSpPr>
        <p:spPr bwMode="gray">
          <a:xfrm>
            <a:off x="684213" y="1412875"/>
            <a:ext cx="3311525" cy="1008063"/>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1.1 </a:t>
            </a:r>
            <a:r>
              <a:rPr lang="zh-CN" altLang="en-US" sz="3200" b="1">
                <a:solidFill>
                  <a:srgbClr val="00B0F0"/>
                </a:solidFill>
                <a:latin typeface="华文楷体"/>
                <a:ea typeface="华文楷体"/>
                <a:cs typeface="华文楷体"/>
              </a:rPr>
              <a:t>课题来源</a:t>
            </a:r>
          </a:p>
        </p:txBody>
      </p:sp>
      <p:pic>
        <p:nvPicPr>
          <p:cNvPr id="18437"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3" name="矩形 2"/>
          <p:cNvSpPr/>
          <p:nvPr/>
        </p:nvSpPr>
        <p:spPr>
          <a:xfrm>
            <a:off x="1116013" y="2420938"/>
            <a:ext cx="7488237" cy="2282825"/>
          </a:xfrm>
          <a:prstGeom prst="rect">
            <a:avLst/>
          </a:prstGeom>
        </p:spPr>
        <p:txBody>
          <a:bodyPr>
            <a:spAutoFit/>
          </a:bodyPr>
          <a:lstStyle/>
          <a:p>
            <a:pPr marL="342900" indent="-342900">
              <a:lnSpc>
                <a:spcPct val="150000"/>
              </a:lnSpc>
              <a:buFont typeface="Wingdings" pitchFamily="2" charset="2"/>
              <a:buChar char="Ø"/>
            </a:pPr>
            <a:r>
              <a:rPr lang="zh-CN" altLang="en-US" sz="2400">
                <a:latin typeface="微软雅黑" pitchFamily="34" charset="-122"/>
                <a:ea typeface="微软雅黑" pitchFamily="34" charset="-122"/>
              </a:rPr>
              <a:t>天喻三维机工艺软件研发</a:t>
            </a:r>
          </a:p>
          <a:p>
            <a:pPr marL="342900" indent="-342900">
              <a:lnSpc>
                <a:spcPct val="150000"/>
              </a:lnSpc>
              <a:buFont typeface="Wingdings" pitchFamily="2" charset="2"/>
              <a:buNone/>
            </a:pPr>
            <a:r>
              <a:rPr lang="zh-CN" altLang="en-US" sz="2400">
                <a:latin typeface="华文新魏"/>
              </a:rPr>
              <a:t>     </a:t>
            </a:r>
            <a:endParaRPr lang="zh-CN" altLang="zh-CN" sz="2400">
              <a:latin typeface="华文新魏"/>
              <a:ea typeface="微软雅黑" pitchFamily="34" charset="-122"/>
            </a:endParaRPr>
          </a:p>
          <a:p>
            <a:pPr marL="342900" indent="-342900">
              <a:lnSpc>
                <a:spcPct val="150000"/>
              </a:lnSpc>
              <a:buFont typeface="Wingdings" pitchFamily="2" charset="2"/>
              <a:buChar char="Ø"/>
            </a:pP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面向设计的图匹配</a:t>
            </a:r>
            <a:r>
              <a:rPr lang="en-US" altLang="zh-CN" sz="2400">
                <a:latin typeface="微软雅黑" pitchFamily="34" charset="-122"/>
                <a:ea typeface="微软雅黑" pitchFamily="34" charset="-122"/>
              </a:rPr>
              <a:t>CAD</a:t>
            </a:r>
            <a:r>
              <a:rPr lang="zh-CN" altLang="en-US" sz="2400">
                <a:latin typeface="微软雅黑" pitchFamily="34" charset="-122"/>
                <a:ea typeface="微软雅黑" pitchFamily="34" charset="-122"/>
              </a:rPr>
              <a:t>模型搜索研究（国家   “八六三”  高技术研究发展计划）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 -0.00069 C -0.03559 -0.01551 -0.17014 -0.1162 -0.21406 -0.0875 C -0.25799 -0.05926 -0.24375 0.12593 -0.26406 0.16944 C -0.28437 0.21296 -0.31545 0.18704 -0.33646 0.17431 C -0.35747 0.16157 -0.37882 0.11042 -0.38993 0.09375 " pathEditMode="relative" rAng="0" ptsTypes="aaaaa">
                                      <p:cBhvr>
                                        <p:cTn id="6" dur="500" fill="hold"/>
                                        <p:tgtEl>
                                          <p:spTgt spid="50"/>
                                        </p:tgtEl>
                                        <p:attrNameLst>
                                          <p:attrName>ppt_x</p:attrName>
                                          <p:attrName>ppt_y</p:attrName>
                                        </p:attrNameLst>
                                      </p:cBhvr>
                                      <p:rCtr x="-19500" y="4900"/>
                                    </p:animMotion>
                                  </p:childTnLst>
                                </p:cTn>
                              </p:par>
                            </p:childTnLst>
                          </p:cTn>
                        </p:par>
                        <p:par>
                          <p:cTn id="7" fill="hold">
                            <p:stCondLst>
                              <p:cond delay="500"/>
                            </p:stCondLst>
                            <p:childTnLst>
                              <p:par>
                                <p:cTn id="8" presetID="31" presetClass="entr" presetSubtype="0" fill="hold" grpId="0" nodeType="after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1000" fill="hold"/>
                                        <p:tgtEl>
                                          <p:spTgt spid="56"/>
                                        </p:tgtEl>
                                        <p:attrNameLst>
                                          <p:attrName>ppt_w</p:attrName>
                                        </p:attrNameLst>
                                      </p:cBhvr>
                                      <p:tavLst>
                                        <p:tav tm="0">
                                          <p:val>
                                            <p:fltVal val="0"/>
                                          </p:val>
                                        </p:tav>
                                        <p:tav tm="100000">
                                          <p:val>
                                            <p:strVal val="#ppt_w"/>
                                          </p:val>
                                        </p:tav>
                                      </p:tavLst>
                                    </p:anim>
                                    <p:anim calcmode="lin" valueType="num">
                                      <p:cBhvr>
                                        <p:cTn id="11" dur="1000" fill="hold"/>
                                        <p:tgtEl>
                                          <p:spTgt spid="56"/>
                                        </p:tgtEl>
                                        <p:attrNameLst>
                                          <p:attrName>ppt_h</p:attrName>
                                        </p:attrNameLst>
                                      </p:cBhvr>
                                      <p:tavLst>
                                        <p:tav tm="0">
                                          <p:val>
                                            <p:fltVal val="0"/>
                                          </p:val>
                                        </p:tav>
                                        <p:tav tm="100000">
                                          <p:val>
                                            <p:strVal val="#ppt_h"/>
                                          </p:val>
                                        </p:tav>
                                      </p:tavLst>
                                    </p:anim>
                                    <p:anim calcmode="lin" valueType="num">
                                      <p:cBhvr>
                                        <p:cTn id="12" dur="1000" fill="hold"/>
                                        <p:tgtEl>
                                          <p:spTgt spid="56"/>
                                        </p:tgtEl>
                                        <p:attrNameLst>
                                          <p:attrName>style.rotation</p:attrName>
                                        </p:attrNameLst>
                                      </p:cBhvr>
                                      <p:tavLst>
                                        <p:tav tm="0">
                                          <p:val>
                                            <p:fltVal val="90"/>
                                          </p:val>
                                        </p:tav>
                                        <p:tav tm="100000">
                                          <p:val>
                                            <p:fltVal val="0"/>
                                          </p:val>
                                        </p:tav>
                                      </p:tavLst>
                                    </p:anim>
                                    <p:animEffect transition="in" filter="fade">
                                      <p:cBhvr>
                                        <p:cTn id="13" dur="1000"/>
                                        <p:tgtEl>
                                          <p:spTgt spid="56"/>
                                        </p:tgtEl>
                                      </p:cBhvr>
                                    </p:animEffect>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6552413" y="-27384"/>
            <a:ext cx="2571736"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0" y="1588"/>
            <a:ext cx="3313113"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1.2 </a:t>
            </a:r>
            <a:r>
              <a:rPr lang="zh-CN" altLang="en-US" sz="3200" b="1">
                <a:solidFill>
                  <a:srgbClr val="00B0F0"/>
                </a:solidFill>
                <a:latin typeface="华文楷体"/>
                <a:ea typeface="华文楷体"/>
                <a:cs typeface="华文楷体"/>
              </a:rPr>
              <a:t>课题背景</a:t>
            </a:r>
          </a:p>
        </p:txBody>
      </p:sp>
      <p:pic>
        <p:nvPicPr>
          <p:cNvPr id="19460"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3" name="矩形 2"/>
          <p:cNvSpPr>
            <a:spLocks noChangeArrowheads="1"/>
          </p:cNvSpPr>
          <p:nvPr/>
        </p:nvSpPr>
        <p:spPr bwMode="auto">
          <a:xfrm>
            <a:off x="539750" y="1412875"/>
            <a:ext cx="7896225" cy="4473575"/>
          </a:xfrm>
          <a:prstGeom prst="rect">
            <a:avLst/>
          </a:prstGeom>
          <a:noFill/>
          <a:ln w="9525">
            <a:noFill/>
            <a:miter lim="800000"/>
            <a:headEnd/>
            <a:tailEnd/>
          </a:ln>
        </p:spPr>
        <p:txBody>
          <a:bodyPr>
            <a:spAutoFit/>
          </a:bodyPr>
          <a:lstStyle/>
          <a:p>
            <a:pPr>
              <a:lnSpc>
                <a:spcPct val="150000"/>
              </a:lnSpc>
            </a:pPr>
            <a:r>
              <a:rPr lang="zh-CN" altLang="en-US" sz="2400">
                <a:latin typeface="华文新魏"/>
              </a:rPr>
              <a:t>   特征自动识别作为特征技术中的一种</a:t>
            </a:r>
            <a:r>
              <a:rPr lang="en-US" altLang="zh-CN" sz="2400">
                <a:latin typeface="华文新魏"/>
              </a:rPr>
              <a:t>,</a:t>
            </a:r>
            <a:r>
              <a:rPr lang="zh-CN" altLang="en-US" sz="2400">
                <a:latin typeface="华文新魏"/>
              </a:rPr>
              <a:t>有</a:t>
            </a:r>
            <a:r>
              <a:rPr lang="en-US" altLang="zh-CN" sz="2400">
                <a:latin typeface="华文新魏"/>
              </a:rPr>
              <a:t>20</a:t>
            </a:r>
            <a:r>
              <a:rPr lang="zh-CN" altLang="en-US" sz="2400">
                <a:latin typeface="华文新魏"/>
              </a:rPr>
              <a:t>多年的历史</a:t>
            </a:r>
            <a:r>
              <a:rPr lang="en-US" altLang="zh-CN" sz="2400">
                <a:latin typeface="华文新魏"/>
              </a:rPr>
              <a:t>,</a:t>
            </a:r>
            <a:r>
              <a:rPr lang="zh-CN" altLang="en-US" sz="2400">
                <a:latin typeface="华文新魏"/>
              </a:rPr>
              <a:t>这些年来先后出现了一些优秀的特征识别方法。但是到目前特征识别技术在鲁棒性、识别效率等方面不尽人意</a:t>
            </a:r>
            <a:r>
              <a:rPr lang="en-US" altLang="zh-CN" sz="2400">
                <a:latin typeface="华文新魏"/>
              </a:rPr>
              <a:t>,</a:t>
            </a:r>
            <a:r>
              <a:rPr lang="zh-CN" altLang="en-US" sz="2400">
                <a:latin typeface="华文新魏"/>
              </a:rPr>
              <a:t>无法达到一个成熟的阶段</a:t>
            </a:r>
            <a:r>
              <a:rPr lang="en-US" altLang="zh-CN" sz="2400">
                <a:latin typeface="华文新魏"/>
              </a:rPr>
              <a:t>,</a:t>
            </a:r>
            <a:r>
              <a:rPr lang="zh-CN" altLang="en-US" sz="2400">
                <a:latin typeface="华文新魏"/>
              </a:rPr>
              <a:t>更没有出现所谓通用的特征识别软件。尽管特征识别现在还处于不成熟阶段</a:t>
            </a:r>
            <a:r>
              <a:rPr lang="en-US" altLang="zh-CN" sz="2400">
                <a:latin typeface="华文新魏"/>
              </a:rPr>
              <a:t>,</a:t>
            </a:r>
            <a:r>
              <a:rPr lang="zh-CN" altLang="en-US" sz="2400">
                <a:latin typeface="华文新魏"/>
              </a:rPr>
              <a:t>无法产生一个通用的三维特征识别系统</a:t>
            </a:r>
            <a:r>
              <a:rPr lang="en-US" altLang="zh-CN" sz="2400">
                <a:latin typeface="华文新魏"/>
              </a:rPr>
              <a:t>,</a:t>
            </a:r>
            <a:r>
              <a:rPr lang="zh-CN" altLang="en-US" sz="2400">
                <a:latin typeface="华文新魏"/>
              </a:rPr>
              <a:t>但是在生产制造的一些领域</a:t>
            </a:r>
            <a:r>
              <a:rPr lang="en-US" altLang="zh-CN" sz="2400">
                <a:latin typeface="华文新魏"/>
              </a:rPr>
              <a:t>,</a:t>
            </a:r>
            <a:r>
              <a:rPr lang="zh-CN" altLang="en-US" sz="2400">
                <a:latin typeface="华文新魏"/>
              </a:rPr>
              <a:t>由于</a:t>
            </a:r>
            <a:r>
              <a:rPr lang="en-US" altLang="zh-CN" sz="2400">
                <a:latin typeface="华文新魏"/>
              </a:rPr>
              <a:t>2.5</a:t>
            </a:r>
            <a:r>
              <a:rPr lang="zh-CN" altLang="en-US" sz="2400">
                <a:latin typeface="华文新魏"/>
              </a:rPr>
              <a:t>维零件本身的一些特点</a:t>
            </a:r>
            <a:r>
              <a:rPr lang="en-US" altLang="zh-CN" sz="2400">
                <a:latin typeface="华文新魏"/>
              </a:rPr>
              <a:t>,</a:t>
            </a:r>
            <a:r>
              <a:rPr lang="zh-CN" altLang="en-US" sz="2400">
                <a:latin typeface="华文新魏"/>
              </a:rPr>
              <a:t>特征识别技术却能表现得很好。</a:t>
            </a:r>
            <a:endParaRPr lang="en-US" altLang="zh-CN" sz="2400">
              <a:latin typeface="华文新魏"/>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50" descr="water"/>
          <p:cNvPicPr>
            <a:picLocks noChangeAspect="1" noChangeArrowheads="1"/>
          </p:cNvPicPr>
          <p:nvPr/>
        </p:nvPicPr>
        <p:blipFill>
          <a:blip r:embed="rId3"/>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31152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1.2 </a:t>
            </a:r>
            <a:r>
              <a:rPr lang="zh-CN" altLang="en-US" sz="3200" b="1">
                <a:solidFill>
                  <a:srgbClr val="00B0F0"/>
                </a:solidFill>
                <a:latin typeface="华文楷体"/>
                <a:ea typeface="华文楷体"/>
                <a:cs typeface="华文楷体"/>
              </a:rPr>
              <a:t>课题背景</a:t>
            </a:r>
          </a:p>
        </p:txBody>
      </p:sp>
      <p:pic>
        <p:nvPicPr>
          <p:cNvPr id="20484" name="Picture 2" descr="C:\Users\wangchao\Desktop\1308679119.jpg"/>
          <p:cNvPicPr>
            <a:picLocks noChangeAspect="1" noChangeArrowheads="1"/>
          </p:cNvPicPr>
          <p:nvPr/>
        </p:nvPicPr>
        <p:blipFill>
          <a:blip r:embed="rId4"/>
          <a:srcRect/>
          <a:stretch>
            <a:fillRect/>
          </a:stretch>
        </p:blipFill>
        <p:spPr bwMode="auto">
          <a:xfrm>
            <a:off x="12700" y="5754688"/>
            <a:ext cx="1103313" cy="1103312"/>
          </a:xfrm>
          <a:prstGeom prst="rect">
            <a:avLst/>
          </a:prstGeom>
          <a:noFill/>
          <a:ln w="9525">
            <a:noFill/>
            <a:miter lim="800000"/>
            <a:headEnd/>
            <a:tailEnd/>
          </a:ln>
        </p:spPr>
      </p:pic>
      <p:pic>
        <p:nvPicPr>
          <p:cNvPr id="20487" name="Picture 7"/>
          <p:cNvPicPr>
            <a:picLocks noChangeAspect="1" noChangeArrowheads="1"/>
          </p:cNvPicPr>
          <p:nvPr/>
        </p:nvPicPr>
        <p:blipFill>
          <a:blip r:embed="rId5"/>
          <a:srcRect/>
          <a:stretch>
            <a:fillRect/>
          </a:stretch>
        </p:blipFill>
        <p:spPr bwMode="auto">
          <a:xfrm>
            <a:off x="5219700" y="1125538"/>
            <a:ext cx="3314700" cy="2392362"/>
          </a:xfrm>
          <a:prstGeom prst="rect">
            <a:avLst/>
          </a:prstGeom>
          <a:noFill/>
          <a:ln w="9525">
            <a:noFill/>
            <a:miter lim="800000"/>
            <a:headEnd/>
            <a:tailEnd/>
          </a:ln>
          <a:effectLst/>
        </p:spPr>
      </p:pic>
      <p:pic>
        <p:nvPicPr>
          <p:cNvPr id="20488" name="Picture 8" descr="LO4XBOXROIH4YQ95F`SYZ7M"/>
          <p:cNvPicPr>
            <a:picLocks noChangeAspect="1" noChangeArrowheads="1"/>
          </p:cNvPicPr>
          <p:nvPr/>
        </p:nvPicPr>
        <p:blipFill>
          <a:blip r:embed="rId6"/>
          <a:srcRect/>
          <a:stretch>
            <a:fillRect/>
          </a:stretch>
        </p:blipFill>
        <p:spPr bwMode="auto">
          <a:xfrm>
            <a:off x="684213" y="1196975"/>
            <a:ext cx="3960812" cy="2379663"/>
          </a:xfrm>
          <a:prstGeom prst="rect">
            <a:avLst/>
          </a:prstGeom>
          <a:noFill/>
        </p:spPr>
      </p:pic>
      <p:pic>
        <p:nvPicPr>
          <p:cNvPr id="20491" name="Picture 11" descr="LL]_GX{{G1X)C2OLXQE}[_E"/>
          <p:cNvPicPr>
            <a:picLocks noChangeAspect="1" noChangeArrowheads="1"/>
          </p:cNvPicPr>
          <p:nvPr/>
        </p:nvPicPr>
        <p:blipFill>
          <a:blip r:embed="rId7"/>
          <a:srcRect/>
          <a:stretch>
            <a:fillRect/>
          </a:stretch>
        </p:blipFill>
        <p:spPr bwMode="auto">
          <a:xfrm>
            <a:off x="2411413" y="3860800"/>
            <a:ext cx="4032250" cy="23955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1.3 </a:t>
            </a:r>
            <a:r>
              <a:rPr lang="zh-CN" altLang="en-US" sz="3200" b="1">
                <a:solidFill>
                  <a:srgbClr val="00B0F0"/>
                </a:solidFill>
                <a:latin typeface="华文楷体"/>
                <a:ea typeface="华文楷体"/>
                <a:cs typeface="华文楷体"/>
              </a:rPr>
              <a:t>国内外研究现状</a:t>
            </a:r>
          </a:p>
        </p:txBody>
      </p:sp>
      <p:pic>
        <p:nvPicPr>
          <p:cNvPr id="21508"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3" name="矩形 2"/>
          <p:cNvSpPr/>
          <p:nvPr/>
        </p:nvSpPr>
        <p:spPr>
          <a:xfrm>
            <a:off x="827088" y="2349500"/>
            <a:ext cx="7645400" cy="3743325"/>
          </a:xfrm>
          <a:prstGeom prst="rect">
            <a:avLst/>
          </a:prstGeom>
        </p:spPr>
        <p:txBody>
          <a:bodyPr>
            <a:spAutoFit/>
          </a:bodyPr>
          <a:lstStyle/>
          <a:p>
            <a:pPr>
              <a:buFont typeface="Wingdings" pitchFamily="2" charset="2"/>
              <a:buChar char="ü"/>
            </a:pPr>
            <a:r>
              <a:rPr lang="zh-CN" altLang="en-US" sz="2400">
                <a:latin typeface="华文新魏"/>
              </a:rPr>
              <a:t>高曙明融合了基于图的特征识别和基于痕迹的特征识别，提出了一种统一定义、生成和延拓特征痕迹的方法；</a:t>
            </a:r>
            <a:endParaRPr lang="en-US" altLang="zh-CN" sz="2400">
              <a:latin typeface="华文新魏"/>
              <a:ea typeface="华文新魏"/>
              <a:cs typeface="华文新魏"/>
            </a:endParaRPr>
          </a:p>
          <a:p>
            <a:pPr>
              <a:buFont typeface="Wingdings" pitchFamily="2" charset="2"/>
              <a:buChar char="ü"/>
            </a:pPr>
            <a:r>
              <a:rPr lang="zh-CN" altLang="en-US" sz="2400">
                <a:latin typeface="华文新魏"/>
              </a:rPr>
              <a:t>周广平等提出了一种面向网络，基于分治的加工特征识别算法。</a:t>
            </a:r>
            <a:r>
              <a:rPr lang="zh-CN" altLang="en-US"/>
              <a:t> </a:t>
            </a:r>
            <a:r>
              <a:rPr lang="zh-CN" altLang="en-US" sz="2400">
                <a:latin typeface="华文新魏"/>
                <a:ea typeface="华文新魏"/>
                <a:cs typeface="华文新魏"/>
              </a:rPr>
              <a:t>；</a:t>
            </a:r>
          </a:p>
          <a:p>
            <a:pPr>
              <a:buFont typeface="Wingdings" pitchFamily="2" charset="2"/>
              <a:buChar char="ü"/>
            </a:pPr>
            <a:r>
              <a:rPr lang="en-US" altLang="zh-CN" sz="2400">
                <a:latin typeface="华文新魏"/>
              </a:rPr>
              <a:t>Joshi </a:t>
            </a:r>
            <a:r>
              <a:rPr lang="zh-CN" altLang="en-US" sz="2400">
                <a:latin typeface="华文新魏"/>
              </a:rPr>
              <a:t>和 </a:t>
            </a:r>
            <a:r>
              <a:rPr lang="en-US" altLang="zh-CN" sz="2400">
                <a:latin typeface="华文新魏"/>
              </a:rPr>
              <a:t>Chang </a:t>
            </a:r>
            <a:r>
              <a:rPr lang="zh-CN" altLang="en-US" sz="2400">
                <a:latin typeface="华文新魏"/>
              </a:rPr>
              <a:t>提出了基于属性面邻接图的特征识别方法；</a:t>
            </a:r>
            <a:endParaRPr lang="en-US" altLang="zh-CN" sz="2400">
              <a:latin typeface="华文新魏"/>
            </a:endParaRPr>
          </a:p>
          <a:p>
            <a:pPr>
              <a:buFont typeface="Wingdings" pitchFamily="2" charset="2"/>
              <a:buChar char="ü"/>
            </a:pPr>
            <a:r>
              <a:rPr lang="en-US" altLang="zh-CN" sz="2400">
                <a:latin typeface="华文新魏"/>
              </a:rPr>
              <a:t>Z.Huang </a:t>
            </a:r>
            <a:r>
              <a:rPr lang="zh-CN" altLang="en-US" sz="2400">
                <a:latin typeface="华文新魏"/>
              </a:rPr>
              <a:t>和</a:t>
            </a:r>
            <a:r>
              <a:rPr lang="en-US" altLang="zh-CN" sz="2400">
                <a:latin typeface="华文新魏"/>
              </a:rPr>
              <a:t>D.Yip-Hoi </a:t>
            </a:r>
            <a:r>
              <a:rPr lang="zh-CN" altLang="en-US" sz="2400">
                <a:latin typeface="华文新魏"/>
              </a:rPr>
              <a:t>提出了一种基于普通特征关系图来识别一些复合特征的方法。</a:t>
            </a:r>
            <a:endParaRPr lang="en-US" altLang="zh-CN" sz="2400">
              <a:latin typeface="华文新魏"/>
              <a:ea typeface="华文新魏"/>
              <a:cs typeface="华文新魏"/>
            </a:endParaRPr>
          </a:p>
          <a:p>
            <a:endParaRPr lang="zh-CN" altLang="en-US" sz="2400">
              <a:latin typeface="华文新魏"/>
            </a:endParaRPr>
          </a:p>
        </p:txBody>
      </p:sp>
      <p:sp>
        <p:nvSpPr>
          <p:cNvPr id="8" name="标题 1"/>
          <p:cNvSpPr txBox="1">
            <a:spLocks/>
          </p:cNvSpPr>
          <p:nvPr/>
        </p:nvSpPr>
        <p:spPr bwMode="gray">
          <a:xfrm>
            <a:off x="323850" y="1341438"/>
            <a:ext cx="4313238" cy="1008062"/>
          </a:xfrm>
          <a:prstGeom prst="rect">
            <a:avLst/>
          </a:prstGeom>
          <a:noFill/>
          <a:ln w="9525">
            <a:noFill/>
            <a:miter lim="800000"/>
            <a:headEnd/>
            <a:tailEnd/>
          </a:ln>
        </p:spPr>
        <p:txBody>
          <a:bodyPr anchor="ctr"/>
          <a:lstStyle/>
          <a:p>
            <a:pPr marL="457200" indent="-457200" eaLnBrk="0" hangingPunct="0">
              <a:buFont typeface="Wingdings" pitchFamily="2" charset="2"/>
              <a:buChar char="p"/>
            </a:pPr>
            <a:r>
              <a:rPr lang="zh-CN" altLang="en-US" sz="3200" b="1">
                <a:solidFill>
                  <a:srgbClr val="00B0F0"/>
                </a:solidFill>
                <a:latin typeface="华文楷体"/>
                <a:ea typeface="华文楷体"/>
                <a:cs typeface="华文楷体"/>
              </a:rPr>
              <a:t>三维几何推理</a:t>
            </a:r>
            <a:endParaRPr lang="zh-CN" altLang="en-US" sz="3200" b="1">
              <a:solidFill>
                <a:srgbClr val="00B0F0"/>
              </a:solidFill>
              <a:latin typeface="华文楷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1.3 </a:t>
            </a:r>
            <a:r>
              <a:rPr lang="zh-CN" altLang="en-US" sz="3200" b="1">
                <a:solidFill>
                  <a:srgbClr val="00B0F0"/>
                </a:solidFill>
                <a:latin typeface="华文楷体"/>
                <a:ea typeface="华文楷体"/>
                <a:cs typeface="华文楷体"/>
              </a:rPr>
              <a:t>国内外研究现状</a:t>
            </a:r>
          </a:p>
        </p:txBody>
      </p:sp>
      <p:pic>
        <p:nvPicPr>
          <p:cNvPr id="22532"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pic>
        <p:nvPicPr>
          <p:cNvPr id="22534"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22535" name="内容占位符 2"/>
          <p:cNvSpPr>
            <a:spLocks noGrp="1"/>
          </p:cNvSpPr>
          <p:nvPr>
            <p:ph idx="1"/>
          </p:nvPr>
        </p:nvSpPr>
        <p:spPr>
          <a:xfrm>
            <a:off x="611188" y="1916113"/>
            <a:ext cx="8280400" cy="3282950"/>
          </a:xfrm>
        </p:spPr>
        <p:txBody>
          <a:bodyPr/>
          <a:lstStyle/>
          <a:p>
            <a:pPr marL="0" indent="0">
              <a:buFontTx/>
              <a:buNone/>
            </a:pPr>
            <a:r>
              <a:rPr lang="en-US" altLang="zh-CN" sz="2800" smtClean="0">
                <a:latin typeface="微软雅黑" pitchFamily="34" charset="-122"/>
                <a:ea typeface="微软雅黑" pitchFamily="34" charset="-122"/>
              </a:rPr>
              <a:t>	</a:t>
            </a:r>
            <a:endParaRPr lang="zh-CN" altLang="zh-CN" sz="2800" smtClean="0">
              <a:latin typeface="微软雅黑" pitchFamily="34" charset="-122"/>
              <a:ea typeface="微软雅黑" pitchFamily="34" charset="-122"/>
            </a:endParaRPr>
          </a:p>
        </p:txBody>
      </p:sp>
      <p:sp>
        <p:nvSpPr>
          <p:cNvPr id="6" name="TextBox 5"/>
          <p:cNvSpPr txBox="1">
            <a:spLocks noChangeArrowheads="1"/>
          </p:cNvSpPr>
          <p:nvPr/>
        </p:nvSpPr>
        <p:spPr bwMode="auto">
          <a:xfrm>
            <a:off x="755650" y="2420938"/>
            <a:ext cx="7632700" cy="1552575"/>
          </a:xfrm>
          <a:prstGeom prst="rect">
            <a:avLst/>
          </a:prstGeom>
          <a:noFill/>
          <a:ln w="9525">
            <a:noFill/>
            <a:miter lim="800000"/>
            <a:headEnd/>
            <a:tailEnd/>
          </a:ln>
        </p:spPr>
        <p:txBody>
          <a:bodyPr>
            <a:spAutoFit/>
          </a:bodyPr>
          <a:lstStyle/>
          <a:p>
            <a:r>
              <a:rPr lang="zh-CN" altLang="en-US" sz="2400">
                <a:latin typeface="华文新魏"/>
              </a:rPr>
              <a:t>   </a:t>
            </a:r>
          </a:p>
          <a:p>
            <a:r>
              <a:rPr lang="zh-CN" altLang="en-US" sz="2400">
                <a:latin typeface="华文新魏"/>
              </a:rPr>
              <a:t>   特征识别方法的种类有很多种</a:t>
            </a:r>
            <a:r>
              <a:rPr lang="en-US" altLang="zh-CN" sz="2400">
                <a:latin typeface="华文新魏"/>
              </a:rPr>
              <a:t>,</a:t>
            </a:r>
            <a:r>
              <a:rPr lang="zh-CN" altLang="en-US" sz="2400">
                <a:latin typeface="华文新魏"/>
              </a:rPr>
              <a:t>整体上可以分成两大类</a:t>
            </a:r>
            <a:r>
              <a:rPr lang="en-US" altLang="zh-CN" sz="2400">
                <a:latin typeface="华文新魏"/>
              </a:rPr>
              <a:t>,</a:t>
            </a:r>
            <a:r>
              <a:rPr lang="zh-CN" altLang="en-US" sz="2400">
                <a:latin typeface="华文新魏"/>
              </a:rPr>
              <a:t>一类是基于边界匹配的特征识别方法</a:t>
            </a:r>
            <a:r>
              <a:rPr lang="en-US" altLang="zh-CN" sz="2400">
                <a:latin typeface="华文新魏"/>
              </a:rPr>
              <a:t>,</a:t>
            </a:r>
            <a:r>
              <a:rPr lang="zh-CN" altLang="en-US" sz="2400">
                <a:latin typeface="华文新魏"/>
              </a:rPr>
              <a:t>另一类是基于立体分解的特征识别方法。</a:t>
            </a:r>
            <a:r>
              <a:rPr lang="zh-CN" altLang="en-US"/>
              <a:t> </a:t>
            </a:r>
          </a:p>
        </p:txBody>
      </p:sp>
      <p:sp>
        <p:nvSpPr>
          <p:cNvPr id="8" name="标题 1"/>
          <p:cNvSpPr txBox="1">
            <a:spLocks/>
          </p:cNvSpPr>
          <p:nvPr/>
        </p:nvSpPr>
        <p:spPr bwMode="gray">
          <a:xfrm>
            <a:off x="323850" y="1341438"/>
            <a:ext cx="4313238" cy="1008062"/>
          </a:xfrm>
          <a:prstGeom prst="rect">
            <a:avLst/>
          </a:prstGeom>
          <a:noFill/>
          <a:ln w="9525">
            <a:noFill/>
            <a:miter lim="800000"/>
            <a:headEnd/>
            <a:tailEnd/>
          </a:ln>
        </p:spPr>
        <p:txBody>
          <a:bodyPr anchor="ctr"/>
          <a:lstStyle/>
          <a:p>
            <a:pPr marL="457200" indent="-457200" eaLnBrk="0" hangingPunct="0">
              <a:buFont typeface="Wingdings" pitchFamily="2" charset="2"/>
              <a:buChar char="p"/>
            </a:pPr>
            <a:r>
              <a:rPr lang="zh-CN" altLang="en-US" sz="3200" b="1">
                <a:solidFill>
                  <a:srgbClr val="00B0F0"/>
                </a:solidFill>
                <a:latin typeface="华文楷体"/>
                <a:ea typeface="华文楷体"/>
                <a:cs typeface="华文楷体"/>
              </a:rPr>
              <a:t>三维几何推理</a:t>
            </a:r>
            <a:endParaRPr lang="zh-CN" altLang="en-US" sz="3200" b="1">
              <a:solidFill>
                <a:srgbClr val="00B0F0"/>
              </a:solidFill>
              <a:latin typeface="华文楷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1.3 </a:t>
            </a:r>
            <a:r>
              <a:rPr lang="zh-CN" altLang="en-US" sz="3200" b="1">
                <a:solidFill>
                  <a:srgbClr val="00B0F0"/>
                </a:solidFill>
                <a:latin typeface="华文楷体"/>
                <a:ea typeface="华文楷体"/>
                <a:cs typeface="华文楷体"/>
              </a:rPr>
              <a:t>国内外研究现状</a:t>
            </a:r>
          </a:p>
        </p:txBody>
      </p:sp>
      <p:pic>
        <p:nvPicPr>
          <p:cNvPr id="23556"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8" name="标题 1"/>
          <p:cNvSpPr txBox="1">
            <a:spLocks/>
          </p:cNvSpPr>
          <p:nvPr/>
        </p:nvSpPr>
        <p:spPr bwMode="gray">
          <a:xfrm>
            <a:off x="323850" y="1268413"/>
            <a:ext cx="4313238" cy="1008062"/>
          </a:xfrm>
          <a:prstGeom prst="rect">
            <a:avLst/>
          </a:prstGeom>
          <a:noFill/>
          <a:ln w="9525">
            <a:noFill/>
            <a:miter lim="800000"/>
            <a:headEnd/>
            <a:tailEnd/>
          </a:ln>
        </p:spPr>
        <p:txBody>
          <a:bodyPr anchor="ctr"/>
          <a:lstStyle/>
          <a:p>
            <a:pPr marL="457200" indent="-457200" eaLnBrk="0" hangingPunct="0">
              <a:buFont typeface="Wingdings" pitchFamily="2" charset="2"/>
              <a:buChar char="p"/>
            </a:pPr>
            <a:r>
              <a:rPr lang="zh-CN" altLang="en-US" sz="3200" b="1">
                <a:solidFill>
                  <a:srgbClr val="00B0F0"/>
                </a:solidFill>
                <a:latin typeface="华文楷体"/>
                <a:ea typeface="华文楷体"/>
                <a:cs typeface="华文楷体"/>
              </a:rPr>
              <a:t>三维几何推理</a:t>
            </a:r>
            <a:endParaRPr lang="zh-CN" altLang="en-US" sz="3200" b="1">
              <a:solidFill>
                <a:srgbClr val="00B0F0"/>
              </a:solidFill>
              <a:latin typeface="华文楷体"/>
            </a:endParaRPr>
          </a:p>
        </p:txBody>
      </p:sp>
      <p:pic>
        <p:nvPicPr>
          <p:cNvPr id="23563" name="Picture 11"/>
          <p:cNvPicPr>
            <a:picLocks noChangeAspect="1" noChangeArrowheads="1"/>
          </p:cNvPicPr>
          <p:nvPr/>
        </p:nvPicPr>
        <p:blipFill>
          <a:blip r:embed="rId4"/>
          <a:srcRect/>
          <a:stretch>
            <a:fillRect/>
          </a:stretch>
        </p:blipFill>
        <p:spPr bwMode="auto">
          <a:xfrm>
            <a:off x="1763713" y="2349500"/>
            <a:ext cx="5543550" cy="26098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700" y="112713"/>
            <a:ext cx="3622675" cy="1008062"/>
          </a:xfrm>
          <a:prstGeom prst="rect">
            <a:avLst/>
          </a:prstGeom>
          <a:noFill/>
          <a:ln w="9525">
            <a:noFill/>
            <a:miter lim="800000"/>
            <a:headEnd/>
            <a:tailEnd/>
          </a:ln>
        </p:spPr>
        <p:txBody>
          <a:bodyPr anchor="ctr"/>
          <a:lstStyle/>
          <a:p>
            <a:pPr eaLnBrk="0" hangingPunct="0"/>
            <a:r>
              <a:rPr lang="en-US" altLang="zh-CN" sz="3200" b="1">
                <a:solidFill>
                  <a:srgbClr val="00B0F0"/>
                </a:solidFill>
                <a:latin typeface="华文楷体"/>
                <a:ea typeface="华文楷体"/>
                <a:cs typeface="华文楷体"/>
              </a:rPr>
              <a:t>1.3 </a:t>
            </a:r>
            <a:r>
              <a:rPr lang="zh-CN" altLang="en-US" sz="3200" b="1">
                <a:solidFill>
                  <a:srgbClr val="00B0F0"/>
                </a:solidFill>
                <a:latin typeface="华文楷体"/>
                <a:ea typeface="华文楷体"/>
                <a:cs typeface="华文楷体"/>
              </a:rPr>
              <a:t>国内外研究现状</a:t>
            </a:r>
          </a:p>
        </p:txBody>
      </p:sp>
      <p:pic>
        <p:nvPicPr>
          <p:cNvPr id="24580" name="Picture 2" descr="C:\Users\wangchao\Desktop\1308679119.jpg"/>
          <p:cNvPicPr>
            <a:picLocks noChangeAspect="1" noChangeArrowheads="1"/>
          </p:cNvPicPr>
          <p:nvPr/>
        </p:nvPicPr>
        <p:blipFill>
          <a:blip r:embed="rId3"/>
          <a:srcRect/>
          <a:stretch>
            <a:fillRect/>
          </a:stretch>
        </p:blipFill>
        <p:spPr bwMode="auto">
          <a:xfrm>
            <a:off x="12700" y="5754688"/>
            <a:ext cx="1103313" cy="1103312"/>
          </a:xfrm>
          <a:prstGeom prst="rect">
            <a:avLst/>
          </a:prstGeom>
          <a:noFill/>
          <a:ln w="9525">
            <a:noFill/>
            <a:miter lim="800000"/>
            <a:headEnd/>
            <a:tailEnd/>
          </a:ln>
        </p:spPr>
      </p:pic>
      <p:sp>
        <p:nvSpPr>
          <p:cNvPr id="8" name="标题 1"/>
          <p:cNvSpPr txBox="1">
            <a:spLocks/>
          </p:cNvSpPr>
          <p:nvPr/>
        </p:nvSpPr>
        <p:spPr bwMode="gray">
          <a:xfrm>
            <a:off x="323850" y="1268413"/>
            <a:ext cx="4313238" cy="1008062"/>
          </a:xfrm>
          <a:prstGeom prst="rect">
            <a:avLst/>
          </a:prstGeom>
          <a:noFill/>
          <a:ln w="9525">
            <a:noFill/>
            <a:miter lim="800000"/>
            <a:headEnd/>
            <a:tailEnd/>
          </a:ln>
        </p:spPr>
        <p:txBody>
          <a:bodyPr anchor="ctr"/>
          <a:lstStyle/>
          <a:p>
            <a:pPr marL="457200" indent="-457200" eaLnBrk="0" hangingPunct="0">
              <a:buFont typeface="Wingdings" pitchFamily="2" charset="2"/>
              <a:buChar char="p"/>
            </a:pPr>
            <a:r>
              <a:rPr lang="zh-CN" altLang="en-US" sz="3200" b="1">
                <a:solidFill>
                  <a:srgbClr val="00B0F0"/>
                </a:solidFill>
                <a:latin typeface="华文楷体"/>
                <a:ea typeface="华文楷体"/>
                <a:cs typeface="华文楷体"/>
              </a:rPr>
              <a:t>三维几何推理</a:t>
            </a:r>
            <a:endParaRPr lang="zh-CN" altLang="en-US" sz="3200" b="1">
              <a:solidFill>
                <a:srgbClr val="00B0F0"/>
              </a:solidFill>
              <a:latin typeface="华文楷体"/>
            </a:endParaRPr>
          </a:p>
        </p:txBody>
      </p:sp>
      <p:pic>
        <p:nvPicPr>
          <p:cNvPr id="24585" name="Picture 9" descr="}9BH83PP[E%~AN041DEMQGE"/>
          <p:cNvPicPr>
            <a:picLocks noChangeAspect="1" noChangeArrowheads="1"/>
          </p:cNvPicPr>
          <p:nvPr/>
        </p:nvPicPr>
        <p:blipFill>
          <a:blip r:embed="rId4"/>
          <a:srcRect/>
          <a:stretch>
            <a:fillRect/>
          </a:stretch>
        </p:blipFill>
        <p:spPr bwMode="auto">
          <a:xfrm>
            <a:off x="1835150" y="2133600"/>
            <a:ext cx="4953000" cy="34194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复件 571TGp_business_light_ani">
  <a:themeElements>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复件 571TGp_business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复件 571TGp_business_light_ani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复件 571TGp_business_light_ani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复件 571TGp_business_light_ani</Template>
  <TotalTime>5616</TotalTime>
  <Words>1653</Words>
  <Application>Microsoft Office PowerPoint</Application>
  <PresentationFormat>全屏显示(4:3)</PresentationFormat>
  <Paragraphs>97</Paragraphs>
  <Slides>21</Slides>
  <Notes>3</Notes>
  <HiddenSlides>0</HiddenSlides>
  <MMClips>0</MMClips>
  <ScaleCrop>false</ScaleCrop>
  <HeadingPairs>
    <vt:vector size="6" baseType="variant">
      <vt:variant>
        <vt:lpstr>已用的字体</vt:lpstr>
      </vt:variant>
      <vt:variant>
        <vt:i4>11</vt:i4>
      </vt:variant>
      <vt:variant>
        <vt:lpstr>演示文稿设计模板</vt:lpstr>
      </vt:variant>
      <vt:variant>
        <vt:i4>2</vt:i4>
      </vt:variant>
      <vt:variant>
        <vt:lpstr>幻灯片标题</vt:lpstr>
      </vt:variant>
      <vt:variant>
        <vt:i4>21</vt:i4>
      </vt:variant>
    </vt:vector>
  </HeadingPairs>
  <TitlesOfParts>
    <vt:vector size="34" baseType="lpstr">
      <vt:lpstr>Arial</vt:lpstr>
      <vt:lpstr>宋体</vt:lpstr>
      <vt:lpstr>隶书</vt:lpstr>
      <vt:lpstr>华文彩云</vt:lpstr>
      <vt:lpstr>微软雅黑</vt:lpstr>
      <vt:lpstr>时尚中黑简体</vt:lpstr>
      <vt:lpstr>华文楷体</vt:lpstr>
      <vt:lpstr>华文新魏</vt:lpstr>
      <vt:lpstr>Wingdings</vt:lpstr>
      <vt:lpstr>仿宋</vt:lpstr>
      <vt:lpstr>Monotype Corsiva</vt:lpstr>
      <vt:lpstr>复件 571TGp_business_light_ani</vt:lpstr>
      <vt:lpstr>复件 571TGp_business_light_ani</vt:lpstr>
      <vt:lpstr>基于三维几何推理的工艺编码技术研究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Company>琪琪工作室</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Female Authority and Narrative Voice  A Feminist Narratological Reading of Tillie Olsen’s Works  </dc:title>
  <dc:creator>琪琪</dc:creator>
  <cp:lastModifiedBy>未知用户</cp:lastModifiedBy>
  <cp:revision>566</cp:revision>
  <dcterms:created xsi:type="dcterms:W3CDTF">2009-05-20T15:33:31Z</dcterms:created>
  <dcterms:modified xsi:type="dcterms:W3CDTF">2015-10-10T00:12:41Z</dcterms:modified>
</cp:coreProperties>
</file>