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2"/>
  </p:notesMasterIdLst>
  <p:sldIdLst>
    <p:sldId id="263" r:id="rId2"/>
    <p:sldId id="315" r:id="rId3"/>
    <p:sldId id="316" r:id="rId4"/>
    <p:sldId id="317" r:id="rId5"/>
    <p:sldId id="280" r:id="rId6"/>
    <p:sldId id="283" r:id="rId7"/>
    <p:sldId id="284" r:id="rId8"/>
    <p:sldId id="305" r:id="rId9"/>
    <p:sldId id="318" r:id="rId10"/>
    <p:sldId id="319" r:id="rId11"/>
    <p:sldId id="321" r:id="rId12"/>
    <p:sldId id="323" r:id="rId13"/>
    <p:sldId id="324" r:id="rId14"/>
    <p:sldId id="325" r:id="rId15"/>
    <p:sldId id="322" r:id="rId16"/>
    <p:sldId id="303" r:id="rId17"/>
    <p:sldId id="326" r:id="rId18"/>
    <p:sldId id="328" r:id="rId19"/>
    <p:sldId id="312" r:id="rId20"/>
    <p:sldId id="299"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21" autoAdjust="0"/>
    <p:restoredTop sz="94622" autoAdjust="0"/>
  </p:normalViewPr>
  <p:slideViewPr>
    <p:cSldViewPr>
      <p:cViewPr>
        <p:scale>
          <a:sx n="66" d="100"/>
          <a:sy n="66" d="100"/>
        </p:scale>
        <p:origin x="-732"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E80CB0-3614-45B8-86B7-CF0C59B10FCE}" type="datetimeFigureOut">
              <a:rPr lang="zh-CN" altLang="en-US" smtClean="0"/>
              <a:pPr/>
              <a:t>2015/10/9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61924-0167-4156-A1C9-8DE4985DE37D}" type="slidenum">
              <a:rPr lang="zh-CN" altLang="en-US" smtClean="0"/>
              <a:pPr/>
              <a:t>‹#›</a:t>
            </a:fld>
            <a:endParaRPr lang="zh-CN" altLang="en-US"/>
          </a:p>
        </p:txBody>
      </p:sp>
    </p:spTree>
    <p:extLst>
      <p:ext uri="{BB962C8B-B14F-4D97-AF65-F5344CB8AC3E}">
        <p14:creationId xmlns:p14="http://schemas.microsoft.com/office/powerpoint/2010/main" val="1682162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59"/>
          <p:cNvSpPr>
            <a:spLocks/>
          </p:cNvSpPr>
          <p:nvPr/>
        </p:nvSpPr>
        <p:spPr bwMode="gray">
          <a:xfrm>
            <a:off x="34925" y="44450"/>
            <a:ext cx="9145588" cy="4032250"/>
          </a:xfrm>
          <a:custGeom>
            <a:avLst/>
            <a:gdLst/>
            <a:ahLst/>
            <a:cxnLst>
              <a:cxn ang="0">
                <a:pos x="1552" y="644"/>
              </a:cxn>
              <a:cxn ang="0">
                <a:pos x="3600" y="817"/>
              </a:cxn>
              <a:cxn ang="0">
                <a:pos x="4669" y="1271"/>
              </a:cxn>
              <a:cxn ang="0">
                <a:pos x="5435" y="1944"/>
              </a:cxn>
              <a:cxn ang="0">
                <a:pos x="5703" y="2282"/>
              </a:cxn>
              <a:cxn ang="0">
                <a:pos x="5738" y="2410"/>
              </a:cxn>
              <a:cxn ang="0">
                <a:pos x="5715" y="2526"/>
              </a:cxn>
              <a:cxn ang="0">
                <a:pos x="5715" y="2497"/>
              </a:cxn>
              <a:cxn ang="0">
                <a:pos x="5709" y="2480"/>
              </a:cxn>
              <a:cxn ang="0">
                <a:pos x="5716" y="0"/>
              </a:cxn>
              <a:cxn ang="0">
                <a:pos x="0" y="0"/>
              </a:cxn>
              <a:cxn ang="0">
                <a:pos x="0" y="1043"/>
              </a:cxn>
              <a:cxn ang="0">
                <a:pos x="682" y="798"/>
              </a:cxn>
              <a:cxn ang="0">
                <a:pos x="1360" y="663"/>
              </a:cxn>
            </a:cxnLst>
            <a:rect l="0" t="0" r="r" b="b"/>
            <a:pathLst>
              <a:path w="5761" h="2540">
                <a:moveTo>
                  <a:pt x="1552" y="644"/>
                </a:moveTo>
                <a:cubicBezTo>
                  <a:pt x="2544" y="580"/>
                  <a:pt x="3075" y="689"/>
                  <a:pt x="3600" y="817"/>
                </a:cubicBezTo>
                <a:cubicBezTo>
                  <a:pt x="4125" y="945"/>
                  <a:pt x="4363" y="1083"/>
                  <a:pt x="4669" y="1271"/>
                </a:cubicBezTo>
                <a:cubicBezTo>
                  <a:pt x="4975" y="1459"/>
                  <a:pt x="5258" y="1745"/>
                  <a:pt x="5435" y="1944"/>
                </a:cubicBezTo>
                <a:cubicBezTo>
                  <a:pt x="5612" y="2143"/>
                  <a:pt x="5652" y="2204"/>
                  <a:pt x="5703" y="2282"/>
                </a:cubicBezTo>
                <a:cubicBezTo>
                  <a:pt x="5754" y="2360"/>
                  <a:pt x="5736" y="2369"/>
                  <a:pt x="5738" y="2410"/>
                </a:cubicBezTo>
                <a:cubicBezTo>
                  <a:pt x="5761" y="2445"/>
                  <a:pt x="5719" y="2512"/>
                  <a:pt x="5715" y="2526"/>
                </a:cubicBezTo>
                <a:cubicBezTo>
                  <a:pt x="5711" y="2540"/>
                  <a:pt x="5716" y="2505"/>
                  <a:pt x="5715" y="2497"/>
                </a:cubicBezTo>
                <a:lnTo>
                  <a:pt x="5709" y="2480"/>
                </a:lnTo>
                <a:lnTo>
                  <a:pt x="5716" y="0"/>
                </a:lnTo>
                <a:lnTo>
                  <a:pt x="0" y="0"/>
                </a:lnTo>
                <a:lnTo>
                  <a:pt x="0" y="1043"/>
                </a:lnTo>
                <a:cubicBezTo>
                  <a:pt x="0" y="1043"/>
                  <a:pt x="455" y="861"/>
                  <a:pt x="682" y="798"/>
                </a:cubicBezTo>
                <a:cubicBezTo>
                  <a:pt x="906" y="736"/>
                  <a:pt x="1251" y="682"/>
                  <a:pt x="1360" y="663"/>
                </a:cubicBezTo>
              </a:path>
            </a:pathLst>
          </a:custGeom>
          <a:gradFill rotWithShape="1">
            <a:gsLst>
              <a:gs pos="0">
                <a:schemeClr val="accent1"/>
              </a:gs>
              <a:gs pos="100000">
                <a:schemeClr val="tx2"/>
              </a:gs>
            </a:gsLst>
            <a:lin ang="0" scaled="1"/>
          </a:gradFill>
          <a:ln w="9525">
            <a:noFill/>
            <a:round/>
            <a:headEnd/>
            <a:tailEnd/>
          </a:ln>
          <a:effectLst/>
        </p:spPr>
        <p:txBody>
          <a:bodyPr/>
          <a:lstStyle/>
          <a:p>
            <a:pPr>
              <a:defRPr/>
            </a:pPr>
            <a:endParaRPr lang="zh-CN" altLang="en-US">
              <a:ea typeface="宋体" pitchFamily="2" charset="-122"/>
            </a:endParaRPr>
          </a:p>
        </p:txBody>
      </p:sp>
      <p:grpSp>
        <p:nvGrpSpPr>
          <p:cNvPr id="5" name="Group 35"/>
          <p:cNvGrpSpPr>
            <a:grpSpLocks/>
          </p:cNvGrpSpPr>
          <p:nvPr/>
        </p:nvGrpSpPr>
        <p:grpSpPr bwMode="auto">
          <a:xfrm>
            <a:off x="-6350" y="0"/>
            <a:ext cx="9150350" cy="6859588"/>
            <a:chOff x="0" y="0"/>
            <a:chExt cx="5764" cy="4321"/>
          </a:xfrm>
        </p:grpSpPr>
        <p:sp>
          <p:nvSpPr>
            <p:cNvPr id="6" name="AutoShape 36"/>
            <p:cNvSpPr>
              <a:spLocks noChangeArrowheads="1"/>
            </p:cNvSpPr>
            <p:nvPr/>
          </p:nvSpPr>
          <p:spPr bwMode="gray">
            <a:xfrm>
              <a:off x="27" y="24"/>
              <a:ext cx="5712" cy="4274"/>
            </a:xfrm>
            <a:prstGeom prst="roundRect">
              <a:avLst>
                <a:gd name="adj" fmla="val 6227"/>
              </a:avLst>
            </a:prstGeom>
            <a:noFill/>
            <a:ln w="76200">
              <a:solidFill>
                <a:schemeClr val="bg1"/>
              </a:solidFill>
              <a:round/>
              <a:headEnd/>
              <a:tailEnd/>
            </a:ln>
            <a:effectLst/>
          </p:spPr>
          <p:txBody>
            <a:bodyPr wrap="none" anchor="ctr"/>
            <a:lstStyle/>
            <a:p>
              <a:pPr>
                <a:defRPr/>
              </a:pPr>
              <a:endParaRPr lang="zh-CN" altLang="en-US">
                <a:ea typeface="宋体" pitchFamily="2" charset="-122"/>
              </a:endParaRPr>
            </a:p>
          </p:txBody>
        </p:sp>
        <p:sp>
          <p:nvSpPr>
            <p:cNvPr id="7" name="Freeform 37"/>
            <p:cNvSpPr>
              <a:spLocks/>
            </p:cNvSpPr>
            <p:nvPr/>
          </p:nvSpPr>
          <p:spPr bwMode="gray">
            <a:xfrm>
              <a:off x="0" y="0"/>
              <a:ext cx="288" cy="282"/>
            </a:xfrm>
            <a:custGeom>
              <a:avLst/>
              <a:gdLst/>
              <a:ahLst/>
              <a:cxnLst>
                <a:cxn ang="0">
                  <a:pos x="2" y="282"/>
                </a:cxn>
                <a:cxn ang="0">
                  <a:pos x="82" y="144"/>
                </a:cxn>
                <a:cxn ang="0">
                  <a:pos x="165" y="36"/>
                </a:cxn>
                <a:cxn ang="0">
                  <a:pos x="288" y="0"/>
                </a:cxn>
                <a:cxn ang="0">
                  <a:pos x="0" y="0"/>
                </a:cxn>
              </a:cxnLst>
              <a:rect l="0" t="0" r="r" b="b"/>
              <a:pathLst>
                <a:path w="288" h="282">
                  <a:moveTo>
                    <a:pt x="2" y="282"/>
                  </a:moveTo>
                  <a:lnTo>
                    <a:pt x="82" y="144"/>
                  </a:lnTo>
                  <a:lnTo>
                    <a:pt x="165" y="36"/>
                  </a:lnTo>
                  <a:lnTo>
                    <a:pt x="288" y="0"/>
                  </a:lnTo>
                  <a:lnTo>
                    <a:pt x="0" y="0"/>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8" name="Freeform 38"/>
            <p:cNvSpPr>
              <a:spLocks/>
            </p:cNvSpPr>
            <p:nvPr/>
          </p:nvSpPr>
          <p:spPr bwMode="gray">
            <a:xfrm>
              <a:off x="5" y="3985"/>
              <a:ext cx="244" cy="336"/>
            </a:xfrm>
            <a:custGeom>
              <a:avLst/>
              <a:gdLst/>
              <a:ahLst/>
              <a:cxnLst>
                <a:cxn ang="0">
                  <a:pos x="243" y="335"/>
                </a:cxn>
                <a:cxn ang="0">
                  <a:pos x="122" y="239"/>
                </a:cxn>
                <a:cxn ang="0">
                  <a:pos x="30" y="144"/>
                </a:cxn>
                <a:cxn ang="0">
                  <a:pos x="0" y="0"/>
                </a:cxn>
                <a:cxn ang="0">
                  <a:pos x="1" y="336"/>
                </a:cxn>
              </a:cxnLst>
              <a:rect l="0" t="0" r="r" b="b"/>
              <a:pathLst>
                <a:path w="243" h="336">
                  <a:moveTo>
                    <a:pt x="243" y="335"/>
                  </a:moveTo>
                  <a:lnTo>
                    <a:pt x="122" y="239"/>
                  </a:lnTo>
                  <a:lnTo>
                    <a:pt x="30" y="144"/>
                  </a:lnTo>
                  <a:lnTo>
                    <a:pt x="0" y="0"/>
                  </a:lnTo>
                  <a:lnTo>
                    <a:pt x="1" y="336"/>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9" name="Freeform 39"/>
            <p:cNvSpPr>
              <a:spLocks/>
            </p:cNvSpPr>
            <p:nvPr/>
          </p:nvSpPr>
          <p:spPr bwMode="gray">
            <a:xfrm>
              <a:off x="5511" y="4029"/>
              <a:ext cx="253" cy="290"/>
            </a:xfrm>
            <a:custGeom>
              <a:avLst/>
              <a:gdLst/>
              <a:ahLst/>
              <a:cxnLst>
                <a:cxn ang="0">
                  <a:pos x="229" y="0"/>
                </a:cxn>
                <a:cxn ang="0">
                  <a:pos x="164" y="144"/>
                </a:cxn>
                <a:cxn ang="0">
                  <a:pos x="98" y="253"/>
                </a:cxn>
                <a:cxn ang="0">
                  <a:pos x="0" y="290"/>
                </a:cxn>
                <a:cxn ang="0">
                  <a:pos x="232" y="287"/>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p:spPr>
          <p:txBody>
            <a:bodyPr/>
            <a:lstStyle/>
            <a:p>
              <a:pPr>
                <a:defRPr/>
              </a:pPr>
              <a:endParaRPr lang="zh-CN" altLang="en-US">
                <a:ea typeface="宋体" pitchFamily="2" charset="-122"/>
              </a:endParaRPr>
            </a:p>
          </p:txBody>
        </p:sp>
        <p:sp>
          <p:nvSpPr>
            <p:cNvPr id="10" name="Freeform 40"/>
            <p:cNvSpPr>
              <a:spLocks/>
            </p:cNvSpPr>
            <p:nvPr/>
          </p:nvSpPr>
          <p:spPr bwMode="gray">
            <a:xfrm>
              <a:off x="5472" y="0"/>
              <a:ext cx="288" cy="288"/>
            </a:xfrm>
            <a:custGeom>
              <a:avLst/>
              <a:gdLst/>
              <a:ahLst/>
              <a:cxnLst>
                <a:cxn ang="0">
                  <a:pos x="0" y="0"/>
                </a:cxn>
                <a:cxn ang="0">
                  <a:pos x="144" y="82"/>
                </a:cxn>
                <a:cxn ang="0">
                  <a:pos x="252" y="165"/>
                </a:cxn>
                <a:cxn ang="0">
                  <a:pos x="288" y="288"/>
                </a:cxn>
                <a:cxn ang="0">
                  <a:pos x="288" y="0"/>
                </a:cxn>
              </a:cxnLst>
              <a:rect l="0" t="0" r="r" b="b"/>
              <a:pathLst>
                <a:path w="288" h="288">
                  <a:moveTo>
                    <a:pt x="0" y="0"/>
                  </a:moveTo>
                  <a:lnTo>
                    <a:pt x="144" y="82"/>
                  </a:lnTo>
                  <a:lnTo>
                    <a:pt x="252" y="165"/>
                  </a:lnTo>
                  <a:lnTo>
                    <a:pt x="288" y="288"/>
                  </a:lnTo>
                  <a:lnTo>
                    <a:pt x="288" y="0"/>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grpSp>
      <p:sp>
        <p:nvSpPr>
          <p:cNvPr id="11" name="Oval 64"/>
          <p:cNvSpPr>
            <a:spLocks noChangeArrowheads="1"/>
          </p:cNvSpPr>
          <p:nvPr/>
        </p:nvSpPr>
        <p:spPr bwMode="gray">
          <a:xfrm>
            <a:off x="7667625" y="2349500"/>
            <a:ext cx="1223963" cy="12954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57150">
            <a:solidFill>
              <a:schemeClr val="bg1"/>
            </a:solidFill>
            <a:round/>
            <a:headEnd/>
            <a:tailEnd/>
          </a:ln>
          <a:effectLst/>
        </p:spPr>
        <p:txBody>
          <a:bodyPr wrap="none" anchor="ctr"/>
          <a:lstStyle/>
          <a:p>
            <a:pPr>
              <a:defRPr/>
            </a:pPr>
            <a:endParaRPr lang="zh-CN" altLang="en-US">
              <a:ea typeface="宋体" pitchFamily="2" charset="-122"/>
            </a:endParaRPr>
          </a:p>
        </p:txBody>
      </p:sp>
      <p:sp>
        <p:nvSpPr>
          <p:cNvPr id="12" name="Oval 65"/>
          <p:cNvSpPr>
            <a:spLocks noChangeArrowheads="1"/>
          </p:cNvSpPr>
          <p:nvPr/>
        </p:nvSpPr>
        <p:spPr bwMode="gray">
          <a:xfrm>
            <a:off x="5508625" y="1125538"/>
            <a:ext cx="792163" cy="790575"/>
          </a:xfrm>
          <a:prstGeom prst="ellipse">
            <a:avLst/>
          </a:prstGeom>
          <a:gradFill rotWithShape="1">
            <a:gsLst>
              <a:gs pos="0">
                <a:schemeClr val="accent2"/>
              </a:gs>
              <a:gs pos="100000">
                <a:schemeClr val="accent2">
                  <a:gamma/>
                  <a:shade val="46275"/>
                  <a:invGamma/>
                </a:schemeClr>
              </a:gs>
            </a:gsLst>
            <a:path path="shape">
              <a:fillToRect l="50000" t="50000" r="50000" b="50000"/>
            </a:path>
          </a:gradFill>
          <a:ln w="38100">
            <a:solidFill>
              <a:schemeClr val="bg1"/>
            </a:solidFill>
            <a:round/>
            <a:headEnd/>
            <a:tailEnd/>
          </a:ln>
          <a:effectLst/>
        </p:spPr>
        <p:txBody>
          <a:bodyPr wrap="none" anchor="ctr"/>
          <a:lstStyle/>
          <a:p>
            <a:pPr>
              <a:defRPr/>
            </a:pPr>
            <a:endParaRPr lang="zh-CN" altLang="en-US">
              <a:ea typeface="宋体" pitchFamily="2" charset="-122"/>
            </a:endParaRPr>
          </a:p>
        </p:txBody>
      </p:sp>
      <p:sp>
        <p:nvSpPr>
          <p:cNvPr id="13" name="Oval 66"/>
          <p:cNvSpPr>
            <a:spLocks noChangeArrowheads="1"/>
          </p:cNvSpPr>
          <p:nvPr/>
        </p:nvSpPr>
        <p:spPr bwMode="gray">
          <a:xfrm>
            <a:off x="2987675" y="836613"/>
            <a:ext cx="504825" cy="504825"/>
          </a:xfrm>
          <a:prstGeom prst="ellipse">
            <a:avLst/>
          </a:prstGeom>
          <a:gradFill rotWithShape="1">
            <a:gsLst>
              <a:gs pos="0">
                <a:schemeClr val="tx2"/>
              </a:gs>
              <a:gs pos="100000">
                <a:schemeClr val="tx2">
                  <a:gamma/>
                  <a:shade val="46275"/>
                  <a:invGamma/>
                </a:schemeClr>
              </a:gs>
            </a:gsLst>
            <a:path path="shape">
              <a:fillToRect l="50000" t="50000" r="50000" b="50000"/>
            </a:path>
          </a:gradFill>
          <a:ln w="38100">
            <a:solidFill>
              <a:schemeClr val="bg1"/>
            </a:solidFill>
            <a:round/>
            <a:headEnd/>
            <a:tailEnd/>
          </a:ln>
          <a:effectLst/>
        </p:spPr>
        <p:txBody>
          <a:bodyPr wrap="none" anchor="ctr"/>
          <a:lstStyle/>
          <a:p>
            <a:pPr>
              <a:defRPr/>
            </a:pPr>
            <a:endParaRPr lang="zh-CN" altLang="en-US">
              <a:ea typeface="宋体" pitchFamily="2" charset="-122"/>
            </a:endParaRPr>
          </a:p>
        </p:txBody>
      </p:sp>
      <p:sp>
        <p:nvSpPr>
          <p:cNvPr id="14" name="Oval 67"/>
          <p:cNvSpPr>
            <a:spLocks noChangeArrowheads="1"/>
          </p:cNvSpPr>
          <p:nvPr/>
        </p:nvSpPr>
        <p:spPr bwMode="gray">
          <a:xfrm>
            <a:off x="971550" y="1196975"/>
            <a:ext cx="360363" cy="358775"/>
          </a:xfrm>
          <a:prstGeom prst="ellipse">
            <a:avLst/>
          </a:prstGeom>
          <a:gradFill rotWithShape="1">
            <a:gsLst>
              <a:gs pos="0">
                <a:schemeClr val="hlink"/>
              </a:gs>
              <a:gs pos="100000">
                <a:schemeClr val="hlink">
                  <a:gamma/>
                  <a:shade val="46275"/>
                  <a:invGamma/>
                </a:schemeClr>
              </a:gs>
            </a:gsLst>
            <a:path path="shape">
              <a:fillToRect l="50000" t="50000" r="50000" b="50000"/>
            </a:path>
          </a:gradFill>
          <a:ln w="38100">
            <a:solidFill>
              <a:schemeClr val="bg1"/>
            </a:solidFill>
            <a:round/>
            <a:headEnd/>
            <a:tailEnd/>
          </a:ln>
          <a:effectLst/>
        </p:spPr>
        <p:txBody>
          <a:bodyPr wrap="none" anchor="ctr"/>
          <a:lstStyle/>
          <a:p>
            <a:pPr>
              <a:defRPr/>
            </a:pPr>
            <a:endParaRPr lang="zh-CN" altLang="en-US">
              <a:ea typeface="宋体" pitchFamily="2" charset="-122"/>
            </a:endParaRPr>
          </a:p>
        </p:txBody>
      </p:sp>
      <p:sp>
        <p:nvSpPr>
          <p:cNvPr id="13334" name="Rectangle 22"/>
          <p:cNvSpPr>
            <a:spLocks noGrp="1" noChangeArrowheads="1"/>
          </p:cNvSpPr>
          <p:nvPr>
            <p:ph type="subTitle" sz="quarter" idx="1"/>
          </p:nvPr>
        </p:nvSpPr>
        <p:spPr>
          <a:xfrm>
            <a:off x="684213" y="3975100"/>
            <a:ext cx="7345362" cy="533400"/>
          </a:xfrm>
        </p:spPr>
        <p:txBody>
          <a:bodyPr/>
          <a:lstStyle>
            <a:lvl1pPr marL="0" indent="0" algn="ctr">
              <a:buFont typeface="Wingdings" pitchFamily="2" charset="2"/>
              <a:buNone/>
              <a:defRPr sz="1800">
                <a:solidFill>
                  <a:schemeClr val="bg1"/>
                </a:solidFill>
                <a:latin typeface="Arial" charset="0"/>
              </a:defRPr>
            </a:lvl1pPr>
          </a:lstStyle>
          <a:p>
            <a:r>
              <a:rPr lang="ko-KR" altLang="en-US"/>
              <a:t>单击此处编辑母版副标题样式</a:t>
            </a:r>
          </a:p>
        </p:txBody>
      </p:sp>
      <p:sp>
        <p:nvSpPr>
          <p:cNvPr id="13333" name="Rectangle 21"/>
          <p:cNvSpPr>
            <a:spLocks noGrp="1" noChangeArrowheads="1"/>
          </p:cNvSpPr>
          <p:nvPr>
            <p:ph type="ctrTitle" sz="quarter"/>
          </p:nvPr>
        </p:nvSpPr>
        <p:spPr>
          <a:xfrm>
            <a:off x="684213" y="2606675"/>
            <a:ext cx="7345362" cy="1368425"/>
          </a:xfrm>
        </p:spPr>
        <p:txBody>
          <a:bodyPr/>
          <a:lstStyle>
            <a:lvl1pPr>
              <a:defRPr sz="4400"/>
            </a:lvl1pPr>
          </a:lstStyle>
          <a:p>
            <a:r>
              <a:rPr lang="ko-KR" altLang="en-US"/>
              <a:t>单击此处编辑母版标题样式</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5" name="Rectangle 25"/>
          <p:cNvSpPr>
            <a:spLocks noGrp="1" noChangeArrowheads="1"/>
          </p:cNvSpPr>
          <p:nvPr>
            <p:ph type="sldNum" sz="quarter" idx="11"/>
          </p:nvPr>
        </p:nvSpPr>
        <p:spPr>
          <a:ln/>
        </p:spPr>
        <p:txBody>
          <a:bodyPr/>
          <a:lstStyle>
            <a:lvl1pPr>
              <a:defRPr/>
            </a:lvl1pPr>
          </a:lstStyle>
          <a:p>
            <a:pPr>
              <a:defRPr/>
            </a:pPr>
            <a:fld id="{F21B0B3B-3A8E-4547-A49B-1AE69B0E780C}" type="slidenum">
              <a:rPr lang="ko-KR" altLang="en-US"/>
              <a:pPr>
                <a:defRPr/>
              </a:pPr>
              <a:t>‹#›</a:t>
            </a:fld>
            <a:endParaRPr lang="en-US" altLang="ko-KR"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3688" y="115888"/>
            <a:ext cx="2105025" cy="62087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115888"/>
            <a:ext cx="6167438" cy="62087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5" name="Rectangle 25"/>
          <p:cNvSpPr>
            <a:spLocks noGrp="1" noChangeArrowheads="1"/>
          </p:cNvSpPr>
          <p:nvPr>
            <p:ph type="sldNum" sz="quarter" idx="11"/>
          </p:nvPr>
        </p:nvSpPr>
        <p:spPr>
          <a:ln/>
        </p:spPr>
        <p:txBody>
          <a:bodyPr/>
          <a:lstStyle>
            <a:lvl1pPr>
              <a:defRPr/>
            </a:lvl1pPr>
          </a:lstStyle>
          <a:p>
            <a:pPr>
              <a:defRPr/>
            </a:pPr>
            <a:fld id="{683070FA-C5ED-4E98-9AFD-166CE02B4F0D}" type="slidenum">
              <a:rPr lang="ko-KR" altLang="en-US"/>
              <a:pPr>
                <a:defRPr/>
              </a:pPr>
              <a:t>‹#›</a:t>
            </a:fld>
            <a:endParaRPr lang="en-US" altLang="ko-KR" dirty="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115888"/>
            <a:ext cx="8424863" cy="5365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125538"/>
            <a:ext cx="8229600" cy="5199062"/>
          </a:xfrm>
        </p:spPr>
        <p:txBody>
          <a:bodyPr/>
          <a:lstStyle/>
          <a:p>
            <a:pPr lvl="0"/>
            <a:endParaRPr lang="zh-CN" altLang="en-US" noProof="0" smtClean="0"/>
          </a:p>
        </p:txBody>
      </p:sp>
      <p:sp>
        <p:nvSpPr>
          <p:cNvPr id="4"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5" name="Rectangle 25"/>
          <p:cNvSpPr>
            <a:spLocks noGrp="1" noChangeArrowheads="1"/>
          </p:cNvSpPr>
          <p:nvPr>
            <p:ph type="sldNum" sz="quarter" idx="11"/>
          </p:nvPr>
        </p:nvSpPr>
        <p:spPr>
          <a:ln/>
        </p:spPr>
        <p:txBody>
          <a:bodyPr/>
          <a:lstStyle>
            <a:lvl1pPr>
              <a:defRPr/>
            </a:lvl1pPr>
          </a:lstStyle>
          <a:p>
            <a:pPr>
              <a:defRPr/>
            </a:pPr>
            <a:fld id="{AE5E9C7F-7342-4818-87F2-BD73C445D642}" type="slidenum">
              <a:rPr lang="ko-KR" altLang="en-US"/>
              <a:pPr>
                <a:defRPr/>
              </a:pPr>
              <a:t>‹#›</a:t>
            </a:fld>
            <a:endParaRPr lang="en-US" altLang="ko-KR" dirty="0"/>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115888"/>
            <a:ext cx="8424863" cy="5365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68313" y="1125538"/>
            <a:ext cx="4038600" cy="25225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313" y="3800475"/>
            <a:ext cx="4038600" cy="2524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half" idx="3"/>
          </p:nvPr>
        </p:nvSpPr>
        <p:spPr>
          <a:xfrm>
            <a:off x="4659313" y="1125538"/>
            <a:ext cx="4038600" cy="5199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7" name="Rectangle 25"/>
          <p:cNvSpPr>
            <a:spLocks noGrp="1" noChangeArrowheads="1"/>
          </p:cNvSpPr>
          <p:nvPr>
            <p:ph type="sldNum" sz="quarter" idx="11"/>
          </p:nvPr>
        </p:nvSpPr>
        <p:spPr>
          <a:ln/>
        </p:spPr>
        <p:txBody>
          <a:bodyPr/>
          <a:lstStyle>
            <a:lvl1pPr>
              <a:defRPr/>
            </a:lvl1pPr>
          </a:lstStyle>
          <a:p>
            <a:pPr>
              <a:defRPr/>
            </a:pPr>
            <a:fld id="{ACDD7E7E-6351-4FD4-BC32-7F8EBC50B766}" type="slidenum">
              <a:rPr lang="ko-KR" altLang="en-US"/>
              <a:pPr>
                <a:defRPr/>
              </a:pPr>
              <a:t>‹#›</a:t>
            </a:fld>
            <a:endParaRPr lang="en-US" altLang="ko-KR" dirty="0"/>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323850" y="115888"/>
            <a:ext cx="8424863" cy="5365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68313" y="1125538"/>
            <a:ext cx="8229600" cy="5199062"/>
          </a:xfrm>
        </p:spPr>
        <p:txBody>
          <a:bodyPr/>
          <a:lstStyle/>
          <a:p>
            <a:pPr lvl="0"/>
            <a:endParaRPr lang="zh-CN" altLang="en-US" noProof="0" smtClean="0"/>
          </a:p>
        </p:txBody>
      </p:sp>
      <p:sp>
        <p:nvSpPr>
          <p:cNvPr id="4"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5" name="Rectangle 25"/>
          <p:cNvSpPr>
            <a:spLocks noGrp="1" noChangeArrowheads="1"/>
          </p:cNvSpPr>
          <p:nvPr>
            <p:ph type="sldNum" sz="quarter" idx="11"/>
          </p:nvPr>
        </p:nvSpPr>
        <p:spPr>
          <a:ln/>
        </p:spPr>
        <p:txBody>
          <a:bodyPr/>
          <a:lstStyle>
            <a:lvl1pPr>
              <a:defRPr/>
            </a:lvl1pPr>
          </a:lstStyle>
          <a:p>
            <a:pPr>
              <a:defRPr/>
            </a:pPr>
            <a:fld id="{991E430B-BBF3-4B42-AC7C-A2DBBC4C2542}" type="slidenum">
              <a:rPr lang="ko-KR" altLang="en-US"/>
              <a:pPr>
                <a:defRPr/>
              </a:pPr>
              <a:t>‹#›</a:t>
            </a:fld>
            <a:endParaRPr lang="en-US" altLang="ko-KR" dirty="0"/>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23850" y="115888"/>
            <a:ext cx="8424863" cy="6208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4" name="Rectangle 25"/>
          <p:cNvSpPr>
            <a:spLocks noGrp="1" noChangeArrowheads="1"/>
          </p:cNvSpPr>
          <p:nvPr>
            <p:ph type="sldNum" sz="quarter" idx="11"/>
          </p:nvPr>
        </p:nvSpPr>
        <p:spPr>
          <a:ln/>
        </p:spPr>
        <p:txBody>
          <a:bodyPr/>
          <a:lstStyle>
            <a:lvl1pPr>
              <a:defRPr/>
            </a:lvl1pPr>
          </a:lstStyle>
          <a:p>
            <a:pPr>
              <a:defRPr/>
            </a:pPr>
            <a:fld id="{76A9CE6F-E9A6-427C-B37D-090C00B79AE0}" type="slidenum">
              <a:rPr lang="ko-KR" altLang="en-US"/>
              <a:pPr>
                <a:defRPr/>
              </a:pPr>
              <a:t>‹#›</a:t>
            </a:fld>
            <a:endParaRPr lang="en-US" altLang="ko-KR"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274638"/>
            <a:ext cx="731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371600" y="1600200"/>
            <a:ext cx="35814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05400" y="1600200"/>
            <a:ext cx="35814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05400" y="3938588"/>
            <a:ext cx="35814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381000" y="6537325"/>
            <a:ext cx="2133600" cy="320675"/>
          </a:xfrm>
          <a:prstGeom prst="rect">
            <a:avLst/>
          </a:prstGeom>
        </p:spPr>
        <p:txBody>
          <a:bodyPr/>
          <a:lstStyle>
            <a:lvl1pPr>
              <a:defRPr/>
            </a:lvl1pPr>
          </a:lstStyle>
          <a:p>
            <a:endParaRPr lang="zh-CN" altLang="zh-CN"/>
          </a:p>
        </p:txBody>
      </p:sp>
      <p:sp>
        <p:nvSpPr>
          <p:cNvPr id="7" name="灯片编号占位符 6"/>
          <p:cNvSpPr>
            <a:spLocks noGrp="1"/>
          </p:cNvSpPr>
          <p:nvPr>
            <p:ph type="sldNum" sz="quarter" idx="11"/>
          </p:nvPr>
        </p:nvSpPr>
        <p:spPr>
          <a:xfrm>
            <a:off x="3429000" y="6537325"/>
            <a:ext cx="2133600" cy="320675"/>
          </a:xfrm>
        </p:spPr>
        <p:txBody>
          <a:bodyPr/>
          <a:lstStyle>
            <a:lvl1pPr>
              <a:defRPr/>
            </a:lvl1pPr>
          </a:lstStyle>
          <a:p>
            <a:fld id="{1C5B1BF8-FD29-4FED-8CDC-641722218CE0}" type="slidenum">
              <a:rPr lang="zh-CN" altLang="zh-CN"/>
              <a:pPr/>
              <a:t>‹#›</a:t>
            </a:fld>
            <a:endParaRPr lang="zh-CN" altLang="zh-CN"/>
          </a:p>
        </p:txBody>
      </p:sp>
    </p:spTree>
    <p:extLst>
      <p:ext uri="{BB962C8B-B14F-4D97-AF65-F5344CB8AC3E}">
        <p14:creationId xmlns:p14="http://schemas.microsoft.com/office/powerpoint/2010/main" val="124176377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5" name="Rectangle 25"/>
          <p:cNvSpPr>
            <a:spLocks noGrp="1" noChangeArrowheads="1"/>
          </p:cNvSpPr>
          <p:nvPr>
            <p:ph type="sldNum" sz="quarter" idx="11"/>
          </p:nvPr>
        </p:nvSpPr>
        <p:spPr>
          <a:ln/>
        </p:spPr>
        <p:txBody>
          <a:bodyPr/>
          <a:lstStyle>
            <a:lvl1pPr>
              <a:defRPr/>
            </a:lvl1pPr>
          </a:lstStyle>
          <a:p>
            <a:pPr>
              <a:defRPr/>
            </a:pPr>
            <a:fld id="{D0F089D1-8E6C-4C37-922F-0A3E86C02D76}" type="slidenum">
              <a:rPr lang="ko-KR" altLang="en-US"/>
              <a:pPr>
                <a:defRPr/>
              </a:pPr>
              <a:t>‹#›</a:t>
            </a:fld>
            <a:endParaRPr lang="en-US" altLang="ko-KR"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5" name="Rectangle 25"/>
          <p:cNvSpPr>
            <a:spLocks noGrp="1" noChangeArrowheads="1"/>
          </p:cNvSpPr>
          <p:nvPr>
            <p:ph type="sldNum" sz="quarter" idx="11"/>
          </p:nvPr>
        </p:nvSpPr>
        <p:spPr>
          <a:ln/>
        </p:spPr>
        <p:txBody>
          <a:bodyPr/>
          <a:lstStyle>
            <a:lvl1pPr>
              <a:defRPr/>
            </a:lvl1pPr>
          </a:lstStyle>
          <a:p>
            <a:pPr>
              <a:defRPr/>
            </a:pPr>
            <a:fld id="{97353C48-1634-4738-A741-BCCAA434D977}" type="slidenum">
              <a:rPr lang="ko-KR" altLang="en-US"/>
              <a:pPr>
                <a:defRPr/>
              </a:pPr>
              <a:t>‹#›</a:t>
            </a:fld>
            <a:endParaRPr lang="en-US" altLang="ko-KR"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25538"/>
            <a:ext cx="4038600" cy="5199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125538"/>
            <a:ext cx="4038600" cy="5199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6" name="Rectangle 25"/>
          <p:cNvSpPr>
            <a:spLocks noGrp="1" noChangeArrowheads="1"/>
          </p:cNvSpPr>
          <p:nvPr>
            <p:ph type="sldNum" sz="quarter" idx="11"/>
          </p:nvPr>
        </p:nvSpPr>
        <p:spPr>
          <a:ln/>
        </p:spPr>
        <p:txBody>
          <a:bodyPr/>
          <a:lstStyle>
            <a:lvl1pPr>
              <a:defRPr/>
            </a:lvl1pPr>
          </a:lstStyle>
          <a:p>
            <a:pPr>
              <a:defRPr/>
            </a:pPr>
            <a:fld id="{07934222-A02E-401D-9C85-88D62F7579A6}" type="slidenum">
              <a:rPr lang="ko-KR" altLang="en-US"/>
              <a:pPr>
                <a:defRPr/>
              </a:pPr>
              <a:t>‹#›</a:t>
            </a:fld>
            <a:endParaRPr lang="en-US" altLang="ko-KR"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8" name="Rectangle 25"/>
          <p:cNvSpPr>
            <a:spLocks noGrp="1" noChangeArrowheads="1"/>
          </p:cNvSpPr>
          <p:nvPr>
            <p:ph type="sldNum" sz="quarter" idx="11"/>
          </p:nvPr>
        </p:nvSpPr>
        <p:spPr>
          <a:ln/>
        </p:spPr>
        <p:txBody>
          <a:bodyPr/>
          <a:lstStyle>
            <a:lvl1pPr>
              <a:defRPr/>
            </a:lvl1pPr>
          </a:lstStyle>
          <a:p>
            <a:pPr>
              <a:defRPr/>
            </a:pPr>
            <a:fld id="{D9B823A6-3EA8-4F91-B721-7EC8208A6051}" type="slidenum">
              <a:rPr lang="ko-KR" altLang="en-US"/>
              <a:pPr>
                <a:defRPr/>
              </a:pPr>
              <a:t>‹#›</a:t>
            </a:fld>
            <a:endParaRPr lang="en-US" altLang="ko-KR"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4" name="Rectangle 25"/>
          <p:cNvSpPr>
            <a:spLocks noGrp="1" noChangeArrowheads="1"/>
          </p:cNvSpPr>
          <p:nvPr>
            <p:ph type="sldNum" sz="quarter" idx="11"/>
          </p:nvPr>
        </p:nvSpPr>
        <p:spPr>
          <a:ln/>
        </p:spPr>
        <p:txBody>
          <a:bodyPr/>
          <a:lstStyle>
            <a:lvl1pPr>
              <a:defRPr/>
            </a:lvl1pPr>
          </a:lstStyle>
          <a:p>
            <a:pPr>
              <a:defRPr/>
            </a:pPr>
            <a:fld id="{F1387FFF-4094-4631-9EF7-DF2E613FC860}" type="slidenum">
              <a:rPr lang="ko-KR" altLang="en-US"/>
              <a:pPr>
                <a:defRPr/>
              </a:pPr>
              <a:t>‹#›</a:t>
            </a:fld>
            <a:endParaRPr lang="en-US" altLang="ko-KR"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3" name="Rectangle 25"/>
          <p:cNvSpPr>
            <a:spLocks noGrp="1" noChangeArrowheads="1"/>
          </p:cNvSpPr>
          <p:nvPr>
            <p:ph type="sldNum" sz="quarter" idx="11"/>
          </p:nvPr>
        </p:nvSpPr>
        <p:spPr>
          <a:ln/>
        </p:spPr>
        <p:txBody>
          <a:bodyPr/>
          <a:lstStyle>
            <a:lvl1pPr>
              <a:defRPr/>
            </a:lvl1pPr>
          </a:lstStyle>
          <a:p>
            <a:pPr>
              <a:defRPr/>
            </a:pPr>
            <a:fld id="{FB402DB5-3A53-4777-AC3D-2F98D9082481}" type="slidenum">
              <a:rPr lang="ko-KR" altLang="en-US"/>
              <a:pPr>
                <a:defRPr/>
              </a:pPr>
              <a:t>‹#›</a:t>
            </a:fld>
            <a:endParaRPr lang="en-US" altLang="ko-KR"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6" name="Rectangle 25"/>
          <p:cNvSpPr>
            <a:spLocks noGrp="1" noChangeArrowheads="1"/>
          </p:cNvSpPr>
          <p:nvPr>
            <p:ph type="sldNum" sz="quarter" idx="11"/>
          </p:nvPr>
        </p:nvSpPr>
        <p:spPr>
          <a:ln/>
        </p:spPr>
        <p:txBody>
          <a:bodyPr/>
          <a:lstStyle>
            <a:lvl1pPr>
              <a:defRPr/>
            </a:lvl1pPr>
          </a:lstStyle>
          <a:p>
            <a:pPr>
              <a:defRPr/>
            </a:pPr>
            <a:fld id="{BA46502C-FACE-4130-B3AC-F4BDD9F9F45E}" type="slidenum">
              <a:rPr lang="ko-KR" altLang="en-US"/>
              <a:pPr>
                <a:defRPr/>
              </a:pPr>
              <a:t>‹#›</a:t>
            </a:fld>
            <a:endParaRPr lang="en-US" altLang="ko-KR"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4"/>
          <p:cNvSpPr>
            <a:spLocks noGrp="1" noChangeArrowheads="1"/>
          </p:cNvSpPr>
          <p:nvPr>
            <p:ph type="ftr" sz="quarter" idx="10"/>
          </p:nvPr>
        </p:nvSpPr>
        <p:spPr>
          <a:ln/>
        </p:spPr>
        <p:txBody>
          <a:bodyPr/>
          <a:lstStyle>
            <a:lvl1pPr>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6" name="Rectangle 25"/>
          <p:cNvSpPr>
            <a:spLocks noGrp="1" noChangeArrowheads="1"/>
          </p:cNvSpPr>
          <p:nvPr>
            <p:ph type="sldNum" sz="quarter" idx="11"/>
          </p:nvPr>
        </p:nvSpPr>
        <p:spPr>
          <a:ln/>
        </p:spPr>
        <p:txBody>
          <a:bodyPr/>
          <a:lstStyle>
            <a:lvl1pPr>
              <a:defRPr/>
            </a:lvl1pPr>
          </a:lstStyle>
          <a:p>
            <a:pPr>
              <a:defRPr/>
            </a:pPr>
            <a:fld id="{F40A7329-708D-46A7-BBA0-0C2FAB42DE1C}" type="slidenum">
              <a:rPr lang="ko-KR" altLang="en-US"/>
              <a:pPr>
                <a:defRPr/>
              </a:pPr>
              <a:t>‹#›</a:t>
            </a:fld>
            <a:endParaRPr lang="en-US" altLang="ko-KR"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2363" name="Freeform 75"/>
          <p:cNvSpPr>
            <a:spLocks/>
          </p:cNvSpPr>
          <p:nvPr/>
        </p:nvSpPr>
        <p:spPr bwMode="gray">
          <a:xfrm>
            <a:off x="36513" y="80963"/>
            <a:ext cx="9077325" cy="1595437"/>
          </a:xfrm>
          <a:custGeom>
            <a:avLst/>
            <a:gdLst/>
            <a:ahLst/>
            <a:cxnLst>
              <a:cxn ang="0">
                <a:pos x="0" y="756"/>
              </a:cxn>
              <a:cxn ang="0">
                <a:pos x="576" y="560"/>
              </a:cxn>
              <a:cxn ang="0">
                <a:pos x="1403" y="390"/>
              </a:cxn>
              <a:cxn ang="0">
                <a:pos x="2452" y="314"/>
              </a:cxn>
              <a:cxn ang="0">
                <a:pos x="3102" y="326"/>
              </a:cxn>
              <a:cxn ang="0">
                <a:pos x="4043" y="434"/>
              </a:cxn>
              <a:cxn ang="0">
                <a:pos x="4944" y="668"/>
              </a:cxn>
              <a:cxn ang="0">
                <a:pos x="5691" y="971"/>
              </a:cxn>
              <a:cxn ang="0">
                <a:pos x="5718" y="19"/>
              </a:cxn>
              <a:cxn ang="0">
                <a:pos x="9" y="0"/>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gradFill rotWithShape="1">
            <a:gsLst>
              <a:gs pos="0">
                <a:schemeClr val="tx2"/>
              </a:gs>
              <a:gs pos="100000">
                <a:schemeClr val="accent1"/>
              </a:gs>
            </a:gsLst>
            <a:lin ang="0" scaled="1"/>
          </a:gradFill>
          <a:ln w="9525">
            <a:noFill/>
            <a:round/>
            <a:headEnd/>
            <a:tailEnd/>
          </a:ln>
          <a:effectLst/>
        </p:spPr>
        <p:txBody>
          <a:bodyPr/>
          <a:lstStyle/>
          <a:p>
            <a:pPr>
              <a:defRPr/>
            </a:pPr>
            <a:endParaRPr lang="zh-CN" altLang="en-US">
              <a:ea typeface="宋体" pitchFamily="2" charset="-122"/>
            </a:endParaRPr>
          </a:p>
        </p:txBody>
      </p:sp>
      <p:grpSp>
        <p:nvGrpSpPr>
          <p:cNvPr id="1027" name="Group 83"/>
          <p:cNvGrpSpPr>
            <a:grpSpLocks/>
          </p:cNvGrpSpPr>
          <p:nvPr/>
        </p:nvGrpSpPr>
        <p:grpSpPr bwMode="auto">
          <a:xfrm>
            <a:off x="0" y="-31750"/>
            <a:ext cx="9144000" cy="6884988"/>
            <a:chOff x="0" y="-20"/>
            <a:chExt cx="5760" cy="4337"/>
          </a:xfrm>
        </p:grpSpPr>
        <p:sp>
          <p:nvSpPr>
            <p:cNvPr id="12332" name="Freeform 44"/>
            <p:cNvSpPr>
              <a:spLocks/>
            </p:cNvSpPr>
            <p:nvPr userDrawn="1"/>
          </p:nvSpPr>
          <p:spPr bwMode="gray">
            <a:xfrm>
              <a:off x="0" y="4020"/>
              <a:ext cx="224" cy="297"/>
            </a:xfrm>
            <a:custGeom>
              <a:avLst/>
              <a:gdLst/>
              <a:ahLst/>
              <a:cxnLst>
                <a:cxn ang="0">
                  <a:pos x="243" y="335"/>
                </a:cxn>
                <a:cxn ang="0">
                  <a:pos x="122" y="239"/>
                </a:cxn>
                <a:cxn ang="0">
                  <a:pos x="30" y="144"/>
                </a:cxn>
                <a:cxn ang="0">
                  <a:pos x="0" y="0"/>
                </a:cxn>
                <a:cxn ang="0">
                  <a:pos x="1" y="336"/>
                </a:cxn>
              </a:cxnLst>
              <a:rect l="0" t="0" r="r" b="b"/>
              <a:pathLst>
                <a:path w="243" h="336">
                  <a:moveTo>
                    <a:pt x="243" y="335"/>
                  </a:moveTo>
                  <a:lnTo>
                    <a:pt x="122" y="239"/>
                  </a:lnTo>
                  <a:lnTo>
                    <a:pt x="30" y="144"/>
                  </a:lnTo>
                  <a:lnTo>
                    <a:pt x="0" y="0"/>
                  </a:lnTo>
                  <a:lnTo>
                    <a:pt x="1" y="336"/>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12333" name="Freeform 45"/>
            <p:cNvSpPr>
              <a:spLocks/>
            </p:cNvSpPr>
            <p:nvPr userDrawn="1"/>
          </p:nvSpPr>
          <p:spPr bwMode="gray">
            <a:xfrm>
              <a:off x="5507" y="4020"/>
              <a:ext cx="253" cy="287"/>
            </a:xfrm>
            <a:custGeom>
              <a:avLst/>
              <a:gdLst/>
              <a:ahLst/>
              <a:cxnLst>
                <a:cxn ang="0">
                  <a:pos x="229" y="0"/>
                </a:cxn>
                <a:cxn ang="0">
                  <a:pos x="164" y="144"/>
                </a:cxn>
                <a:cxn ang="0">
                  <a:pos x="98" y="253"/>
                </a:cxn>
                <a:cxn ang="0">
                  <a:pos x="0" y="290"/>
                </a:cxn>
                <a:cxn ang="0">
                  <a:pos x="232" y="287"/>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p:spPr>
          <p:txBody>
            <a:bodyPr/>
            <a:lstStyle/>
            <a:p>
              <a:pPr>
                <a:defRPr/>
              </a:pPr>
              <a:endParaRPr lang="zh-CN" altLang="en-US">
                <a:ea typeface="宋体" pitchFamily="2" charset="-122"/>
              </a:endParaRPr>
            </a:p>
          </p:txBody>
        </p:sp>
        <p:sp>
          <p:nvSpPr>
            <p:cNvPr id="12330" name="AutoShape 42"/>
            <p:cNvSpPr>
              <a:spLocks noChangeArrowheads="1"/>
            </p:cNvSpPr>
            <p:nvPr userDrawn="1"/>
          </p:nvSpPr>
          <p:spPr bwMode="gray">
            <a:xfrm>
              <a:off x="20" y="23"/>
              <a:ext cx="5715" cy="4265"/>
            </a:xfrm>
            <a:prstGeom prst="roundRect">
              <a:avLst>
                <a:gd name="adj" fmla="val 6227"/>
              </a:avLst>
            </a:prstGeom>
            <a:noFill/>
            <a:ln w="76200">
              <a:solidFill>
                <a:schemeClr val="bg1"/>
              </a:solidFill>
              <a:round/>
              <a:headEnd/>
              <a:tailEnd/>
            </a:ln>
            <a:effectLst/>
          </p:spPr>
          <p:txBody>
            <a:bodyPr wrap="none" anchor="ctr"/>
            <a:lstStyle/>
            <a:p>
              <a:pPr>
                <a:defRPr/>
              </a:pPr>
              <a:endParaRPr lang="zh-CN" altLang="en-US">
                <a:ea typeface="宋体" pitchFamily="2" charset="-122"/>
              </a:endParaRPr>
            </a:p>
          </p:txBody>
        </p:sp>
        <p:sp>
          <p:nvSpPr>
            <p:cNvPr id="12331" name="Freeform 43"/>
            <p:cNvSpPr>
              <a:spLocks/>
            </p:cNvSpPr>
            <p:nvPr userDrawn="1"/>
          </p:nvSpPr>
          <p:spPr bwMode="gray">
            <a:xfrm>
              <a:off x="0" y="-20"/>
              <a:ext cx="288" cy="334"/>
            </a:xfrm>
            <a:custGeom>
              <a:avLst/>
              <a:gdLst/>
              <a:ahLst/>
              <a:cxnLst>
                <a:cxn ang="0">
                  <a:pos x="1" y="338"/>
                </a:cxn>
                <a:cxn ang="0">
                  <a:pos x="77" y="122"/>
                </a:cxn>
                <a:cxn ang="0">
                  <a:pos x="275" y="20"/>
                </a:cxn>
                <a:cxn ang="0">
                  <a:pos x="0" y="20"/>
                </a:cxn>
              </a:cxnLst>
              <a:rect l="0" t="0" r="r" b="b"/>
              <a:pathLst>
                <a:path w="288" h="338">
                  <a:moveTo>
                    <a:pt x="1" y="338"/>
                  </a:moveTo>
                  <a:cubicBezTo>
                    <a:pt x="14" y="302"/>
                    <a:pt x="1" y="244"/>
                    <a:pt x="77" y="122"/>
                  </a:cubicBezTo>
                  <a:cubicBezTo>
                    <a:pt x="153" y="0"/>
                    <a:pt x="288" y="32"/>
                    <a:pt x="275" y="20"/>
                  </a:cubicBezTo>
                  <a:lnTo>
                    <a:pt x="0" y="20"/>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12334" name="Freeform 46"/>
            <p:cNvSpPr>
              <a:spLocks/>
            </p:cNvSpPr>
            <p:nvPr userDrawn="1"/>
          </p:nvSpPr>
          <p:spPr bwMode="gray">
            <a:xfrm>
              <a:off x="5475" y="0"/>
              <a:ext cx="281" cy="344"/>
            </a:xfrm>
            <a:custGeom>
              <a:avLst/>
              <a:gdLst/>
              <a:ahLst/>
              <a:cxnLst>
                <a:cxn ang="0">
                  <a:pos x="0" y="0"/>
                </a:cxn>
                <a:cxn ang="0">
                  <a:pos x="202" y="96"/>
                </a:cxn>
                <a:cxn ang="0">
                  <a:pos x="281" y="332"/>
                </a:cxn>
                <a:cxn ang="0">
                  <a:pos x="281" y="0"/>
                </a:cxn>
              </a:cxnLst>
              <a:rect l="0" t="0" r="r" b="b"/>
              <a:pathLst>
                <a:path w="281" h="348">
                  <a:moveTo>
                    <a:pt x="0" y="0"/>
                  </a:moveTo>
                  <a:cubicBezTo>
                    <a:pt x="33" y="16"/>
                    <a:pt x="125" y="6"/>
                    <a:pt x="202" y="96"/>
                  </a:cubicBezTo>
                  <a:cubicBezTo>
                    <a:pt x="279" y="186"/>
                    <a:pt x="268" y="348"/>
                    <a:pt x="281" y="332"/>
                  </a:cubicBezTo>
                  <a:lnTo>
                    <a:pt x="281" y="0"/>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grpSp>
      <p:sp>
        <p:nvSpPr>
          <p:cNvPr id="1028" name="Rectangle 21"/>
          <p:cNvSpPr>
            <a:spLocks noGrp="1" noChangeArrowheads="1"/>
          </p:cNvSpPr>
          <p:nvPr>
            <p:ph type="title"/>
          </p:nvPr>
        </p:nvSpPr>
        <p:spPr bwMode="gray">
          <a:xfrm>
            <a:off x="323850" y="115888"/>
            <a:ext cx="8424863" cy="536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单击此处编辑母版标题样式</a:t>
            </a:r>
          </a:p>
        </p:txBody>
      </p:sp>
      <p:sp>
        <p:nvSpPr>
          <p:cNvPr id="1029" name="Rectangle 22"/>
          <p:cNvSpPr>
            <a:spLocks noGrp="1" noChangeArrowheads="1"/>
          </p:cNvSpPr>
          <p:nvPr>
            <p:ph type="body" idx="1"/>
          </p:nvPr>
        </p:nvSpPr>
        <p:spPr bwMode="gray">
          <a:xfrm>
            <a:off x="468313" y="1125538"/>
            <a:ext cx="8229600" cy="5199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单击此处编辑母版文本样式</a:t>
            </a:r>
          </a:p>
          <a:p>
            <a:pPr lvl="1"/>
            <a:r>
              <a:rPr lang="ko-KR" altLang="en-US" smtClean="0"/>
              <a:t>第二级</a:t>
            </a:r>
          </a:p>
          <a:p>
            <a:pPr lvl="2"/>
            <a:r>
              <a:rPr lang="ko-KR" altLang="en-US" smtClean="0"/>
              <a:t>第三级</a:t>
            </a:r>
          </a:p>
          <a:p>
            <a:pPr lvl="3"/>
            <a:r>
              <a:rPr lang="ko-KR" altLang="en-US" smtClean="0"/>
              <a:t>第四级</a:t>
            </a:r>
          </a:p>
          <a:p>
            <a:pPr lvl="4"/>
            <a:r>
              <a:rPr lang="ko-KR" altLang="en-US" smtClean="0"/>
              <a:t>第五级</a:t>
            </a:r>
          </a:p>
        </p:txBody>
      </p:sp>
      <p:sp>
        <p:nvSpPr>
          <p:cNvPr id="12312" name="Rectangle 24"/>
          <p:cNvSpPr>
            <a:spLocks noGrp="1" noChangeArrowheads="1"/>
          </p:cNvSpPr>
          <p:nvPr>
            <p:ph type="ftr" sz="quarter" idx="3"/>
          </p:nvPr>
        </p:nvSpPr>
        <p:spPr bwMode="gray">
          <a:xfrm>
            <a:off x="6084888" y="6453188"/>
            <a:ext cx="2895600" cy="265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latin typeface="+mn-lt"/>
                <a:ea typeface="굴림" charset="-127"/>
              </a:defRPr>
            </a:lvl1pPr>
          </a:lstStyle>
          <a:p>
            <a:pPr>
              <a:defRPr/>
            </a:pPr>
            <a:r>
              <a:rPr lang="zh-CN" altLang="en-US" smtClean="0"/>
              <a:t>华中科技大学</a:t>
            </a:r>
            <a:r>
              <a:rPr lang="en-US" altLang="zh-CN" smtClean="0"/>
              <a:t>CAD</a:t>
            </a:r>
            <a:r>
              <a:rPr lang="zh-CN" altLang="en-US" smtClean="0"/>
              <a:t>中心</a:t>
            </a:r>
            <a:endParaRPr lang="en-US" altLang="ko-KR"/>
          </a:p>
        </p:txBody>
      </p:sp>
      <p:sp>
        <p:nvSpPr>
          <p:cNvPr id="12313" name="Rectangle 25"/>
          <p:cNvSpPr>
            <a:spLocks noGrp="1" noChangeArrowheads="1"/>
          </p:cNvSpPr>
          <p:nvPr>
            <p:ph type="sldNum" sz="quarter" idx="4"/>
          </p:nvPr>
        </p:nvSpPr>
        <p:spPr bwMode="gray">
          <a:xfrm>
            <a:off x="323850" y="6477000"/>
            <a:ext cx="719138"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b="1">
                <a:latin typeface="+mn-lt"/>
                <a:ea typeface="굴림" charset="-127"/>
              </a:defRPr>
            </a:lvl1pPr>
          </a:lstStyle>
          <a:p>
            <a:pPr>
              <a:defRPr/>
            </a:pPr>
            <a:fld id="{9DBF6204-17EB-4439-BC29-6C3CD488AA46}" type="slidenum">
              <a:rPr lang="ko-KR" altLang="en-US"/>
              <a:pPr>
                <a:defRPr/>
              </a:pPr>
              <a:t>‹#›</a:t>
            </a:fld>
            <a:endParaRPr lang="en-US" altLang="ko-KR" dirty="0"/>
          </a:p>
        </p:txBody>
      </p:sp>
      <p:sp>
        <p:nvSpPr>
          <p:cNvPr id="12366" name="Oval 78"/>
          <p:cNvSpPr>
            <a:spLocks noChangeArrowheads="1"/>
          </p:cNvSpPr>
          <p:nvPr/>
        </p:nvSpPr>
        <p:spPr bwMode="gray">
          <a:xfrm>
            <a:off x="7019925" y="836613"/>
            <a:ext cx="360363" cy="358775"/>
          </a:xfrm>
          <a:prstGeom prst="ellipse">
            <a:avLst/>
          </a:prstGeom>
          <a:gradFill rotWithShape="1">
            <a:gsLst>
              <a:gs pos="0">
                <a:schemeClr val="hlink"/>
              </a:gs>
              <a:gs pos="100000">
                <a:schemeClr val="hlink">
                  <a:gamma/>
                  <a:shade val="46275"/>
                  <a:invGamma/>
                </a:schemeClr>
              </a:gs>
            </a:gsLst>
            <a:path path="shape">
              <a:fillToRect l="50000" t="50000" r="50000" b="50000"/>
            </a:path>
          </a:gradFill>
          <a:ln w="38100">
            <a:solidFill>
              <a:schemeClr val="bg1"/>
            </a:solidFill>
            <a:round/>
            <a:headEnd/>
            <a:tailEnd/>
          </a:ln>
          <a:effectLst/>
        </p:spPr>
        <p:txBody>
          <a:bodyPr wrap="none" anchor="ctr"/>
          <a:lstStyle/>
          <a:p>
            <a:pPr>
              <a:defRPr/>
            </a:pPr>
            <a:endParaRPr lang="zh-CN" altLang="en-US">
              <a:ea typeface="宋体" pitchFamily="2" charset="-122"/>
            </a:endParaRPr>
          </a:p>
        </p:txBody>
      </p:sp>
      <p:sp>
        <p:nvSpPr>
          <p:cNvPr id="12368" name="Oval 80"/>
          <p:cNvSpPr>
            <a:spLocks noChangeArrowheads="1"/>
          </p:cNvSpPr>
          <p:nvPr/>
        </p:nvSpPr>
        <p:spPr bwMode="gray">
          <a:xfrm>
            <a:off x="7667625" y="981075"/>
            <a:ext cx="431800" cy="431800"/>
          </a:xfrm>
          <a:prstGeom prst="ellipse">
            <a:avLst/>
          </a:prstGeom>
          <a:gradFill rotWithShape="1">
            <a:gsLst>
              <a:gs pos="0">
                <a:schemeClr val="tx2"/>
              </a:gs>
              <a:gs pos="100000">
                <a:schemeClr val="tx2">
                  <a:gamma/>
                  <a:shade val="46275"/>
                  <a:invGamma/>
                </a:schemeClr>
              </a:gs>
            </a:gsLst>
            <a:path path="shape">
              <a:fillToRect l="50000" t="50000" r="50000" b="50000"/>
            </a:path>
          </a:gradFill>
          <a:ln w="38100">
            <a:solidFill>
              <a:schemeClr val="bg1"/>
            </a:solidFill>
            <a:round/>
            <a:headEnd/>
            <a:tailEnd/>
          </a:ln>
          <a:effectLst/>
        </p:spPr>
        <p:txBody>
          <a:bodyPr wrap="none" anchor="ctr"/>
          <a:lstStyle/>
          <a:p>
            <a:pPr>
              <a:defRPr/>
            </a:pPr>
            <a:endParaRPr lang="zh-CN" altLang="en-US">
              <a:ea typeface="宋体" pitchFamily="2" charset="-122"/>
            </a:endParaRPr>
          </a:p>
        </p:txBody>
      </p:sp>
      <p:sp>
        <p:nvSpPr>
          <p:cNvPr id="12369" name="Oval 81"/>
          <p:cNvSpPr>
            <a:spLocks noChangeArrowheads="1"/>
          </p:cNvSpPr>
          <p:nvPr/>
        </p:nvSpPr>
        <p:spPr bwMode="gray">
          <a:xfrm>
            <a:off x="8315325" y="1196975"/>
            <a:ext cx="504825" cy="503238"/>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solidFill>
              <a:schemeClr val="bg1"/>
            </a:solidFill>
            <a:round/>
            <a:headEnd/>
            <a:tailEnd/>
          </a:ln>
          <a:effectLst/>
        </p:spPr>
        <p:txBody>
          <a:bodyPr wrap="none" anchor="ctr"/>
          <a:lstStyle/>
          <a:p>
            <a:pP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735"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6" r:id="rId16"/>
  </p:sldLayoutIdLst>
  <p:transition>
    <p:wipe dir="r"/>
  </p:transition>
  <p:timing>
    <p:tnLst>
      <p:par>
        <p:cTn id="1" dur="indefinite" restart="never" nodeType="tmRoot"/>
      </p:par>
    </p:tnLst>
  </p:timing>
  <p:hf sldNum="0" hdr="0" dt="0"/>
  <p:txStyles>
    <p:title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6.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95536" y="2996952"/>
            <a:ext cx="7345363" cy="1368425"/>
          </a:xfrm>
        </p:spPr>
        <p:txBody>
          <a:bodyPr/>
          <a:lstStyle/>
          <a:p>
            <a:pPr eaLnBrk="1" hangingPunct="1"/>
            <a:r>
              <a:rPr lang="zh-CN" altLang="zh-CN" sz="3200" dirty="0">
                <a:latin typeface="宋体" panose="02010600030101010101" pitchFamily="2" charset="-122"/>
                <a:ea typeface="宋体" panose="02010600030101010101" pitchFamily="2" charset="-122"/>
              </a:rPr>
              <a:t>基于数字水印的图像认证算法研究</a:t>
            </a:r>
            <a:endParaRPr lang="ko-KR" altLang="en-US" sz="3200" b="0" dirty="0" smtClean="0">
              <a:latin typeface="宋体" panose="02010600030101010101" pitchFamily="2" charset="-122"/>
              <a:ea typeface="굴림" pitchFamily="34" charset="-127"/>
            </a:endParaRPr>
          </a:p>
        </p:txBody>
      </p:sp>
      <p:sp>
        <p:nvSpPr>
          <p:cNvPr id="3075" name="Rectangle 11"/>
          <p:cNvSpPr>
            <a:spLocks noGrp="1" noChangeArrowheads="1"/>
          </p:cNvSpPr>
          <p:nvPr>
            <p:ph type="subTitle" idx="1"/>
          </p:nvPr>
        </p:nvSpPr>
        <p:spPr>
          <a:xfrm>
            <a:off x="251520" y="4581128"/>
            <a:ext cx="7345363" cy="1168400"/>
          </a:xfrm>
        </p:spPr>
        <p:txBody>
          <a:bodyPr/>
          <a:lstStyle/>
          <a:p>
            <a:pPr eaLnBrk="1" hangingPunct="1"/>
            <a:r>
              <a:rPr lang="zh-CN" altLang="en-US" sz="2000" dirty="0" smtClean="0">
                <a:ea typeface="宋体" pitchFamily="2" charset="-122"/>
              </a:rPr>
              <a:t>    学        生：沈嘉琪              </a:t>
            </a:r>
            <a:endParaRPr lang="en-US" altLang="zh-CN" sz="2000" dirty="0" smtClean="0">
              <a:ea typeface="宋体" pitchFamily="2" charset="-122"/>
            </a:endParaRPr>
          </a:p>
          <a:p>
            <a:pPr eaLnBrk="1" hangingPunct="1"/>
            <a:r>
              <a:rPr lang="en-US" altLang="zh-CN" sz="2000" dirty="0">
                <a:ea typeface="宋体" pitchFamily="2" charset="-122"/>
              </a:rPr>
              <a:t> </a:t>
            </a:r>
            <a:r>
              <a:rPr lang="en-US" altLang="zh-CN" sz="2000" dirty="0" smtClean="0">
                <a:ea typeface="宋体" pitchFamily="2" charset="-122"/>
              </a:rPr>
              <a:t>             </a:t>
            </a:r>
            <a:r>
              <a:rPr lang="zh-CN" altLang="en-US" sz="2000" dirty="0" smtClean="0">
                <a:ea typeface="宋体" pitchFamily="2" charset="-122"/>
              </a:rPr>
              <a:t>学        号：</a:t>
            </a:r>
            <a:r>
              <a:rPr lang="en-US" altLang="zh-CN" sz="2000" dirty="0" smtClean="0">
                <a:ea typeface="宋体" pitchFamily="2" charset="-122"/>
              </a:rPr>
              <a:t>M201470343</a:t>
            </a:r>
          </a:p>
          <a:p>
            <a:pPr eaLnBrk="1" hangingPunct="1"/>
            <a:r>
              <a:rPr lang="zh-CN" altLang="en-US" sz="2000" dirty="0" smtClean="0">
                <a:ea typeface="宋体" pitchFamily="2" charset="-122"/>
              </a:rPr>
              <a:t>   指导教师：陈永府</a:t>
            </a:r>
            <a:endParaRPr lang="en-US" altLang="zh-CN" sz="2000" dirty="0" smtClean="0">
              <a:ea typeface="宋体" pitchFamily="2" charset="-122"/>
            </a:endParaRPr>
          </a:p>
          <a:p>
            <a:pPr eaLnBrk="1" hangingPunct="1"/>
            <a:endParaRPr lang="zh-CN" altLang="en-US" sz="2000" dirty="0" smtClean="0">
              <a:ea typeface="宋体" pitchFamily="2" charset="-122"/>
            </a:endParaRPr>
          </a:p>
        </p:txBody>
      </p:sp>
      <p:sp>
        <p:nvSpPr>
          <p:cNvPr id="3076" name="Rectangle 4"/>
          <p:cNvSpPr>
            <a:spLocks noChangeArrowheads="1"/>
          </p:cNvSpPr>
          <p:nvPr/>
        </p:nvSpPr>
        <p:spPr bwMode="auto">
          <a:xfrm>
            <a:off x="0" y="1196752"/>
            <a:ext cx="7416800" cy="1200329"/>
          </a:xfrm>
          <a:prstGeom prst="rect">
            <a:avLst/>
          </a:prstGeom>
          <a:noFill/>
          <a:ln w="9525">
            <a:noFill/>
            <a:miter lim="800000"/>
            <a:headEnd/>
            <a:tailEnd/>
          </a:ln>
        </p:spPr>
        <p:txBody>
          <a:bodyPr>
            <a:spAutoFit/>
          </a:bodyPr>
          <a:lstStyle/>
          <a:p>
            <a:r>
              <a:rPr lang="zh-CN" altLang="en-US" sz="3600" b="1" dirty="0">
                <a:solidFill>
                  <a:schemeClr val="bg1"/>
                </a:solidFill>
                <a:latin typeface="黑体" panose="02010609060101010101" pitchFamily="49" charset="-122"/>
                <a:ea typeface="黑体" panose="02010609060101010101" pitchFamily="49" charset="-122"/>
              </a:rPr>
              <a:t> </a:t>
            </a:r>
          </a:p>
          <a:p>
            <a:pPr algn="ctr"/>
            <a:r>
              <a:rPr lang="zh-CN" altLang="en-US" sz="3600" b="1" dirty="0" smtClean="0">
                <a:solidFill>
                  <a:schemeClr val="bg1"/>
                </a:solidFill>
                <a:latin typeface="黑体" panose="02010609060101010101" pitchFamily="49" charset="-122"/>
                <a:ea typeface="黑体" panose="02010609060101010101" pitchFamily="49" charset="-122"/>
              </a:rPr>
              <a:t>研究生开题报告答辩</a:t>
            </a:r>
            <a:endParaRPr lang="zh-CN" altLang="en-US" sz="36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8576" y="1604098"/>
            <a:ext cx="8493904" cy="4247317"/>
          </a:xfrm>
          <a:prstGeom prst="rect">
            <a:avLst/>
          </a:prstGeom>
        </p:spPr>
        <p:txBody>
          <a:bodyPr wrap="square">
            <a:spAutoFit/>
          </a:bodyPr>
          <a:lstStyle/>
          <a:p>
            <a:pPr algn="just">
              <a:lnSpc>
                <a:spcPct val="150000"/>
              </a:lnSpc>
            </a:pPr>
            <a:r>
              <a:rPr lang="en-US" altLang="zh-CN" sz="2000" dirty="0">
                <a:solidFill>
                  <a:srgbClr val="FF0000"/>
                </a:solidFill>
                <a:latin typeface="黑体" panose="02010609060101010101" pitchFamily="49" charset="-122"/>
                <a:ea typeface="黑体" panose="02010609060101010101" pitchFamily="49" charset="-122"/>
              </a:rPr>
              <a:t>1</a:t>
            </a:r>
            <a:r>
              <a:rPr lang="zh-CN" altLang="zh-CN" sz="2000" dirty="0">
                <a:solidFill>
                  <a:srgbClr val="FF0000"/>
                </a:solidFill>
                <a:latin typeface="黑体" panose="02010609060101010101" pitchFamily="49" charset="-122"/>
                <a:ea typeface="黑体" panose="02010609060101010101" pitchFamily="49" charset="-122"/>
              </a:rPr>
              <a:t>．恒值攻击</a:t>
            </a: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Constant-average Attack</a:t>
            </a:r>
            <a:r>
              <a:rPr lang="zh-CN" altLang="zh-CN" sz="2000" dirty="0">
                <a:latin typeface="黑体" panose="02010609060101010101" pitchFamily="49" charset="-122"/>
                <a:ea typeface="黑体" panose="02010609060101010101" pitchFamily="49" charset="-122"/>
              </a:rPr>
              <a:t>）：恒值攻击是指在不改变水印基础上任意改变像素的值保证图像块的像素均值不变</a:t>
            </a:r>
            <a:r>
              <a:rPr lang="zh-CN" altLang="zh-CN"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algn="just">
              <a:lnSpc>
                <a:spcPct val="150000"/>
              </a:lnSpc>
            </a:pPr>
            <a:r>
              <a:rPr lang="en-US" altLang="zh-CN" sz="2000" dirty="0" smtClean="0">
                <a:solidFill>
                  <a:srgbClr val="FF0000"/>
                </a:solidFill>
                <a:latin typeface="黑体" panose="02010609060101010101" pitchFamily="49" charset="-122"/>
                <a:ea typeface="黑体" panose="02010609060101010101" pitchFamily="49" charset="-122"/>
              </a:rPr>
              <a:t>2</a:t>
            </a:r>
            <a:r>
              <a:rPr lang="zh-CN" altLang="zh-CN" sz="2000" dirty="0">
                <a:solidFill>
                  <a:srgbClr val="FF0000"/>
                </a:solidFill>
                <a:latin typeface="黑体" panose="02010609060101010101" pitchFamily="49" charset="-122"/>
                <a:ea typeface="黑体" panose="02010609060101010101" pitchFamily="49" charset="-122"/>
              </a:rPr>
              <a:t>．内容攻击</a:t>
            </a: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Content Attack</a:t>
            </a:r>
            <a:r>
              <a:rPr lang="zh-CN" altLang="zh-CN" sz="2000" dirty="0">
                <a:latin typeface="黑体" panose="02010609060101010101" pitchFamily="49" charset="-122"/>
                <a:ea typeface="黑体" panose="02010609060101010101" pitchFamily="49" charset="-122"/>
              </a:rPr>
              <a:t>）</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也是</a:t>
            </a:r>
            <a:r>
              <a:rPr lang="zh-CN" altLang="zh-CN" sz="2000" dirty="0" smtClean="0">
                <a:latin typeface="黑体" panose="02010609060101010101" pitchFamily="49" charset="-122"/>
                <a:ea typeface="黑体" panose="02010609060101010101" pitchFamily="49" charset="-122"/>
              </a:rPr>
              <a:t>在</a:t>
            </a:r>
            <a:r>
              <a:rPr lang="zh-CN" altLang="zh-CN" sz="2000" dirty="0">
                <a:latin typeface="黑体" panose="02010609060101010101" pitchFamily="49" charset="-122"/>
                <a:ea typeface="黑体" panose="02010609060101010101" pitchFamily="49" charset="-122"/>
              </a:rPr>
              <a:t>保持不改变水印的前提下，对非水印部分任意修改</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algn="just">
              <a:lnSpc>
                <a:spcPct val="150000"/>
              </a:lnSpc>
            </a:pPr>
            <a:r>
              <a:rPr lang="en-US" altLang="zh-CN" sz="2000" dirty="0">
                <a:solidFill>
                  <a:srgbClr val="FF0000"/>
                </a:solidFill>
                <a:latin typeface="黑体" panose="02010609060101010101" pitchFamily="49" charset="-122"/>
                <a:ea typeface="黑体" panose="02010609060101010101" pitchFamily="49" charset="-122"/>
              </a:rPr>
              <a:t>3</a:t>
            </a:r>
            <a:r>
              <a:rPr lang="zh-CN" altLang="zh-CN" sz="2000" dirty="0">
                <a:solidFill>
                  <a:srgbClr val="FF0000"/>
                </a:solidFill>
                <a:latin typeface="黑体" panose="02010609060101010101" pitchFamily="49" charset="-122"/>
                <a:ea typeface="黑体" panose="02010609060101010101" pitchFamily="49" charset="-122"/>
              </a:rPr>
              <a:t>．拼贴攻击（</a:t>
            </a:r>
            <a:r>
              <a:rPr lang="en-US" altLang="zh-CN" sz="2000" dirty="0">
                <a:latin typeface="黑体" panose="02010609060101010101" pitchFamily="49" charset="-122"/>
                <a:ea typeface="黑体" panose="02010609060101010101" pitchFamily="49" charset="-122"/>
              </a:rPr>
              <a:t>Collage Attack</a:t>
            </a:r>
            <a:r>
              <a:rPr lang="zh-CN" altLang="zh-CN" sz="2000" dirty="0" smtClean="0">
                <a:latin typeface="黑体" panose="02010609060101010101" pitchFamily="49" charset="-122"/>
                <a:ea typeface="黑体" panose="02010609060101010101" pitchFamily="49" charset="-122"/>
              </a:rPr>
              <a:t>）主要常见于基于分块的脆弱水印算法中。</a:t>
            </a:r>
            <a:endParaRPr lang="en-US" altLang="zh-CN" sz="2000" dirty="0" smtClean="0">
              <a:latin typeface="黑体" panose="02010609060101010101" pitchFamily="49" charset="-122"/>
              <a:ea typeface="黑体" panose="02010609060101010101" pitchFamily="49" charset="-122"/>
            </a:endParaRPr>
          </a:p>
          <a:p>
            <a:pPr algn="just">
              <a:lnSpc>
                <a:spcPct val="150000"/>
              </a:lnSpc>
            </a:pPr>
            <a:r>
              <a:rPr lang="en-US" altLang="zh-CN" sz="2000" dirty="0" smtClean="0">
                <a:solidFill>
                  <a:srgbClr val="FF0000"/>
                </a:solidFill>
                <a:latin typeface="黑体" panose="02010609060101010101" pitchFamily="49" charset="-122"/>
                <a:ea typeface="黑体" panose="02010609060101010101" pitchFamily="49" charset="-122"/>
              </a:rPr>
              <a:t>4</a:t>
            </a:r>
            <a:r>
              <a:rPr lang="zh-CN" altLang="zh-CN" sz="2000" dirty="0">
                <a:solidFill>
                  <a:srgbClr val="FF0000"/>
                </a:solidFill>
                <a:latin typeface="黑体" panose="02010609060101010101" pitchFamily="49" charset="-122"/>
                <a:ea typeface="黑体" panose="02010609060101010101" pitchFamily="49" charset="-122"/>
              </a:rPr>
              <a:t>．量化攻击</a:t>
            </a: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Vector Quantization Attack</a:t>
            </a:r>
            <a:r>
              <a:rPr lang="zh-CN" altLang="zh-CN" sz="2000" dirty="0">
                <a:latin typeface="黑体" panose="02010609060101010101" pitchFamily="49" charset="-122"/>
                <a:ea typeface="黑体" panose="02010609060101010101" pitchFamily="49" charset="-122"/>
              </a:rPr>
              <a:t>）也是一种针对基于独立分块的脆弱水印算法的攻击方法</a:t>
            </a:r>
            <a:r>
              <a:rPr lang="zh-CN" altLang="zh-CN"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algn="just">
              <a:lnSpc>
                <a:spcPct val="150000"/>
              </a:lnSpc>
            </a:pPr>
            <a:r>
              <a:rPr lang="en-US" altLang="zh-CN" sz="2000" dirty="0" smtClean="0">
                <a:solidFill>
                  <a:srgbClr val="FF0000"/>
                </a:solidFill>
                <a:latin typeface="黑体" panose="02010609060101010101" pitchFamily="49" charset="-122"/>
                <a:ea typeface="黑体" panose="02010609060101010101" pitchFamily="49" charset="-122"/>
              </a:rPr>
              <a:t>5</a:t>
            </a:r>
            <a:r>
              <a:rPr lang="zh-CN" altLang="zh-CN" sz="2000" dirty="0" smtClean="0">
                <a:solidFill>
                  <a:srgbClr val="FF0000"/>
                </a:solidFill>
                <a:latin typeface="黑体" panose="02010609060101010101" pitchFamily="49" charset="-122"/>
                <a:ea typeface="黑体" panose="02010609060101010101" pitchFamily="49" charset="-122"/>
              </a:rPr>
              <a:t>．统计分析</a:t>
            </a:r>
            <a:r>
              <a:rPr lang="zh-CN" altLang="zh-CN" sz="2000" dirty="0">
                <a:solidFill>
                  <a:srgbClr val="FF0000"/>
                </a:solidFill>
                <a:latin typeface="黑体" panose="02010609060101010101" pitchFamily="49" charset="-122"/>
                <a:ea typeface="黑体" panose="02010609060101010101" pitchFamily="49" charset="-122"/>
              </a:rPr>
              <a:t>攻击：</a:t>
            </a:r>
            <a:r>
              <a:rPr lang="zh-CN" altLang="zh-CN" sz="2000" dirty="0">
                <a:latin typeface="黑体" panose="02010609060101010101" pitchFamily="49" charset="-122"/>
                <a:ea typeface="黑体" panose="02010609060101010101" pitchFamily="49" charset="-122"/>
              </a:rPr>
              <a:t>当采用同一密朗在不同图像中嵌入同样认证信息时，攻击者通过对大量取证图像统计分析，有可能分析出水印嵌入规律。</a:t>
            </a:r>
          </a:p>
        </p:txBody>
      </p:sp>
      <p:sp>
        <p:nvSpPr>
          <p:cNvPr id="8"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dirty="0" smtClean="0">
                <a:solidFill>
                  <a:schemeClr val="accent5">
                    <a:lumMod val="50000"/>
                  </a:schemeClr>
                </a:solidFill>
              </a:rPr>
              <a:t>三、认证</a:t>
            </a:r>
            <a:r>
              <a:rPr lang="zh-CN" altLang="en-US" sz="3200" dirty="0">
                <a:solidFill>
                  <a:schemeClr val="accent5">
                    <a:lumMod val="50000"/>
                  </a:schemeClr>
                </a:solidFill>
              </a:rPr>
              <a:t>数字</a:t>
            </a:r>
            <a:r>
              <a:rPr lang="zh-CN" altLang="en-US" sz="3200" dirty="0" smtClean="0">
                <a:solidFill>
                  <a:schemeClr val="accent5">
                    <a:lumMod val="50000"/>
                  </a:schemeClr>
                </a:solidFill>
              </a:rPr>
              <a:t>水印简介</a:t>
            </a:r>
            <a:endParaRPr lang="en-US" altLang="zh-CN" sz="3200" dirty="0">
              <a:solidFill>
                <a:schemeClr val="accent5">
                  <a:lumMod val="50000"/>
                </a:schemeClr>
              </a:solidFill>
            </a:endParaRPr>
          </a:p>
        </p:txBody>
      </p:sp>
      <p:sp>
        <p:nvSpPr>
          <p:cNvPr id="9" name="标题 1"/>
          <p:cNvSpPr>
            <a:spLocks noGrp="1"/>
          </p:cNvSpPr>
          <p:nvPr>
            <p:ph type="title"/>
          </p:nvPr>
        </p:nvSpPr>
        <p:spPr>
          <a:xfrm>
            <a:off x="-2268760" y="1052736"/>
            <a:ext cx="8424863" cy="536575"/>
          </a:xfrm>
        </p:spPr>
        <p:txBody>
          <a:bodyPr/>
          <a:lstStyle/>
          <a:p>
            <a:r>
              <a:rPr lang="zh-CN" altLang="en-US" dirty="0" smtClean="0">
                <a:solidFill>
                  <a:srgbClr val="00B050"/>
                </a:solidFill>
              </a:rPr>
              <a:t>认证水印所受攻击</a:t>
            </a:r>
            <a:endParaRPr lang="zh-CN" altLang="en-US" dirty="0">
              <a:solidFill>
                <a:srgbClr val="00B050"/>
              </a:solidFill>
            </a:endParaRPr>
          </a:p>
        </p:txBody>
      </p:sp>
    </p:spTree>
    <p:extLst>
      <p:ext uri="{BB962C8B-B14F-4D97-AF65-F5344CB8AC3E}">
        <p14:creationId xmlns:p14="http://schemas.microsoft.com/office/powerpoint/2010/main" val="215991809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8"/>
          <p:cNvSpPr>
            <a:spLocks noChangeArrowheads="1"/>
          </p:cNvSpPr>
          <p:nvPr/>
        </p:nvSpPr>
        <p:spPr bwMode="auto">
          <a:xfrm>
            <a:off x="399274" y="1916832"/>
            <a:ext cx="8569325" cy="2087562"/>
          </a:xfrm>
          <a:prstGeom prst="rect">
            <a:avLst/>
          </a:prstGeom>
          <a:solidFill>
            <a:schemeClr val="bg1"/>
          </a:solidFill>
          <a:ln w="28575" cap="flat" cmpd="sng">
            <a:solidFill>
              <a:srgbClr val="99CC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a:t>
            </a:r>
            <a:r>
              <a:rPr lang="zh-CN" altLang="en-US" sz="2400" b="1">
                <a:solidFill>
                  <a:srgbClr val="FF0000"/>
                </a:solidFill>
              </a:rPr>
              <a:t>基于像素</a:t>
            </a:r>
            <a:r>
              <a:rPr lang="zh-CN" altLang="en-US" sz="2400" b="1" smtClean="0">
                <a:solidFill>
                  <a:srgbClr val="FF0000"/>
                </a:solidFill>
              </a:rPr>
              <a:t>级</a:t>
            </a:r>
            <a:endParaRPr lang="en-US" altLang="zh-CN" sz="2400" b="1">
              <a:solidFill>
                <a:srgbClr val="FF0000"/>
              </a:solidFill>
            </a:endParaRPr>
          </a:p>
          <a:p>
            <a:pPr algn="just"/>
            <a:r>
              <a:rPr lang="zh-CN" altLang="en-US" sz="2400" smtClean="0">
                <a:latin typeface="Times New Roman" pitchFamily="18" charset="0"/>
                <a:cs typeface="Times New Roman" pitchFamily="18" charset="0"/>
              </a:rPr>
              <a:t>文献</a:t>
            </a:r>
            <a:r>
              <a:rPr lang="zh-CN" altLang="en-US" sz="2400">
                <a:latin typeface="Times New Roman" pitchFamily="18" charset="0"/>
              </a:rPr>
              <a:t>[</a:t>
            </a:r>
            <a:r>
              <a:rPr lang="zh-CN" altLang="en-US" sz="2400">
                <a:latin typeface="Times New Roman" pitchFamily="18" charset="0"/>
                <a:cs typeface="Times New Roman" pitchFamily="18" charset="0"/>
              </a:rPr>
              <a:t>1]、[2]中，Yeung和Minzter较早提出一种基于单像素的脆弱水印算法，</a:t>
            </a:r>
            <a:r>
              <a:rPr lang="zh-CN" altLang="en-US" sz="2400">
                <a:solidFill>
                  <a:srgbClr val="3333FF"/>
                </a:solidFill>
                <a:latin typeface="Times New Roman" pitchFamily="18" charset="0"/>
                <a:cs typeface="Times New Roman" pitchFamily="18" charset="0"/>
              </a:rPr>
              <a:t>算法不能抵抗黑盒攻击，存在严重的安全隐患。</a:t>
            </a:r>
          </a:p>
          <a:p>
            <a:pPr algn="just"/>
            <a:r>
              <a:rPr lang="zh-CN" altLang="en-US" sz="2400">
                <a:solidFill>
                  <a:srgbClr val="3333FF"/>
                </a:solidFill>
              </a:rPr>
              <a:t>单像素脆弱水印算的安全隐患</a:t>
            </a:r>
            <a:r>
              <a:rPr lang="zh-CN" altLang="en-US" sz="2400"/>
              <a:t>，推动了基于图像块的脆弱水印算法的发展</a:t>
            </a:r>
          </a:p>
        </p:txBody>
      </p:sp>
      <p:sp>
        <p:nvSpPr>
          <p:cNvPr id="36869" name="TextBox 19"/>
          <p:cNvSpPr txBox="1">
            <a:spLocks noChangeArrowheads="1"/>
          </p:cNvSpPr>
          <p:nvPr/>
        </p:nvSpPr>
        <p:spPr bwMode="auto">
          <a:xfrm>
            <a:off x="414082" y="4365104"/>
            <a:ext cx="8569325" cy="1471612"/>
          </a:xfrm>
          <a:prstGeom prst="rect">
            <a:avLst/>
          </a:prstGeom>
          <a:solidFill>
            <a:schemeClr val="bg1"/>
          </a:solidFill>
          <a:ln w="9525" cap="flat" cmpd="sng">
            <a:solidFill>
              <a:srgbClr val="FF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1800">
                <a:solidFill>
                  <a:srgbClr val="FF0000"/>
                </a:solidFill>
                <a:latin typeface="Times New Roman" pitchFamily="18" charset="0"/>
              </a:rPr>
              <a:t>[1]Yeung M, Mintzer F.An invisible watermarking technique for image verification [A].In Proceedings of the IEEE International Conference on Image Processing[C]. Santa Barbara, USA, 1997,680-683.</a:t>
            </a:r>
          </a:p>
          <a:p>
            <a:r>
              <a:rPr lang="zh-CN" altLang="en-US" sz="1800">
                <a:solidFill>
                  <a:srgbClr val="FF0000"/>
                </a:solidFill>
                <a:latin typeface="Times New Roman" pitchFamily="18" charset="0"/>
                <a:cs typeface="Times New Roman" pitchFamily="18" charset="0"/>
              </a:rPr>
              <a:t>[2]M. M. Yeung, F. C. Mintzer. Invisible watermarking for image verification. Journal of Electronic Imaging, July 1998,7(3):578– 591.</a:t>
            </a:r>
          </a:p>
        </p:txBody>
      </p:sp>
      <p:sp>
        <p:nvSpPr>
          <p:cNvPr id="2" name="标题 1"/>
          <p:cNvSpPr>
            <a:spLocks noGrp="1"/>
          </p:cNvSpPr>
          <p:nvPr>
            <p:ph type="title"/>
          </p:nvPr>
        </p:nvSpPr>
        <p:spPr/>
        <p:txBody>
          <a:bodyPr/>
          <a:lstStyle/>
          <a:p>
            <a:endParaRPr lang="zh-CN" altLang="en-US"/>
          </a:p>
        </p:txBody>
      </p:sp>
      <p:sp>
        <p:nvSpPr>
          <p:cNvPr id="7"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dirty="0" smtClean="0">
                <a:solidFill>
                  <a:schemeClr val="accent5">
                    <a:lumMod val="50000"/>
                  </a:schemeClr>
                </a:solidFill>
              </a:rPr>
              <a:t>三、认证</a:t>
            </a:r>
            <a:r>
              <a:rPr lang="zh-CN" altLang="en-US" sz="3200" dirty="0">
                <a:solidFill>
                  <a:schemeClr val="accent5">
                    <a:lumMod val="50000"/>
                  </a:schemeClr>
                </a:solidFill>
              </a:rPr>
              <a:t>数字</a:t>
            </a:r>
            <a:r>
              <a:rPr lang="zh-CN" altLang="en-US" sz="3200" dirty="0" smtClean="0">
                <a:solidFill>
                  <a:schemeClr val="accent5">
                    <a:lumMod val="50000"/>
                  </a:schemeClr>
                </a:solidFill>
              </a:rPr>
              <a:t>水印简介</a:t>
            </a:r>
            <a:endParaRPr lang="en-US" altLang="zh-CN" sz="3200" dirty="0">
              <a:solidFill>
                <a:schemeClr val="accent5">
                  <a:lumMod val="50000"/>
                </a:schemeClr>
              </a:solidFill>
            </a:endParaRPr>
          </a:p>
        </p:txBody>
      </p:sp>
      <p:sp>
        <p:nvSpPr>
          <p:cNvPr id="8" name="标题 1"/>
          <p:cNvSpPr txBox="1">
            <a:spLocks/>
          </p:cNvSpPr>
          <p:nvPr/>
        </p:nvSpPr>
        <p:spPr bwMode="gray">
          <a:xfrm>
            <a:off x="-2268760" y="1052736"/>
            <a:ext cx="8424863" cy="536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r>
              <a:rPr lang="zh-CN" altLang="en-US" kern="0" smtClean="0">
                <a:solidFill>
                  <a:srgbClr val="00B050"/>
                </a:solidFill>
              </a:rPr>
              <a:t>认证水印研究现状</a:t>
            </a:r>
            <a:endParaRPr lang="zh-CN" altLang="en-US" kern="0" dirty="0">
              <a:solidFill>
                <a:srgbClr val="00B050"/>
              </a:solidFill>
            </a:endParaRPr>
          </a:p>
        </p:txBody>
      </p:sp>
    </p:spTree>
    <p:extLst>
      <p:ext uri="{BB962C8B-B14F-4D97-AF65-F5344CB8AC3E}">
        <p14:creationId xmlns:p14="http://schemas.microsoft.com/office/powerpoint/2010/main" val="1063822463"/>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3"/>
          <p:cNvSpPr txBox="1">
            <a:spLocks noChangeArrowheads="1"/>
          </p:cNvSpPr>
          <p:nvPr/>
        </p:nvSpPr>
        <p:spPr bwMode="auto">
          <a:xfrm>
            <a:off x="398576" y="1971675"/>
            <a:ext cx="8420100" cy="2355850"/>
          </a:xfrm>
          <a:prstGeom prst="rect">
            <a:avLst/>
          </a:prstGeom>
          <a:solidFill>
            <a:schemeClr val="bg1"/>
          </a:solidFill>
          <a:ln w="9525" cap="flat" cmpd="sng">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2400" b="1">
                <a:solidFill>
                  <a:srgbClr val="FF0000"/>
                </a:solidFill>
                <a:latin typeface="Times New Roman" pitchFamily="18" charset="0"/>
                <a:cs typeface="Times New Roman" pitchFamily="18" charset="0"/>
              </a:rPr>
              <a:t>2</a:t>
            </a:r>
            <a:r>
              <a:rPr lang="zh-CN" altLang="en-US" sz="2400" b="1">
                <a:solidFill>
                  <a:srgbClr val="FF0000"/>
                </a:solidFill>
                <a:latin typeface="Times New Roman" pitchFamily="18" charset="0"/>
                <a:cs typeface="Times New Roman" pitchFamily="18" charset="0"/>
              </a:rPr>
              <a:t>、</a:t>
            </a:r>
            <a:r>
              <a:rPr lang="zh-CN" altLang="en-US" sz="2400" b="1">
                <a:solidFill>
                  <a:srgbClr val="FF0000"/>
                </a:solidFill>
                <a:latin typeface="宋体" pitchFamily="2" charset="-122"/>
              </a:rPr>
              <a:t>基于图像块</a:t>
            </a:r>
            <a:endParaRPr lang="en-US" altLang="zh-CN" sz="2400" b="1">
              <a:solidFill>
                <a:srgbClr val="FF0000"/>
              </a:solidFill>
              <a:latin typeface="宋体" pitchFamily="2" charset="-122"/>
            </a:endParaRPr>
          </a:p>
          <a:p>
            <a:endParaRPr lang="en-US" altLang="zh-CN" sz="1800" b="1">
              <a:solidFill>
                <a:srgbClr val="FF0000"/>
              </a:solidFill>
            </a:endParaRPr>
          </a:p>
          <a:p>
            <a:r>
              <a:rPr lang="zh-CN" altLang="en-US" sz="1800" b="1">
                <a:solidFill>
                  <a:srgbClr val="FF0000"/>
                </a:solidFill>
              </a:rPr>
              <a:t>              </a:t>
            </a:r>
          </a:p>
          <a:p>
            <a:endParaRPr lang="en-US" altLang="zh-CN" sz="1800" b="1">
              <a:solidFill>
                <a:srgbClr val="FF0000"/>
              </a:solidFill>
            </a:endParaRPr>
          </a:p>
          <a:p>
            <a:endParaRPr lang="en-US" altLang="zh-CN" sz="1800" b="1">
              <a:solidFill>
                <a:srgbClr val="FF0000"/>
              </a:solidFill>
            </a:endParaRPr>
          </a:p>
          <a:p>
            <a:endParaRPr lang="en-US" altLang="zh-CN" sz="1800" b="1">
              <a:solidFill>
                <a:srgbClr val="FF0000"/>
              </a:solidFill>
            </a:endParaRPr>
          </a:p>
          <a:p>
            <a:endParaRPr lang="en-US" altLang="zh-CN" sz="1800" b="1">
              <a:solidFill>
                <a:srgbClr val="FF0000"/>
              </a:solidFill>
            </a:endParaRPr>
          </a:p>
          <a:p>
            <a:r>
              <a:rPr lang="en-US" altLang="zh-CN" b="1"/>
              <a:t>      </a:t>
            </a:r>
            <a:endParaRPr lang="en-US" altLang="zh-CN" sz="1400"/>
          </a:p>
        </p:txBody>
      </p:sp>
      <p:sp>
        <p:nvSpPr>
          <p:cNvPr id="37893" name="TextBox 19"/>
          <p:cNvSpPr txBox="1">
            <a:spLocks noChangeArrowheads="1"/>
          </p:cNvSpPr>
          <p:nvPr/>
        </p:nvSpPr>
        <p:spPr bwMode="auto">
          <a:xfrm>
            <a:off x="398576" y="4653136"/>
            <a:ext cx="8420100" cy="1746250"/>
          </a:xfrm>
          <a:prstGeom prst="rect">
            <a:avLst/>
          </a:prstGeom>
          <a:solidFill>
            <a:schemeClr val="bg1"/>
          </a:solidFill>
          <a:ln w="9525" cap="flat" cmpd="sng">
            <a:solidFill>
              <a:srgbClr val="FF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1800">
                <a:solidFill>
                  <a:srgbClr val="FF0000"/>
                </a:solidFill>
                <a:latin typeface="Times New Roman" pitchFamily="18" charset="0"/>
                <a:cs typeface="Times New Roman" pitchFamily="18" charset="0"/>
              </a:rPr>
              <a:t>[3]</a:t>
            </a:r>
            <a:r>
              <a:rPr lang="zh-CN" altLang="en-US" sz="1800">
                <a:solidFill>
                  <a:srgbClr val="FF0000"/>
                </a:solidFill>
                <a:latin typeface="Times New Roman" pitchFamily="18" charset="0"/>
                <a:cs typeface="Times New Roman" pitchFamily="18" charset="0"/>
              </a:rPr>
              <a:t> </a:t>
            </a:r>
            <a:r>
              <a:rPr lang="en-US" altLang="zh-CN" sz="1800">
                <a:solidFill>
                  <a:srgbClr val="FF0000"/>
                </a:solidFill>
                <a:latin typeface="Times New Roman" pitchFamily="18" charset="0"/>
                <a:cs typeface="Times New Roman" pitchFamily="18" charset="0"/>
              </a:rPr>
              <a:t>Wong P W. A public key watermark for image verification and authentication. In: Proc Int Conf Image Processing, 1998.</a:t>
            </a:r>
            <a:endParaRPr lang="zh-CN" altLang="en-US" sz="1800">
              <a:solidFill>
                <a:srgbClr val="FF0000"/>
              </a:solidFill>
              <a:latin typeface="Times New Roman" pitchFamily="18" charset="0"/>
              <a:cs typeface="Times New Roman" pitchFamily="18" charset="0"/>
            </a:endParaRPr>
          </a:p>
          <a:p>
            <a:r>
              <a:rPr lang="en-US" altLang="zh-CN" sz="1800">
                <a:solidFill>
                  <a:srgbClr val="FF0000"/>
                </a:solidFill>
                <a:latin typeface="Times New Roman" pitchFamily="18" charset="0"/>
                <a:cs typeface="Times New Roman" pitchFamily="18" charset="0"/>
              </a:rPr>
              <a:t>[</a:t>
            </a:r>
            <a:r>
              <a:rPr lang="zh-CN" altLang="en-US" sz="1800">
                <a:solidFill>
                  <a:srgbClr val="FF0000"/>
                </a:solidFill>
                <a:latin typeface="Times New Roman" pitchFamily="18" charset="0"/>
                <a:cs typeface="Times New Roman" pitchFamily="18" charset="0"/>
              </a:rPr>
              <a:t>4</a:t>
            </a:r>
            <a:r>
              <a:rPr lang="en-US" altLang="zh-CN" sz="1800">
                <a:solidFill>
                  <a:srgbClr val="FF0000"/>
                </a:solidFill>
                <a:latin typeface="Times New Roman" pitchFamily="18" charset="0"/>
                <a:cs typeface="Times New Roman" pitchFamily="18" charset="0"/>
              </a:rPr>
              <a:t>] Barreto P, Kim H, Rijmen V. Toward secure public-key block-wise fragile authentication watermarking. IEEE Proc Vis Image Signal Process. 2002.</a:t>
            </a:r>
            <a:endParaRPr lang="zh-CN" altLang="en-US" sz="1800">
              <a:solidFill>
                <a:srgbClr val="FF0000"/>
              </a:solidFill>
              <a:latin typeface="Times New Roman" pitchFamily="18" charset="0"/>
              <a:cs typeface="Times New Roman" pitchFamily="18" charset="0"/>
            </a:endParaRPr>
          </a:p>
          <a:p>
            <a:r>
              <a:rPr lang="en-US" altLang="zh-CN" sz="1800">
                <a:solidFill>
                  <a:srgbClr val="FF0000"/>
                </a:solidFill>
                <a:latin typeface="Times New Roman" pitchFamily="18" charset="0"/>
                <a:cs typeface="Times New Roman" pitchFamily="18" charset="0"/>
              </a:rPr>
              <a:t>[</a:t>
            </a:r>
            <a:r>
              <a:rPr lang="zh-CN" altLang="en-US" sz="1800">
                <a:solidFill>
                  <a:srgbClr val="FF0000"/>
                </a:solidFill>
                <a:latin typeface="Times New Roman" pitchFamily="18" charset="0"/>
                <a:cs typeface="Times New Roman" pitchFamily="18" charset="0"/>
              </a:rPr>
              <a:t>5</a:t>
            </a:r>
            <a:r>
              <a:rPr lang="en-US" altLang="zh-CN" sz="1800">
                <a:solidFill>
                  <a:srgbClr val="FF0000"/>
                </a:solidFill>
                <a:latin typeface="Times New Roman" pitchFamily="18" charset="0"/>
                <a:cs typeface="Times New Roman" pitchFamily="18" charset="0"/>
              </a:rPr>
              <a:t>]</a:t>
            </a:r>
            <a:r>
              <a:rPr lang="zh-CN" altLang="en-US" sz="1800">
                <a:solidFill>
                  <a:srgbClr val="FF0000"/>
                </a:solidFill>
                <a:latin typeface="Times New Roman" pitchFamily="18" charset="0"/>
                <a:cs typeface="Times New Roman" pitchFamily="18" charset="0"/>
              </a:rPr>
              <a:t> </a:t>
            </a:r>
            <a:r>
              <a:rPr lang="zh-CN" altLang="en-US" sz="1800">
                <a:solidFill>
                  <a:srgbClr val="FF0000"/>
                </a:solidFill>
                <a:latin typeface="宋体" pitchFamily="2" charset="-122"/>
              </a:rPr>
              <a:t>张鸿宾，杨成</a:t>
            </a:r>
            <a:r>
              <a:rPr lang="en-US" altLang="zh-CN" sz="1800">
                <a:solidFill>
                  <a:srgbClr val="FF0000"/>
                </a:solidFill>
                <a:latin typeface="宋体" pitchFamily="2" charset="-122"/>
              </a:rPr>
              <a:t>. </a:t>
            </a:r>
            <a:r>
              <a:rPr lang="zh-CN" altLang="en-US" sz="1800">
                <a:solidFill>
                  <a:srgbClr val="FF0000"/>
                </a:solidFill>
                <a:latin typeface="宋体" pitchFamily="2" charset="-122"/>
              </a:rPr>
              <a:t>图像的自嵌入及篡改的检测和恢复算法</a:t>
            </a:r>
            <a:r>
              <a:rPr lang="en-US" altLang="zh-CN" sz="1800">
                <a:solidFill>
                  <a:srgbClr val="FF0000"/>
                </a:solidFill>
                <a:latin typeface="宋体" pitchFamily="2" charset="-122"/>
              </a:rPr>
              <a:t>. </a:t>
            </a:r>
            <a:r>
              <a:rPr lang="zh-CN" altLang="en-US" sz="1800">
                <a:solidFill>
                  <a:srgbClr val="FF0000"/>
                </a:solidFill>
                <a:latin typeface="宋体" pitchFamily="2" charset="-122"/>
              </a:rPr>
              <a:t>电子学报</a:t>
            </a:r>
            <a:r>
              <a:rPr lang="en-US" altLang="zh-CN" sz="1800">
                <a:solidFill>
                  <a:srgbClr val="FF0000"/>
                </a:solidFill>
                <a:latin typeface="宋体" pitchFamily="2" charset="-122"/>
              </a:rPr>
              <a:t>,</a:t>
            </a:r>
            <a:r>
              <a:rPr lang="en-US" altLang="zh-CN" sz="1800">
                <a:solidFill>
                  <a:srgbClr val="FF0000"/>
                </a:solidFill>
                <a:latin typeface="Times New Roman" pitchFamily="18" charset="0"/>
                <a:cs typeface="Times New Roman" pitchFamily="18" charset="0"/>
              </a:rPr>
              <a:t> 2004.</a:t>
            </a:r>
            <a:endParaRPr lang="zh-CN" altLang="en-US" sz="1800">
              <a:solidFill>
                <a:srgbClr val="FF0000"/>
              </a:solidFill>
              <a:latin typeface="Times New Roman" pitchFamily="18" charset="0"/>
              <a:cs typeface="Times New Roman" pitchFamily="18" charset="0"/>
            </a:endParaRPr>
          </a:p>
          <a:p>
            <a:r>
              <a:rPr lang="en-US" altLang="zh-CN" sz="1800">
                <a:solidFill>
                  <a:srgbClr val="FF0000"/>
                </a:solidFill>
                <a:latin typeface="Times New Roman" pitchFamily="18" charset="0"/>
                <a:cs typeface="Times New Roman" pitchFamily="18" charset="0"/>
              </a:rPr>
              <a:t>[</a:t>
            </a:r>
            <a:r>
              <a:rPr lang="zh-CN" altLang="en-US" sz="1800">
                <a:solidFill>
                  <a:srgbClr val="FF0000"/>
                </a:solidFill>
                <a:latin typeface="Times New Roman" pitchFamily="18" charset="0"/>
                <a:cs typeface="Times New Roman" pitchFamily="18" charset="0"/>
              </a:rPr>
              <a:t>6</a:t>
            </a:r>
            <a:r>
              <a:rPr lang="en-US" altLang="zh-CN" sz="1800">
                <a:solidFill>
                  <a:srgbClr val="FF0000"/>
                </a:solidFill>
                <a:latin typeface="Times New Roman" pitchFamily="18" charset="0"/>
                <a:cs typeface="Times New Roman" pitchFamily="18" charset="0"/>
              </a:rPr>
              <a:t>]</a:t>
            </a:r>
            <a:r>
              <a:rPr lang="zh-CN" altLang="en-US" sz="1800">
                <a:solidFill>
                  <a:srgbClr val="FF0000"/>
                </a:solidFill>
                <a:latin typeface="宋体" pitchFamily="2" charset="-122"/>
              </a:rPr>
              <a:t>和红杰，张家树</a:t>
            </a:r>
            <a:r>
              <a:rPr lang="en-US" altLang="zh-CN" sz="1800">
                <a:solidFill>
                  <a:srgbClr val="FF0000"/>
                </a:solidFill>
                <a:latin typeface="宋体" pitchFamily="2" charset="-122"/>
              </a:rPr>
              <a:t>. </a:t>
            </a:r>
            <a:r>
              <a:rPr lang="zh-CN" altLang="en-US" sz="1800">
                <a:solidFill>
                  <a:srgbClr val="FF0000"/>
                </a:solidFill>
                <a:latin typeface="宋体" pitchFamily="2" charset="-122"/>
              </a:rPr>
              <a:t>基于混沌的自嵌入安全水印算法</a:t>
            </a:r>
            <a:r>
              <a:rPr lang="en-US" altLang="zh-CN" sz="1800">
                <a:solidFill>
                  <a:srgbClr val="FF0000"/>
                </a:solidFill>
                <a:latin typeface="宋体" pitchFamily="2" charset="-122"/>
              </a:rPr>
              <a:t>. </a:t>
            </a:r>
            <a:r>
              <a:rPr lang="zh-CN" altLang="en-US" sz="1800">
                <a:solidFill>
                  <a:srgbClr val="FF0000"/>
                </a:solidFill>
                <a:latin typeface="宋体" pitchFamily="2" charset="-122"/>
              </a:rPr>
              <a:t>物理学报</a:t>
            </a:r>
            <a:r>
              <a:rPr lang="en-US" altLang="zh-CN" sz="1800">
                <a:solidFill>
                  <a:srgbClr val="FF0000"/>
                </a:solidFill>
                <a:latin typeface="宋体" pitchFamily="2" charset="-122"/>
              </a:rPr>
              <a:t>, </a:t>
            </a:r>
            <a:r>
              <a:rPr lang="en-US" altLang="zh-CN" sz="1800">
                <a:solidFill>
                  <a:srgbClr val="FF0000"/>
                </a:solidFill>
                <a:latin typeface="Times New Roman" pitchFamily="18" charset="0"/>
                <a:cs typeface="Times New Roman" pitchFamily="18" charset="0"/>
              </a:rPr>
              <a:t>2007.</a:t>
            </a:r>
            <a:endParaRPr lang="zh-CN" altLang="en-US" sz="1800">
              <a:solidFill>
                <a:srgbClr val="FF0000"/>
              </a:solidFill>
              <a:latin typeface="Times New Roman" pitchFamily="18" charset="0"/>
              <a:cs typeface="Times New Roman" pitchFamily="18" charset="0"/>
            </a:endParaRPr>
          </a:p>
        </p:txBody>
      </p:sp>
      <p:sp>
        <p:nvSpPr>
          <p:cNvPr id="37894" name="TextBox 15"/>
          <p:cNvSpPr txBox="1">
            <a:spLocks noChangeArrowheads="1"/>
          </p:cNvSpPr>
          <p:nvPr/>
        </p:nvSpPr>
        <p:spPr bwMode="auto">
          <a:xfrm>
            <a:off x="2702039" y="2771775"/>
            <a:ext cx="2133600" cy="1206500"/>
          </a:xfrm>
          <a:prstGeom prst="rect">
            <a:avLst/>
          </a:prstGeom>
          <a:noFill/>
          <a:ln w="19050" cap="flat" cmpd="sng">
            <a:solidFill>
              <a:srgbClr val="92D0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1800" b="1">
                <a:solidFill>
                  <a:srgbClr val="FF0000"/>
                </a:solidFill>
              </a:rPr>
              <a:t>块相关</a:t>
            </a:r>
            <a:endParaRPr lang="en-US" altLang="zh-CN" sz="1800" b="1">
              <a:solidFill>
                <a:srgbClr val="FF0000"/>
              </a:solidFill>
            </a:endParaRPr>
          </a:p>
          <a:p>
            <a:r>
              <a:rPr lang="zh-CN" altLang="en-US" sz="1800">
                <a:solidFill>
                  <a:srgbClr val="0066FF"/>
                </a:solidFill>
              </a:rPr>
              <a:t>抗拼贴攻击时只能检测到篡改边界</a:t>
            </a:r>
            <a:endParaRPr lang="en-US" altLang="zh-CN" sz="1800">
              <a:solidFill>
                <a:srgbClr val="0066FF"/>
              </a:solidFill>
            </a:endParaRPr>
          </a:p>
          <a:p>
            <a:r>
              <a:rPr lang="zh-CN" altLang="en-US" sz="1800"/>
              <a:t>文献</a:t>
            </a:r>
            <a:r>
              <a:rPr lang="en-US" altLang="zh-CN" sz="1800"/>
              <a:t>[4]</a:t>
            </a:r>
            <a:endParaRPr lang="zh-CN" altLang="en-US" sz="1800"/>
          </a:p>
        </p:txBody>
      </p:sp>
      <p:sp>
        <p:nvSpPr>
          <p:cNvPr id="37895" name="TextBox 16"/>
          <p:cNvSpPr txBox="1">
            <a:spLocks noChangeArrowheads="1"/>
          </p:cNvSpPr>
          <p:nvPr/>
        </p:nvSpPr>
        <p:spPr bwMode="auto">
          <a:xfrm>
            <a:off x="5078526" y="2771775"/>
            <a:ext cx="1752600" cy="923330"/>
          </a:xfrm>
          <a:prstGeom prst="rect">
            <a:avLst/>
          </a:prstGeom>
          <a:noFill/>
          <a:ln w="19050" cap="flat" cmpd="sng">
            <a:solidFill>
              <a:srgbClr val="92D0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1800" b="1">
                <a:solidFill>
                  <a:srgbClr val="FF0000"/>
                </a:solidFill>
              </a:rPr>
              <a:t>嵌入偏移块</a:t>
            </a:r>
            <a:endParaRPr lang="en-US" altLang="zh-CN" sz="1800" b="1">
              <a:solidFill>
                <a:srgbClr val="FF0000"/>
              </a:solidFill>
            </a:endParaRPr>
          </a:p>
          <a:p>
            <a:r>
              <a:rPr lang="zh-CN" altLang="en-US" sz="1800">
                <a:solidFill>
                  <a:srgbClr val="0066FF"/>
                </a:solidFill>
              </a:rPr>
              <a:t>容易</a:t>
            </a:r>
            <a:r>
              <a:rPr lang="zh-CN" altLang="en-US">
                <a:solidFill>
                  <a:srgbClr val="0066FF"/>
                </a:solidFill>
              </a:rPr>
              <a:t>遭受抗拼贴攻击</a:t>
            </a:r>
            <a:r>
              <a:rPr lang="zh-CN" altLang="en-US" sz="1800" smtClean="0"/>
              <a:t>文献</a:t>
            </a:r>
            <a:r>
              <a:rPr lang="en-US" altLang="zh-CN" sz="1800"/>
              <a:t>[</a:t>
            </a:r>
            <a:r>
              <a:rPr lang="zh-CN" altLang="en-US" sz="1800"/>
              <a:t>5</a:t>
            </a:r>
            <a:r>
              <a:rPr lang="en-US" altLang="zh-CN" sz="1800"/>
              <a:t>]</a:t>
            </a:r>
            <a:endParaRPr lang="zh-CN" altLang="en-US" sz="1800"/>
          </a:p>
        </p:txBody>
      </p:sp>
      <p:sp>
        <p:nvSpPr>
          <p:cNvPr id="37896" name="TextBox 17"/>
          <p:cNvSpPr txBox="1">
            <a:spLocks noChangeArrowheads="1"/>
          </p:cNvSpPr>
          <p:nvPr/>
        </p:nvSpPr>
        <p:spPr bwMode="auto">
          <a:xfrm>
            <a:off x="7167676" y="2771775"/>
            <a:ext cx="1447800" cy="1477328"/>
          </a:xfrm>
          <a:prstGeom prst="rect">
            <a:avLst/>
          </a:prstGeom>
          <a:noFill/>
          <a:ln w="19050" cap="flat" cmpd="sng">
            <a:solidFill>
              <a:srgbClr val="92D0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1800" b="1">
                <a:solidFill>
                  <a:srgbClr val="FF0000"/>
                </a:solidFill>
              </a:rPr>
              <a:t>随机嵌入</a:t>
            </a:r>
            <a:endParaRPr lang="en-US" altLang="zh-CN" sz="1800" b="1">
              <a:solidFill>
                <a:srgbClr val="FF0000"/>
              </a:solidFill>
            </a:endParaRPr>
          </a:p>
          <a:p>
            <a:r>
              <a:rPr lang="zh-CN" altLang="en-US" sz="1800">
                <a:solidFill>
                  <a:srgbClr val="0066FF"/>
                </a:solidFill>
              </a:rPr>
              <a:t>算法安全性</a:t>
            </a:r>
            <a:r>
              <a:rPr lang="zh-CN" altLang="en-US" sz="1800" smtClean="0">
                <a:solidFill>
                  <a:srgbClr val="0066FF"/>
                </a:solidFill>
              </a:rPr>
              <a:t>提高，定位精度不高</a:t>
            </a:r>
            <a:endParaRPr lang="en-US" altLang="zh-CN" sz="1800">
              <a:solidFill>
                <a:srgbClr val="0066FF"/>
              </a:solidFill>
            </a:endParaRPr>
          </a:p>
          <a:p>
            <a:r>
              <a:rPr lang="zh-CN" altLang="en-US" sz="1800"/>
              <a:t>文献</a:t>
            </a:r>
            <a:r>
              <a:rPr lang="en-US" altLang="zh-CN" sz="1800"/>
              <a:t>[</a:t>
            </a:r>
            <a:r>
              <a:rPr lang="zh-CN" altLang="en-US" sz="1800"/>
              <a:t>6</a:t>
            </a:r>
            <a:r>
              <a:rPr lang="en-US" altLang="zh-CN" sz="1800"/>
              <a:t>]</a:t>
            </a:r>
            <a:endParaRPr lang="zh-CN" altLang="en-US" sz="1800"/>
          </a:p>
        </p:txBody>
      </p:sp>
      <p:sp>
        <p:nvSpPr>
          <p:cNvPr id="37897" name="TextBox 2"/>
          <p:cNvSpPr txBox="1">
            <a:spLocks noChangeArrowheads="1"/>
          </p:cNvSpPr>
          <p:nvPr/>
        </p:nvSpPr>
        <p:spPr bwMode="auto">
          <a:xfrm>
            <a:off x="685914" y="2778125"/>
            <a:ext cx="1828800" cy="1208088"/>
          </a:xfrm>
          <a:prstGeom prst="rect">
            <a:avLst/>
          </a:prstGeom>
          <a:noFill/>
          <a:ln w="19050" cap="flat" cmpd="sng">
            <a:solidFill>
              <a:srgbClr val="92D0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1800" b="1">
                <a:solidFill>
                  <a:srgbClr val="FF0000"/>
                </a:solidFill>
              </a:rPr>
              <a:t>块独立</a:t>
            </a:r>
            <a:endParaRPr lang="en-US" altLang="zh-CN" sz="1800" b="1">
              <a:solidFill>
                <a:srgbClr val="FF0000"/>
              </a:solidFill>
            </a:endParaRPr>
          </a:p>
          <a:p>
            <a:r>
              <a:rPr lang="zh-CN" altLang="en-US" sz="1800">
                <a:solidFill>
                  <a:srgbClr val="0066FF"/>
                </a:solidFill>
              </a:rPr>
              <a:t>不能</a:t>
            </a:r>
            <a:r>
              <a:rPr lang="zh-CN" altLang="en-US" sz="1800" smtClean="0">
                <a:solidFill>
                  <a:srgbClr val="0066FF"/>
                </a:solidFill>
              </a:rPr>
              <a:t>抵抗量化攻击</a:t>
            </a:r>
            <a:r>
              <a:rPr lang="zh-CN" altLang="en-US" sz="1800">
                <a:solidFill>
                  <a:srgbClr val="0066FF"/>
                </a:solidFill>
              </a:rPr>
              <a:t>和拼贴攻击</a:t>
            </a:r>
            <a:endParaRPr lang="en-US" altLang="zh-CN" sz="1800">
              <a:solidFill>
                <a:srgbClr val="0066FF"/>
              </a:solidFill>
            </a:endParaRPr>
          </a:p>
          <a:p>
            <a:r>
              <a:rPr lang="zh-CN" altLang="en-US" sz="1800"/>
              <a:t>文献</a:t>
            </a:r>
            <a:r>
              <a:rPr lang="en-US" altLang="zh-CN" sz="1800"/>
              <a:t>[3]</a:t>
            </a:r>
            <a:endParaRPr lang="zh-CN" altLang="en-US" sz="1800"/>
          </a:p>
        </p:txBody>
      </p:sp>
      <p:sp>
        <p:nvSpPr>
          <p:cNvPr id="2" name="标题 1"/>
          <p:cNvSpPr>
            <a:spLocks noGrp="1"/>
          </p:cNvSpPr>
          <p:nvPr>
            <p:ph type="title"/>
          </p:nvPr>
        </p:nvSpPr>
        <p:spPr/>
        <p:txBody>
          <a:bodyPr/>
          <a:lstStyle/>
          <a:p>
            <a:endParaRPr lang="zh-CN" altLang="en-US"/>
          </a:p>
        </p:txBody>
      </p:sp>
      <p:sp>
        <p:nvSpPr>
          <p:cNvPr id="11"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dirty="0" smtClean="0">
                <a:solidFill>
                  <a:schemeClr val="accent5">
                    <a:lumMod val="50000"/>
                  </a:schemeClr>
                </a:solidFill>
              </a:rPr>
              <a:t>三、认证</a:t>
            </a:r>
            <a:r>
              <a:rPr lang="zh-CN" altLang="en-US" sz="3200" dirty="0">
                <a:solidFill>
                  <a:schemeClr val="accent5">
                    <a:lumMod val="50000"/>
                  </a:schemeClr>
                </a:solidFill>
              </a:rPr>
              <a:t>数字</a:t>
            </a:r>
            <a:r>
              <a:rPr lang="zh-CN" altLang="en-US" sz="3200" dirty="0" smtClean="0">
                <a:solidFill>
                  <a:schemeClr val="accent5">
                    <a:lumMod val="50000"/>
                  </a:schemeClr>
                </a:solidFill>
              </a:rPr>
              <a:t>水印简介</a:t>
            </a:r>
            <a:endParaRPr lang="en-US" altLang="zh-CN" sz="3200" dirty="0">
              <a:solidFill>
                <a:schemeClr val="accent5">
                  <a:lumMod val="50000"/>
                </a:schemeClr>
              </a:solidFill>
            </a:endParaRPr>
          </a:p>
        </p:txBody>
      </p:sp>
      <p:sp>
        <p:nvSpPr>
          <p:cNvPr id="12" name="标题 1"/>
          <p:cNvSpPr txBox="1">
            <a:spLocks/>
          </p:cNvSpPr>
          <p:nvPr/>
        </p:nvSpPr>
        <p:spPr bwMode="gray">
          <a:xfrm>
            <a:off x="-2268760" y="1052736"/>
            <a:ext cx="8424863" cy="536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r>
              <a:rPr lang="zh-CN" altLang="en-US" kern="0" smtClean="0">
                <a:solidFill>
                  <a:srgbClr val="00B050"/>
                </a:solidFill>
              </a:rPr>
              <a:t>认证水印研究现状</a:t>
            </a:r>
            <a:endParaRPr lang="zh-CN" altLang="en-US" kern="0" dirty="0">
              <a:solidFill>
                <a:srgbClr val="00B050"/>
              </a:solidFill>
            </a:endParaRPr>
          </a:p>
        </p:txBody>
      </p:sp>
    </p:spTree>
    <p:extLst>
      <p:ext uri="{BB962C8B-B14F-4D97-AF65-F5344CB8AC3E}">
        <p14:creationId xmlns:p14="http://schemas.microsoft.com/office/powerpoint/2010/main" val="263035187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7"/>
                                        </p:tgtEl>
                                        <p:attrNameLst>
                                          <p:attrName>style.visibility</p:attrName>
                                        </p:attrNameLst>
                                      </p:cBhvr>
                                      <p:to>
                                        <p:strVal val="visible"/>
                                      </p:to>
                                    </p:set>
                                    <p:anim calcmode="lin" valueType="num">
                                      <p:cBhvr additive="base">
                                        <p:cTn id="7" dur="500" fill="hold"/>
                                        <p:tgtEl>
                                          <p:spTgt spid="37897"/>
                                        </p:tgtEl>
                                        <p:attrNameLst>
                                          <p:attrName>ppt_x</p:attrName>
                                        </p:attrNameLst>
                                      </p:cBhvr>
                                      <p:tavLst>
                                        <p:tav tm="0">
                                          <p:val>
                                            <p:strVal val="#ppt_x"/>
                                          </p:val>
                                        </p:tav>
                                        <p:tav tm="100000">
                                          <p:val>
                                            <p:strVal val="#ppt_x"/>
                                          </p:val>
                                        </p:tav>
                                      </p:tavLst>
                                    </p:anim>
                                    <p:anim calcmode="lin" valueType="num">
                                      <p:cBhvr additive="base">
                                        <p:cTn id="8" dur="500" fill="hold"/>
                                        <p:tgtEl>
                                          <p:spTgt spid="378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4"/>
                                        </p:tgtEl>
                                        <p:attrNameLst>
                                          <p:attrName>style.visibility</p:attrName>
                                        </p:attrNameLst>
                                      </p:cBhvr>
                                      <p:to>
                                        <p:strVal val="visible"/>
                                      </p:to>
                                    </p:set>
                                    <p:anim calcmode="lin" valueType="num">
                                      <p:cBhvr additive="base">
                                        <p:cTn id="13" dur="500" fill="hold"/>
                                        <p:tgtEl>
                                          <p:spTgt spid="37894"/>
                                        </p:tgtEl>
                                        <p:attrNameLst>
                                          <p:attrName>ppt_x</p:attrName>
                                        </p:attrNameLst>
                                      </p:cBhvr>
                                      <p:tavLst>
                                        <p:tav tm="0">
                                          <p:val>
                                            <p:strVal val="#ppt_x"/>
                                          </p:val>
                                        </p:tav>
                                        <p:tav tm="100000">
                                          <p:val>
                                            <p:strVal val="#ppt_x"/>
                                          </p:val>
                                        </p:tav>
                                      </p:tavLst>
                                    </p:anim>
                                    <p:anim calcmode="lin" valueType="num">
                                      <p:cBhvr additive="base">
                                        <p:cTn id="14" dur="500" fill="hold"/>
                                        <p:tgtEl>
                                          <p:spTgt spid="3789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5"/>
                                        </p:tgtEl>
                                        <p:attrNameLst>
                                          <p:attrName>style.visibility</p:attrName>
                                        </p:attrNameLst>
                                      </p:cBhvr>
                                      <p:to>
                                        <p:strVal val="visible"/>
                                      </p:to>
                                    </p:set>
                                    <p:anim calcmode="lin" valueType="num">
                                      <p:cBhvr additive="base">
                                        <p:cTn id="19" dur="500" fill="hold"/>
                                        <p:tgtEl>
                                          <p:spTgt spid="37895"/>
                                        </p:tgtEl>
                                        <p:attrNameLst>
                                          <p:attrName>ppt_x</p:attrName>
                                        </p:attrNameLst>
                                      </p:cBhvr>
                                      <p:tavLst>
                                        <p:tav tm="0">
                                          <p:val>
                                            <p:strVal val="#ppt_x"/>
                                          </p:val>
                                        </p:tav>
                                        <p:tav tm="100000">
                                          <p:val>
                                            <p:strVal val="#ppt_x"/>
                                          </p:val>
                                        </p:tav>
                                      </p:tavLst>
                                    </p:anim>
                                    <p:anim calcmode="lin" valueType="num">
                                      <p:cBhvr additive="base">
                                        <p:cTn id="20" dur="500" fill="hold"/>
                                        <p:tgtEl>
                                          <p:spTgt spid="3789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6"/>
                                        </p:tgtEl>
                                        <p:attrNameLst>
                                          <p:attrName>style.visibility</p:attrName>
                                        </p:attrNameLst>
                                      </p:cBhvr>
                                      <p:to>
                                        <p:strVal val="visible"/>
                                      </p:to>
                                    </p:set>
                                    <p:anim calcmode="lin" valueType="num">
                                      <p:cBhvr additive="base">
                                        <p:cTn id="25" dur="500" fill="hold"/>
                                        <p:tgtEl>
                                          <p:spTgt spid="37896"/>
                                        </p:tgtEl>
                                        <p:attrNameLst>
                                          <p:attrName>ppt_x</p:attrName>
                                        </p:attrNameLst>
                                      </p:cBhvr>
                                      <p:tavLst>
                                        <p:tav tm="0">
                                          <p:val>
                                            <p:strVal val="#ppt_x"/>
                                          </p:val>
                                        </p:tav>
                                        <p:tav tm="100000">
                                          <p:val>
                                            <p:strVal val="#ppt_x"/>
                                          </p:val>
                                        </p:tav>
                                      </p:tavLst>
                                    </p:anim>
                                    <p:anim calcmode="lin" valueType="num">
                                      <p:cBhvr additive="base">
                                        <p:cTn id="26" dur="500" fill="hold"/>
                                        <p:tgtEl>
                                          <p:spTgt spid="378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bldLvl="0" animBg="1" autoUpdateAnimBg="0"/>
      <p:bldP spid="37895" grpId="0" bldLvl="0" animBg="1" autoUpdateAnimBg="0"/>
      <p:bldP spid="37896" grpId="0" bldLvl="0" animBg="1" autoUpdateAnimBg="0"/>
      <p:bldP spid="37897"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Box 5"/>
          <p:cNvSpPr txBox="1">
            <a:spLocks noChangeArrowheads="1"/>
          </p:cNvSpPr>
          <p:nvPr/>
        </p:nvSpPr>
        <p:spPr bwMode="auto">
          <a:xfrm>
            <a:off x="323850" y="2286000"/>
            <a:ext cx="2362200" cy="1631216"/>
          </a:xfrm>
          <a:prstGeom prst="rect">
            <a:avLst/>
          </a:prstGeom>
          <a:solidFill>
            <a:schemeClr val="bg1"/>
          </a:solidFill>
          <a:ln w="19050" cap="flat" cmpd="sng">
            <a:solidFill>
              <a:srgbClr val="92D05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sz="2000" b="1" smtClean="0">
                <a:solidFill>
                  <a:srgbClr val="FF0000"/>
                </a:solidFill>
              </a:rPr>
              <a:t>块相关</a:t>
            </a:r>
            <a:endParaRPr lang="en-US" altLang="zh-CN" sz="2000" b="1" smtClean="0">
              <a:solidFill>
                <a:srgbClr val="FF0000"/>
              </a:solidFill>
            </a:endParaRPr>
          </a:p>
          <a:p>
            <a:pPr algn="just"/>
            <a:r>
              <a:rPr lang="zh-CN" altLang="en-US" sz="2000" smtClean="0">
                <a:solidFill>
                  <a:srgbClr val="0066FF"/>
                </a:solidFill>
              </a:rPr>
              <a:t>提高</a:t>
            </a:r>
            <a:r>
              <a:rPr lang="zh-CN" altLang="en-US" sz="2000">
                <a:solidFill>
                  <a:srgbClr val="0066FF"/>
                </a:solidFill>
              </a:rPr>
              <a:t>了</a:t>
            </a:r>
            <a:r>
              <a:rPr lang="zh-CN" altLang="en-US" sz="2000" smtClean="0">
                <a:solidFill>
                  <a:srgbClr val="0066FF"/>
                </a:solidFill>
              </a:rPr>
              <a:t>算法恢复性能，但安全性差，抗攻击能力弱</a:t>
            </a:r>
            <a:endParaRPr lang="en-US" altLang="zh-CN" sz="2000" smtClean="0">
              <a:solidFill>
                <a:srgbClr val="0066FF"/>
              </a:solidFill>
            </a:endParaRPr>
          </a:p>
          <a:p>
            <a:pPr algn="just"/>
            <a:r>
              <a:rPr lang="zh-CN" altLang="en-US" sz="2000" smtClean="0"/>
              <a:t>文献</a:t>
            </a:r>
            <a:r>
              <a:rPr lang="en-US" altLang="zh-CN" sz="2000"/>
              <a:t>[</a:t>
            </a:r>
            <a:r>
              <a:rPr lang="zh-CN" altLang="en-US" sz="2000"/>
              <a:t>7</a:t>
            </a:r>
            <a:r>
              <a:rPr lang="en-US" altLang="zh-CN" sz="2000"/>
              <a:t>]</a:t>
            </a:r>
            <a:endParaRPr lang="zh-CN" altLang="en-US" sz="2000"/>
          </a:p>
        </p:txBody>
      </p:sp>
      <p:sp>
        <p:nvSpPr>
          <p:cNvPr id="38917" name="TextBox 7"/>
          <p:cNvSpPr txBox="1">
            <a:spLocks noChangeArrowheads="1"/>
          </p:cNvSpPr>
          <p:nvPr/>
        </p:nvSpPr>
        <p:spPr bwMode="auto">
          <a:xfrm>
            <a:off x="2915816" y="1987749"/>
            <a:ext cx="2160240" cy="1938992"/>
          </a:xfrm>
          <a:prstGeom prst="rect">
            <a:avLst/>
          </a:prstGeom>
          <a:solidFill>
            <a:schemeClr val="bg1"/>
          </a:solidFill>
          <a:ln w="19050" cap="flat" cmpd="sng">
            <a:solidFill>
              <a:srgbClr val="92D05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sz="2000" b="1" smtClean="0">
                <a:solidFill>
                  <a:srgbClr val="FF0000"/>
                </a:solidFill>
              </a:rPr>
              <a:t>块映射</a:t>
            </a:r>
            <a:r>
              <a:rPr lang="zh-CN" altLang="en-US" sz="2000" smtClean="0">
                <a:solidFill>
                  <a:srgbClr val="0066FF"/>
                </a:solidFill>
              </a:rPr>
              <a:t>算法安全性高，定位精度较好，恢复效果较差，但是不能抵抗拼贴攻击</a:t>
            </a:r>
            <a:r>
              <a:rPr lang="zh-CN" altLang="en-US" sz="2000" smtClean="0"/>
              <a:t>文献</a:t>
            </a:r>
            <a:r>
              <a:rPr lang="en-US" altLang="zh-CN" sz="2000"/>
              <a:t>[</a:t>
            </a:r>
            <a:r>
              <a:rPr lang="zh-CN" altLang="en-US" sz="2000"/>
              <a:t>8</a:t>
            </a:r>
            <a:r>
              <a:rPr lang="en-US" altLang="zh-CN" sz="2000"/>
              <a:t>]</a:t>
            </a:r>
            <a:endParaRPr lang="zh-CN" altLang="en-US" sz="2000"/>
          </a:p>
        </p:txBody>
      </p:sp>
      <p:sp>
        <p:nvSpPr>
          <p:cNvPr id="38918" name="TextBox 6"/>
          <p:cNvSpPr txBox="1">
            <a:spLocks noChangeArrowheads="1"/>
          </p:cNvSpPr>
          <p:nvPr/>
        </p:nvSpPr>
        <p:spPr bwMode="auto">
          <a:xfrm>
            <a:off x="5302250" y="2041525"/>
            <a:ext cx="3086100" cy="1200329"/>
          </a:xfrm>
          <a:prstGeom prst="rect">
            <a:avLst/>
          </a:prstGeom>
          <a:solidFill>
            <a:schemeClr val="bg1"/>
          </a:solidFill>
          <a:ln w="19050" cap="flat" cmpd="sng">
            <a:solidFill>
              <a:srgbClr val="92D05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20000"/>
              </a:lnSpc>
            </a:pPr>
            <a:r>
              <a:rPr lang="zh-CN" altLang="en-US" sz="2000" b="1">
                <a:solidFill>
                  <a:srgbClr val="FF0000"/>
                </a:solidFill>
              </a:rPr>
              <a:t>块</a:t>
            </a:r>
            <a:r>
              <a:rPr lang="zh-CN" altLang="en-US" sz="2000" b="1" smtClean="0">
                <a:solidFill>
                  <a:srgbClr val="FF0000"/>
                </a:solidFill>
              </a:rPr>
              <a:t>映射</a:t>
            </a:r>
            <a:r>
              <a:rPr lang="zh-CN" altLang="en-US" sz="2000" smtClean="0">
                <a:solidFill>
                  <a:srgbClr val="0066FF"/>
                </a:solidFill>
              </a:rPr>
              <a:t>算法恢复效果较文献</a:t>
            </a:r>
            <a:r>
              <a:rPr lang="en-US" altLang="zh-CN" sz="2000" smtClean="0">
                <a:solidFill>
                  <a:srgbClr val="0066FF"/>
                </a:solidFill>
              </a:rPr>
              <a:t>[8]</a:t>
            </a:r>
            <a:r>
              <a:rPr lang="zh-CN" altLang="en-US" sz="2000" smtClean="0">
                <a:solidFill>
                  <a:srgbClr val="0066FF"/>
                </a:solidFill>
              </a:rPr>
              <a:t>有提高，但是</a:t>
            </a:r>
            <a:r>
              <a:rPr lang="zh-CN" altLang="en-US" sz="2000">
                <a:solidFill>
                  <a:srgbClr val="0066FF"/>
                </a:solidFill>
              </a:rPr>
              <a:t>不能抵抗拼贴攻击</a:t>
            </a:r>
            <a:r>
              <a:rPr lang="zh-CN" altLang="en-US" sz="2000" smtClean="0"/>
              <a:t>文献</a:t>
            </a:r>
            <a:r>
              <a:rPr lang="en-US" altLang="zh-CN" sz="2000"/>
              <a:t>[</a:t>
            </a:r>
            <a:r>
              <a:rPr lang="zh-CN" altLang="en-US" sz="2000"/>
              <a:t>9</a:t>
            </a:r>
            <a:r>
              <a:rPr lang="en-US" altLang="zh-CN" sz="2000"/>
              <a:t>]</a:t>
            </a:r>
            <a:endParaRPr lang="zh-CN" altLang="en-US" sz="2000"/>
          </a:p>
        </p:txBody>
      </p:sp>
      <p:sp>
        <p:nvSpPr>
          <p:cNvPr id="38919" name="矩形 5"/>
          <p:cNvSpPr>
            <a:spLocks noChangeArrowheads="1"/>
          </p:cNvSpPr>
          <p:nvPr/>
        </p:nvSpPr>
        <p:spPr bwMode="auto">
          <a:xfrm>
            <a:off x="323850" y="4005263"/>
            <a:ext cx="8207375" cy="2308324"/>
          </a:xfrm>
          <a:prstGeom prst="rect">
            <a:avLst/>
          </a:prstGeom>
          <a:solidFill>
            <a:schemeClr val="bg1"/>
          </a:solidFill>
          <a:ln w="9525" cap="flat" cmpd="sng">
            <a:solidFill>
              <a:srgbClr val="FF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en-US" altLang="zh-CN">
                <a:solidFill>
                  <a:srgbClr val="FF0000"/>
                </a:solidFill>
                <a:latin typeface="Times New Roman" pitchFamily="18" charset="0"/>
                <a:cs typeface="Times New Roman" pitchFamily="18" charset="0"/>
              </a:rPr>
              <a:t>[</a:t>
            </a:r>
            <a:r>
              <a:rPr lang="zh-CN" altLang="en-US">
                <a:solidFill>
                  <a:srgbClr val="FF0000"/>
                </a:solidFill>
                <a:latin typeface="Times New Roman" pitchFamily="18" charset="0"/>
                <a:cs typeface="Times New Roman" pitchFamily="18" charset="0"/>
              </a:rPr>
              <a:t>7</a:t>
            </a:r>
            <a:r>
              <a:rPr lang="en-US" altLang="zh-CN" smtClean="0">
                <a:solidFill>
                  <a:srgbClr val="FF0000"/>
                </a:solidFill>
                <a:latin typeface="Times New Roman" pitchFamily="18" charset="0"/>
                <a:cs typeface="Times New Roman" pitchFamily="18" charset="0"/>
              </a:rPr>
              <a:t>]</a:t>
            </a:r>
            <a:r>
              <a:rPr lang="en-US" altLang="zh-CN" smtClean="0">
                <a:solidFill>
                  <a:srgbClr val="FF0000"/>
                </a:solidFill>
                <a:latin typeface="Times New Roman" panose="02020603050405020304" pitchFamily="18" charset="0"/>
                <a:cs typeface="Times New Roman" panose="02020603050405020304" pitchFamily="18" charset="0"/>
              </a:rPr>
              <a:t>Lee </a:t>
            </a:r>
            <a:r>
              <a:rPr lang="en-US" altLang="zh-CN">
                <a:solidFill>
                  <a:srgbClr val="FF0000"/>
                </a:solidFill>
                <a:latin typeface="Times New Roman" panose="02020603050405020304" pitchFamily="18" charset="0"/>
                <a:cs typeface="Times New Roman" panose="02020603050405020304" pitchFamily="18" charset="0"/>
              </a:rPr>
              <a:t>T Y, Lin S D. Dual watermark for image tamper detection and recovery[J]. Pattern Recognition, 2008, 41(11):3497-3506.</a:t>
            </a:r>
            <a:endParaRPr lang="zh-CN" altLang="zh-CN">
              <a:solidFill>
                <a:srgbClr val="FF0000"/>
              </a:solidFill>
              <a:latin typeface="Times New Roman" panose="02020603050405020304" pitchFamily="18" charset="0"/>
              <a:cs typeface="Times New Roman" panose="02020603050405020304" pitchFamily="18" charset="0"/>
            </a:endParaRPr>
          </a:p>
          <a:p>
            <a:pPr algn="just"/>
            <a:r>
              <a:rPr lang="en-US" altLang="zh-CN" smtClean="0">
                <a:solidFill>
                  <a:srgbClr val="FF0000"/>
                </a:solidFill>
                <a:latin typeface="Times New Roman" pitchFamily="18" charset="0"/>
                <a:cs typeface="Times New Roman" pitchFamily="18" charset="0"/>
              </a:rPr>
              <a:t>[</a:t>
            </a:r>
            <a:r>
              <a:rPr lang="zh-CN" altLang="en-US" smtClean="0">
                <a:solidFill>
                  <a:srgbClr val="FF0000"/>
                </a:solidFill>
                <a:latin typeface="Times New Roman" pitchFamily="18" charset="0"/>
                <a:cs typeface="Times New Roman" pitchFamily="18" charset="0"/>
              </a:rPr>
              <a:t>8</a:t>
            </a:r>
            <a:r>
              <a:rPr lang="en-US" altLang="zh-CN">
                <a:solidFill>
                  <a:srgbClr val="FF0000"/>
                </a:solidFill>
                <a:latin typeface="Times New Roman" panose="02020603050405020304" pitchFamily="18" charset="0"/>
                <a:cs typeface="Times New Roman" panose="02020603050405020304" pitchFamily="18" charset="0"/>
              </a:rPr>
              <a:t>Xiao D, Shih F Y. An improved hierarchical fragile watermarking scheme using chaotic sequence sorting and subblock post-processing[J]. Optics Communications, 2012, 285(10): 2596-2606</a:t>
            </a:r>
            <a:r>
              <a:rPr lang="en-US" altLang="zh-CN">
                <a:solidFill>
                  <a:srgbClr val="FF0000"/>
                </a:solidFill>
                <a:latin typeface="Times New Roman" panose="02020603050405020304" pitchFamily="18" charset="0"/>
                <a:cs typeface="Times New Roman" panose="02020603050405020304" pitchFamily="18" charset="0"/>
              </a:rPr>
              <a:t>. </a:t>
            </a:r>
            <a:endParaRPr lang="en-US" altLang="zh-CN" smtClean="0">
              <a:solidFill>
                <a:srgbClr val="FF0000"/>
              </a:solidFill>
              <a:latin typeface="Times New Roman" panose="02020603050405020304" pitchFamily="18" charset="0"/>
              <a:cs typeface="Times New Roman" panose="02020603050405020304" pitchFamily="18" charset="0"/>
            </a:endParaRPr>
          </a:p>
          <a:p>
            <a:pPr algn="just"/>
            <a:r>
              <a:rPr lang="en-US" altLang="zh-CN" smtClean="0">
                <a:solidFill>
                  <a:srgbClr val="FF0000"/>
                </a:solidFill>
                <a:latin typeface="Times New Roman" pitchFamily="18" charset="0"/>
                <a:cs typeface="Times New Roman" pitchFamily="18" charset="0"/>
              </a:rPr>
              <a:t>[</a:t>
            </a:r>
            <a:r>
              <a:rPr lang="zh-CN" altLang="en-US">
                <a:solidFill>
                  <a:srgbClr val="FF0000"/>
                </a:solidFill>
                <a:latin typeface="Times New Roman" pitchFamily="18" charset="0"/>
                <a:cs typeface="Times New Roman" pitchFamily="18" charset="0"/>
              </a:rPr>
              <a:t>9</a:t>
            </a:r>
            <a:r>
              <a:rPr lang="en-US" altLang="zh-CN" smtClean="0">
                <a:solidFill>
                  <a:srgbClr val="FF0000"/>
                </a:solidFill>
                <a:latin typeface="Times New Roman" pitchFamily="18" charset="0"/>
                <a:cs typeface="Times New Roman" pitchFamily="18" charset="0"/>
              </a:rPr>
              <a:t>]</a:t>
            </a:r>
            <a:r>
              <a:rPr lang="en-US" altLang="zh-CN">
                <a:solidFill>
                  <a:srgbClr val="FF0000"/>
                </a:solidFill>
                <a:latin typeface="Times New Roman" panose="02020603050405020304" pitchFamily="18" charset="0"/>
                <a:cs typeface="Times New Roman" panose="02020603050405020304" pitchFamily="18" charset="0"/>
              </a:rPr>
              <a:t> Tong X, Liu Y, Zhang M, et al. A novel chaos-based fragile watermarking for image tampering detection and self-recovery[J]. Signal Processing: Image Communication, 2013, 28(3): 301-308.</a:t>
            </a:r>
            <a:endParaRPr lang="zh-CN" altLang="en-US" b="1">
              <a:solidFill>
                <a:srgbClr val="FF0000"/>
              </a:solidFill>
              <a:latin typeface="Times New Roman" pitchFamily="18" charset="0"/>
              <a:cs typeface="Times New Roman" pitchFamily="18" charset="0"/>
            </a:endParaRPr>
          </a:p>
        </p:txBody>
      </p:sp>
      <p:sp>
        <p:nvSpPr>
          <p:cNvPr id="8" name="标题 1"/>
          <p:cNvSpPr txBox="1">
            <a:spLocks/>
          </p:cNvSpPr>
          <p:nvPr/>
        </p:nvSpPr>
        <p:spPr bwMode="gray">
          <a:xfrm>
            <a:off x="-2268760" y="1052736"/>
            <a:ext cx="8424863" cy="536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r>
              <a:rPr lang="zh-CN" altLang="en-US" kern="0" smtClean="0">
                <a:solidFill>
                  <a:srgbClr val="00B050"/>
                </a:solidFill>
              </a:rPr>
              <a:t>认证水印研究现状</a:t>
            </a:r>
            <a:endParaRPr lang="zh-CN" altLang="en-US" kern="0" dirty="0">
              <a:solidFill>
                <a:srgbClr val="00B050"/>
              </a:solidFill>
            </a:endParaRPr>
          </a:p>
        </p:txBody>
      </p:sp>
      <p:sp>
        <p:nvSpPr>
          <p:cNvPr id="2" name="标题 1"/>
          <p:cNvSpPr>
            <a:spLocks noGrp="1"/>
          </p:cNvSpPr>
          <p:nvPr>
            <p:ph type="title"/>
          </p:nvPr>
        </p:nvSpPr>
        <p:spPr/>
        <p:txBody>
          <a:bodyPr/>
          <a:lstStyle/>
          <a:p>
            <a:endParaRPr lang="zh-CN" altLang="en-US"/>
          </a:p>
        </p:txBody>
      </p:sp>
      <p:sp>
        <p:nvSpPr>
          <p:cNvPr id="10"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dirty="0" smtClean="0">
                <a:solidFill>
                  <a:schemeClr val="accent5">
                    <a:lumMod val="50000"/>
                  </a:schemeClr>
                </a:solidFill>
              </a:rPr>
              <a:t>三、认证</a:t>
            </a:r>
            <a:r>
              <a:rPr lang="zh-CN" altLang="en-US" sz="3200" dirty="0">
                <a:solidFill>
                  <a:schemeClr val="accent5">
                    <a:lumMod val="50000"/>
                  </a:schemeClr>
                </a:solidFill>
              </a:rPr>
              <a:t>数字</a:t>
            </a:r>
            <a:r>
              <a:rPr lang="zh-CN" altLang="en-US" sz="3200" dirty="0" smtClean="0">
                <a:solidFill>
                  <a:schemeClr val="accent5">
                    <a:lumMod val="50000"/>
                  </a:schemeClr>
                </a:solidFill>
              </a:rPr>
              <a:t>水印简介</a:t>
            </a:r>
            <a:endParaRPr lang="en-US" altLang="zh-CN" sz="3200" dirty="0">
              <a:solidFill>
                <a:schemeClr val="accent5">
                  <a:lumMod val="50000"/>
                </a:schemeClr>
              </a:solidFill>
            </a:endParaRPr>
          </a:p>
        </p:txBody>
      </p:sp>
    </p:spTree>
    <p:extLst>
      <p:ext uri="{BB962C8B-B14F-4D97-AF65-F5344CB8AC3E}">
        <p14:creationId xmlns:p14="http://schemas.microsoft.com/office/powerpoint/2010/main" val="41150143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ppt_x"/>
                                          </p:val>
                                        </p:tav>
                                        <p:tav tm="100000">
                                          <p:val>
                                            <p:strVal val="#ppt_x"/>
                                          </p:val>
                                        </p:tav>
                                      </p:tavLst>
                                    </p:anim>
                                    <p:anim calcmode="lin" valueType="num">
                                      <p:cBhvr additive="base">
                                        <p:cTn id="8"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7"/>
                                        </p:tgtEl>
                                        <p:attrNameLst>
                                          <p:attrName>style.visibility</p:attrName>
                                        </p:attrNameLst>
                                      </p:cBhvr>
                                      <p:to>
                                        <p:strVal val="visible"/>
                                      </p:to>
                                    </p:set>
                                    <p:anim calcmode="lin" valueType="num">
                                      <p:cBhvr additive="base">
                                        <p:cTn id="13" dur="500" fill="hold"/>
                                        <p:tgtEl>
                                          <p:spTgt spid="38917"/>
                                        </p:tgtEl>
                                        <p:attrNameLst>
                                          <p:attrName>ppt_x</p:attrName>
                                        </p:attrNameLst>
                                      </p:cBhvr>
                                      <p:tavLst>
                                        <p:tav tm="0">
                                          <p:val>
                                            <p:strVal val="#ppt_x"/>
                                          </p:val>
                                        </p:tav>
                                        <p:tav tm="100000">
                                          <p:val>
                                            <p:strVal val="#ppt_x"/>
                                          </p:val>
                                        </p:tav>
                                      </p:tavLst>
                                    </p:anim>
                                    <p:anim calcmode="lin" valueType="num">
                                      <p:cBhvr additive="base">
                                        <p:cTn id="14"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8"/>
                                        </p:tgtEl>
                                        <p:attrNameLst>
                                          <p:attrName>style.visibility</p:attrName>
                                        </p:attrNameLst>
                                      </p:cBhvr>
                                      <p:to>
                                        <p:strVal val="visible"/>
                                      </p:to>
                                    </p:set>
                                    <p:anim calcmode="lin" valueType="num">
                                      <p:cBhvr additive="base">
                                        <p:cTn id="19" dur="500" fill="hold"/>
                                        <p:tgtEl>
                                          <p:spTgt spid="38918"/>
                                        </p:tgtEl>
                                        <p:attrNameLst>
                                          <p:attrName>ppt_x</p:attrName>
                                        </p:attrNameLst>
                                      </p:cBhvr>
                                      <p:tavLst>
                                        <p:tav tm="0">
                                          <p:val>
                                            <p:strVal val="#ppt_x"/>
                                          </p:val>
                                        </p:tav>
                                        <p:tav tm="100000">
                                          <p:val>
                                            <p:strVal val="#ppt_x"/>
                                          </p:val>
                                        </p:tav>
                                      </p:tavLst>
                                    </p:anim>
                                    <p:anim calcmode="lin" valueType="num">
                                      <p:cBhvr additive="base">
                                        <p:cTn id="20" dur="500" fill="hold"/>
                                        <p:tgtEl>
                                          <p:spTgt spid="38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ldLvl="0" animBg="1" autoUpdateAnimBg="0"/>
      <p:bldP spid="38917" grpId="0" bldLvl="0" animBg="1" autoUpdateAnimBg="0"/>
      <p:bldP spid="38918"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Box 2"/>
          <p:cNvSpPr txBox="1">
            <a:spLocks noChangeArrowheads="1"/>
          </p:cNvSpPr>
          <p:nvPr/>
        </p:nvSpPr>
        <p:spPr bwMode="auto">
          <a:xfrm>
            <a:off x="132049" y="4365104"/>
            <a:ext cx="8318500" cy="3139321"/>
          </a:xfrm>
          <a:prstGeom prst="rect">
            <a:avLst/>
          </a:prstGeom>
          <a:noFill/>
          <a:ln w="19050" cap="flat" cmpd="sng">
            <a:solidFill>
              <a:srgbClr val="92D0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en-US" altLang="zh-CN" smtClean="0">
                <a:solidFill>
                  <a:srgbClr val="FF0000"/>
                </a:solidFill>
                <a:latin typeface="Times New Roman" panose="02020603050405020304" pitchFamily="18" charset="0"/>
                <a:cs typeface="Times New Roman" panose="02020603050405020304" pitchFamily="18" charset="0"/>
              </a:rPr>
              <a:t>[10]Fridrich </a:t>
            </a:r>
            <a:r>
              <a:rPr lang="en-US" altLang="zh-CN">
                <a:solidFill>
                  <a:srgbClr val="FF0000"/>
                </a:solidFill>
                <a:latin typeface="Times New Roman" panose="02020603050405020304" pitchFamily="18" charset="0"/>
                <a:cs typeface="Times New Roman" panose="02020603050405020304" pitchFamily="18" charset="0"/>
              </a:rPr>
              <a:t>J, Goljan M. Images with self-correcting capabilities[A</a:t>
            </a:r>
            <a:r>
              <a:rPr lang="en-US" altLang="zh-CN">
                <a:solidFill>
                  <a:srgbClr val="FF0000"/>
                </a:solidFill>
                <a:latin typeface="Times New Roman" panose="02020603050405020304" pitchFamily="18" charset="0"/>
                <a:cs typeface="Times New Roman" panose="02020603050405020304" pitchFamily="18" charset="0"/>
              </a:rPr>
              <a:t>].</a:t>
            </a:r>
            <a:r>
              <a:rPr lang="en-US" altLang="zh-CN" smtClean="0">
                <a:solidFill>
                  <a:srgbClr val="FF0000"/>
                </a:solidFill>
                <a:latin typeface="Times New Roman" panose="02020603050405020304" pitchFamily="18" charset="0"/>
                <a:cs typeface="Times New Roman" panose="02020603050405020304" pitchFamily="18" charset="0"/>
              </a:rPr>
              <a:t>In Proceedings </a:t>
            </a:r>
            <a:r>
              <a:rPr lang="en-US" altLang="zh-CN">
                <a:solidFill>
                  <a:srgbClr val="FF0000"/>
                </a:solidFill>
                <a:latin typeface="Times New Roman" panose="02020603050405020304" pitchFamily="18" charset="0"/>
                <a:cs typeface="Times New Roman" panose="02020603050405020304" pitchFamily="18" charset="0"/>
              </a:rPr>
              <a:t>of International Conference on Image Processing[C], Kobe, Japan 1999, 3: </a:t>
            </a:r>
            <a:r>
              <a:rPr lang="en-US" altLang="zh-CN">
                <a:solidFill>
                  <a:srgbClr val="FF0000"/>
                </a:solidFill>
                <a:latin typeface="Times New Roman" panose="02020603050405020304" pitchFamily="18" charset="0"/>
                <a:cs typeface="Times New Roman" panose="02020603050405020304" pitchFamily="18" charset="0"/>
              </a:rPr>
              <a:t>25-28</a:t>
            </a:r>
            <a:r>
              <a:rPr lang="en-US" altLang="zh-CN" smtClean="0">
                <a:solidFill>
                  <a:srgbClr val="FF0000"/>
                </a:solidFill>
                <a:latin typeface="Times New Roman" panose="02020603050405020304" pitchFamily="18" charset="0"/>
                <a:cs typeface="Times New Roman" panose="02020603050405020304" pitchFamily="18" charset="0"/>
              </a:rPr>
              <a:t>.</a:t>
            </a:r>
          </a:p>
          <a:p>
            <a:pPr algn="just"/>
            <a:r>
              <a:rPr lang="en-US" altLang="zh-CN">
                <a:solidFill>
                  <a:srgbClr val="FF0000"/>
                </a:solidFill>
                <a:latin typeface="Times New Roman" panose="02020603050405020304" pitchFamily="18" charset="0"/>
                <a:cs typeface="Times New Roman" panose="02020603050405020304" pitchFamily="18" charset="0"/>
              </a:rPr>
              <a:t>[</a:t>
            </a:r>
            <a:r>
              <a:rPr lang="en-US" altLang="zh-CN" smtClean="0">
                <a:solidFill>
                  <a:srgbClr val="FF0000"/>
                </a:solidFill>
                <a:latin typeface="Times New Roman" panose="02020603050405020304" pitchFamily="18" charset="0"/>
                <a:cs typeface="Times New Roman" panose="02020603050405020304" pitchFamily="18" charset="0"/>
              </a:rPr>
              <a:t>11]</a:t>
            </a:r>
            <a:r>
              <a:rPr lang="zh-CN" altLang="zh-CN" smtClean="0">
                <a:solidFill>
                  <a:srgbClr val="FF0000"/>
                </a:solidFill>
                <a:latin typeface="Times New Roman" panose="02020603050405020304" pitchFamily="18" charset="0"/>
                <a:cs typeface="Times New Roman" panose="02020603050405020304" pitchFamily="18" charset="0"/>
              </a:rPr>
              <a:t>张鸿宾</a:t>
            </a:r>
            <a:r>
              <a:rPr lang="en-US" altLang="zh-CN">
                <a:solidFill>
                  <a:srgbClr val="FF0000"/>
                </a:solidFill>
                <a:latin typeface="Times New Roman" panose="02020603050405020304" pitchFamily="18" charset="0"/>
                <a:cs typeface="Times New Roman" panose="02020603050405020304" pitchFamily="18" charset="0"/>
              </a:rPr>
              <a:t>, </a:t>
            </a:r>
            <a:r>
              <a:rPr lang="zh-CN" altLang="zh-CN">
                <a:solidFill>
                  <a:srgbClr val="FF0000"/>
                </a:solidFill>
                <a:latin typeface="Times New Roman" panose="02020603050405020304" pitchFamily="18" charset="0"/>
                <a:cs typeface="Times New Roman" panose="02020603050405020304" pitchFamily="18" charset="0"/>
              </a:rPr>
              <a:t>杨成</a:t>
            </a:r>
            <a:r>
              <a:rPr lang="en-US" altLang="zh-CN">
                <a:solidFill>
                  <a:srgbClr val="FF0000"/>
                </a:solidFill>
                <a:latin typeface="Times New Roman" panose="02020603050405020304" pitchFamily="18" charset="0"/>
                <a:cs typeface="Times New Roman" panose="02020603050405020304" pitchFamily="18" charset="0"/>
              </a:rPr>
              <a:t>. </a:t>
            </a:r>
            <a:r>
              <a:rPr lang="zh-CN" altLang="zh-CN">
                <a:solidFill>
                  <a:srgbClr val="FF0000"/>
                </a:solidFill>
                <a:latin typeface="Times New Roman" panose="02020603050405020304" pitchFamily="18" charset="0"/>
                <a:cs typeface="Times New Roman" panose="02020603050405020304" pitchFamily="18" charset="0"/>
              </a:rPr>
              <a:t>图像的自嵌入及窜改的检测和恢复算法</a:t>
            </a:r>
            <a:r>
              <a:rPr lang="en-US" altLang="zh-CN">
                <a:solidFill>
                  <a:srgbClr val="FF0000"/>
                </a:solidFill>
                <a:latin typeface="Times New Roman" panose="02020603050405020304" pitchFamily="18" charset="0"/>
                <a:cs typeface="Times New Roman" panose="02020603050405020304" pitchFamily="18" charset="0"/>
              </a:rPr>
              <a:t>[J]. </a:t>
            </a:r>
            <a:r>
              <a:rPr lang="zh-CN" altLang="zh-CN">
                <a:solidFill>
                  <a:srgbClr val="FF0000"/>
                </a:solidFill>
                <a:latin typeface="Times New Roman" panose="02020603050405020304" pitchFamily="18" charset="0"/>
                <a:cs typeface="Times New Roman" panose="02020603050405020304" pitchFamily="18" charset="0"/>
              </a:rPr>
              <a:t>电子学报</a:t>
            </a:r>
            <a:r>
              <a:rPr lang="en-US" altLang="zh-CN">
                <a:solidFill>
                  <a:srgbClr val="FF0000"/>
                </a:solidFill>
                <a:latin typeface="Times New Roman" panose="02020603050405020304" pitchFamily="18" charset="0"/>
                <a:cs typeface="Times New Roman" panose="02020603050405020304" pitchFamily="18" charset="0"/>
              </a:rPr>
              <a:t>, 2004,  32(2): 196-199</a:t>
            </a:r>
            <a:r>
              <a:rPr lang="en-US" altLang="zh-CN">
                <a:solidFill>
                  <a:srgbClr val="FF0000"/>
                </a:solidFill>
                <a:latin typeface="Times New Roman" panose="02020603050405020304" pitchFamily="18" charset="0"/>
                <a:cs typeface="Times New Roman" panose="02020603050405020304" pitchFamily="18" charset="0"/>
              </a:rPr>
              <a:t>. </a:t>
            </a:r>
            <a:endParaRPr lang="en-US" altLang="zh-CN" smtClean="0">
              <a:solidFill>
                <a:srgbClr val="FF0000"/>
              </a:solidFill>
              <a:latin typeface="Times New Roman" panose="02020603050405020304" pitchFamily="18" charset="0"/>
              <a:cs typeface="Times New Roman" panose="02020603050405020304" pitchFamily="18" charset="0"/>
            </a:endParaRPr>
          </a:p>
          <a:p>
            <a:pPr algn="just"/>
            <a:r>
              <a:rPr lang="en-US" altLang="zh-CN" smtClean="0">
                <a:solidFill>
                  <a:srgbClr val="FF0000"/>
                </a:solidFill>
                <a:latin typeface="Times New Roman" panose="02020603050405020304" pitchFamily="18" charset="0"/>
                <a:cs typeface="Times New Roman" panose="02020603050405020304" pitchFamily="18" charset="0"/>
              </a:rPr>
              <a:t>[12]Lee </a:t>
            </a:r>
            <a:r>
              <a:rPr lang="en-US" altLang="zh-CN">
                <a:solidFill>
                  <a:srgbClr val="FF0000"/>
                </a:solidFill>
                <a:latin typeface="Times New Roman" panose="02020603050405020304" pitchFamily="18" charset="0"/>
                <a:cs typeface="Times New Roman" panose="02020603050405020304" pitchFamily="18" charset="0"/>
              </a:rPr>
              <a:t>T Y, Lin S D. Dual watermark for image tamper detection and recovery[J]. Pattern Recognition, 2008, 41(11):</a:t>
            </a:r>
            <a:r>
              <a:rPr lang="en-US" altLang="zh-CN">
                <a:solidFill>
                  <a:srgbClr val="FF0000"/>
                </a:solidFill>
                <a:latin typeface="Times New Roman" panose="02020603050405020304" pitchFamily="18" charset="0"/>
                <a:cs typeface="Times New Roman" panose="02020603050405020304" pitchFamily="18" charset="0"/>
              </a:rPr>
              <a:t>3497-3506</a:t>
            </a:r>
            <a:r>
              <a:rPr lang="en-US" altLang="zh-CN" smtClean="0">
                <a:solidFill>
                  <a:srgbClr val="FF0000"/>
                </a:solidFill>
                <a:latin typeface="Times New Roman" panose="02020603050405020304" pitchFamily="18" charset="0"/>
                <a:cs typeface="Times New Roman" panose="02020603050405020304" pitchFamily="18" charset="0"/>
              </a:rPr>
              <a:t>.</a:t>
            </a:r>
          </a:p>
          <a:p>
            <a:pPr algn="just"/>
            <a:r>
              <a:rPr lang="en-US" altLang="zh-CN" smtClean="0">
                <a:solidFill>
                  <a:srgbClr val="FF0000"/>
                </a:solidFill>
                <a:latin typeface="Times New Roman" panose="02020603050405020304" pitchFamily="18" charset="0"/>
                <a:cs typeface="Times New Roman" panose="02020603050405020304" pitchFamily="18" charset="0"/>
              </a:rPr>
              <a:t>[13] </a:t>
            </a:r>
            <a:r>
              <a:rPr lang="en-US" altLang="zh-CN">
                <a:solidFill>
                  <a:srgbClr val="FF0000"/>
                </a:solidFill>
                <a:latin typeface="Times New Roman" panose="02020603050405020304" pitchFamily="18" charset="0"/>
                <a:cs typeface="Times New Roman" panose="02020603050405020304" pitchFamily="18" charset="0"/>
              </a:rPr>
              <a:t>Yang C W, Shen J J. Recover the tampered image based on VQ indexing[J]. Signal Processing, 2010, 90(1): 331-343.</a:t>
            </a:r>
            <a:endParaRPr lang="zh-CN" altLang="zh-CN">
              <a:solidFill>
                <a:srgbClr val="FF0000"/>
              </a:solidFill>
              <a:latin typeface="Times New Roman" panose="02020603050405020304" pitchFamily="18" charset="0"/>
              <a:cs typeface="Times New Roman" panose="02020603050405020304" pitchFamily="18" charset="0"/>
            </a:endParaRPr>
          </a:p>
          <a:p>
            <a:pPr algn="just"/>
            <a:endParaRPr lang="zh-CN" altLang="zh-CN">
              <a:solidFill>
                <a:srgbClr val="FF0000"/>
              </a:solidFill>
              <a:latin typeface="Times New Roman" panose="02020603050405020304" pitchFamily="18" charset="0"/>
              <a:cs typeface="Times New Roman" panose="02020603050405020304" pitchFamily="18" charset="0"/>
            </a:endParaRPr>
          </a:p>
          <a:p>
            <a:pPr algn="just"/>
            <a:endParaRPr lang="zh-CN" altLang="zh-CN">
              <a:solidFill>
                <a:srgbClr val="FF0000"/>
              </a:solidFill>
              <a:latin typeface="Times New Roman" panose="02020603050405020304" pitchFamily="18" charset="0"/>
              <a:cs typeface="Times New Roman" panose="02020603050405020304" pitchFamily="18" charset="0"/>
            </a:endParaRPr>
          </a:p>
          <a:p>
            <a:pPr algn="just"/>
            <a:endParaRPr lang="zh-CN" altLang="zh-CN">
              <a:solidFill>
                <a:srgbClr val="FF0000"/>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endParaRPr lang="zh-CN" altLang="en-US"/>
          </a:p>
        </p:txBody>
      </p:sp>
      <p:sp>
        <p:nvSpPr>
          <p:cNvPr id="7"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dirty="0" smtClean="0">
                <a:solidFill>
                  <a:schemeClr val="accent5">
                    <a:lumMod val="50000"/>
                  </a:schemeClr>
                </a:solidFill>
              </a:rPr>
              <a:t>三、认证</a:t>
            </a:r>
            <a:r>
              <a:rPr lang="zh-CN" altLang="en-US" sz="3200" dirty="0">
                <a:solidFill>
                  <a:schemeClr val="accent5">
                    <a:lumMod val="50000"/>
                  </a:schemeClr>
                </a:solidFill>
              </a:rPr>
              <a:t>数字</a:t>
            </a:r>
            <a:r>
              <a:rPr lang="zh-CN" altLang="en-US" sz="3200" dirty="0" smtClean="0">
                <a:solidFill>
                  <a:schemeClr val="accent5">
                    <a:lumMod val="50000"/>
                  </a:schemeClr>
                </a:solidFill>
              </a:rPr>
              <a:t>水印简介</a:t>
            </a:r>
            <a:endParaRPr lang="en-US" altLang="zh-CN" sz="3200" dirty="0">
              <a:solidFill>
                <a:schemeClr val="accent5">
                  <a:lumMod val="50000"/>
                </a:schemeClr>
              </a:solidFill>
            </a:endParaRPr>
          </a:p>
        </p:txBody>
      </p:sp>
      <p:sp>
        <p:nvSpPr>
          <p:cNvPr id="8" name="标题 1"/>
          <p:cNvSpPr txBox="1">
            <a:spLocks/>
          </p:cNvSpPr>
          <p:nvPr/>
        </p:nvSpPr>
        <p:spPr bwMode="gray">
          <a:xfrm>
            <a:off x="-2268760" y="1052736"/>
            <a:ext cx="8424863" cy="536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r>
              <a:rPr lang="zh-CN" altLang="en-US" kern="0" smtClean="0">
                <a:solidFill>
                  <a:srgbClr val="00B050"/>
                </a:solidFill>
              </a:rPr>
              <a:t>认证水印研究现状</a:t>
            </a:r>
            <a:endParaRPr lang="zh-CN" altLang="en-US" kern="0" dirty="0">
              <a:solidFill>
                <a:srgbClr val="00B050"/>
              </a:solidFill>
            </a:endParaRPr>
          </a:p>
        </p:txBody>
      </p:sp>
      <p:sp>
        <p:nvSpPr>
          <p:cNvPr id="9" name="TextBox 3"/>
          <p:cNvSpPr txBox="1">
            <a:spLocks noChangeArrowheads="1"/>
          </p:cNvSpPr>
          <p:nvPr/>
        </p:nvSpPr>
        <p:spPr bwMode="auto">
          <a:xfrm>
            <a:off x="293319" y="1589311"/>
            <a:ext cx="8420100" cy="2831544"/>
          </a:xfrm>
          <a:prstGeom prst="rect">
            <a:avLst/>
          </a:prstGeom>
          <a:solidFill>
            <a:schemeClr val="bg1"/>
          </a:solidFill>
          <a:ln w="9525" cap="flat" cmpd="sng">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sz="2400">
                <a:solidFill>
                  <a:srgbClr val="FF0000"/>
                </a:solidFill>
                <a:latin typeface="Times New Roman" pitchFamily="18" charset="0"/>
                <a:ea typeface="微软雅黑" pitchFamily="34" charset="-122"/>
              </a:rPr>
              <a:t>3.3 可恢复脆弱水印</a:t>
            </a:r>
            <a:endParaRPr lang="en-US" altLang="zh-CN" sz="2400">
              <a:solidFill>
                <a:srgbClr val="FF0000"/>
              </a:solidFill>
            </a:endParaRPr>
          </a:p>
          <a:p>
            <a:endParaRPr lang="en-US" altLang="zh-CN" sz="1800" b="1">
              <a:solidFill>
                <a:srgbClr val="FF0000"/>
              </a:solidFill>
            </a:endParaRPr>
          </a:p>
          <a:p>
            <a:r>
              <a:rPr lang="zh-CN" altLang="en-US" sz="1800" b="1">
                <a:solidFill>
                  <a:srgbClr val="FF0000"/>
                </a:solidFill>
              </a:rPr>
              <a:t>              </a:t>
            </a:r>
          </a:p>
          <a:p>
            <a:endParaRPr lang="en-US" altLang="zh-CN" sz="1800" b="1">
              <a:solidFill>
                <a:srgbClr val="FF0000"/>
              </a:solidFill>
            </a:endParaRPr>
          </a:p>
          <a:p>
            <a:endParaRPr lang="en-US" altLang="zh-CN" sz="1800" b="1">
              <a:solidFill>
                <a:srgbClr val="FF0000"/>
              </a:solidFill>
            </a:endParaRPr>
          </a:p>
          <a:p>
            <a:endParaRPr lang="en-US" altLang="zh-CN" sz="1800" b="1">
              <a:solidFill>
                <a:srgbClr val="FF0000"/>
              </a:solidFill>
            </a:endParaRPr>
          </a:p>
          <a:p>
            <a:endParaRPr lang="en-US" altLang="zh-CN" sz="1800" b="1">
              <a:solidFill>
                <a:srgbClr val="FF0000"/>
              </a:solidFill>
            </a:endParaRPr>
          </a:p>
          <a:p>
            <a:r>
              <a:rPr lang="en-US" altLang="zh-CN" b="1"/>
              <a:t>      </a:t>
            </a:r>
            <a:endParaRPr lang="en-US" altLang="zh-CN" b="1" smtClean="0"/>
          </a:p>
          <a:p>
            <a:endParaRPr lang="en-US" altLang="zh-CN" sz="1400" b="1"/>
          </a:p>
          <a:p>
            <a:endParaRPr lang="en-US" altLang="zh-CN" sz="1400"/>
          </a:p>
        </p:txBody>
      </p:sp>
      <p:sp>
        <p:nvSpPr>
          <p:cNvPr id="10" name="TextBox 2"/>
          <p:cNvSpPr txBox="1">
            <a:spLocks noChangeArrowheads="1"/>
          </p:cNvSpPr>
          <p:nvPr/>
        </p:nvSpPr>
        <p:spPr bwMode="auto">
          <a:xfrm>
            <a:off x="487303" y="2914491"/>
            <a:ext cx="1132369" cy="1200329"/>
          </a:xfrm>
          <a:prstGeom prst="rect">
            <a:avLst/>
          </a:prstGeom>
          <a:noFill/>
          <a:ln w="19050" cap="flat" cmpd="sng">
            <a:solidFill>
              <a:srgbClr val="92D0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smtClean="0"/>
              <a:t>文献</a:t>
            </a:r>
            <a:r>
              <a:rPr lang="en-US" altLang="zh-CN" smtClean="0"/>
              <a:t>[10]</a:t>
            </a:r>
            <a:r>
              <a:rPr lang="zh-CN" altLang="en-US" smtClean="0"/>
              <a:t>提出</a:t>
            </a:r>
            <a:r>
              <a:rPr lang="zh-CN" altLang="zh-CN" smtClean="0"/>
              <a:t>自嵌入水印</a:t>
            </a:r>
            <a:r>
              <a:rPr lang="zh-CN" altLang="en-US" smtClean="0"/>
              <a:t>算法</a:t>
            </a:r>
            <a:endParaRPr lang="zh-CN" altLang="en-US" sz="1800"/>
          </a:p>
        </p:txBody>
      </p:sp>
      <p:sp>
        <p:nvSpPr>
          <p:cNvPr id="12" name="TextBox 44"/>
          <p:cNvSpPr txBox="1">
            <a:spLocks noChangeArrowheads="1"/>
          </p:cNvSpPr>
          <p:nvPr/>
        </p:nvSpPr>
        <p:spPr bwMode="auto">
          <a:xfrm>
            <a:off x="402520" y="2081753"/>
            <a:ext cx="8225656" cy="707886"/>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zh-CN" sz="2000"/>
              <a:t>脆弱水印的近似恢复方法一般可以分为自嵌入、纠错码恢复和盲恢复三</a:t>
            </a:r>
            <a:r>
              <a:rPr lang="zh-CN" altLang="zh-CN" sz="2000"/>
              <a:t>种</a:t>
            </a:r>
            <a:r>
              <a:rPr lang="zh-CN" altLang="zh-CN" sz="2000" smtClean="0"/>
              <a:t>。</a:t>
            </a:r>
            <a:r>
              <a:rPr lang="zh-CN" altLang="en-US" sz="2000" smtClean="0"/>
              <a:t>其中，</a:t>
            </a:r>
            <a:r>
              <a:rPr lang="zh-CN" altLang="zh-CN" sz="2000" smtClean="0"/>
              <a:t>自嵌入</a:t>
            </a:r>
            <a:r>
              <a:rPr lang="zh-CN" altLang="zh-CN" sz="2000"/>
              <a:t>水印是最为重要的一种篡改恢复方法。 </a:t>
            </a:r>
          </a:p>
        </p:txBody>
      </p:sp>
      <p:sp>
        <p:nvSpPr>
          <p:cNvPr id="13" name="TextBox 2"/>
          <p:cNvSpPr txBox="1">
            <a:spLocks noChangeArrowheads="1"/>
          </p:cNvSpPr>
          <p:nvPr/>
        </p:nvSpPr>
        <p:spPr bwMode="auto">
          <a:xfrm>
            <a:off x="1691681" y="2973174"/>
            <a:ext cx="2016224" cy="1200329"/>
          </a:xfrm>
          <a:prstGeom prst="rect">
            <a:avLst/>
          </a:prstGeom>
          <a:noFill/>
          <a:ln w="19050" cap="flat" cmpd="sng">
            <a:solidFill>
              <a:srgbClr val="92D0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zh-CN"/>
              <a:t>文献</a:t>
            </a:r>
            <a:r>
              <a:rPr lang="en-US" altLang="zh-CN"/>
              <a:t>[</a:t>
            </a:r>
            <a:r>
              <a:rPr lang="en-US" altLang="zh-CN" smtClean="0"/>
              <a:t>11]</a:t>
            </a:r>
            <a:r>
              <a:rPr lang="zh-CN" altLang="en-US" smtClean="0"/>
              <a:t>改进了</a:t>
            </a:r>
            <a:r>
              <a:rPr lang="zh-CN" altLang="zh-CN" smtClean="0"/>
              <a:t>文献</a:t>
            </a:r>
            <a:r>
              <a:rPr lang="en-US" altLang="zh-CN"/>
              <a:t>[</a:t>
            </a:r>
            <a:r>
              <a:rPr lang="en-US" altLang="zh-CN" smtClean="0"/>
              <a:t>10]</a:t>
            </a:r>
            <a:r>
              <a:rPr lang="zh-CN" altLang="zh-CN" smtClean="0"/>
              <a:t>的</a:t>
            </a:r>
            <a:r>
              <a:rPr lang="zh-CN" altLang="en-US" smtClean="0"/>
              <a:t>算法，</a:t>
            </a:r>
            <a:r>
              <a:rPr lang="zh-CN" altLang="zh-CN" smtClean="0"/>
              <a:t>提高</a:t>
            </a:r>
            <a:r>
              <a:rPr lang="zh-CN" altLang="zh-CN"/>
              <a:t>了算法的安全性。</a:t>
            </a:r>
            <a:endParaRPr lang="zh-CN" altLang="en-US" sz="1800"/>
          </a:p>
        </p:txBody>
      </p:sp>
      <p:sp>
        <p:nvSpPr>
          <p:cNvPr id="14" name="TextBox 2"/>
          <p:cNvSpPr txBox="1">
            <a:spLocks noChangeArrowheads="1"/>
          </p:cNvSpPr>
          <p:nvPr/>
        </p:nvSpPr>
        <p:spPr bwMode="auto">
          <a:xfrm>
            <a:off x="3904698" y="2834674"/>
            <a:ext cx="2232248" cy="1477328"/>
          </a:xfrm>
          <a:prstGeom prst="rect">
            <a:avLst/>
          </a:prstGeom>
          <a:noFill/>
          <a:ln w="19050" cap="flat" cmpd="sng">
            <a:solidFill>
              <a:srgbClr val="92D0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zh-CN"/>
              <a:t>文献</a:t>
            </a:r>
            <a:r>
              <a:rPr lang="en-US" altLang="zh-CN"/>
              <a:t>[</a:t>
            </a:r>
            <a:r>
              <a:rPr lang="en-US" altLang="zh-CN" smtClean="0"/>
              <a:t>12]</a:t>
            </a:r>
            <a:r>
              <a:rPr lang="zh-CN" altLang="zh-CN" smtClean="0"/>
              <a:t>提出</a:t>
            </a:r>
            <a:r>
              <a:rPr lang="zh-CN" altLang="en-US"/>
              <a:t>了</a:t>
            </a:r>
            <a:r>
              <a:rPr lang="zh-CN" altLang="zh-CN" smtClean="0"/>
              <a:t>双</a:t>
            </a:r>
            <a:r>
              <a:rPr lang="zh-CN" altLang="zh-CN"/>
              <a:t>水印</a:t>
            </a:r>
            <a:r>
              <a:rPr lang="zh-CN" altLang="zh-CN"/>
              <a:t>算法</a:t>
            </a:r>
            <a:r>
              <a:rPr lang="zh-CN" altLang="zh-CN" smtClean="0"/>
              <a:t>，提高了恢复</a:t>
            </a:r>
            <a:r>
              <a:rPr lang="zh-CN" altLang="zh-CN"/>
              <a:t>的</a:t>
            </a:r>
            <a:r>
              <a:rPr lang="zh-CN" altLang="zh-CN"/>
              <a:t>质量</a:t>
            </a:r>
            <a:r>
              <a:rPr lang="zh-CN" altLang="zh-CN" smtClean="0"/>
              <a:t>，</a:t>
            </a:r>
            <a:r>
              <a:rPr lang="zh-CN" altLang="en-US" smtClean="0"/>
              <a:t>但</a:t>
            </a:r>
            <a:r>
              <a:rPr lang="zh-CN" altLang="zh-CN" smtClean="0"/>
              <a:t>安全性</a:t>
            </a:r>
            <a:r>
              <a:rPr lang="zh-CN" altLang="en-US" smtClean="0"/>
              <a:t>不高，抗攻击性弱</a:t>
            </a:r>
            <a:endParaRPr lang="zh-CN" altLang="en-US" sz="1800"/>
          </a:p>
        </p:txBody>
      </p:sp>
      <p:sp>
        <p:nvSpPr>
          <p:cNvPr id="16" name="TextBox 2"/>
          <p:cNvSpPr txBox="1">
            <a:spLocks noChangeArrowheads="1"/>
          </p:cNvSpPr>
          <p:nvPr/>
        </p:nvSpPr>
        <p:spPr bwMode="auto">
          <a:xfrm>
            <a:off x="6193932" y="2834674"/>
            <a:ext cx="2434243" cy="1477328"/>
          </a:xfrm>
          <a:prstGeom prst="rect">
            <a:avLst/>
          </a:prstGeom>
          <a:noFill/>
          <a:ln w="19050" cap="flat" cmpd="sng">
            <a:solidFill>
              <a:srgbClr val="92D05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zh-CN"/>
              <a:t>文献</a:t>
            </a:r>
            <a:r>
              <a:rPr lang="en-US" altLang="zh-CN" smtClean="0"/>
              <a:t>[13]</a:t>
            </a:r>
            <a:r>
              <a:rPr lang="zh-CN" altLang="zh-CN" smtClean="0"/>
              <a:t> 通过创建</a:t>
            </a:r>
            <a:r>
              <a:rPr lang="zh-CN" altLang="zh-CN"/>
              <a:t>了一个</a:t>
            </a:r>
            <a:r>
              <a:rPr lang="zh-CN" altLang="zh-CN"/>
              <a:t>量化</a:t>
            </a:r>
            <a:r>
              <a:rPr lang="zh-CN" altLang="zh-CN" smtClean="0"/>
              <a:t>表来恢复使用，与</a:t>
            </a:r>
            <a:r>
              <a:rPr lang="zh-CN" altLang="zh-CN"/>
              <a:t>文献</a:t>
            </a:r>
            <a:r>
              <a:rPr lang="en-US" altLang="zh-CN" smtClean="0"/>
              <a:t>[12]</a:t>
            </a:r>
            <a:r>
              <a:rPr lang="zh-CN" altLang="en-US" smtClean="0"/>
              <a:t>相比</a:t>
            </a:r>
            <a:r>
              <a:rPr lang="zh-CN" altLang="zh-CN" smtClean="0"/>
              <a:t>，恢复效果</a:t>
            </a:r>
            <a:r>
              <a:rPr lang="zh-CN" altLang="en-US" smtClean="0"/>
              <a:t>更好</a:t>
            </a:r>
            <a:r>
              <a:rPr lang="zh-CN" altLang="zh-CN" smtClean="0"/>
              <a:t>。但算法</a:t>
            </a:r>
            <a:r>
              <a:rPr lang="zh-CN" altLang="zh-CN"/>
              <a:t>同样存在</a:t>
            </a:r>
            <a:r>
              <a:rPr lang="zh-CN" altLang="zh-CN"/>
              <a:t>安全</a:t>
            </a:r>
            <a:r>
              <a:rPr lang="zh-CN" altLang="zh-CN" smtClean="0"/>
              <a:t>漏洞</a:t>
            </a:r>
            <a:endParaRPr lang="zh-CN" altLang="en-US" sz="1800"/>
          </a:p>
        </p:txBody>
      </p:sp>
    </p:spTree>
    <p:extLst>
      <p:ext uri="{BB962C8B-B14F-4D97-AF65-F5344CB8AC3E}">
        <p14:creationId xmlns:p14="http://schemas.microsoft.com/office/powerpoint/2010/main" val="40498406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autoUpdateAnimBg="0"/>
      <p:bldP spid="12" grpId="0" bldLvl="0" animBg="1" autoUpdateAnimBg="0"/>
      <p:bldP spid="13" grpId="0" bldLvl="0" animBg="1" autoUpdateAnimBg="0"/>
      <p:bldP spid="14" grpId="0" bldLvl="0" animBg="1" autoUpdateAnimBg="0"/>
      <p:bldP spid="16"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
        <p:nvSpPr>
          <p:cNvPr id="5"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dirty="0" smtClean="0">
                <a:solidFill>
                  <a:schemeClr val="accent5">
                    <a:lumMod val="50000"/>
                  </a:schemeClr>
                </a:solidFill>
              </a:rPr>
              <a:t>三、认证</a:t>
            </a:r>
            <a:r>
              <a:rPr lang="zh-CN" altLang="en-US" sz="3200" dirty="0">
                <a:solidFill>
                  <a:schemeClr val="accent5">
                    <a:lumMod val="50000"/>
                  </a:schemeClr>
                </a:solidFill>
              </a:rPr>
              <a:t>数字</a:t>
            </a:r>
            <a:r>
              <a:rPr lang="zh-CN" altLang="en-US" sz="3200" dirty="0" smtClean="0">
                <a:solidFill>
                  <a:schemeClr val="accent5">
                    <a:lumMod val="50000"/>
                  </a:schemeClr>
                </a:solidFill>
              </a:rPr>
              <a:t>水印简介</a:t>
            </a:r>
            <a:endParaRPr lang="en-US" altLang="zh-CN" sz="3200" dirty="0">
              <a:solidFill>
                <a:schemeClr val="accent5">
                  <a:lumMod val="50000"/>
                </a:schemeClr>
              </a:solidFill>
            </a:endParaRPr>
          </a:p>
        </p:txBody>
      </p:sp>
      <p:sp>
        <p:nvSpPr>
          <p:cNvPr id="6" name="标题 1"/>
          <p:cNvSpPr txBox="1">
            <a:spLocks/>
          </p:cNvSpPr>
          <p:nvPr/>
        </p:nvSpPr>
        <p:spPr bwMode="gray">
          <a:xfrm>
            <a:off x="-2844824" y="1052736"/>
            <a:ext cx="8424863" cy="536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r>
              <a:rPr lang="zh-CN" altLang="en-US" kern="0" smtClean="0">
                <a:solidFill>
                  <a:srgbClr val="00B050"/>
                </a:solidFill>
              </a:rPr>
              <a:t>存在问题</a:t>
            </a:r>
            <a:endParaRPr lang="zh-CN" altLang="en-US" kern="0" dirty="0">
              <a:solidFill>
                <a:srgbClr val="00B050"/>
              </a:solidFill>
            </a:endParaRPr>
          </a:p>
        </p:txBody>
      </p:sp>
      <p:sp>
        <p:nvSpPr>
          <p:cNvPr id="7" name="TextBox 44"/>
          <p:cNvSpPr txBox="1">
            <a:spLocks noChangeArrowheads="1"/>
          </p:cNvSpPr>
          <p:nvPr/>
        </p:nvSpPr>
        <p:spPr bwMode="auto">
          <a:xfrm>
            <a:off x="1367606" y="1700808"/>
            <a:ext cx="7613625" cy="1323439"/>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zh-CN" sz="2000" b="1" smtClean="0">
                <a:solidFill>
                  <a:srgbClr val="FF0000"/>
                </a:solidFill>
              </a:rPr>
              <a:t>伪</a:t>
            </a:r>
            <a:r>
              <a:rPr lang="zh-CN" altLang="zh-CN" sz="2000" b="1">
                <a:solidFill>
                  <a:srgbClr val="FF0000"/>
                </a:solidFill>
              </a:rPr>
              <a:t>认证攻击：</a:t>
            </a:r>
            <a:r>
              <a:rPr lang="zh-CN" altLang="zh-CN" sz="2000"/>
              <a:t>无论是脆弱水印或是半脆弱水印，伪认证攻击都是对其威胁最大的攻击方法。由前面综述可知</a:t>
            </a:r>
            <a:r>
              <a:rPr lang="zh-CN" altLang="zh-CN" sz="2000"/>
              <a:t>，</a:t>
            </a:r>
            <a:r>
              <a:rPr lang="zh-CN" altLang="zh-CN" sz="2000" smtClean="0"/>
              <a:t>现有</a:t>
            </a:r>
            <a:r>
              <a:rPr lang="zh-CN" altLang="en-US" sz="2000" smtClean="0"/>
              <a:t>较多</a:t>
            </a:r>
            <a:r>
              <a:rPr lang="zh-CN" altLang="zh-CN" sz="2000" smtClean="0"/>
              <a:t>图像</a:t>
            </a:r>
            <a:r>
              <a:rPr lang="zh-CN" altLang="en-US" sz="2000" smtClean="0"/>
              <a:t>认证</a:t>
            </a:r>
            <a:r>
              <a:rPr lang="zh-CN" altLang="zh-CN" sz="2000" smtClean="0"/>
              <a:t>算法</a:t>
            </a:r>
            <a:r>
              <a:rPr lang="zh-CN" altLang="zh-CN" sz="2000"/>
              <a:t>在遭到伪</a:t>
            </a:r>
            <a:r>
              <a:rPr lang="zh-CN" altLang="zh-CN" sz="2000"/>
              <a:t>认证</a:t>
            </a:r>
            <a:r>
              <a:rPr lang="zh-CN" altLang="zh-CN" sz="2000" smtClean="0"/>
              <a:t>攻击</a:t>
            </a:r>
            <a:r>
              <a:rPr lang="zh-CN" altLang="en-US" sz="2000" smtClean="0"/>
              <a:t>。</a:t>
            </a:r>
            <a:r>
              <a:rPr lang="zh-CN" altLang="zh-CN" sz="2000" smtClean="0"/>
              <a:t>因此，如何</a:t>
            </a:r>
            <a:r>
              <a:rPr lang="zh-CN" altLang="zh-CN" sz="2000"/>
              <a:t>提高算法抵抗伪认证攻击的能力，是数字图像真实性认证走向实际应用必须要解决的关键难题。</a:t>
            </a:r>
          </a:p>
        </p:txBody>
      </p:sp>
      <p:sp>
        <p:nvSpPr>
          <p:cNvPr id="8" name="Rectangle 10"/>
          <p:cNvSpPr>
            <a:spLocks noChangeArrowheads="1"/>
          </p:cNvSpPr>
          <p:nvPr/>
        </p:nvSpPr>
        <p:spPr bwMode="auto">
          <a:xfrm>
            <a:off x="-11991" y="2019627"/>
            <a:ext cx="1333626" cy="685800"/>
          </a:xfrm>
          <a:prstGeom prst="rect">
            <a:avLst/>
          </a:prstGeom>
          <a:solidFill>
            <a:srgbClr val="FFFFFF"/>
          </a:solidFill>
          <a:ln w="9525" cap="flat"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algn="l"/>
            <a:r>
              <a:rPr lang="zh-CN" altLang="en-US" sz="2400" smtClean="0">
                <a:solidFill>
                  <a:srgbClr val="3333FF"/>
                </a:solidFill>
                <a:latin typeface="微软雅黑" pitchFamily="34" charset="-122"/>
                <a:ea typeface="微软雅黑" pitchFamily="34" charset="-122"/>
              </a:rPr>
              <a:t>问题</a:t>
            </a:r>
            <a:r>
              <a:rPr lang="en-US" altLang="zh-CN" sz="2400" smtClean="0">
                <a:solidFill>
                  <a:srgbClr val="3333FF"/>
                </a:solidFill>
                <a:latin typeface="微软雅黑" pitchFamily="34" charset="-122"/>
                <a:ea typeface="微软雅黑" pitchFamily="34" charset="-122"/>
              </a:rPr>
              <a:t>1</a:t>
            </a:r>
            <a:endParaRPr lang="zh-CN" altLang="en-US" sz="2400" dirty="0">
              <a:solidFill>
                <a:srgbClr val="3333FF"/>
              </a:solidFill>
              <a:latin typeface="微软雅黑" pitchFamily="34" charset="-122"/>
              <a:ea typeface="微软雅黑" pitchFamily="34" charset="-122"/>
            </a:endParaRPr>
          </a:p>
        </p:txBody>
      </p:sp>
      <p:sp>
        <p:nvSpPr>
          <p:cNvPr id="9" name="TextBox 44"/>
          <p:cNvSpPr txBox="1">
            <a:spLocks noChangeArrowheads="1"/>
          </p:cNvSpPr>
          <p:nvPr/>
        </p:nvSpPr>
        <p:spPr bwMode="auto">
          <a:xfrm>
            <a:off x="1367607" y="3284984"/>
            <a:ext cx="7613625" cy="1323439"/>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zh-CN" sz="2000" b="1" smtClean="0">
                <a:solidFill>
                  <a:srgbClr val="FF0000"/>
                </a:solidFill>
              </a:rPr>
              <a:t>定位</a:t>
            </a:r>
            <a:r>
              <a:rPr lang="zh-CN" altLang="zh-CN" sz="2000" b="1">
                <a:solidFill>
                  <a:srgbClr val="FF0000"/>
                </a:solidFill>
              </a:rPr>
              <a:t>精度：</a:t>
            </a:r>
            <a:r>
              <a:rPr lang="zh-CN" altLang="zh-CN" sz="2000"/>
              <a:t>由于目前</a:t>
            </a:r>
            <a:r>
              <a:rPr lang="zh-CN" altLang="zh-CN" sz="2000"/>
              <a:t>的</a:t>
            </a:r>
            <a:r>
              <a:rPr lang="zh-CN" altLang="zh-CN" sz="2000" smtClean="0"/>
              <a:t>算法</a:t>
            </a:r>
            <a:r>
              <a:rPr lang="zh-CN" altLang="en-US" sz="2000" smtClean="0"/>
              <a:t>很多</a:t>
            </a:r>
            <a:r>
              <a:rPr lang="zh-CN" altLang="zh-CN" sz="2000" smtClean="0"/>
              <a:t>不能抵抗</a:t>
            </a:r>
            <a:r>
              <a:rPr lang="zh-CN" altLang="en-US" sz="2000" smtClean="0"/>
              <a:t>目前常见的</a:t>
            </a:r>
            <a:r>
              <a:rPr lang="zh-CN" altLang="zh-CN" sz="2000" smtClean="0"/>
              <a:t>伪</a:t>
            </a:r>
            <a:r>
              <a:rPr lang="zh-CN" altLang="zh-CN" sz="2000"/>
              <a:t>认证攻击，以及算法自身的缺陷问题，比如存在较大的虚警率或者漏警率，所以导致算法的</a:t>
            </a:r>
            <a:r>
              <a:rPr lang="zh-CN" altLang="zh-CN" sz="2000"/>
              <a:t>定位</a:t>
            </a:r>
            <a:r>
              <a:rPr lang="zh-CN" altLang="zh-CN" sz="2000" smtClean="0"/>
              <a:t>精度</a:t>
            </a:r>
            <a:r>
              <a:rPr lang="zh-CN" altLang="en-US" sz="2000" smtClean="0"/>
              <a:t>不高，</a:t>
            </a:r>
            <a:r>
              <a:rPr lang="zh-CN" altLang="zh-CN" sz="2000" smtClean="0"/>
              <a:t>还有</a:t>
            </a:r>
            <a:r>
              <a:rPr lang="zh-CN" altLang="zh-CN" sz="2000"/>
              <a:t>提高的空间。因此，如何设计有效的算法，尽可能的提高算法的定位精度。</a:t>
            </a:r>
          </a:p>
        </p:txBody>
      </p:sp>
      <p:sp>
        <p:nvSpPr>
          <p:cNvPr id="10" name="Rectangle 10"/>
          <p:cNvSpPr>
            <a:spLocks noChangeArrowheads="1"/>
          </p:cNvSpPr>
          <p:nvPr/>
        </p:nvSpPr>
        <p:spPr bwMode="auto">
          <a:xfrm>
            <a:off x="-11991" y="3603803"/>
            <a:ext cx="1333626" cy="685800"/>
          </a:xfrm>
          <a:prstGeom prst="rect">
            <a:avLst/>
          </a:prstGeom>
          <a:solidFill>
            <a:srgbClr val="FFFFFF"/>
          </a:solidFill>
          <a:ln w="9525" cap="flat"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algn="l"/>
            <a:r>
              <a:rPr lang="zh-CN" altLang="en-US" sz="2400" smtClean="0">
                <a:solidFill>
                  <a:srgbClr val="3333FF"/>
                </a:solidFill>
                <a:latin typeface="微软雅黑" pitchFamily="34" charset="-122"/>
                <a:ea typeface="微软雅黑" pitchFamily="34" charset="-122"/>
              </a:rPr>
              <a:t>问题</a:t>
            </a:r>
            <a:r>
              <a:rPr lang="en-US" altLang="zh-CN" sz="2400" smtClean="0">
                <a:solidFill>
                  <a:srgbClr val="3333FF"/>
                </a:solidFill>
                <a:latin typeface="微软雅黑" pitchFamily="34" charset="-122"/>
                <a:ea typeface="微软雅黑" pitchFamily="34" charset="-122"/>
              </a:rPr>
              <a:t>2</a:t>
            </a:r>
            <a:endParaRPr lang="zh-CN" altLang="en-US" sz="2400" dirty="0">
              <a:solidFill>
                <a:srgbClr val="3333FF"/>
              </a:solidFill>
              <a:latin typeface="微软雅黑" pitchFamily="34" charset="-122"/>
              <a:ea typeface="微软雅黑" pitchFamily="34" charset="-122"/>
            </a:endParaRPr>
          </a:p>
        </p:txBody>
      </p:sp>
      <p:sp>
        <p:nvSpPr>
          <p:cNvPr id="12" name="TextBox 44"/>
          <p:cNvSpPr txBox="1">
            <a:spLocks noChangeArrowheads="1"/>
          </p:cNvSpPr>
          <p:nvPr/>
        </p:nvSpPr>
        <p:spPr bwMode="auto">
          <a:xfrm>
            <a:off x="1375629" y="4742283"/>
            <a:ext cx="7613625" cy="1015663"/>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zh-CN" sz="2000" b="1">
                <a:solidFill>
                  <a:srgbClr val="FF0000"/>
                </a:solidFill>
              </a:rPr>
              <a:t>恢复效果：</a:t>
            </a:r>
            <a:r>
              <a:rPr lang="zh-CN" altLang="zh-CN" sz="2000"/>
              <a:t>目前关于水印的恢复算法有很多，目前水印对于小面积的篡改有较好的恢复效果，但是随着篡改面积的增大，算法的恢复效果就会显著性下降。</a:t>
            </a:r>
          </a:p>
        </p:txBody>
      </p:sp>
      <p:sp>
        <p:nvSpPr>
          <p:cNvPr id="13" name="Rectangle 10"/>
          <p:cNvSpPr>
            <a:spLocks noChangeArrowheads="1"/>
          </p:cNvSpPr>
          <p:nvPr/>
        </p:nvSpPr>
        <p:spPr bwMode="auto">
          <a:xfrm>
            <a:off x="-42867" y="4907214"/>
            <a:ext cx="1333626" cy="685800"/>
          </a:xfrm>
          <a:prstGeom prst="rect">
            <a:avLst/>
          </a:prstGeom>
          <a:solidFill>
            <a:srgbClr val="FFFFFF"/>
          </a:solidFill>
          <a:ln w="9525" cap="flat"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algn="l"/>
            <a:r>
              <a:rPr lang="zh-CN" altLang="en-US" sz="2400" smtClean="0">
                <a:solidFill>
                  <a:srgbClr val="3333FF"/>
                </a:solidFill>
                <a:latin typeface="微软雅黑" pitchFamily="34" charset="-122"/>
                <a:ea typeface="微软雅黑" pitchFamily="34" charset="-122"/>
              </a:rPr>
              <a:t>问题</a:t>
            </a:r>
            <a:r>
              <a:rPr lang="en-US" altLang="zh-CN" sz="2400" smtClean="0">
                <a:solidFill>
                  <a:srgbClr val="3333FF"/>
                </a:solidFill>
                <a:latin typeface="微软雅黑" pitchFamily="34" charset="-122"/>
                <a:ea typeface="微软雅黑" pitchFamily="34" charset="-122"/>
              </a:rPr>
              <a:t>3</a:t>
            </a:r>
            <a:endParaRPr lang="zh-CN" altLang="en-US" sz="2400" dirty="0">
              <a:solidFill>
                <a:srgbClr val="3333FF"/>
              </a:solidFill>
              <a:latin typeface="微软雅黑" pitchFamily="34" charset="-122"/>
              <a:ea typeface="微软雅黑" pitchFamily="34" charset="-122"/>
            </a:endParaRPr>
          </a:p>
        </p:txBody>
      </p:sp>
      <p:sp>
        <p:nvSpPr>
          <p:cNvPr id="14" name="TextBox 44"/>
          <p:cNvSpPr txBox="1">
            <a:spLocks noChangeArrowheads="1"/>
          </p:cNvSpPr>
          <p:nvPr/>
        </p:nvSpPr>
        <p:spPr bwMode="auto">
          <a:xfrm>
            <a:off x="1388588" y="5940760"/>
            <a:ext cx="7613625" cy="707886"/>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b="1" smtClean="0">
                <a:solidFill>
                  <a:srgbClr val="FF0000"/>
                </a:solidFill>
              </a:rPr>
              <a:t>水印安全</a:t>
            </a:r>
            <a:r>
              <a:rPr lang="zh-CN" altLang="zh-CN" sz="2000" b="1" smtClean="0">
                <a:solidFill>
                  <a:srgbClr val="FF0000"/>
                </a:solidFill>
              </a:rPr>
              <a:t>：</a:t>
            </a:r>
            <a:r>
              <a:rPr lang="zh-CN" altLang="en-US" sz="2000" smtClean="0"/>
              <a:t>水印未加密，密钥空间范围小，算法存在漏洞等都会引起水印的安全问题</a:t>
            </a:r>
            <a:endParaRPr lang="zh-CN" altLang="zh-CN" sz="2000"/>
          </a:p>
        </p:txBody>
      </p:sp>
      <p:sp>
        <p:nvSpPr>
          <p:cNvPr id="15" name="Rectangle 10"/>
          <p:cNvSpPr>
            <a:spLocks noChangeArrowheads="1"/>
          </p:cNvSpPr>
          <p:nvPr/>
        </p:nvSpPr>
        <p:spPr bwMode="auto">
          <a:xfrm>
            <a:off x="-15394" y="5940760"/>
            <a:ext cx="1333626" cy="685800"/>
          </a:xfrm>
          <a:prstGeom prst="rect">
            <a:avLst/>
          </a:prstGeom>
          <a:solidFill>
            <a:srgbClr val="FFFFFF"/>
          </a:solidFill>
          <a:ln w="9525" cap="flat"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algn="l"/>
            <a:r>
              <a:rPr lang="zh-CN" altLang="en-US" sz="2400" smtClean="0">
                <a:solidFill>
                  <a:srgbClr val="3333FF"/>
                </a:solidFill>
                <a:latin typeface="微软雅黑" pitchFamily="34" charset="-122"/>
                <a:ea typeface="微软雅黑" pitchFamily="34" charset="-122"/>
              </a:rPr>
              <a:t>问题</a:t>
            </a:r>
            <a:r>
              <a:rPr lang="en-US" altLang="zh-CN" sz="2400" smtClean="0">
                <a:solidFill>
                  <a:srgbClr val="3333FF"/>
                </a:solidFill>
                <a:latin typeface="微软雅黑" pitchFamily="34" charset="-122"/>
                <a:ea typeface="微软雅黑" pitchFamily="34" charset="-122"/>
              </a:rPr>
              <a:t>4</a:t>
            </a:r>
            <a:endParaRPr lang="zh-CN" altLang="en-US" sz="2400" dirty="0">
              <a:solidFill>
                <a:srgbClr val="3333FF"/>
              </a:solidFill>
              <a:latin typeface="微软雅黑" pitchFamily="34" charset="-122"/>
              <a:ea typeface="微软雅黑" pitchFamily="34" charset="-122"/>
            </a:endParaRPr>
          </a:p>
        </p:txBody>
      </p:sp>
    </p:spTree>
    <p:extLst>
      <p:ext uri="{BB962C8B-B14F-4D97-AF65-F5344CB8AC3E}">
        <p14:creationId xmlns:p14="http://schemas.microsoft.com/office/powerpoint/2010/main" val="16564147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9" grpId="0" bldLvl="0" animBg="1" autoUpdateAnimBg="0"/>
      <p:bldP spid="12" grpId="0" bldLvl="0" animBg="1" autoUpdateAnimBg="0"/>
      <p:bldP spid="14"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
        <p:nvSpPr>
          <p:cNvPr id="6" name="TextBox 44"/>
          <p:cNvSpPr txBox="1">
            <a:spLocks noChangeArrowheads="1"/>
          </p:cNvSpPr>
          <p:nvPr/>
        </p:nvSpPr>
        <p:spPr bwMode="auto">
          <a:xfrm>
            <a:off x="683568" y="1988840"/>
            <a:ext cx="7776864" cy="1477328"/>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indent="0" algn="just">
              <a:lnSpc>
                <a:spcPct val="150000"/>
              </a:lnSpc>
              <a:buNone/>
            </a:pPr>
            <a:r>
              <a:rPr lang="zh-CN" altLang="en-US" sz="2000"/>
              <a:t>根据前面的分析，</a:t>
            </a:r>
            <a:r>
              <a:rPr lang="zh-CN" altLang="zh-CN" sz="2000"/>
              <a:t>从提高算法的安全性</a:t>
            </a:r>
            <a:r>
              <a:rPr lang="zh-CN" altLang="en-US" sz="2000"/>
              <a:t>，抗伪</a:t>
            </a:r>
            <a:r>
              <a:rPr lang="zh-CN" altLang="en-US" sz="2000"/>
              <a:t>认 </a:t>
            </a:r>
            <a:r>
              <a:rPr lang="zh-CN" altLang="en-US" sz="2000" smtClean="0"/>
              <a:t>证</a:t>
            </a:r>
            <a:r>
              <a:rPr lang="zh-CN" altLang="en-US" sz="2000"/>
              <a:t>攻击</a:t>
            </a:r>
            <a:r>
              <a:rPr lang="zh-CN" altLang="en-US" sz="2000" smtClean="0"/>
              <a:t>及篡改定位</a:t>
            </a:r>
            <a:r>
              <a:rPr lang="zh-CN" altLang="en-US" sz="2000"/>
              <a:t>和恢复效果角度</a:t>
            </a:r>
            <a:r>
              <a:rPr lang="zh-CN" altLang="zh-CN" sz="2000"/>
              <a:t>出发</a:t>
            </a:r>
            <a:r>
              <a:rPr lang="zh-CN" altLang="en-US" sz="2000"/>
              <a:t>，</a:t>
            </a:r>
            <a:r>
              <a:rPr lang="zh-CN" altLang="zh-CN" sz="2000"/>
              <a:t>基于信息安全领域的</a:t>
            </a:r>
            <a:r>
              <a:rPr lang="zh-CN" altLang="zh-CN" sz="2000"/>
              <a:t>混沌</a:t>
            </a:r>
            <a:r>
              <a:rPr lang="zh-CN" altLang="zh-CN" sz="2000" smtClean="0"/>
              <a:t>技术</a:t>
            </a:r>
            <a:r>
              <a:rPr lang="zh-CN" altLang="en-US" sz="2000" smtClean="0"/>
              <a:t>和置乱技术</a:t>
            </a:r>
            <a:r>
              <a:rPr lang="zh-CN" altLang="zh-CN" sz="2000" smtClean="0"/>
              <a:t>，</a:t>
            </a:r>
            <a:r>
              <a:rPr lang="zh-CN" altLang="zh-CN" sz="2000"/>
              <a:t>提出一种基于数字水印的图像</a:t>
            </a:r>
            <a:r>
              <a:rPr lang="zh-CN" altLang="zh-CN" sz="2000"/>
              <a:t>认证</a:t>
            </a:r>
            <a:r>
              <a:rPr lang="zh-CN" altLang="zh-CN" sz="2000" smtClean="0"/>
              <a:t>算法</a:t>
            </a:r>
            <a:r>
              <a:rPr lang="zh-CN" altLang="en-US" sz="2000" smtClean="0"/>
              <a:t>。</a:t>
            </a:r>
            <a:endParaRPr lang="en-US" altLang="zh-CN" sz="2000"/>
          </a:p>
        </p:txBody>
      </p:sp>
      <p:sp>
        <p:nvSpPr>
          <p:cNvPr id="7" name="TextBox 44"/>
          <p:cNvSpPr txBox="1">
            <a:spLocks noChangeArrowheads="1"/>
          </p:cNvSpPr>
          <p:nvPr/>
        </p:nvSpPr>
        <p:spPr bwMode="auto">
          <a:xfrm>
            <a:off x="683568" y="3789040"/>
            <a:ext cx="7776864" cy="2400657"/>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lnSpc>
                <a:spcPct val="150000"/>
              </a:lnSpc>
            </a:pPr>
            <a:r>
              <a:rPr lang="zh-CN" altLang="zh-CN" sz="2000" b="1">
                <a:solidFill>
                  <a:srgbClr val="FF0000"/>
                </a:solidFill>
              </a:rPr>
              <a:t>该算法应具有以下特性：</a:t>
            </a:r>
            <a:endParaRPr lang="en-US" altLang="zh-CN" sz="2000" b="1">
              <a:solidFill>
                <a:srgbClr val="FF0000"/>
              </a:solidFill>
            </a:endParaRPr>
          </a:p>
          <a:p>
            <a:pPr marL="342900" lvl="0" indent="-342900" algn="just">
              <a:lnSpc>
                <a:spcPct val="150000"/>
              </a:lnSpc>
              <a:buFont typeface="Wingdings" panose="05000000000000000000" pitchFamily="2" charset="2"/>
              <a:buChar char="Ø"/>
            </a:pPr>
            <a:r>
              <a:rPr lang="zh-CN" altLang="zh-CN" sz="2000" smtClean="0"/>
              <a:t>定位</a:t>
            </a:r>
            <a:r>
              <a:rPr lang="zh-CN" altLang="zh-CN" sz="2000"/>
              <a:t>精度良好，同时具有较低的虚警率，漏警率；</a:t>
            </a:r>
          </a:p>
          <a:p>
            <a:pPr marL="342900" lvl="0" indent="-342900" algn="just">
              <a:lnSpc>
                <a:spcPct val="150000"/>
              </a:lnSpc>
              <a:buFont typeface="Wingdings" panose="05000000000000000000" pitchFamily="2" charset="2"/>
              <a:buChar char="Ø"/>
            </a:pPr>
            <a:r>
              <a:rPr lang="zh-CN" altLang="zh-CN" sz="2000" smtClean="0"/>
              <a:t>安全性</a:t>
            </a:r>
            <a:r>
              <a:rPr lang="zh-CN" altLang="zh-CN" sz="2000"/>
              <a:t>高，能够抵御目前主流的“伪认证”攻击；</a:t>
            </a:r>
          </a:p>
          <a:p>
            <a:pPr marL="342900" lvl="0" indent="-342900" algn="just">
              <a:lnSpc>
                <a:spcPct val="150000"/>
              </a:lnSpc>
              <a:buFont typeface="Wingdings" panose="05000000000000000000" pitchFamily="2" charset="2"/>
              <a:buChar char="Ø"/>
            </a:pPr>
            <a:r>
              <a:rPr lang="zh-CN" altLang="zh-CN" sz="2000"/>
              <a:t>盲检测，对于认证算法来说，盲检测这一点是必须的；</a:t>
            </a:r>
          </a:p>
          <a:p>
            <a:pPr marL="342900" lvl="0" indent="-342900" algn="just">
              <a:lnSpc>
                <a:spcPct val="150000"/>
              </a:lnSpc>
              <a:buFont typeface="Wingdings" panose="05000000000000000000" pitchFamily="2" charset="2"/>
              <a:buChar char="Ø"/>
            </a:pPr>
            <a:r>
              <a:rPr lang="zh-CN" altLang="zh-CN" sz="2000"/>
              <a:t>修复效果较好，即使篡改面积较大，修复效果能可</a:t>
            </a:r>
            <a:r>
              <a:rPr lang="zh-CN" altLang="zh-CN" sz="2000"/>
              <a:t>接受</a:t>
            </a:r>
            <a:r>
              <a:rPr lang="zh-CN" altLang="zh-CN" sz="2000" smtClean="0"/>
              <a:t>；</a:t>
            </a:r>
            <a:endParaRPr lang="zh-CN" altLang="zh-CN" sz="2000"/>
          </a:p>
        </p:txBody>
      </p:sp>
      <p:sp>
        <p:nvSpPr>
          <p:cNvPr id="12" name="标题 1"/>
          <p:cNvSpPr txBox="1">
            <a:spLocks/>
          </p:cNvSpPr>
          <p:nvPr/>
        </p:nvSpPr>
        <p:spPr bwMode="gray">
          <a:xfrm>
            <a:off x="-2844824" y="1060443"/>
            <a:ext cx="8424863" cy="536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r>
              <a:rPr lang="zh-CN" altLang="en-US" kern="0" smtClean="0">
                <a:solidFill>
                  <a:srgbClr val="00B050"/>
                </a:solidFill>
              </a:rPr>
              <a:t>研究</a:t>
            </a:r>
            <a:r>
              <a:rPr lang="zh-CN" altLang="en-US" kern="0">
                <a:solidFill>
                  <a:srgbClr val="00B050"/>
                </a:solidFill>
              </a:rPr>
              <a:t>目标</a:t>
            </a:r>
            <a:endParaRPr lang="zh-CN" altLang="en-US" kern="0" dirty="0">
              <a:solidFill>
                <a:srgbClr val="00B050"/>
              </a:solidFill>
            </a:endParaRPr>
          </a:p>
        </p:txBody>
      </p:sp>
      <p:sp>
        <p:nvSpPr>
          <p:cNvPr id="13"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a:solidFill>
                  <a:schemeClr val="accent5">
                    <a:lumMod val="50000"/>
                  </a:schemeClr>
                </a:solidFill>
              </a:rPr>
              <a:t>四、</a:t>
            </a:r>
            <a:r>
              <a:rPr lang="zh-CN" altLang="zh-CN" sz="3200">
                <a:solidFill>
                  <a:schemeClr val="accent5">
                    <a:lumMod val="50000"/>
                  </a:schemeClr>
                </a:solidFill>
              </a:rPr>
              <a:t>研究目标、内容及关键技术</a:t>
            </a:r>
            <a:endParaRPr lang="zh-CN" altLang="zh-CN" sz="3200">
              <a:solidFill>
                <a:schemeClr val="accent5">
                  <a:lumMod val="50000"/>
                </a:schemeClr>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7"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
        <p:nvSpPr>
          <p:cNvPr id="6" name="TextBox 44"/>
          <p:cNvSpPr txBox="1">
            <a:spLocks noChangeArrowheads="1"/>
          </p:cNvSpPr>
          <p:nvPr/>
        </p:nvSpPr>
        <p:spPr bwMode="auto">
          <a:xfrm>
            <a:off x="380680" y="1597018"/>
            <a:ext cx="8572673" cy="5170646"/>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lnSpc>
                <a:spcPct val="150000"/>
              </a:lnSpc>
            </a:pPr>
            <a:r>
              <a:rPr lang="en-US" altLang="zh-CN" sz="2000" smtClean="0"/>
              <a:t>1</a:t>
            </a:r>
            <a:r>
              <a:rPr lang="zh-CN" altLang="en-US" sz="2000" smtClean="0"/>
              <a:t>、算法</a:t>
            </a:r>
            <a:r>
              <a:rPr lang="zh-CN" altLang="zh-CN" sz="2000" smtClean="0"/>
              <a:t>将在</a:t>
            </a:r>
            <a:r>
              <a:rPr lang="zh-CN" altLang="zh-CN" sz="2000" smtClean="0">
                <a:solidFill>
                  <a:srgbClr val="FF0000"/>
                </a:solidFill>
              </a:rPr>
              <a:t>分块的基础上</a:t>
            </a:r>
            <a:r>
              <a:rPr lang="zh-CN" altLang="zh-CN" sz="2000" smtClean="0"/>
              <a:t>向图像中嵌入水印信息。但是块与块之间的独立不能抵御“伪认证”攻击中的</a:t>
            </a:r>
            <a:r>
              <a:rPr lang="en-US" altLang="zh-CN" sz="2000" smtClean="0"/>
              <a:t>VQ</a:t>
            </a:r>
            <a:r>
              <a:rPr lang="zh-CN" altLang="zh-CN" sz="2000" smtClean="0"/>
              <a:t>攻击和拼贴攻击，因此需</a:t>
            </a:r>
            <a:r>
              <a:rPr lang="zh-CN" altLang="zh-CN" sz="2000" smtClean="0">
                <a:solidFill>
                  <a:srgbClr val="FF0000"/>
                </a:solidFill>
              </a:rPr>
              <a:t>建立块与块之间一一映射关系</a:t>
            </a:r>
            <a:r>
              <a:rPr lang="zh-CN" altLang="zh-CN" sz="2000" smtClean="0"/>
              <a:t>。</a:t>
            </a:r>
            <a:endParaRPr lang="en-US" altLang="zh-CN" sz="2000" smtClean="0"/>
          </a:p>
          <a:p>
            <a:pPr algn="just">
              <a:lnSpc>
                <a:spcPct val="150000"/>
              </a:lnSpc>
            </a:pPr>
            <a:r>
              <a:rPr lang="en-US" altLang="zh-CN" sz="2000" smtClean="0"/>
              <a:t>2</a:t>
            </a:r>
            <a:r>
              <a:rPr lang="zh-CN" altLang="en-US" sz="2000" smtClean="0"/>
              <a:t>、</a:t>
            </a:r>
            <a:r>
              <a:rPr lang="zh-CN" altLang="zh-CN" sz="2000" smtClean="0"/>
              <a:t>建立联系的方式是根据块自身的特点生成</a:t>
            </a:r>
            <a:r>
              <a:rPr lang="zh-CN" altLang="zh-CN" sz="2000" smtClean="0">
                <a:solidFill>
                  <a:srgbClr val="FF0000"/>
                </a:solidFill>
              </a:rPr>
              <a:t>验证数据和恢复数据</a:t>
            </a:r>
            <a:r>
              <a:rPr lang="zh-CN" altLang="zh-CN" sz="2000" smtClean="0"/>
              <a:t>。然后将验证数据嵌入于自身块当中，而将恢复数据嵌入与之对应的映射块当中。</a:t>
            </a:r>
            <a:endParaRPr lang="en-US" altLang="zh-CN" sz="2000" smtClean="0"/>
          </a:p>
          <a:p>
            <a:pPr algn="just">
              <a:lnSpc>
                <a:spcPct val="150000"/>
              </a:lnSpc>
            </a:pPr>
            <a:r>
              <a:rPr lang="en-US" altLang="zh-CN" sz="2000" smtClean="0"/>
              <a:t>3</a:t>
            </a:r>
            <a:r>
              <a:rPr lang="zh-CN" altLang="en-US" sz="2000" smtClean="0"/>
              <a:t>、</a:t>
            </a:r>
            <a:r>
              <a:rPr lang="zh-CN" altLang="zh-CN" sz="2000" smtClean="0"/>
              <a:t>检测的时候，</a:t>
            </a:r>
            <a:r>
              <a:rPr lang="zh-CN" altLang="zh-CN" sz="2000" smtClean="0">
                <a:solidFill>
                  <a:srgbClr val="FF0000"/>
                </a:solidFill>
              </a:rPr>
              <a:t>先检验验证数据，</a:t>
            </a:r>
            <a:r>
              <a:rPr lang="zh-CN" altLang="zh-CN" sz="2000" smtClean="0"/>
              <a:t>验证数据通过了检验才可以使用嵌入该块当中恢复数据。此外，</a:t>
            </a:r>
            <a:r>
              <a:rPr lang="zh-CN" altLang="zh-CN" sz="2000" smtClean="0">
                <a:solidFill>
                  <a:srgbClr val="FF0000"/>
                </a:solidFill>
              </a:rPr>
              <a:t>恢复数据也可以用来验证产生恢复数据的块是否被篡改过。</a:t>
            </a:r>
            <a:r>
              <a:rPr lang="zh-CN" altLang="zh-CN" sz="2000" smtClean="0"/>
              <a:t>因此，算法具有</a:t>
            </a:r>
            <a:r>
              <a:rPr lang="zh-CN" altLang="zh-CN" sz="2000" smtClean="0">
                <a:solidFill>
                  <a:srgbClr val="FF0000"/>
                </a:solidFill>
              </a:rPr>
              <a:t>多级检测</a:t>
            </a:r>
            <a:r>
              <a:rPr lang="zh-CN" altLang="zh-CN" sz="2000" smtClean="0"/>
              <a:t>功能。</a:t>
            </a:r>
            <a:endParaRPr lang="en-US" altLang="zh-CN" sz="2000" smtClean="0"/>
          </a:p>
          <a:p>
            <a:pPr algn="just">
              <a:lnSpc>
                <a:spcPct val="150000"/>
              </a:lnSpc>
            </a:pPr>
            <a:r>
              <a:rPr lang="en-US" altLang="zh-CN" sz="2000" smtClean="0"/>
              <a:t>4</a:t>
            </a:r>
            <a:r>
              <a:rPr lang="zh-CN" altLang="en-US" sz="2000" smtClean="0"/>
              <a:t>、算法采用</a:t>
            </a:r>
            <a:r>
              <a:rPr lang="en-US" altLang="zh-CN" sz="2000" smtClean="0">
                <a:solidFill>
                  <a:srgbClr val="FF0000"/>
                </a:solidFill>
              </a:rPr>
              <a:t>matlab</a:t>
            </a:r>
            <a:r>
              <a:rPr lang="zh-CN" altLang="en-US" sz="2000" smtClean="0">
                <a:solidFill>
                  <a:srgbClr val="FF0000"/>
                </a:solidFill>
              </a:rPr>
              <a:t>编程</a:t>
            </a:r>
            <a:r>
              <a:rPr lang="zh-CN" altLang="en-US" sz="2000" smtClean="0"/>
              <a:t>实现，最后还要从</a:t>
            </a:r>
            <a:r>
              <a:rPr lang="zh-CN" altLang="zh-CN" sz="2000">
                <a:solidFill>
                  <a:srgbClr val="FF0000"/>
                </a:solidFill>
              </a:rPr>
              <a:t>检测</a:t>
            </a:r>
            <a:r>
              <a:rPr lang="zh-CN" altLang="zh-CN" sz="2000" smtClean="0">
                <a:solidFill>
                  <a:srgbClr val="FF0000"/>
                </a:solidFill>
              </a:rPr>
              <a:t>效果</a:t>
            </a:r>
            <a:r>
              <a:rPr lang="zh-CN" altLang="en-US" sz="2000" smtClean="0">
                <a:solidFill>
                  <a:srgbClr val="FF0000"/>
                </a:solidFill>
              </a:rPr>
              <a:t>、</a:t>
            </a:r>
            <a:r>
              <a:rPr lang="zh-CN" altLang="zh-CN" sz="2000">
                <a:solidFill>
                  <a:srgbClr val="FF0000"/>
                </a:solidFill>
              </a:rPr>
              <a:t>恢复</a:t>
            </a:r>
            <a:r>
              <a:rPr lang="zh-CN" altLang="zh-CN" sz="2000" smtClean="0">
                <a:solidFill>
                  <a:srgbClr val="FF0000"/>
                </a:solidFill>
              </a:rPr>
              <a:t>效果</a:t>
            </a:r>
            <a:r>
              <a:rPr lang="zh-CN" altLang="en-US" sz="2000" smtClean="0">
                <a:solidFill>
                  <a:srgbClr val="FF0000"/>
                </a:solidFill>
              </a:rPr>
              <a:t>、</a:t>
            </a:r>
            <a:r>
              <a:rPr lang="zh-CN" altLang="zh-CN" sz="2000">
                <a:solidFill>
                  <a:srgbClr val="FF0000"/>
                </a:solidFill>
              </a:rPr>
              <a:t>伪认证</a:t>
            </a:r>
            <a:r>
              <a:rPr lang="zh-CN" altLang="zh-CN" sz="2000">
                <a:solidFill>
                  <a:srgbClr val="FF0000"/>
                </a:solidFill>
              </a:rPr>
              <a:t>攻击</a:t>
            </a:r>
            <a:r>
              <a:rPr lang="zh-CN" altLang="zh-CN" sz="2000" smtClean="0">
                <a:solidFill>
                  <a:srgbClr val="FF0000"/>
                </a:solidFill>
              </a:rPr>
              <a:t>分析</a:t>
            </a:r>
            <a:r>
              <a:rPr lang="zh-CN" altLang="en-US" sz="2000" smtClean="0">
                <a:solidFill>
                  <a:srgbClr val="FF0000"/>
                </a:solidFill>
              </a:rPr>
              <a:t>和安全性</a:t>
            </a:r>
            <a:r>
              <a:rPr lang="zh-CN" altLang="en-US" sz="2000" smtClean="0"/>
              <a:t>四个方面对算法进行实验验证，不断改进算法，直到算法尽可能满足要求</a:t>
            </a:r>
            <a:endParaRPr lang="zh-CN" altLang="zh-CN" sz="2000"/>
          </a:p>
        </p:txBody>
      </p:sp>
      <p:sp>
        <p:nvSpPr>
          <p:cNvPr id="7" name="标题 1"/>
          <p:cNvSpPr txBox="1">
            <a:spLocks/>
          </p:cNvSpPr>
          <p:nvPr/>
        </p:nvSpPr>
        <p:spPr bwMode="gray">
          <a:xfrm>
            <a:off x="-2844824" y="1060443"/>
            <a:ext cx="8424863" cy="536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r>
              <a:rPr lang="zh-CN" altLang="en-US" kern="0" smtClean="0">
                <a:solidFill>
                  <a:srgbClr val="00B050"/>
                </a:solidFill>
              </a:rPr>
              <a:t>研究内容</a:t>
            </a:r>
            <a:endParaRPr lang="zh-CN" altLang="en-US" kern="0" dirty="0">
              <a:solidFill>
                <a:srgbClr val="00B050"/>
              </a:solidFill>
            </a:endParaRPr>
          </a:p>
        </p:txBody>
      </p:sp>
      <p:sp>
        <p:nvSpPr>
          <p:cNvPr id="8"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a:solidFill>
                  <a:schemeClr val="accent5">
                    <a:lumMod val="50000"/>
                  </a:schemeClr>
                </a:solidFill>
              </a:rPr>
              <a:t>四、</a:t>
            </a:r>
            <a:r>
              <a:rPr lang="zh-CN" altLang="zh-CN" sz="3200">
                <a:solidFill>
                  <a:schemeClr val="accent5">
                    <a:lumMod val="50000"/>
                  </a:schemeClr>
                </a:solidFill>
              </a:rPr>
              <a:t>研究目标、内容及关键技术</a:t>
            </a:r>
            <a:endParaRPr lang="zh-CN" altLang="zh-CN" sz="3200">
              <a:solidFill>
                <a:schemeClr val="accent5">
                  <a:lumMod val="50000"/>
                </a:schemeClr>
              </a:solidFill>
            </a:endParaRPr>
          </a:p>
        </p:txBody>
      </p:sp>
    </p:spTree>
    <p:extLst>
      <p:ext uri="{BB962C8B-B14F-4D97-AF65-F5344CB8AC3E}">
        <p14:creationId xmlns:p14="http://schemas.microsoft.com/office/powerpoint/2010/main" val="37111890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
        <p:nvSpPr>
          <p:cNvPr id="5" name="TextBox 44"/>
          <p:cNvSpPr txBox="1">
            <a:spLocks noChangeArrowheads="1"/>
          </p:cNvSpPr>
          <p:nvPr/>
        </p:nvSpPr>
        <p:spPr bwMode="auto">
          <a:xfrm>
            <a:off x="683568" y="1988840"/>
            <a:ext cx="7776864" cy="1938992"/>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pPr>
            <a:r>
              <a:rPr lang="en-US" altLang="zh-CN" sz="2000"/>
              <a:t>1</a:t>
            </a:r>
            <a:r>
              <a:rPr lang="zh-CN" altLang="zh-CN" sz="2000"/>
              <a:t>．图像分块与块映射的生成</a:t>
            </a:r>
          </a:p>
          <a:p>
            <a:pPr>
              <a:lnSpc>
                <a:spcPct val="150000"/>
              </a:lnSpc>
            </a:pPr>
            <a:r>
              <a:rPr lang="en-US" altLang="zh-CN" sz="2000" smtClean="0"/>
              <a:t>2</a:t>
            </a:r>
            <a:r>
              <a:rPr lang="zh-CN" altLang="zh-CN" sz="2000"/>
              <a:t>．水印的产生</a:t>
            </a:r>
          </a:p>
          <a:p>
            <a:pPr>
              <a:lnSpc>
                <a:spcPct val="150000"/>
              </a:lnSpc>
            </a:pPr>
            <a:r>
              <a:rPr lang="en-US" altLang="zh-CN" sz="2000" smtClean="0"/>
              <a:t>3</a:t>
            </a:r>
            <a:r>
              <a:rPr lang="zh-CN" altLang="zh-CN" sz="2000"/>
              <a:t>．水印嵌入和提取算法</a:t>
            </a:r>
          </a:p>
          <a:p>
            <a:pPr>
              <a:lnSpc>
                <a:spcPct val="150000"/>
              </a:lnSpc>
            </a:pPr>
            <a:r>
              <a:rPr lang="en-US" altLang="zh-CN" sz="2000" smtClean="0"/>
              <a:t>4</a:t>
            </a:r>
            <a:r>
              <a:rPr lang="zh-CN" altLang="zh-CN" sz="2000"/>
              <a:t>．</a:t>
            </a:r>
            <a:r>
              <a:rPr lang="zh-CN" altLang="zh-CN" sz="2000"/>
              <a:t>混沌</a:t>
            </a:r>
            <a:r>
              <a:rPr lang="zh-CN" altLang="zh-CN" sz="2000" smtClean="0"/>
              <a:t>技术</a:t>
            </a:r>
            <a:r>
              <a:rPr lang="zh-CN" altLang="en-US" sz="2000" smtClean="0"/>
              <a:t>和置乱技术</a:t>
            </a:r>
            <a:r>
              <a:rPr lang="zh-CN" altLang="zh-CN" sz="2000" smtClean="0"/>
              <a:t>在</a:t>
            </a:r>
            <a:r>
              <a:rPr lang="zh-CN" altLang="zh-CN" sz="2000"/>
              <a:t>数字图像认证保护中</a:t>
            </a:r>
            <a:r>
              <a:rPr lang="zh-CN" altLang="zh-CN" sz="2000"/>
              <a:t>的</a:t>
            </a:r>
            <a:r>
              <a:rPr lang="zh-CN" altLang="zh-CN" sz="2000" smtClean="0"/>
              <a:t>应用</a:t>
            </a:r>
            <a:endParaRPr lang="zh-CN" altLang="zh-CN" sz="2000"/>
          </a:p>
        </p:txBody>
      </p:sp>
      <p:sp>
        <p:nvSpPr>
          <p:cNvPr id="6" name="标题 1"/>
          <p:cNvSpPr txBox="1">
            <a:spLocks/>
          </p:cNvSpPr>
          <p:nvPr/>
        </p:nvSpPr>
        <p:spPr bwMode="gray">
          <a:xfrm>
            <a:off x="-2412776" y="1060442"/>
            <a:ext cx="8424863" cy="536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r>
              <a:rPr lang="zh-CN" altLang="en-US" kern="0" smtClean="0">
                <a:solidFill>
                  <a:srgbClr val="00B050"/>
                </a:solidFill>
              </a:rPr>
              <a:t>待实现关键技术</a:t>
            </a:r>
            <a:endParaRPr lang="zh-CN" altLang="en-US" kern="0" dirty="0">
              <a:solidFill>
                <a:srgbClr val="00B050"/>
              </a:solidFill>
            </a:endParaRPr>
          </a:p>
        </p:txBody>
      </p:sp>
      <p:sp>
        <p:nvSpPr>
          <p:cNvPr id="7"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a:solidFill>
                  <a:schemeClr val="accent5">
                    <a:lumMod val="50000"/>
                  </a:schemeClr>
                </a:solidFill>
              </a:rPr>
              <a:t>四、</a:t>
            </a:r>
            <a:r>
              <a:rPr lang="zh-CN" altLang="zh-CN" sz="3200">
                <a:solidFill>
                  <a:schemeClr val="accent5">
                    <a:lumMod val="50000"/>
                  </a:schemeClr>
                </a:solidFill>
              </a:rPr>
              <a:t>研究目标、内容及关键技术</a:t>
            </a:r>
            <a:endParaRPr lang="zh-CN" altLang="zh-CN" sz="3200">
              <a:solidFill>
                <a:schemeClr val="accent5">
                  <a:lumMod val="50000"/>
                </a:schemeClr>
              </a:solidFill>
            </a:endParaRPr>
          </a:p>
        </p:txBody>
      </p:sp>
    </p:spTree>
    <p:extLst>
      <p:ext uri="{BB962C8B-B14F-4D97-AF65-F5344CB8AC3E}">
        <p14:creationId xmlns:p14="http://schemas.microsoft.com/office/powerpoint/2010/main" val="10546460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
        <p:nvSpPr>
          <p:cNvPr id="5" name="TextBox 44"/>
          <p:cNvSpPr txBox="1">
            <a:spLocks noChangeArrowheads="1"/>
          </p:cNvSpPr>
          <p:nvPr/>
        </p:nvSpPr>
        <p:spPr bwMode="auto">
          <a:xfrm>
            <a:off x="990058" y="1340768"/>
            <a:ext cx="7776864" cy="1405193"/>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pPr>
            <a:r>
              <a:rPr lang="zh-CN" altLang="en-US" sz="2000" b="1">
                <a:solidFill>
                  <a:srgbClr val="FF0000"/>
                </a:solidFill>
              </a:rPr>
              <a:t>预期</a:t>
            </a:r>
            <a:r>
              <a:rPr lang="zh-CN" altLang="en-US" sz="2000" b="1" smtClean="0">
                <a:solidFill>
                  <a:srgbClr val="FF0000"/>
                </a:solidFill>
              </a:rPr>
              <a:t>成果：</a:t>
            </a:r>
            <a:endParaRPr lang="en-US" altLang="zh-CN" sz="2000" b="1">
              <a:solidFill>
                <a:srgbClr val="FF0000"/>
              </a:solidFill>
            </a:endParaRPr>
          </a:p>
          <a:p>
            <a:pPr>
              <a:lnSpc>
                <a:spcPct val="150000"/>
              </a:lnSpc>
              <a:buNone/>
            </a:pPr>
            <a:r>
              <a:rPr lang="zh-CN" altLang="en-US" sz="2000" smtClean="0">
                <a:latin typeface="宋体" pitchFamily="2" charset="-122"/>
              </a:rPr>
              <a:t>该</a:t>
            </a:r>
            <a:r>
              <a:rPr lang="zh-CN" altLang="en-US" sz="2000">
                <a:latin typeface="宋体" pitchFamily="2" charset="-122"/>
              </a:rPr>
              <a:t>水印系统最终集成到</a:t>
            </a:r>
            <a:r>
              <a:rPr lang="en-US" altLang="zh-CN" sz="2000">
                <a:latin typeface="宋体" pitchFamily="2" charset="-122"/>
              </a:rPr>
              <a:t>intkey</a:t>
            </a:r>
            <a:r>
              <a:rPr lang="zh-CN" altLang="en-US" sz="2000">
                <a:latin typeface="宋体" pitchFamily="2" charset="-122"/>
              </a:rPr>
              <a:t>或</a:t>
            </a:r>
            <a:r>
              <a:rPr lang="en-US" altLang="zh-CN" sz="2000">
                <a:latin typeface="宋体" pitchFamily="2" charset="-122"/>
              </a:rPr>
              <a:t>CAD</a:t>
            </a:r>
            <a:r>
              <a:rPr lang="zh-CN" altLang="en-US" sz="2000">
                <a:latin typeface="宋体" pitchFamily="2" charset="-122"/>
              </a:rPr>
              <a:t>软件中，可抵抗预期攻击等，并能产生一定的经济效益。</a:t>
            </a:r>
            <a:endParaRPr lang="en-US" altLang="zh-CN" sz="2000" dirty="0">
              <a:latin typeface="宋体" pitchFamily="2" charset="-122"/>
            </a:endParaRPr>
          </a:p>
        </p:txBody>
      </p:sp>
      <p:sp>
        <p:nvSpPr>
          <p:cNvPr id="6" name="TextBox 44"/>
          <p:cNvSpPr txBox="1">
            <a:spLocks noChangeArrowheads="1"/>
          </p:cNvSpPr>
          <p:nvPr/>
        </p:nvSpPr>
        <p:spPr bwMode="auto">
          <a:xfrm>
            <a:off x="971600" y="2852936"/>
            <a:ext cx="7776864" cy="3725892"/>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pPr>
            <a:r>
              <a:rPr lang="zh-CN" altLang="zh-CN" sz="2000" b="1">
                <a:solidFill>
                  <a:srgbClr val="FF0000"/>
                </a:solidFill>
              </a:rPr>
              <a:t>可能的创新点：</a:t>
            </a:r>
            <a:endParaRPr lang="zh-CN" altLang="zh-CN" sz="2000">
              <a:solidFill>
                <a:srgbClr val="FF0000"/>
              </a:solidFill>
            </a:endParaRPr>
          </a:p>
          <a:p>
            <a:pPr lvl="0">
              <a:lnSpc>
                <a:spcPct val="150000"/>
              </a:lnSpc>
            </a:pPr>
            <a:r>
              <a:rPr lang="en-US" altLang="zh-CN" sz="2000" smtClean="0">
                <a:solidFill>
                  <a:srgbClr val="FF0000"/>
                </a:solidFill>
              </a:rPr>
              <a:t>1</a:t>
            </a:r>
            <a:r>
              <a:rPr lang="zh-CN" altLang="en-US" sz="2000" smtClean="0">
                <a:solidFill>
                  <a:srgbClr val="FF0000"/>
                </a:solidFill>
              </a:rPr>
              <a:t>、</a:t>
            </a:r>
            <a:r>
              <a:rPr lang="zh-CN" altLang="zh-CN" sz="2000" smtClean="0">
                <a:solidFill>
                  <a:srgbClr val="FF0000"/>
                </a:solidFill>
              </a:rPr>
              <a:t>多</a:t>
            </a:r>
            <a:r>
              <a:rPr lang="zh-CN" altLang="zh-CN" sz="2000">
                <a:solidFill>
                  <a:srgbClr val="FF0000"/>
                </a:solidFill>
              </a:rPr>
              <a:t>层</a:t>
            </a:r>
            <a:r>
              <a:rPr lang="zh-CN" altLang="zh-CN" sz="2000">
                <a:solidFill>
                  <a:srgbClr val="FF0000"/>
                </a:solidFill>
              </a:rPr>
              <a:t>检测</a:t>
            </a:r>
            <a:r>
              <a:rPr lang="zh-CN" altLang="zh-CN" sz="2000" smtClean="0">
                <a:solidFill>
                  <a:srgbClr val="FF0000"/>
                </a:solidFill>
              </a:rPr>
              <a:t>机制</a:t>
            </a:r>
            <a:r>
              <a:rPr lang="zh-CN" altLang="en-US" sz="2000" smtClean="0">
                <a:solidFill>
                  <a:srgbClr val="FF0000"/>
                </a:solidFill>
              </a:rPr>
              <a:t>：</a:t>
            </a:r>
            <a:r>
              <a:rPr lang="zh-CN" altLang="zh-CN" sz="2000" smtClean="0"/>
              <a:t>对</a:t>
            </a:r>
            <a:r>
              <a:rPr lang="zh-CN" altLang="zh-CN" sz="2000"/>
              <a:t>水印进行分类，分成验证数据和恢复数据，恢复数据也可以当作验证数据，形成多层检验机制，增强算法的抗攻击性和定位精度。</a:t>
            </a:r>
          </a:p>
          <a:p>
            <a:pPr lvl="0">
              <a:lnSpc>
                <a:spcPct val="150000"/>
              </a:lnSpc>
            </a:pPr>
            <a:r>
              <a:rPr lang="en-US" altLang="zh-CN" sz="2000" smtClean="0">
                <a:solidFill>
                  <a:srgbClr val="FF0000"/>
                </a:solidFill>
              </a:rPr>
              <a:t>2</a:t>
            </a:r>
            <a:r>
              <a:rPr lang="zh-CN" altLang="en-US" sz="2000" smtClean="0">
                <a:solidFill>
                  <a:srgbClr val="FF0000"/>
                </a:solidFill>
              </a:rPr>
              <a:t>、</a:t>
            </a:r>
            <a:r>
              <a:rPr lang="zh-CN" altLang="zh-CN" sz="2000" smtClean="0">
                <a:solidFill>
                  <a:srgbClr val="FF0000"/>
                </a:solidFill>
              </a:rPr>
              <a:t>水印</a:t>
            </a:r>
            <a:r>
              <a:rPr lang="zh-CN" altLang="zh-CN" sz="2000">
                <a:solidFill>
                  <a:srgbClr val="FF0000"/>
                </a:solidFill>
              </a:rPr>
              <a:t>的</a:t>
            </a:r>
            <a:r>
              <a:rPr lang="zh-CN" altLang="zh-CN" sz="2000" smtClean="0">
                <a:solidFill>
                  <a:srgbClr val="FF0000"/>
                </a:solidFill>
              </a:rPr>
              <a:t>加密算法</a:t>
            </a:r>
            <a:r>
              <a:rPr lang="zh-CN" altLang="en-US" sz="2000" smtClean="0">
                <a:solidFill>
                  <a:srgbClr val="FF0000"/>
                </a:solidFill>
              </a:rPr>
              <a:t>：</a:t>
            </a:r>
            <a:r>
              <a:rPr lang="zh-CN" altLang="zh-CN" sz="2000" smtClean="0"/>
              <a:t>将</a:t>
            </a:r>
            <a:r>
              <a:rPr lang="zh-CN" altLang="zh-CN" sz="2000"/>
              <a:t>混沌系统与图像的特征相结合生成混沌密钥，并对水印进行加密，且不同图像的混沌密钥是不同的，这将极大增强水印的抗攻击性能，同时混沌系统的使用，极大的增加了密钥的范围，使得破解密钥难度加大。</a:t>
            </a:r>
            <a:endParaRPr lang="zh-CN" altLang="zh-CN" sz="2000"/>
          </a:p>
        </p:txBody>
      </p:sp>
      <p:sp>
        <p:nvSpPr>
          <p:cNvPr id="9"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a:solidFill>
                  <a:schemeClr val="accent5">
                    <a:lumMod val="50000"/>
                  </a:schemeClr>
                </a:solidFill>
              </a:rPr>
              <a:t>五、预期成果及创新点</a:t>
            </a:r>
            <a:endParaRPr lang="zh-CN" altLang="zh-CN" sz="3200">
              <a:solidFill>
                <a:schemeClr val="accent5">
                  <a:lumMod val="50000"/>
                </a:schemeClr>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en-US" altLang="zh-CN" dirty="0"/>
              <a:t> </a:t>
            </a:r>
            <a:r>
              <a:rPr lang="en-US" altLang="zh-CN" dirty="0" smtClean="0"/>
              <a:t>     </a:t>
            </a:r>
            <a:r>
              <a:rPr lang="zh-CN" altLang="en-US" dirty="0" smtClean="0"/>
              <a:t>一、</a:t>
            </a:r>
            <a:r>
              <a:rPr lang="zh-CN" altLang="zh-CN" dirty="0" smtClean="0"/>
              <a:t>课题</a:t>
            </a:r>
            <a:r>
              <a:rPr lang="zh-CN" altLang="en-US" dirty="0" smtClean="0"/>
              <a:t>背景</a:t>
            </a:r>
            <a:r>
              <a:rPr lang="zh-CN" altLang="zh-CN" dirty="0" smtClean="0"/>
              <a:t>及意义</a:t>
            </a:r>
            <a:endParaRPr lang="en-US" altLang="zh-CN" dirty="0" smtClean="0"/>
          </a:p>
          <a:p>
            <a:pPr marL="0" indent="0">
              <a:buNone/>
            </a:pPr>
            <a:r>
              <a:rPr lang="en-US" altLang="zh-CN" dirty="0"/>
              <a:t> </a:t>
            </a:r>
            <a:r>
              <a:rPr lang="en-US" altLang="zh-CN" dirty="0" smtClean="0"/>
              <a:t>     </a:t>
            </a:r>
            <a:r>
              <a:rPr lang="zh-CN" altLang="en-US" dirty="0" smtClean="0"/>
              <a:t>二、数字水印技术简介</a:t>
            </a:r>
            <a:endParaRPr lang="en-US" altLang="zh-CN" dirty="0" smtClean="0"/>
          </a:p>
          <a:p>
            <a:pPr marL="0" indent="0">
              <a:buNone/>
            </a:pPr>
            <a:r>
              <a:rPr lang="zh-CN" altLang="en-US" dirty="0" smtClean="0"/>
              <a:t>      三、认证数字水印简介</a:t>
            </a:r>
            <a:endParaRPr lang="en-US" altLang="zh-CN" dirty="0" smtClean="0"/>
          </a:p>
          <a:p>
            <a:pPr marL="0" indent="0">
              <a:buNone/>
            </a:pPr>
            <a:r>
              <a:rPr lang="zh-CN" altLang="en-US"/>
              <a:t> </a:t>
            </a:r>
            <a:r>
              <a:rPr lang="zh-CN" altLang="en-US" smtClean="0"/>
              <a:t>   </a:t>
            </a:r>
            <a:r>
              <a:rPr lang="zh-CN" altLang="en-US" smtClean="0"/>
              <a:t>  四、</a:t>
            </a:r>
            <a:r>
              <a:rPr lang="zh-CN" altLang="zh-CN"/>
              <a:t>研究目标、内容及关键技术</a:t>
            </a:r>
          </a:p>
          <a:p>
            <a:pPr marL="0" indent="0">
              <a:buNone/>
            </a:pPr>
            <a:r>
              <a:rPr lang="zh-CN" altLang="en-US" smtClean="0"/>
              <a:t>      </a:t>
            </a:r>
            <a:r>
              <a:rPr lang="zh-CN" altLang="en-US" smtClean="0"/>
              <a:t>五</a:t>
            </a:r>
            <a:r>
              <a:rPr lang="zh-CN" altLang="en-US" smtClean="0"/>
              <a:t>、可能</a:t>
            </a:r>
            <a:r>
              <a:rPr lang="zh-CN" altLang="en-US" dirty="0" smtClean="0"/>
              <a:t>成果及创新点</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p:cNvSpPr>
            <a:spLocks noChangeArrowheads="1" noChangeShapeType="1" noTextEdit="1"/>
          </p:cNvSpPr>
          <p:nvPr/>
        </p:nvSpPr>
        <p:spPr bwMode="gray">
          <a:xfrm>
            <a:off x="1428728" y="2285992"/>
            <a:ext cx="6038872" cy="1362084"/>
          </a:xfrm>
          <a:prstGeom prst="rect">
            <a:avLst/>
          </a:prstGeom>
        </p:spPr>
        <p:txBody>
          <a:bodyPr wrap="none" fromWordArt="1">
            <a:prstTxWarp prst="textDeflate">
              <a:avLst>
                <a:gd name="adj" fmla="val 0"/>
              </a:avLst>
            </a:prstTxWarp>
          </a:bodyPr>
          <a:lstStyle/>
          <a:p>
            <a:pPr algn="ctr"/>
            <a:r>
              <a:rPr lang="en-US" altLang="zh-CN" sz="3600" b="1" kern="10" dirty="0">
                <a:ln w="38100">
                  <a:solidFill>
                    <a:schemeClr val="bg1"/>
                  </a:solidFill>
                  <a:round/>
                  <a:headEnd/>
                  <a:tailEnd/>
                </a:ln>
                <a:gradFill rotWithShape="1">
                  <a:gsLst>
                    <a:gs pos="0">
                      <a:schemeClr val="tx2"/>
                    </a:gs>
                    <a:gs pos="100000">
                      <a:schemeClr val="hlink"/>
                    </a:gs>
                  </a:gsLst>
                  <a:lin ang="0" scaled="1"/>
                </a:gradFill>
                <a:effectLst>
                  <a:outerShdw dist="107763" dir="2700000" algn="ctr" rotWithShape="0">
                    <a:srgbClr val="868686">
                      <a:alpha val="50000"/>
                    </a:srgbClr>
                  </a:outerShdw>
                </a:effectLst>
                <a:latin typeface="Arial"/>
                <a:cs typeface="Arial"/>
              </a:rPr>
              <a:t>Thank You !</a:t>
            </a:r>
            <a:endParaRPr lang="zh-CN" altLang="en-US" sz="3600" b="1" kern="10" dirty="0">
              <a:ln w="38100">
                <a:solidFill>
                  <a:schemeClr val="bg1"/>
                </a:solidFill>
                <a:round/>
                <a:headEnd/>
                <a:tailEnd/>
              </a:ln>
              <a:gradFill rotWithShape="1">
                <a:gsLst>
                  <a:gs pos="0">
                    <a:schemeClr val="tx2"/>
                  </a:gs>
                  <a:gs pos="100000">
                    <a:schemeClr val="hlink"/>
                  </a:gs>
                </a:gsLst>
                <a:lin ang="0" scaled="1"/>
              </a:gradFill>
              <a:effectLst>
                <a:outerShdw dist="107763" dir="2700000" algn="ctr" rotWithShape="0">
                  <a:srgbClr val="868686">
                    <a:alpha val="50000"/>
                  </a:srgbClr>
                </a:outerShdw>
              </a:effectLst>
              <a:latin typeface="Arial"/>
              <a:cs typeface="Arial"/>
            </a:endParaRPr>
          </a:p>
        </p:txBody>
      </p:sp>
      <p:sp>
        <p:nvSpPr>
          <p:cNvPr id="5" name="Rectangle 3"/>
          <p:cNvSpPr>
            <a:spLocks noChangeArrowheads="1"/>
          </p:cNvSpPr>
          <p:nvPr/>
        </p:nvSpPr>
        <p:spPr bwMode="ltGray">
          <a:xfrm>
            <a:off x="1428728" y="4143380"/>
            <a:ext cx="6429420" cy="642942"/>
          </a:xfrm>
          <a:prstGeom prst="rect">
            <a:avLst/>
          </a:prstGeom>
          <a:solidFill>
            <a:schemeClr val="tx2">
              <a:lumMod val="75000"/>
            </a:schemeClr>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eaLnBrk="1" hangingPunct="1">
              <a:lnSpc>
                <a:spcPct val="90000"/>
              </a:lnSpc>
              <a:spcBef>
                <a:spcPct val="20000"/>
              </a:spcBef>
              <a:buClr>
                <a:schemeClr val="tx1"/>
              </a:buClr>
              <a:buFont typeface="Wingdings" pitchFamily="2" charset="2"/>
              <a:buNone/>
            </a:pPr>
            <a:r>
              <a:rPr lang="zh-CN" altLang="en-US" sz="2400" dirty="0" smtClean="0">
                <a:solidFill>
                  <a:schemeClr val="bg1"/>
                </a:solidFill>
                <a:latin typeface="华文隶书" pitchFamily="2" charset="-122"/>
                <a:ea typeface="华文隶书" pitchFamily="2" charset="-122"/>
              </a:rPr>
              <a:t>感谢陈老师</a:t>
            </a:r>
            <a:r>
              <a:rPr lang="zh-CN" altLang="en-US" sz="2400" dirty="0">
                <a:solidFill>
                  <a:schemeClr val="bg1"/>
                </a:solidFill>
                <a:latin typeface="华文隶书" pitchFamily="2" charset="-122"/>
                <a:ea typeface="华文隶书" pitchFamily="2" charset="-122"/>
              </a:rPr>
              <a:t>对我的指导，感谢各位答辩老师！</a:t>
            </a:r>
            <a:endParaRPr lang="ko-KR" altLang="en-US" sz="2400" dirty="0">
              <a:solidFill>
                <a:schemeClr val="bg1"/>
              </a:solidFill>
              <a:latin typeface="华文隶书" pitchFamily="2" charset="-122"/>
              <a:ea typeface="굴림" pitchFamily="34" charset="-127"/>
            </a:endParaRPr>
          </a:p>
        </p:txBody>
      </p:sp>
      <p:sp>
        <p:nvSpPr>
          <p:cNvPr id="6" name="页脚占位符 5"/>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8576" y="188640"/>
            <a:ext cx="8229600" cy="1014561"/>
          </a:xfrm>
        </p:spPr>
        <p:txBody>
          <a:bodyPr/>
          <a:lstStyle/>
          <a:p>
            <a:pPr algn="ctr"/>
            <a:r>
              <a:rPr lang="zh-CN" altLang="en-US" sz="3200" b="1" dirty="0">
                <a:solidFill>
                  <a:schemeClr val="tx1">
                    <a:lumMod val="60000"/>
                    <a:lumOff val="40000"/>
                  </a:schemeClr>
                </a:solidFill>
                <a:latin typeface="黑体" panose="02010609060101010101" pitchFamily="49" charset="-122"/>
                <a:ea typeface="黑体" panose="02010609060101010101" pitchFamily="49" charset="-122"/>
              </a:rPr>
              <a:t>一、研究背景和意义</a:t>
            </a:r>
          </a:p>
        </p:txBody>
      </p:sp>
      <p:sp>
        <p:nvSpPr>
          <p:cNvPr id="9219" name="Rectangle 3"/>
          <p:cNvSpPr>
            <a:spLocks noGrp="1" noChangeArrowheads="1"/>
          </p:cNvSpPr>
          <p:nvPr>
            <p:ph type="body" idx="1"/>
          </p:nvPr>
        </p:nvSpPr>
        <p:spPr>
          <a:xfrm>
            <a:off x="107950" y="1601788"/>
            <a:ext cx="8856663" cy="5141912"/>
          </a:xfrm>
        </p:spPr>
        <p:txBody>
          <a:bodyPr/>
          <a:lstStyle/>
          <a:p>
            <a:pPr>
              <a:buFont typeface="Wingdings" pitchFamily="2" charset="2"/>
              <a:buNone/>
            </a:pPr>
            <a:endParaRPr lang="zh-CN" altLang="en-US" sz="2800" dirty="0">
              <a:solidFill>
                <a:srgbClr val="3333FF"/>
              </a:solidFill>
            </a:endParaRPr>
          </a:p>
          <a:p>
            <a:pPr>
              <a:buFont typeface="Wingdings" pitchFamily="2" charset="2"/>
              <a:buNone/>
            </a:pPr>
            <a:r>
              <a:rPr lang="zh-CN" altLang="en-US" sz="2800" dirty="0"/>
              <a:t>    </a:t>
            </a:r>
          </a:p>
          <a:p>
            <a:pPr>
              <a:buFont typeface="Wingdings" pitchFamily="2" charset="2"/>
              <a:buNone/>
            </a:pPr>
            <a:r>
              <a:rPr lang="zh-CN" altLang="en-US" sz="2800" dirty="0"/>
              <a:t>     </a:t>
            </a:r>
            <a:endParaRPr lang="zh-CN" altLang="en-US" dirty="0">
              <a:latin typeface="宋体" pitchFamily="2" charset="-122"/>
              <a:ea typeface="宋体" pitchFamily="2" charset="-122"/>
            </a:endParaRPr>
          </a:p>
        </p:txBody>
      </p:sp>
      <p:sp>
        <p:nvSpPr>
          <p:cNvPr id="9220" name="TextBox 3"/>
          <p:cNvSpPr txBox="1">
            <a:spLocks noChangeArrowheads="1"/>
          </p:cNvSpPr>
          <p:nvPr/>
        </p:nvSpPr>
        <p:spPr bwMode="auto">
          <a:xfrm>
            <a:off x="1403648" y="1859628"/>
            <a:ext cx="7608398" cy="1417568"/>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pPr>
            <a:r>
              <a:rPr lang="zh-CN" altLang="en-US" sz="2000" dirty="0">
                <a:solidFill>
                  <a:schemeClr val="tx1">
                    <a:lumMod val="60000"/>
                    <a:lumOff val="40000"/>
                  </a:schemeClr>
                </a:solidFill>
                <a:latin typeface="Cambria" pitchFamily="18" charset="0"/>
                <a:ea typeface="黑体" pitchFamily="49" charset="-122"/>
              </a:rPr>
              <a:t>计算机技术发展和网络普及速度迅猛，数字多媒体数据在</a:t>
            </a:r>
            <a:r>
              <a:rPr lang="zh-CN" altLang="en-US" sz="2000" dirty="0">
                <a:solidFill>
                  <a:srgbClr val="FF0000"/>
                </a:solidFill>
                <a:latin typeface="Cambria" pitchFamily="18" charset="0"/>
                <a:ea typeface="黑体" pitchFamily="49" charset="-122"/>
              </a:rPr>
              <a:t>创作、传输、存储</a:t>
            </a:r>
            <a:r>
              <a:rPr lang="zh-CN" altLang="en-US" sz="2000" dirty="0">
                <a:solidFill>
                  <a:schemeClr val="tx1">
                    <a:lumMod val="60000"/>
                    <a:lumOff val="40000"/>
                  </a:schemeClr>
                </a:solidFill>
                <a:latin typeface="Cambria" pitchFamily="18" charset="0"/>
                <a:ea typeface="黑体" pitchFamily="49" charset="-122"/>
              </a:rPr>
              <a:t>等方面都体现出优点，但其</a:t>
            </a:r>
            <a:r>
              <a:rPr lang="zh-CN" altLang="en-US" sz="2000" dirty="0">
                <a:solidFill>
                  <a:srgbClr val="FF0000"/>
                </a:solidFill>
                <a:latin typeface="Cambria" pitchFamily="18" charset="0"/>
                <a:ea typeface="黑体" pitchFamily="49" charset="-122"/>
              </a:rPr>
              <a:t>易操作</a:t>
            </a:r>
            <a:r>
              <a:rPr lang="zh-CN" altLang="en-US" sz="2000" dirty="0">
                <a:solidFill>
                  <a:schemeClr val="tx1">
                    <a:lumMod val="60000"/>
                    <a:lumOff val="40000"/>
                  </a:schemeClr>
                </a:solidFill>
                <a:latin typeface="Cambria" pitchFamily="18" charset="0"/>
                <a:ea typeface="黑体" pitchFamily="49" charset="-122"/>
              </a:rPr>
              <a:t>性使人们能轻易地篡改、盗用其内容。从而引起侵权、事实被篡改等问题。</a:t>
            </a:r>
            <a:endParaRPr lang="zh-CN" altLang="en-US" sz="2000" dirty="0">
              <a:solidFill>
                <a:schemeClr val="tx1">
                  <a:lumMod val="60000"/>
                  <a:lumOff val="40000"/>
                </a:schemeClr>
              </a:solidFill>
            </a:endParaRPr>
          </a:p>
        </p:txBody>
      </p:sp>
      <p:sp>
        <p:nvSpPr>
          <p:cNvPr id="9223" name="Rectangle 10"/>
          <p:cNvSpPr>
            <a:spLocks noChangeArrowheads="1"/>
          </p:cNvSpPr>
          <p:nvPr/>
        </p:nvSpPr>
        <p:spPr bwMode="auto">
          <a:xfrm>
            <a:off x="0" y="2225512"/>
            <a:ext cx="1333626" cy="685800"/>
          </a:xfrm>
          <a:prstGeom prst="rect">
            <a:avLst/>
          </a:prstGeom>
          <a:solidFill>
            <a:srgbClr val="FFFFFF"/>
          </a:solidFill>
          <a:ln w="9525" cap="flat"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algn="l"/>
            <a:r>
              <a:rPr lang="zh-CN" altLang="en-US" sz="2400" dirty="0" smtClean="0">
                <a:solidFill>
                  <a:srgbClr val="3333FF"/>
                </a:solidFill>
                <a:latin typeface="微软雅黑" pitchFamily="34" charset="-122"/>
                <a:ea typeface="微软雅黑" pitchFamily="34" charset="-122"/>
              </a:rPr>
              <a:t>背景</a:t>
            </a:r>
            <a:r>
              <a:rPr lang="en-US" altLang="zh-CN" sz="2400" dirty="0" smtClean="0">
                <a:solidFill>
                  <a:srgbClr val="3333FF"/>
                </a:solidFill>
                <a:latin typeface="微软雅黑" pitchFamily="34" charset="-122"/>
                <a:ea typeface="微软雅黑" pitchFamily="34" charset="-122"/>
              </a:rPr>
              <a:t>1</a:t>
            </a:r>
            <a:endParaRPr lang="zh-CN" altLang="en-US" sz="2400" dirty="0">
              <a:solidFill>
                <a:srgbClr val="3333FF"/>
              </a:solidFill>
              <a:latin typeface="微软雅黑" pitchFamily="34" charset="-122"/>
              <a:ea typeface="微软雅黑" pitchFamily="34" charset="-122"/>
            </a:endParaRPr>
          </a:p>
        </p:txBody>
      </p:sp>
      <p:sp>
        <p:nvSpPr>
          <p:cNvPr id="9" name="TextBox 3"/>
          <p:cNvSpPr txBox="1">
            <a:spLocks noChangeArrowheads="1"/>
          </p:cNvSpPr>
          <p:nvPr/>
        </p:nvSpPr>
        <p:spPr bwMode="auto">
          <a:xfrm>
            <a:off x="1403648" y="3501008"/>
            <a:ext cx="7608398" cy="3251852"/>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pPr>
            <a:r>
              <a:rPr lang="en-US" altLang="zh-CN" sz="2000" dirty="0" smtClean="0">
                <a:solidFill>
                  <a:schemeClr val="tx1">
                    <a:lumMod val="60000"/>
                    <a:lumOff val="40000"/>
                  </a:schemeClr>
                </a:solidFill>
                <a:latin typeface="黑体" panose="02010609060101010101" pitchFamily="49" charset="-122"/>
                <a:ea typeface="黑体" panose="02010609060101010101" pitchFamily="49" charset="-122"/>
              </a:rPr>
              <a:t>1</a:t>
            </a:r>
            <a:r>
              <a:rPr lang="zh-CN" altLang="en-US" sz="2000" dirty="0" smtClean="0">
                <a:solidFill>
                  <a:schemeClr val="tx1">
                    <a:lumMod val="60000"/>
                    <a:lumOff val="40000"/>
                  </a:schemeClr>
                </a:solidFill>
                <a:latin typeface="黑体" panose="02010609060101010101" pitchFamily="49" charset="-122"/>
                <a:ea typeface="黑体" panose="02010609060101010101" pitchFamily="49" charset="-122"/>
              </a:rPr>
              <a:t>、</a:t>
            </a:r>
            <a:r>
              <a:rPr lang="zh-CN" altLang="zh-CN" sz="2000" dirty="0" smtClean="0">
                <a:solidFill>
                  <a:schemeClr val="tx1">
                    <a:lumMod val="60000"/>
                    <a:lumOff val="40000"/>
                  </a:schemeClr>
                </a:solidFill>
                <a:latin typeface="黑体" panose="02010609060101010101" pitchFamily="49" charset="-122"/>
                <a:ea typeface="黑体" panose="02010609060101010101" pitchFamily="49" charset="-122"/>
              </a:rPr>
              <a:t>加密算法</a:t>
            </a:r>
            <a:r>
              <a:rPr lang="zh-CN" altLang="zh-CN" sz="2000" dirty="0">
                <a:solidFill>
                  <a:schemeClr val="tx1">
                    <a:lumMod val="60000"/>
                    <a:lumOff val="40000"/>
                  </a:schemeClr>
                </a:solidFill>
                <a:latin typeface="黑体" panose="02010609060101010101" pitchFamily="49" charset="-122"/>
                <a:ea typeface="黑体" panose="02010609060101010101" pitchFamily="49" charset="-122"/>
              </a:rPr>
              <a:t>只用在通信的信道中，密文数据因其不可理解性妨碍了数字信息的传播</a:t>
            </a:r>
            <a:r>
              <a:rPr lang="zh-CN" altLang="zh-CN" sz="2000" dirty="0" smtClean="0">
                <a:solidFill>
                  <a:schemeClr val="tx1">
                    <a:lumMod val="60000"/>
                    <a:lumOff val="40000"/>
                  </a:schemeClr>
                </a:solidFill>
                <a:latin typeface="黑体" panose="02010609060101010101" pitchFamily="49" charset="-122"/>
                <a:ea typeface="黑体" panose="02010609060101010101" pitchFamily="49" charset="-122"/>
              </a:rPr>
              <a:t>：</a:t>
            </a:r>
            <a:endParaRPr lang="en-US" altLang="zh-CN" sz="2000" dirty="0" smtClean="0">
              <a:solidFill>
                <a:schemeClr val="tx1">
                  <a:lumMod val="60000"/>
                  <a:lumOff val="40000"/>
                </a:schemeClr>
              </a:solidFill>
              <a:latin typeface="黑体" panose="02010609060101010101" pitchFamily="49" charset="-122"/>
              <a:ea typeface="黑体" panose="02010609060101010101" pitchFamily="49" charset="-122"/>
            </a:endParaRPr>
          </a:p>
          <a:p>
            <a:pPr>
              <a:lnSpc>
                <a:spcPct val="150000"/>
              </a:lnSpc>
            </a:pPr>
            <a:r>
              <a:rPr lang="en-US" altLang="zh-CN" sz="2000" dirty="0" smtClean="0">
                <a:solidFill>
                  <a:schemeClr val="tx1">
                    <a:lumMod val="60000"/>
                    <a:lumOff val="40000"/>
                  </a:schemeClr>
                </a:solidFill>
                <a:latin typeface="黑体" panose="02010609060101010101" pitchFamily="49" charset="-122"/>
                <a:ea typeface="黑体" panose="02010609060101010101" pitchFamily="49" charset="-122"/>
              </a:rPr>
              <a:t>2</a:t>
            </a:r>
            <a:r>
              <a:rPr lang="zh-CN" altLang="en-US" sz="2000" dirty="0" smtClean="0">
                <a:solidFill>
                  <a:schemeClr val="tx1">
                    <a:lumMod val="60000"/>
                    <a:lumOff val="40000"/>
                  </a:schemeClr>
                </a:solidFill>
                <a:latin typeface="黑体" panose="02010609060101010101" pitchFamily="49" charset="-122"/>
                <a:ea typeface="黑体" panose="02010609060101010101" pitchFamily="49" charset="-122"/>
              </a:rPr>
              <a:t>、</a:t>
            </a:r>
            <a:r>
              <a:rPr lang="zh-CN" altLang="zh-CN" sz="2000" dirty="0" smtClean="0">
                <a:solidFill>
                  <a:schemeClr val="tx1">
                    <a:lumMod val="60000"/>
                    <a:lumOff val="40000"/>
                  </a:schemeClr>
                </a:solidFill>
                <a:latin typeface="黑体" panose="02010609060101010101" pitchFamily="49" charset="-122"/>
                <a:ea typeface="黑体" panose="02010609060101010101" pitchFamily="49" charset="-122"/>
              </a:rPr>
              <a:t>其次</a:t>
            </a:r>
            <a:r>
              <a:rPr lang="zh-CN" altLang="zh-CN" sz="2000" dirty="0">
                <a:solidFill>
                  <a:schemeClr val="tx1">
                    <a:lumMod val="60000"/>
                    <a:lumOff val="40000"/>
                  </a:schemeClr>
                </a:solidFill>
                <a:latin typeface="黑体" panose="02010609060101010101" pitchFamily="49" charset="-122"/>
                <a:ea typeface="黑体" panose="02010609060101010101" pitchFamily="49" charset="-122"/>
              </a:rPr>
              <a:t>，数字信息经过加密后容易</a:t>
            </a:r>
            <a:r>
              <a:rPr lang="zh-CN" altLang="zh-CN" sz="2000" dirty="0">
                <a:solidFill>
                  <a:srgbClr val="FF0000"/>
                </a:solidFill>
                <a:latin typeface="黑体" panose="02010609060101010101" pitchFamily="49" charset="-122"/>
                <a:ea typeface="黑体" panose="02010609060101010101" pitchFamily="49" charset="-122"/>
              </a:rPr>
              <a:t>引起攻击者的好奇和注意</a:t>
            </a:r>
            <a:r>
              <a:rPr lang="zh-CN" altLang="zh-CN" sz="2000" dirty="0">
                <a:solidFill>
                  <a:schemeClr val="tx1">
                    <a:lumMod val="60000"/>
                    <a:lumOff val="40000"/>
                  </a:schemeClr>
                </a:solidFill>
                <a:latin typeface="黑体" panose="02010609060101010101" pitchFamily="49" charset="-122"/>
                <a:ea typeface="黑体" panose="02010609060101010101" pitchFamily="49" charset="-122"/>
              </a:rPr>
              <a:t>，并有被破解的可能；而一旦被破解</a:t>
            </a:r>
            <a:r>
              <a:rPr lang="zh-CN" altLang="zh-CN" sz="2000" dirty="0" smtClean="0">
                <a:solidFill>
                  <a:schemeClr val="tx1">
                    <a:lumMod val="60000"/>
                    <a:lumOff val="40000"/>
                  </a:schemeClr>
                </a:solidFill>
                <a:latin typeface="黑体" panose="02010609060101010101" pitchFamily="49" charset="-122"/>
                <a:ea typeface="黑体" panose="02010609060101010101" pitchFamily="49" charset="-122"/>
              </a:rPr>
              <a:t>，</a:t>
            </a:r>
            <a:r>
              <a:rPr lang="zh-CN" altLang="zh-CN" sz="2000" dirty="0">
                <a:solidFill>
                  <a:schemeClr val="tx1">
                    <a:lumMod val="60000"/>
                    <a:lumOff val="40000"/>
                  </a:schemeClr>
                </a:solidFill>
                <a:latin typeface="黑体" panose="02010609060101010101" pitchFamily="49" charset="-122"/>
                <a:ea typeface="黑体" panose="02010609060101010101" pitchFamily="49" charset="-122"/>
              </a:rPr>
              <a:t>数据被接受或者解密之后将</a:t>
            </a:r>
            <a:r>
              <a:rPr lang="zh-CN" altLang="zh-CN" sz="2000" dirty="0">
                <a:solidFill>
                  <a:srgbClr val="FF0000"/>
                </a:solidFill>
                <a:latin typeface="黑体" panose="02010609060101010101" pitchFamily="49" charset="-122"/>
                <a:ea typeface="黑体" panose="02010609060101010101" pitchFamily="49" charset="-122"/>
              </a:rPr>
              <a:t>不再受到</a:t>
            </a:r>
            <a:r>
              <a:rPr lang="zh-CN" altLang="zh-CN" sz="2000" dirty="0" smtClean="0">
                <a:solidFill>
                  <a:srgbClr val="FF0000"/>
                </a:solidFill>
                <a:latin typeface="黑体" panose="02010609060101010101" pitchFamily="49" charset="-122"/>
                <a:ea typeface="黑体" panose="02010609060101010101" pitchFamily="49" charset="-122"/>
              </a:rPr>
              <a:t>保护</a:t>
            </a:r>
            <a:r>
              <a:rPr lang="zh-CN" altLang="en-US" sz="2000" dirty="0" smtClean="0">
                <a:solidFill>
                  <a:schemeClr val="tx1">
                    <a:lumMod val="60000"/>
                    <a:lumOff val="40000"/>
                  </a:schemeClr>
                </a:solidFill>
                <a:latin typeface="黑体" panose="02010609060101010101" pitchFamily="49" charset="-122"/>
                <a:ea typeface="黑体" panose="02010609060101010101" pitchFamily="49" charset="-122"/>
              </a:rPr>
              <a:t>；</a:t>
            </a:r>
            <a:endParaRPr lang="en-US" altLang="zh-CN" sz="2000" dirty="0" smtClean="0">
              <a:solidFill>
                <a:schemeClr val="tx1">
                  <a:lumMod val="60000"/>
                  <a:lumOff val="40000"/>
                </a:schemeClr>
              </a:solidFill>
              <a:latin typeface="黑体" panose="02010609060101010101" pitchFamily="49" charset="-122"/>
              <a:ea typeface="黑体" panose="02010609060101010101" pitchFamily="49" charset="-122"/>
            </a:endParaRPr>
          </a:p>
          <a:p>
            <a:pPr>
              <a:lnSpc>
                <a:spcPct val="150000"/>
              </a:lnSpc>
            </a:pPr>
            <a:r>
              <a:rPr lang="en-US" altLang="zh-CN" sz="2000" dirty="0" smtClean="0">
                <a:solidFill>
                  <a:schemeClr val="tx1">
                    <a:lumMod val="60000"/>
                    <a:lumOff val="40000"/>
                  </a:schemeClr>
                </a:solidFill>
                <a:latin typeface="黑体" panose="02010609060101010101" pitchFamily="49" charset="-122"/>
                <a:ea typeface="黑体" panose="02010609060101010101" pitchFamily="49" charset="-122"/>
              </a:rPr>
              <a:t>3</a:t>
            </a:r>
            <a:r>
              <a:rPr lang="zh-CN" altLang="en-US" sz="2000" dirty="0" smtClean="0">
                <a:solidFill>
                  <a:schemeClr val="tx1">
                    <a:lumMod val="60000"/>
                    <a:lumOff val="40000"/>
                  </a:schemeClr>
                </a:solidFill>
                <a:latin typeface="黑体" panose="02010609060101010101" pitchFamily="49" charset="-122"/>
                <a:ea typeface="黑体" panose="02010609060101010101" pitchFamily="49" charset="-122"/>
              </a:rPr>
              <a:t>、</a:t>
            </a:r>
            <a:r>
              <a:rPr lang="zh-CN" altLang="zh-CN" sz="2000" dirty="0" smtClean="0">
                <a:solidFill>
                  <a:schemeClr val="tx1">
                    <a:lumMod val="60000"/>
                    <a:lumOff val="40000"/>
                  </a:schemeClr>
                </a:solidFill>
                <a:latin typeface="黑体" panose="02010609060101010101" pitchFamily="49" charset="-122"/>
                <a:ea typeface="黑体" panose="02010609060101010101" pitchFamily="49" charset="-122"/>
              </a:rPr>
              <a:t>密码学</a:t>
            </a:r>
            <a:r>
              <a:rPr lang="zh-CN" altLang="zh-CN" sz="2000" dirty="0">
                <a:solidFill>
                  <a:schemeClr val="tx1">
                    <a:lumMod val="60000"/>
                    <a:lumOff val="40000"/>
                  </a:schemeClr>
                </a:solidFill>
                <a:latin typeface="黑体" panose="02010609060101010101" pitchFamily="49" charset="-122"/>
                <a:ea typeface="黑体" panose="02010609060101010101" pitchFamily="49" charset="-122"/>
              </a:rPr>
              <a:t>中的完整性是通过数字签名方式实现的，它并不是直接嵌入到数字信息当中</a:t>
            </a:r>
            <a:r>
              <a:rPr lang="zh-CN" altLang="zh-CN" sz="2000" dirty="0" smtClean="0">
                <a:solidFill>
                  <a:schemeClr val="tx1">
                    <a:lumMod val="60000"/>
                    <a:lumOff val="40000"/>
                  </a:schemeClr>
                </a:solidFill>
                <a:latin typeface="黑体" panose="02010609060101010101" pitchFamily="49" charset="-122"/>
                <a:ea typeface="黑体" panose="02010609060101010101" pitchFamily="49" charset="-122"/>
              </a:rPr>
              <a:t>，</a:t>
            </a:r>
            <a:r>
              <a:rPr lang="zh-CN" altLang="zh-CN" sz="2000" dirty="0">
                <a:solidFill>
                  <a:schemeClr val="tx1">
                    <a:lumMod val="60000"/>
                    <a:lumOff val="40000"/>
                  </a:schemeClr>
                </a:solidFill>
                <a:latin typeface="黑体" panose="02010609060101010101" pitchFamily="49" charset="-122"/>
                <a:ea typeface="黑体" panose="02010609060101010101" pitchFamily="49" charset="-122"/>
              </a:rPr>
              <a:t>不能</a:t>
            </a:r>
            <a:r>
              <a:rPr lang="zh-CN" altLang="zh-CN" sz="2000" dirty="0">
                <a:solidFill>
                  <a:srgbClr val="FF0000"/>
                </a:solidFill>
                <a:latin typeface="黑体" panose="02010609060101010101" pitchFamily="49" charset="-122"/>
                <a:ea typeface="黑体" panose="02010609060101010101" pitchFamily="49" charset="-122"/>
              </a:rPr>
              <a:t>定位篡改</a:t>
            </a:r>
            <a:r>
              <a:rPr lang="zh-CN" altLang="zh-CN" sz="2000" dirty="0" smtClean="0">
                <a:solidFill>
                  <a:srgbClr val="FF0000"/>
                </a:solidFill>
                <a:latin typeface="黑体" panose="02010609060101010101" pitchFamily="49" charset="-122"/>
                <a:ea typeface="黑体" panose="02010609060101010101" pitchFamily="49" charset="-122"/>
              </a:rPr>
              <a:t>、也</a:t>
            </a:r>
            <a:r>
              <a:rPr lang="zh-CN" altLang="zh-CN" sz="2000" dirty="0">
                <a:solidFill>
                  <a:srgbClr val="FF0000"/>
                </a:solidFill>
                <a:latin typeface="黑体" panose="02010609060101010101" pitchFamily="49" charset="-122"/>
                <a:ea typeface="黑体" panose="02010609060101010101" pitchFamily="49" charset="-122"/>
              </a:rPr>
              <a:t>无法</a:t>
            </a:r>
            <a:r>
              <a:rPr lang="zh-CN" altLang="zh-CN" sz="2000" dirty="0" smtClean="0">
                <a:solidFill>
                  <a:srgbClr val="FF0000"/>
                </a:solidFill>
                <a:latin typeface="黑体" panose="02010609060101010101" pitchFamily="49" charset="-122"/>
                <a:ea typeface="黑体" panose="02010609060101010101" pitchFamily="49" charset="-122"/>
              </a:rPr>
              <a:t>恢复</a:t>
            </a:r>
            <a:r>
              <a:rPr lang="zh-CN" altLang="en-US" sz="2000" dirty="0" smtClean="0">
                <a:solidFill>
                  <a:schemeClr val="tx1">
                    <a:lumMod val="60000"/>
                    <a:lumOff val="40000"/>
                  </a:schemeClr>
                </a:solidFill>
                <a:latin typeface="黑体" panose="02010609060101010101" pitchFamily="49" charset="-122"/>
                <a:ea typeface="黑体" panose="02010609060101010101" pitchFamily="49" charset="-122"/>
              </a:rPr>
              <a:t>；</a:t>
            </a:r>
            <a:endParaRPr lang="en-US" altLang="zh-CN" sz="2000" dirty="0" smtClean="0">
              <a:solidFill>
                <a:schemeClr val="tx1">
                  <a:lumMod val="60000"/>
                  <a:lumOff val="40000"/>
                </a:schemeClr>
              </a:solidFill>
              <a:latin typeface="黑体" panose="02010609060101010101" pitchFamily="49" charset="-122"/>
              <a:ea typeface="黑体" panose="02010609060101010101" pitchFamily="49" charset="-122"/>
            </a:endParaRPr>
          </a:p>
        </p:txBody>
      </p:sp>
      <p:sp>
        <p:nvSpPr>
          <p:cNvPr id="10" name="Rectangle 10"/>
          <p:cNvSpPr>
            <a:spLocks noChangeArrowheads="1"/>
          </p:cNvSpPr>
          <p:nvPr/>
        </p:nvSpPr>
        <p:spPr bwMode="auto">
          <a:xfrm>
            <a:off x="0" y="4624392"/>
            <a:ext cx="1333626" cy="685800"/>
          </a:xfrm>
          <a:prstGeom prst="rect">
            <a:avLst/>
          </a:prstGeom>
          <a:solidFill>
            <a:srgbClr val="FFFFFF"/>
          </a:solidFill>
          <a:ln w="9525" cap="flat"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algn="l"/>
            <a:r>
              <a:rPr lang="zh-CN" altLang="en-US" sz="2400" dirty="0" smtClean="0">
                <a:solidFill>
                  <a:srgbClr val="3333FF"/>
                </a:solidFill>
                <a:latin typeface="微软雅黑" pitchFamily="34" charset="-122"/>
                <a:ea typeface="微软雅黑" pitchFamily="34" charset="-122"/>
              </a:rPr>
              <a:t>背景</a:t>
            </a:r>
            <a:r>
              <a:rPr lang="en-US" altLang="zh-CN" sz="2400" dirty="0" smtClean="0">
                <a:solidFill>
                  <a:srgbClr val="3333FF"/>
                </a:solidFill>
                <a:latin typeface="微软雅黑" pitchFamily="34" charset="-122"/>
                <a:ea typeface="微软雅黑" pitchFamily="34" charset="-122"/>
              </a:rPr>
              <a:t>2</a:t>
            </a:r>
            <a:endParaRPr lang="zh-CN" altLang="en-US" sz="2400" dirty="0">
              <a:solidFill>
                <a:srgbClr val="3333FF"/>
              </a:solidFill>
              <a:latin typeface="微软雅黑" pitchFamily="34" charset="-122"/>
              <a:ea typeface="微软雅黑" pitchFamily="34" charset="-122"/>
            </a:endParaRPr>
          </a:p>
        </p:txBody>
      </p:sp>
    </p:spTree>
    <p:extLst>
      <p:ext uri="{BB962C8B-B14F-4D97-AF65-F5344CB8AC3E}">
        <p14:creationId xmlns:p14="http://schemas.microsoft.com/office/powerpoint/2010/main" val="321282170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
        <p:nvSpPr>
          <p:cNvPr id="5" name="TextBox 44"/>
          <p:cNvSpPr txBox="1">
            <a:spLocks noChangeArrowheads="1"/>
          </p:cNvSpPr>
          <p:nvPr/>
        </p:nvSpPr>
        <p:spPr bwMode="auto">
          <a:xfrm>
            <a:off x="1763688" y="1776591"/>
            <a:ext cx="7056784" cy="2400657"/>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pPr>
            <a:r>
              <a:rPr lang="zh-CN" altLang="zh-CN" sz="2000" dirty="0">
                <a:solidFill>
                  <a:schemeClr val="accent5">
                    <a:lumMod val="50000"/>
                  </a:schemeClr>
                </a:solidFill>
                <a:latin typeface="黑体" panose="02010609060101010101" pitchFamily="49" charset="-122"/>
                <a:ea typeface="黑体" panose="02010609060101010101" pitchFamily="49" charset="-122"/>
              </a:rPr>
              <a:t>因此，基于加密技术的多媒体保护和完整性认证有其</a:t>
            </a:r>
            <a:r>
              <a:rPr lang="zh-CN" altLang="zh-CN" sz="2000" dirty="0">
                <a:solidFill>
                  <a:srgbClr val="FF0000"/>
                </a:solidFill>
                <a:latin typeface="黑体" panose="02010609060101010101" pitchFamily="49" charset="-122"/>
                <a:ea typeface="黑体" panose="02010609060101010101" pitchFamily="49" charset="-122"/>
              </a:rPr>
              <a:t>严重的缺陷</a:t>
            </a:r>
            <a:r>
              <a:rPr lang="zh-CN" altLang="zh-CN" sz="2000" dirty="0">
                <a:solidFill>
                  <a:schemeClr val="accent5">
                    <a:lumMod val="50000"/>
                  </a:schemeClr>
                </a:solidFill>
                <a:latin typeface="黑体" panose="02010609060101010101" pitchFamily="49" charset="-122"/>
                <a:ea typeface="黑体" panose="02010609060101010101" pitchFamily="49" charset="-122"/>
              </a:rPr>
              <a:t>，亟待寻求一种新的技术弥补其不足。</a:t>
            </a:r>
            <a:endParaRPr lang="en-US" altLang="zh-CN" sz="2000" dirty="0" smtClean="0">
              <a:solidFill>
                <a:schemeClr val="accent5">
                  <a:lumMod val="50000"/>
                </a:schemeClr>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srgbClr val="FF0000"/>
                </a:solidFill>
                <a:latin typeface="黑体" panose="02010609060101010101" pitchFamily="49" charset="-122"/>
                <a:ea typeface="黑体" panose="02010609060101010101" pitchFamily="49" charset="-122"/>
              </a:rPr>
              <a:t>认证水印</a:t>
            </a:r>
            <a:r>
              <a:rPr lang="zh-CN" altLang="en-US" sz="2000" dirty="0">
                <a:solidFill>
                  <a:srgbClr val="FF0000"/>
                </a:solidFill>
                <a:latin typeface="黑体" panose="02010609060101010101" pitchFamily="49" charset="-122"/>
                <a:ea typeface="黑体" panose="02010609060101010101" pitchFamily="49" charset="-122"/>
              </a:rPr>
              <a:t>技术：</a:t>
            </a:r>
            <a:r>
              <a:rPr lang="zh-CN" altLang="en-US" sz="2000" dirty="0">
                <a:solidFill>
                  <a:schemeClr val="accent5">
                    <a:lumMod val="50000"/>
                  </a:schemeClr>
                </a:solidFill>
                <a:latin typeface="黑体" panose="02010609060101010101" pitchFamily="49" charset="-122"/>
                <a:ea typeface="黑体" panose="02010609060101010101" pitchFamily="49" charset="-122"/>
              </a:rPr>
              <a:t>事先嵌入一些</a:t>
            </a:r>
            <a:r>
              <a:rPr lang="zh-CN" altLang="en-US" sz="2000" dirty="0">
                <a:solidFill>
                  <a:srgbClr val="FF0000"/>
                </a:solidFill>
                <a:latin typeface="黑体" panose="02010609060101010101" pitchFamily="49" charset="-122"/>
                <a:ea typeface="黑体" panose="02010609060101010101" pitchFamily="49" charset="-122"/>
              </a:rPr>
              <a:t>有用信息（水印</a:t>
            </a:r>
            <a:r>
              <a:rPr lang="zh-CN" altLang="en-US" sz="2000" dirty="0" smtClean="0">
                <a:solidFill>
                  <a:srgbClr val="FF0000"/>
                </a:solidFill>
                <a:latin typeface="黑体" panose="02010609060101010101" pitchFamily="49" charset="-122"/>
                <a:ea typeface="黑体" panose="02010609060101010101" pitchFamily="49" charset="-122"/>
              </a:rPr>
              <a:t>）</a:t>
            </a:r>
            <a:r>
              <a:rPr lang="zh-CN" altLang="en-US" sz="2000" dirty="0" smtClean="0">
                <a:solidFill>
                  <a:schemeClr val="accent5">
                    <a:lumMod val="50000"/>
                  </a:schemeClr>
                </a:solidFill>
                <a:latin typeface="黑体" panose="02010609060101010101" pitchFamily="49" charset="-122"/>
                <a:ea typeface="黑体" panose="02010609060101010101" pitchFamily="49" charset="-122"/>
              </a:rPr>
              <a:t>，通过</a:t>
            </a:r>
            <a:r>
              <a:rPr lang="zh-CN" altLang="en-US" sz="2000" dirty="0">
                <a:solidFill>
                  <a:schemeClr val="accent5">
                    <a:lumMod val="50000"/>
                  </a:schemeClr>
                </a:solidFill>
                <a:latin typeface="黑体" panose="02010609060101010101" pitchFamily="49" charset="-122"/>
                <a:ea typeface="黑体" panose="02010609060101010101" pitchFamily="49" charset="-122"/>
              </a:rPr>
              <a:t>提取这些信息进行版权认证或者检测有无篡改。</a:t>
            </a:r>
            <a:r>
              <a:rPr lang="zh-CN" altLang="en-US" sz="2000" dirty="0">
                <a:solidFill>
                  <a:srgbClr val="FF0000"/>
                </a:solidFill>
                <a:latin typeface="黑体" panose="02010609060101010101" pitchFamily="49" charset="-122"/>
                <a:ea typeface="黑体" panose="02010609060101010101" pitchFamily="49" charset="-122"/>
              </a:rPr>
              <a:t>是保护多媒体数据完整性和真实性的有效途径之一。</a:t>
            </a:r>
          </a:p>
        </p:txBody>
      </p:sp>
      <p:sp>
        <p:nvSpPr>
          <p:cNvPr id="6" name="Rectangle 2"/>
          <p:cNvSpPr>
            <a:spLocks noGrp="1" noChangeArrowheads="1"/>
          </p:cNvSpPr>
          <p:nvPr>
            <p:ph type="title"/>
          </p:nvPr>
        </p:nvSpPr>
        <p:spPr>
          <a:xfrm>
            <a:off x="398576" y="188640"/>
            <a:ext cx="8229600" cy="1014561"/>
          </a:xfrm>
        </p:spPr>
        <p:txBody>
          <a:bodyPr/>
          <a:lstStyle/>
          <a:p>
            <a:pPr algn="ctr"/>
            <a:r>
              <a:rPr lang="zh-CN" altLang="en-US" sz="3200" b="1" dirty="0">
                <a:solidFill>
                  <a:schemeClr val="tx1">
                    <a:lumMod val="60000"/>
                    <a:lumOff val="40000"/>
                  </a:schemeClr>
                </a:solidFill>
                <a:latin typeface="黑体" panose="02010609060101010101" pitchFamily="49" charset="-122"/>
                <a:ea typeface="黑体" panose="02010609060101010101" pitchFamily="49" charset="-122"/>
              </a:rPr>
              <a:t>一、研究背景和意义</a:t>
            </a:r>
          </a:p>
        </p:txBody>
      </p:sp>
      <p:sp>
        <p:nvSpPr>
          <p:cNvPr id="7" name="Rectangle 10"/>
          <p:cNvSpPr>
            <a:spLocks noChangeArrowheads="1"/>
          </p:cNvSpPr>
          <p:nvPr/>
        </p:nvSpPr>
        <p:spPr bwMode="auto">
          <a:xfrm>
            <a:off x="27608" y="2780928"/>
            <a:ext cx="1505272" cy="685800"/>
          </a:xfrm>
          <a:prstGeom prst="rect">
            <a:avLst/>
          </a:prstGeom>
          <a:solidFill>
            <a:srgbClr val="FFFFFF"/>
          </a:solidFill>
          <a:ln w="9525" cap="flat"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algn="l"/>
            <a:r>
              <a:rPr lang="zh-CN" altLang="en-US" sz="2400" b="1" dirty="0" smtClean="0">
                <a:solidFill>
                  <a:srgbClr val="3333FF"/>
                </a:solidFill>
                <a:latin typeface="仿宋" panose="02010609060101010101" pitchFamily="49" charset="-122"/>
                <a:ea typeface="仿宋" panose="02010609060101010101" pitchFamily="49" charset="-122"/>
              </a:rPr>
              <a:t>解决方法</a:t>
            </a:r>
            <a:endParaRPr lang="zh-CN" altLang="en-US" sz="2400" b="1" dirty="0">
              <a:solidFill>
                <a:srgbClr val="3333FF"/>
              </a:solidFill>
              <a:latin typeface="仿宋" panose="02010609060101010101" pitchFamily="49" charset="-122"/>
              <a:ea typeface="仿宋" panose="02010609060101010101" pitchFamily="49" charset="-122"/>
            </a:endParaRPr>
          </a:p>
        </p:txBody>
      </p:sp>
      <p:sp>
        <p:nvSpPr>
          <p:cNvPr id="8" name="Rectangle 10"/>
          <p:cNvSpPr>
            <a:spLocks noChangeArrowheads="1"/>
          </p:cNvSpPr>
          <p:nvPr/>
        </p:nvSpPr>
        <p:spPr bwMode="auto">
          <a:xfrm>
            <a:off x="42392" y="4989151"/>
            <a:ext cx="1505272" cy="685800"/>
          </a:xfrm>
          <a:prstGeom prst="rect">
            <a:avLst/>
          </a:prstGeom>
          <a:solidFill>
            <a:srgbClr val="FFFFFF"/>
          </a:solidFill>
          <a:ln w="9525" cap="flat"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pPr algn="l"/>
            <a:r>
              <a:rPr lang="zh-CN" altLang="en-US" sz="2400" b="1" dirty="0" smtClean="0">
                <a:solidFill>
                  <a:srgbClr val="3333FF"/>
                </a:solidFill>
                <a:latin typeface="仿宋" panose="02010609060101010101" pitchFamily="49" charset="-122"/>
                <a:ea typeface="仿宋" panose="02010609060101010101" pitchFamily="49" charset="-122"/>
              </a:rPr>
              <a:t>意义</a:t>
            </a:r>
            <a:endParaRPr lang="zh-CN" altLang="en-US" sz="2400" b="1" dirty="0">
              <a:solidFill>
                <a:srgbClr val="3333FF"/>
              </a:solidFill>
              <a:latin typeface="仿宋" panose="02010609060101010101" pitchFamily="49" charset="-122"/>
              <a:ea typeface="仿宋" panose="02010609060101010101" pitchFamily="49" charset="-122"/>
            </a:endParaRPr>
          </a:p>
        </p:txBody>
      </p:sp>
      <p:sp>
        <p:nvSpPr>
          <p:cNvPr id="9" name="TextBox 44"/>
          <p:cNvSpPr txBox="1">
            <a:spLocks noChangeArrowheads="1"/>
          </p:cNvSpPr>
          <p:nvPr/>
        </p:nvSpPr>
        <p:spPr bwMode="auto">
          <a:xfrm>
            <a:off x="1763688" y="4860287"/>
            <a:ext cx="7056784" cy="1015663"/>
          </a:xfrm>
          <a:prstGeom prst="rect">
            <a:avLst/>
          </a:prstGeom>
          <a:solidFill>
            <a:srgbClr val="F2F2F2"/>
          </a:solidFill>
          <a:ln w="25400" cap="flat" cmpd="sng">
            <a:solidFill>
              <a:srgbClr val="FF858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pPr>
            <a:r>
              <a:rPr lang="zh-CN" altLang="zh-CN" sz="2000" dirty="0">
                <a:solidFill>
                  <a:schemeClr val="accent5">
                    <a:lumMod val="50000"/>
                  </a:schemeClr>
                </a:solidFill>
                <a:latin typeface="黑体" panose="02010609060101010101" pitchFamily="49" charset="-122"/>
                <a:ea typeface="黑体" panose="02010609060101010101" pitchFamily="49" charset="-122"/>
              </a:rPr>
              <a:t>本论文的研究课题不仅对信息安全领域的发展有一定的</a:t>
            </a:r>
            <a:r>
              <a:rPr lang="zh-CN" altLang="zh-CN" sz="2000" dirty="0">
                <a:solidFill>
                  <a:srgbClr val="FF0000"/>
                </a:solidFill>
                <a:latin typeface="黑体" panose="02010609060101010101" pitchFamily="49" charset="-122"/>
                <a:ea typeface="黑体" panose="02010609060101010101" pitchFamily="49" charset="-122"/>
              </a:rPr>
              <a:t>理论意义</a:t>
            </a:r>
            <a:r>
              <a:rPr lang="en-US" altLang="zh-CN" sz="2000" dirty="0">
                <a:solidFill>
                  <a:schemeClr val="accent5">
                    <a:lumMod val="50000"/>
                  </a:schemeClr>
                </a:solidFill>
                <a:latin typeface="黑体" panose="02010609060101010101" pitchFamily="49" charset="-122"/>
                <a:ea typeface="黑体" panose="02010609060101010101" pitchFamily="49" charset="-122"/>
              </a:rPr>
              <a:t>,</a:t>
            </a:r>
            <a:r>
              <a:rPr lang="zh-CN" altLang="zh-CN" sz="2000" dirty="0">
                <a:solidFill>
                  <a:schemeClr val="accent5">
                    <a:lumMod val="50000"/>
                  </a:schemeClr>
                </a:solidFill>
                <a:latin typeface="黑体" panose="02010609060101010101" pitchFamily="49" charset="-122"/>
                <a:ea typeface="黑体" panose="02010609060101010101" pitchFamily="49" charset="-122"/>
              </a:rPr>
              <a:t>同时具有重要的</a:t>
            </a:r>
            <a:r>
              <a:rPr lang="zh-CN" altLang="zh-CN" sz="2000" dirty="0">
                <a:solidFill>
                  <a:srgbClr val="FF0000"/>
                </a:solidFill>
                <a:latin typeface="黑体" panose="02010609060101010101" pitchFamily="49" charset="-122"/>
                <a:ea typeface="黑体" panose="02010609060101010101" pitchFamily="49" charset="-122"/>
              </a:rPr>
              <a:t>现实意义</a:t>
            </a:r>
            <a:r>
              <a:rPr lang="zh-CN" altLang="zh-CN" sz="2000" dirty="0" smtClean="0">
                <a:solidFill>
                  <a:schemeClr val="accent5">
                    <a:lumMod val="50000"/>
                  </a:schemeClr>
                </a:solidFill>
                <a:latin typeface="黑体" panose="02010609060101010101" pitchFamily="49" charset="-122"/>
                <a:ea typeface="黑体" panose="02010609060101010101" pitchFamily="49" charset="-122"/>
              </a:rPr>
              <a:t>。</a:t>
            </a:r>
            <a:endParaRPr lang="zh-CN" altLang="zh-CN" sz="2000" dirty="0">
              <a:solidFill>
                <a:schemeClr val="accent5">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95526732"/>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40768" y="1203201"/>
            <a:ext cx="8424863" cy="536575"/>
          </a:xfrm>
        </p:spPr>
        <p:txBody>
          <a:bodyPr/>
          <a:lstStyle/>
          <a:p>
            <a:r>
              <a:rPr lang="zh-CN" altLang="en-US" dirty="0" smtClean="0">
                <a:solidFill>
                  <a:srgbClr val="00B050"/>
                </a:solidFill>
                <a:ea typeface="宋体" pitchFamily="2" charset="-122"/>
              </a:rPr>
              <a:t>数字水印概念</a:t>
            </a:r>
          </a:p>
        </p:txBody>
      </p:sp>
      <p:sp>
        <p:nvSpPr>
          <p:cNvPr id="6147" name="内容占位符 2"/>
          <p:cNvSpPr>
            <a:spLocks noGrp="1"/>
          </p:cNvSpPr>
          <p:nvPr>
            <p:ph idx="1"/>
          </p:nvPr>
        </p:nvSpPr>
        <p:spPr>
          <a:xfrm>
            <a:off x="468313" y="1714500"/>
            <a:ext cx="8229600" cy="4610100"/>
          </a:xfrm>
        </p:spPr>
        <p:txBody>
          <a:bodyPr/>
          <a:lstStyle/>
          <a:p>
            <a:r>
              <a:rPr lang="zh-CN" altLang="en-US" dirty="0" smtClean="0">
                <a:latin typeface="宋体" pitchFamily="2" charset="-122"/>
                <a:ea typeface="宋体" pitchFamily="2" charset="-122"/>
              </a:rPr>
              <a:t>数字水印是一种有效的数字产品版权保护和数据安全维护的技术，是信息隐藏技术研究领域的一个重要分支。它将具有特定意义的标记，利用数字嵌入的方法隐藏在数字图像、音频、文档、图书、视频等数字产品中。</a:t>
            </a:r>
            <a:endParaRPr lang="en-US" altLang="zh-CN" dirty="0" smtClean="0">
              <a:latin typeface="宋体" pitchFamily="2" charset="-122"/>
              <a:ea typeface="宋体" pitchFamily="2" charset="-122"/>
            </a:endParaRPr>
          </a:p>
          <a:p>
            <a:r>
              <a:rPr lang="zh-CN" altLang="en-US" dirty="0" smtClean="0">
                <a:latin typeface="宋体" pitchFamily="2" charset="-122"/>
                <a:ea typeface="宋体" pitchFamily="2" charset="-122"/>
              </a:rPr>
              <a:t>数字水印可以用来证明创作者对其作品的所有权，并作为鉴定、起诉非法侵权的证据；同时，通过对水印的检测和分析保证数字信息的完整可靠性，从而成为知识产权保护和数字多媒体防伪的有效手段。 </a:t>
            </a:r>
          </a:p>
        </p:txBody>
      </p:sp>
      <p:sp>
        <p:nvSpPr>
          <p:cNvPr id="4" name="页脚占位符 3"/>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
        <p:nvSpPr>
          <p:cNvPr id="6"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dirty="0" smtClean="0">
                <a:solidFill>
                  <a:schemeClr val="tx1">
                    <a:lumMod val="60000"/>
                    <a:lumOff val="40000"/>
                  </a:schemeClr>
                </a:solidFill>
              </a:rPr>
              <a:t>二、数字</a:t>
            </a:r>
            <a:r>
              <a:rPr lang="zh-CN" altLang="en-US" sz="3200" dirty="0">
                <a:solidFill>
                  <a:schemeClr val="tx1">
                    <a:lumMod val="60000"/>
                    <a:lumOff val="40000"/>
                  </a:schemeClr>
                </a:solidFill>
              </a:rPr>
              <a:t>水印技术简介</a:t>
            </a:r>
            <a:endParaRPr lang="en-US" altLang="zh-CN" sz="3200" dirty="0">
              <a:solidFill>
                <a:schemeClr val="tx1">
                  <a:lumMod val="60000"/>
                  <a:lumOff val="40000"/>
                </a:schemeClr>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additive="base">
                                        <p:cTn id="7" dur="500" fill="hold"/>
                                        <p:tgtEl>
                                          <p:spTgt spid="614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514354" y="908720"/>
            <a:ext cx="8424863" cy="536575"/>
          </a:xfrm>
        </p:spPr>
        <p:txBody>
          <a:bodyPr/>
          <a:lstStyle/>
          <a:p>
            <a:r>
              <a:rPr lang="zh-CN" altLang="en-US" dirty="0" smtClean="0">
                <a:solidFill>
                  <a:srgbClr val="00B050"/>
                </a:solidFill>
                <a:ea typeface="宋体" pitchFamily="2" charset="-122"/>
              </a:rPr>
              <a:t>数字水印的基本框架模型</a:t>
            </a:r>
          </a:p>
        </p:txBody>
      </p:sp>
      <p:sp>
        <p:nvSpPr>
          <p:cNvPr id="9219" name="内容占位符 2"/>
          <p:cNvSpPr>
            <a:spLocks noGrp="1"/>
          </p:cNvSpPr>
          <p:nvPr>
            <p:ph idx="1"/>
          </p:nvPr>
        </p:nvSpPr>
        <p:spPr>
          <a:xfrm>
            <a:off x="428596" y="1285860"/>
            <a:ext cx="8229600" cy="5199062"/>
          </a:xfrm>
        </p:spPr>
        <p:txBody>
          <a:bodyPr/>
          <a:lstStyle/>
          <a:p>
            <a:pPr>
              <a:buNone/>
            </a:pPr>
            <a:r>
              <a:rPr lang="zh-CN" altLang="en-US" sz="2400" dirty="0" smtClean="0"/>
              <a:t>一个完整的数字水印系统的设计包括三个部分：</a:t>
            </a:r>
            <a:endParaRPr lang="en-US" altLang="zh-CN" sz="2400" dirty="0" smtClean="0"/>
          </a:p>
          <a:p>
            <a:r>
              <a:rPr lang="zh-CN" altLang="en-US" sz="2400" dirty="0" smtClean="0"/>
              <a:t>水印生成</a:t>
            </a:r>
            <a:endParaRPr lang="en-US" altLang="zh-CN" sz="2400" dirty="0" smtClean="0"/>
          </a:p>
          <a:p>
            <a:pPr>
              <a:buNone/>
            </a:pPr>
            <a:r>
              <a:rPr lang="en-US" altLang="zh-CN" dirty="0" smtClean="0"/>
              <a:t>	</a:t>
            </a:r>
            <a:r>
              <a:rPr lang="zh-CN" altLang="en-US" sz="2000" dirty="0" smtClean="0"/>
              <a:t>水印信息可以由多种模型构成，如随机数字序列、数字标识、文本以及图像等。从鲁棒性和隐蔽性角度考虑，常常需要对有意义水印进行随机化以及加密处理。</a:t>
            </a:r>
            <a:endParaRPr lang="en-US" altLang="zh-CN" sz="2000" dirty="0" smtClean="0"/>
          </a:p>
          <a:p>
            <a:pPr lvl="0"/>
            <a:r>
              <a:rPr lang="zh-CN" altLang="en-US" sz="2400" dirty="0" smtClean="0"/>
              <a:t>水印嵌入</a:t>
            </a:r>
          </a:p>
          <a:p>
            <a:endParaRPr lang="en-US" altLang="zh-CN" dirty="0" smtClean="0"/>
          </a:p>
          <a:p>
            <a:endParaRPr lang="zh-CN" altLang="en-US" dirty="0" smtClean="0"/>
          </a:p>
          <a:p>
            <a:pPr>
              <a:buNone/>
            </a:pPr>
            <a:endParaRPr lang="zh-CN" altLang="en-US" dirty="0" smtClean="0">
              <a:ea typeface="宋体" pitchFamily="2" charset="-122"/>
            </a:endParaRPr>
          </a:p>
        </p:txBody>
      </p:sp>
      <p:grpSp>
        <p:nvGrpSpPr>
          <p:cNvPr id="9221" name="Group 5"/>
          <p:cNvGrpSpPr>
            <a:grpSpLocks/>
          </p:cNvGrpSpPr>
          <p:nvPr/>
        </p:nvGrpSpPr>
        <p:grpSpPr bwMode="auto">
          <a:xfrm>
            <a:off x="857224" y="4000504"/>
            <a:ext cx="6151040" cy="2424133"/>
            <a:chOff x="2696" y="7686"/>
            <a:chExt cx="6210" cy="2093"/>
          </a:xfrm>
        </p:grpSpPr>
        <p:sp>
          <p:nvSpPr>
            <p:cNvPr id="9222" name="Text Box 6"/>
            <p:cNvSpPr txBox="1">
              <a:spLocks noChangeArrowheads="1"/>
            </p:cNvSpPr>
            <p:nvPr/>
          </p:nvSpPr>
          <p:spPr bwMode="auto">
            <a:xfrm>
              <a:off x="2696" y="7686"/>
              <a:ext cx="1490" cy="502"/>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水印信息</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W</a:t>
              </a:r>
              <a:endParaRPr kumimoji="0" lang="zh-CN" altLang="zh-CN" sz="2000" b="1" i="0" u="none" strike="noStrike" cap="none" normalizeH="0" baseline="0" dirty="0" smtClean="0">
                <a:ln>
                  <a:noFill/>
                </a:ln>
                <a:solidFill>
                  <a:schemeClr val="tx1"/>
                </a:solidFill>
                <a:effectLst/>
                <a:latin typeface="Times New Roman" pitchFamily="18" charset="0"/>
              </a:endParaRPr>
            </a:p>
          </p:txBody>
        </p:sp>
        <p:sp>
          <p:nvSpPr>
            <p:cNvPr id="9223" name="Text Box 7"/>
            <p:cNvSpPr txBox="1">
              <a:spLocks noChangeArrowheads="1"/>
            </p:cNvSpPr>
            <p:nvPr/>
          </p:nvSpPr>
          <p:spPr bwMode="auto">
            <a:xfrm>
              <a:off x="2696" y="8488"/>
              <a:ext cx="1490" cy="502"/>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000" b="1" dirty="0">
                  <a:latin typeface="Calibri" pitchFamily="34" charset="0"/>
                  <a:ea typeface="宋体" pitchFamily="2" charset="-122"/>
                </a:rPr>
                <a:t>原始</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产品</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X</a:t>
              </a:r>
              <a:r>
                <a:rPr kumimoji="0" lang="en-US" altLang="zh-CN" sz="2000" b="1" i="0" u="none" strike="noStrike" cap="none" normalizeH="0" baseline="-25000" dirty="0" smtClean="0">
                  <a:ln>
                    <a:noFill/>
                  </a:ln>
                  <a:solidFill>
                    <a:schemeClr val="tx1"/>
                  </a:solidFill>
                  <a:effectLst/>
                  <a:latin typeface="Times New Roman" pitchFamily="18" charset="0"/>
                  <a:ea typeface="宋体" pitchFamily="2" charset="-122"/>
                </a:rPr>
                <a:t>0</a:t>
              </a:r>
              <a:endParaRPr kumimoji="0" lang="zh-CN" altLang="zh-CN" sz="2000" b="1" i="0" u="none" strike="noStrike" cap="none" normalizeH="0" baseline="0" dirty="0" smtClean="0">
                <a:ln>
                  <a:noFill/>
                </a:ln>
                <a:solidFill>
                  <a:schemeClr val="tx1"/>
                </a:solidFill>
                <a:effectLst/>
                <a:latin typeface="Times New Roman" pitchFamily="18" charset="0"/>
              </a:endParaRPr>
            </a:p>
          </p:txBody>
        </p:sp>
        <p:sp>
          <p:nvSpPr>
            <p:cNvPr id="9224" name="Text Box 8"/>
            <p:cNvSpPr txBox="1">
              <a:spLocks noChangeArrowheads="1"/>
            </p:cNvSpPr>
            <p:nvPr/>
          </p:nvSpPr>
          <p:spPr bwMode="auto">
            <a:xfrm>
              <a:off x="2696" y="9277"/>
              <a:ext cx="1490" cy="502"/>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密钥</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K</a:t>
              </a:r>
              <a:endParaRPr kumimoji="0" lang="zh-CN" altLang="zh-CN" sz="2000" b="1" i="0" u="none" strike="noStrike" cap="none" normalizeH="0" baseline="0" dirty="0" smtClean="0">
                <a:ln>
                  <a:noFill/>
                </a:ln>
                <a:solidFill>
                  <a:schemeClr val="tx1"/>
                </a:solidFill>
                <a:effectLst/>
                <a:latin typeface="Times New Roman" pitchFamily="18" charset="0"/>
              </a:endParaRPr>
            </a:p>
          </p:txBody>
        </p:sp>
        <p:sp>
          <p:nvSpPr>
            <p:cNvPr id="9225" name="Text Box 9"/>
            <p:cNvSpPr txBox="1">
              <a:spLocks noChangeArrowheads="1"/>
            </p:cNvSpPr>
            <p:nvPr/>
          </p:nvSpPr>
          <p:spPr bwMode="auto">
            <a:xfrm>
              <a:off x="4923" y="8490"/>
              <a:ext cx="1490" cy="502"/>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嵌入算法</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E</a:t>
              </a:r>
              <a:endParaRPr kumimoji="0" lang="zh-CN" altLang="zh-CN" sz="2000" b="1" i="0" u="none" strike="noStrike" cap="none" normalizeH="0" baseline="0" dirty="0" smtClean="0">
                <a:ln>
                  <a:noFill/>
                </a:ln>
                <a:solidFill>
                  <a:schemeClr val="tx1"/>
                </a:solidFill>
                <a:effectLst/>
                <a:latin typeface="Times New Roman" pitchFamily="18" charset="0"/>
              </a:endParaRPr>
            </a:p>
          </p:txBody>
        </p:sp>
        <p:sp>
          <p:nvSpPr>
            <p:cNvPr id="9226" name="Text Box 10"/>
            <p:cNvSpPr txBox="1">
              <a:spLocks noChangeArrowheads="1"/>
            </p:cNvSpPr>
            <p:nvPr/>
          </p:nvSpPr>
          <p:spPr bwMode="auto">
            <a:xfrm>
              <a:off x="7148" y="8490"/>
              <a:ext cx="1758" cy="502"/>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含水印产品</a:t>
              </a:r>
              <a:r>
                <a:rPr kumimoji="0" lang="en-US" altLang="zh-CN" sz="2000" b="1" i="0" u="none" strike="noStrike" cap="none" normalizeH="0" baseline="0" dirty="0" err="1" smtClean="0">
                  <a:ln>
                    <a:noFill/>
                  </a:ln>
                  <a:solidFill>
                    <a:schemeClr val="tx1"/>
                  </a:solidFill>
                  <a:effectLst/>
                  <a:latin typeface="Calibri" pitchFamily="34" charset="0"/>
                  <a:ea typeface="宋体" pitchFamily="2" charset="-122"/>
                </a:rPr>
                <a:t>X</a:t>
              </a:r>
              <a:r>
                <a:rPr kumimoji="0" lang="en-US" altLang="zh-CN" sz="2000" b="1" i="0" u="none" strike="noStrike" cap="none" normalizeH="0" baseline="-25000" dirty="0" err="1" smtClean="0">
                  <a:ln>
                    <a:noFill/>
                  </a:ln>
                  <a:solidFill>
                    <a:schemeClr val="tx1"/>
                  </a:solidFill>
                  <a:effectLst/>
                  <a:latin typeface="Calibri" pitchFamily="34" charset="0"/>
                  <a:ea typeface="宋体" pitchFamily="2" charset="-122"/>
                </a:rPr>
                <a:t>w</a:t>
              </a:r>
              <a:endParaRPr kumimoji="0" lang="zh-CN" altLang="zh-CN" sz="2000" b="1" i="0" u="none" strike="noStrike" cap="none" normalizeH="0" baseline="0" dirty="0" smtClean="0">
                <a:ln>
                  <a:noFill/>
                </a:ln>
                <a:solidFill>
                  <a:schemeClr val="tx1"/>
                </a:solidFill>
                <a:effectLst/>
                <a:latin typeface="Times New Roman" pitchFamily="18" charset="0"/>
              </a:endParaRPr>
            </a:p>
          </p:txBody>
        </p:sp>
        <p:cxnSp>
          <p:nvCxnSpPr>
            <p:cNvPr id="9227" name="AutoShape 11"/>
            <p:cNvCxnSpPr>
              <a:cxnSpLocks noChangeShapeType="1"/>
            </p:cNvCxnSpPr>
            <p:nvPr/>
          </p:nvCxnSpPr>
          <p:spPr bwMode="auto">
            <a:xfrm>
              <a:off x="4186" y="8757"/>
              <a:ext cx="737" cy="0"/>
            </a:xfrm>
            <a:prstGeom prst="straightConnector1">
              <a:avLst/>
            </a:prstGeom>
            <a:noFill/>
            <a:ln w="19050">
              <a:solidFill>
                <a:srgbClr val="000000"/>
              </a:solidFill>
              <a:round/>
              <a:headEnd/>
              <a:tailEnd type="triangle" w="med" len="med"/>
            </a:ln>
          </p:spPr>
        </p:cxnSp>
        <p:cxnSp>
          <p:nvCxnSpPr>
            <p:cNvPr id="9228" name="AutoShape 12"/>
            <p:cNvCxnSpPr>
              <a:cxnSpLocks noChangeShapeType="1"/>
            </p:cNvCxnSpPr>
            <p:nvPr/>
          </p:nvCxnSpPr>
          <p:spPr bwMode="auto">
            <a:xfrm>
              <a:off x="6413" y="8757"/>
              <a:ext cx="737" cy="0"/>
            </a:xfrm>
            <a:prstGeom prst="straightConnector1">
              <a:avLst/>
            </a:prstGeom>
            <a:noFill/>
            <a:ln w="19050">
              <a:solidFill>
                <a:srgbClr val="000000"/>
              </a:solidFill>
              <a:round/>
              <a:headEnd/>
              <a:tailEnd type="triangle" w="med" len="med"/>
            </a:ln>
          </p:spPr>
        </p:cxnSp>
        <p:cxnSp>
          <p:nvCxnSpPr>
            <p:cNvPr id="9229" name="AutoShape 13"/>
            <p:cNvCxnSpPr>
              <a:cxnSpLocks noChangeShapeType="1"/>
            </p:cNvCxnSpPr>
            <p:nvPr/>
          </p:nvCxnSpPr>
          <p:spPr bwMode="auto">
            <a:xfrm>
              <a:off x="4186" y="7903"/>
              <a:ext cx="1457" cy="0"/>
            </a:xfrm>
            <a:prstGeom prst="straightConnector1">
              <a:avLst/>
            </a:prstGeom>
            <a:noFill/>
            <a:ln w="19050">
              <a:solidFill>
                <a:srgbClr val="000000"/>
              </a:solidFill>
              <a:round/>
              <a:headEnd/>
              <a:tailEnd/>
            </a:ln>
          </p:spPr>
        </p:cxnSp>
        <p:cxnSp>
          <p:nvCxnSpPr>
            <p:cNvPr id="9230" name="AutoShape 14"/>
            <p:cNvCxnSpPr>
              <a:cxnSpLocks noChangeShapeType="1"/>
            </p:cNvCxnSpPr>
            <p:nvPr/>
          </p:nvCxnSpPr>
          <p:spPr bwMode="auto">
            <a:xfrm>
              <a:off x="5643" y="7903"/>
              <a:ext cx="0" cy="587"/>
            </a:xfrm>
            <a:prstGeom prst="straightConnector1">
              <a:avLst/>
            </a:prstGeom>
            <a:noFill/>
            <a:ln w="19050">
              <a:solidFill>
                <a:srgbClr val="000000"/>
              </a:solidFill>
              <a:round/>
              <a:headEnd/>
              <a:tailEnd type="triangle" w="med" len="med"/>
            </a:ln>
          </p:spPr>
        </p:cxnSp>
        <p:cxnSp>
          <p:nvCxnSpPr>
            <p:cNvPr id="9231" name="AutoShape 15"/>
            <p:cNvCxnSpPr>
              <a:cxnSpLocks noChangeShapeType="1"/>
            </p:cNvCxnSpPr>
            <p:nvPr/>
          </p:nvCxnSpPr>
          <p:spPr bwMode="auto">
            <a:xfrm>
              <a:off x="4186" y="9511"/>
              <a:ext cx="1457" cy="0"/>
            </a:xfrm>
            <a:prstGeom prst="straightConnector1">
              <a:avLst/>
            </a:prstGeom>
            <a:noFill/>
            <a:ln w="19050">
              <a:solidFill>
                <a:srgbClr val="000000"/>
              </a:solidFill>
              <a:round/>
              <a:headEnd/>
              <a:tailEnd/>
            </a:ln>
          </p:spPr>
        </p:cxnSp>
        <p:cxnSp>
          <p:nvCxnSpPr>
            <p:cNvPr id="9232" name="AutoShape 16"/>
            <p:cNvCxnSpPr>
              <a:cxnSpLocks noChangeShapeType="1"/>
            </p:cNvCxnSpPr>
            <p:nvPr/>
          </p:nvCxnSpPr>
          <p:spPr bwMode="auto">
            <a:xfrm flipV="1">
              <a:off x="5643" y="8992"/>
              <a:ext cx="0" cy="519"/>
            </a:xfrm>
            <a:prstGeom prst="straightConnector1">
              <a:avLst/>
            </a:prstGeom>
            <a:noFill/>
            <a:ln w="19050">
              <a:solidFill>
                <a:srgbClr val="000000"/>
              </a:solidFill>
              <a:round/>
              <a:headEnd/>
              <a:tailEnd type="triangle" w="med" len="med"/>
            </a:ln>
          </p:spPr>
        </p:cxnSp>
      </p:grpSp>
      <p:sp>
        <p:nvSpPr>
          <p:cNvPr id="16" name="页脚占位符 15"/>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
        <p:nvSpPr>
          <p:cNvPr id="17"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dirty="0" smtClean="0">
                <a:solidFill>
                  <a:schemeClr val="tx1">
                    <a:lumMod val="60000"/>
                    <a:lumOff val="40000"/>
                  </a:schemeClr>
                </a:solidFill>
              </a:rPr>
              <a:t>二、数字</a:t>
            </a:r>
            <a:r>
              <a:rPr lang="zh-CN" altLang="en-US" sz="3200" dirty="0">
                <a:solidFill>
                  <a:schemeClr val="tx1">
                    <a:lumMod val="60000"/>
                    <a:lumOff val="40000"/>
                  </a:schemeClr>
                </a:solidFill>
              </a:rPr>
              <a:t>水印技术简介</a:t>
            </a:r>
            <a:endParaRPr lang="en-US" altLang="zh-CN" sz="3200" dirty="0">
              <a:solidFill>
                <a:schemeClr val="tx1">
                  <a:lumMod val="60000"/>
                  <a:lumOff val="40000"/>
                </a:schemeClr>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1000" fill="hold"/>
                                        <p:tgtEl>
                                          <p:spTgt spid="9219">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92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anim calcmode="lin" valueType="num">
                                      <p:cBhvr additive="base">
                                        <p:cTn id="11" dur="1000" fill="hold"/>
                                        <p:tgtEl>
                                          <p:spTgt spid="9219">
                                            <p:txEl>
                                              <p:pRg st="2" end="2"/>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linds(vertical)">
                                      <p:cBhvr>
                                        <p:cTn id="17" dur="500"/>
                                        <p:tgtEl>
                                          <p:spTgt spid="9219">
                                            <p:txEl>
                                              <p:pRg st="3" end="3"/>
                                            </p:txEl>
                                          </p:spTgt>
                                        </p:tgtEl>
                                      </p:cBhvr>
                                    </p:animEffect>
                                  </p:childTnLst>
                                </p:cTn>
                              </p:par>
                              <p:par>
                                <p:cTn id="18" presetID="3" presetClass="entr" presetSubtype="5" fill="hold" nodeType="withEffect">
                                  <p:stCondLst>
                                    <p:cond delay="0"/>
                                  </p:stCondLst>
                                  <p:childTnLst>
                                    <p:set>
                                      <p:cBhvr>
                                        <p:cTn id="19" dur="1" fill="hold">
                                          <p:stCondLst>
                                            <p:cond delay="0"/>
                                          </p:stCondLst>
                                        </p:cTn>
                                        <p:tgtEl>
                                          <p:spTgt spid="9221"/>
                                        </p:tgtEl>
                                        <p:attrNameLst>
                                          <p:attrName>style.visibility</p:attrName>
                                        </p:attrNameLst>
                                      </p:cBhvr>
                                      <p:to>
                                        <p:strVal val="visible"/>
                                      </p:to>
                                    </p:set>
                                    <p:animEffect transition="in" filter="blinds(vertical)">
                                      <p:cBhvr>
                                        <p:cTn id="20"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821" y="1052736"/>
            <a:ext cx="8424863" cy="536575"/>
          </a:xfrm>
        </p:spPr>
        <p:txBody>
          <a:bodyPr/>
          <a:lstStyle/>
          <a:p>
            <a:r>
              <a:rPr lang="zh-CN" altLang="en-US" dirty="0" smtClean="0">
                <a:solidFill>
                  <a:srgbClr val="00B050"/>
                </a:solidFill>
                <a:ea typeface="宋体" pitchFamily="2" charset="-122"/>
              </a:rPr>
              <a:t>      数字水印的基本框架模型</a:t>
            </a:r>
            <a:endParaRPr lang="zh-CN" altLang="en-US" dirty="0">
              <a:solidFill>
                <a:srgbClr val="00B050"/>
              </a:solidFill>
            </a:endParaRPr>
          </a:p>
        </p:txBody>
      </p:sp>
      <p:sp>
        <p:nvSpPr>
          <p:cNvPr id="3" name="内容占位符 2"/>
          <p:cNvSpPr>
            <a:spLocks noGrp="1"/>
          </p:cNvSpPr>
          <p:nvPr>
            <p:ph idx="1"/>
          </p:nvPr>
        </p:nvSpPr>
        <p:spPr>
          <a:xfrm>
            <a:off x="492867" y="1700807"/>
            <a:ext cx="8229600" cy="4944229"/>
          </a:xfrm>
        </p:spPr>
        <p:txBody>
          <a:bodyPr/>
          <a:lstStyle/>
          <a:p>
            <a:pPr lvl="0"/>
            <a:r>
              <a:rPr lang="zh-CN" altLang="en-US" sz="2400" dirty="0" smtClean="0"/>
              <a:t>水印提取和检测</a:t>
            </a:r>
            <a:endParaRPr lang="en-US" altLang="zh-CN" sz="2400" dirty="0" smtClean="0"/>
          </a:p>
          <a:p>
            <a:pPr lvl="0"/>
            <a:endParaRPr lang="en-US" altLang="zh-CN" sz="2400" dirty="0"/>
          </a:p>
          <a:p>
            <a:pPr marL="0" lvl="0" indent="0">
              <a:buNone/>
            </a:pPr>
            <a:endParaRPr lang="zh-CN" altLang="en-US" sz="2400" dirty="0" smtClean="0"/>
          </a:p>
          <a:p>
            <a:endParaRPr lang="zh-CN" altLang="en-US" dirty="0"/>
          </a:p>
        </p:txBody>
      </p:sp>
      <p:grpSp>
        <p:nvGrpSpPr>
          <p:cNvPr id="25602" name="Group 2"/>
          <p:cNvGrpSpPr>
            <a:grpSpLocks/>
          </p:cNvGrpSpPr>
          <p:nvPr/>
        </p:nvGrpSpPr>
        <p:grpSpPr bwMode="auto">
          <a:xfrm>
            <a:off x="1187450" y="2298976"/>
            <a:ext cx="6742136" cy="2727334"/>
            <a:chOff x="2026" y="9902"/>
            <a:chExt cx="6653" cy="2739"/>
          </a:xfrm>
        </p:grpSpPr>
        <p:sp>
          <p:nvSpPr>
            <p:cNvPr id="25603" name="Text Box 3"/>
            <p:cNvSpPr txBox="1">
              <a:spLocks noChangeArrowheads="1"/>
            </p:cNvSpPr>
            <p:nvPr/>
          </p:nvSpPr>
          <p:spPr bwMode="auto">
            <a:xfrm>
              <a:off x="2026" y="9902"/>
              <a:ext cx="1724" cy="502"/>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含水印产品</a:t>
              </a:r>
              <a:r>
                <a:rPr kumimoji="0" lang="en-US" altLang="zh-CN" sz="2000" b="1" i="0" u="none" strike="noStrike" cap="none" normalizeH="0" baseline="0" dirty="0" err="1" smtClean="0">
                  <a:ln>
                    <a:noFill/>
                  </a:ln>
                  <a:solidFill>
                    <a:schemeClr val="tx1"/>
                  </a:solidFill>
                  <a:effectLst/>
                  <a:latin typeface="Calibri" pitchFamily="34" charset="0"/>
                  <a:ea typeface="宋体" pitchFamily="2" charset="-122"/>
                </a:rPr>
                <a:t>X</a:t>
              </a:r>
              <a:r>
                <a:rPr kumimoji="0" lang="en-US" altLang="zh-CN" sz="2000" b="1" i="0" u="none" strike="noStrike" cap="none" normalizeH="0" baseline="-25000" dirty="0" err="1" smtClean="0">
                  <a:ln>
                    <a:noFill/>
                  </a:ln>
                  <a:solidFill>
                    <a:schemeClr val="tx1"/>
                  </a:solidFill>
                  <a:effectLst/>
                  <a:latin typeface="Calibri" pitchFamily="34" charset="0"/>
                  <a:ea typeface="宋体" pitchFamily="2" charset="-122"/>
                </a:rPr>
                <a:t>w</a:t>
              </a:r>
              <a:endParaRPr kumimoji="0" lang="zh-CN" altLang="zh-CN" sz="2000" b="1" i="0" u="none" strike="noStrike" cap="none" normalizeH="0" baseline="0" dirty="0" smtClean="0">
                <a:ln>
                  <a:noFill/>
                </a:ln>
                <a:solidFill>
                  <a:schemeClr val="tx1"/>
                </a:solidFill>
                <a:effectLst/>
                <a:latin typeface="Times New Roman" pitchFamily="18" charset="0"/>
              </a:endParaRPr>
            </a:p>
          </p:txBody>
        </p:sp>
        <p:sp>
          <p:nvSpPr>
            <p:cNvPr id="25604" name="Text Box 4"/>
            <p:cNvSpPr txBox="1">
              <a:spLocks noChangeArrowheads="1"/>
            </p:cNvSpPr>
            <p:nvPr/>
          </p:nvSpPr>
          <p:spPr bwMode="auto">
            <a:xfrm>
              <a:off x="2026" y="10706"/>
              <a:ext cx="1724" cy="1115"/>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水印信息</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W</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和</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或</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原始产品</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X</a:t>
              </a:r>
              <a:r>
                <a:rPr kumimoji="0" lang="en-US" altLang="zh-CN" sz="2000" b="1" i="0" u="none" strike="noStrike" cap="none" normalizeH="0" baseline="-25000" dirty="0" smtClean="0">
                  <a:ln>
                    <a:noFill/>
                  </a:ln>
                  <a:solidFill>
                    <a:schemeClr val="tx1"/>
                  </a:solidFill>
                  <a:effectLst/>
                  <a:latin typeface="Times New Roman" pitchFamily="18" charset="0"/>
                  <a:ea typeface="宋体" pitchFamily="2" charset="-122"/>
                </a:rPr>
                <a:t>0</a:t>
              </a:r>
              <a:endParaRPr kumimoji="0" lang="zh-CN" altLang="zh-CN" sz="2000" b="1" i="0" u="none" strike="noStrike" cap="none" normalizeH="0" baseline="0" dirty="0" smtClean="0">
                <a:ln>
                  <a:noFill/>
                </a:ln>
                <a:solidFill>
                  <a:schemeClr val="tx1"/>
                </a:solidFill>
                <a:effectLst/>
                <a:latin typeface="Times New Roman" pitchFamily="18" charset="0"/>
              </a:endParaRPr>
            </a:p>
          </p:txBody>
        </p:sp>
        <p:sp>
          <p:nvSpPr>
            <p:cNvPr id="25605" name="Text Box 5"/>
            <p:cNvSpPr txBox="1">
              <a:spLocks noChangeArrowheads="1"/>
            </p:cNvSpPr>
            <p:nvPr/>
          </p:nvSpPr>
          <p:spPr bwMode="auto">
            <a:xfrm>
              <a:off x="2026" y="12139"/>
              <a:ext cx="1707" cy="502"/>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密钥</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K</a:t>
              </a:r>
              <a:endParaRPr kumimoji="0" lang="zh-CN" altLang="zh-CN" sz="2000" b="1" i="0" u="none" strike="noStrike" cap="none" normalizeH="0" baseline="0" dirty="0" smtClean="0">
                <a:ln>
                  <a:noFill/>
                </a:ln>
                <a:solidFill>
                  <a:schemeClr val="tx1"/>
                </a:solidFill>
                <a:effectLst/>
                <a:latin typeface="Times New Roman" pitchFamily="18" charset="0"/>
              </a:endParaRPr>
            </a:p>
          </p:txBody>
        </p:sp>
        <p:sp>
          <p:nvSpPr>
            <p:cNvPr id="25606" name="Text Box 6"/>
            <p:cNvSpPr txBox="1">
              <a:spLocks noChangeArrowheads="1"/>
            </p:cNvSpPr>
            <p:nvPr/>
          </p:nvSpPr>
          <p:spPr bwMode="auto">
            <a:xfrm>
              <a:off x="4379" y="10995"/>
              <a:ext cx="2044" cy="502"/>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提取</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检测算法</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D</a:t>
              </a:r>
              <a:endParaRPr kumimoji="0" lang="zh-CN" altLang="zh-CN" sz="2000" b="1" i="0" u="none" strike="noStrike" cap="none" normalizeH="0" baseline="0" dirty="0" smtClean="0">
                <a:ln>
                  <a:noFill/>
                </a:ln>
                <a:solidFill>
                  <a:schemeClr val="tx1"/>
                </a:solidFill>
                <a:effectLst/>
                <a:latin typeface="Times New Roman" pitchFamily="18" charset="0"/>
              </a:endParaRPr>
            </a:p>
          </p:txBody>
        </p:sp>
        <p:sp>
          <p:nvSpPr>
            <p:cNvPr id="25607" name="Text Box 7"/>
            <p:cNvSpPr txBox="1">
              <a:spLocks noChangeArrowheads="1"/>
            </p:cNvSpPr>
            <p:nvPr/>
          </p:nvSpPr>
          <p:spPr bwMode="auto">
            <a:xfrm>
              <a:off x="7052" y="10825"/>
              <a:ext cx="1627" cy="831"/>
            </a:xfrm>
            <a:prstGeom prst="rect">
              <a:avLst/>
            </a:prstGeom>
            <a:solidFill>
              <a:srgbClr val="FFFFFF"/>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水印信息</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W*</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rPr>
                <a:t>或存在性</a:t>
              </a:r>
              <a:endParaRPr kumimoji="0" lang="zh-CN" sz="2000" b="1" i="0" u="none" strike="noStrike" cap="none" normalizeH="0" baseline="0" dirty="0" smtClean="0">
                <a:ln>
                  <a:noFill/>
                </a:ln>
                <a:solidFill>
                  <a:schemeClr val="tx1"/>
                </a:solidFill>
                <a:effectLst/>
                <a:latin typeface="Times New Roman" pitchFamily="18" charset="0"/>
              </a:endParaRPr>
            </a:p>
          </p:txBody>
        </p:sp>
        <p:cxnSp>
          <p:nvCxnSpPr>
            <p:cNvPr id="25608" name="AutoShape 8"/>
            <p:cNvCxnSpPr>
              <a:cxnSpLocks noChangeShapeType="1"/>
            </p:cNvCxnSpPr>
            <p:nvPr/>
          </p:nvCxnSpPr>
          <p:spPr bwMode="auto">
            <a:xfrm>
              <a:off x="3750" y="11262"/>
              <a:ext cx="737" cy="0"/>
            </a:xfrm>
            <a:prstGeom prst="straightConnector1">
              <a:avLst/>
            </a:prstGeom>
            <a:noFill/>
            <a:ln w="19050">
              <a:solidFill>
                <a:srgbClr val="000000"/>
              </a:solidFill>
              <a:round/>
              <a:headEnd/>
              <a:tailEnd type="triangle" w="med" len="med"/>
            </a:ln>
          </p:spPr>
        </p:cxnSp>
        <p:cxnSp>
          <p:nvCxnSpPr>
            <p:cNvPr id="25609" name="AutoShape 9"/>
            <p:cNvCxnSpPr>
              <a:cxnSpLocks noChangeShapeType="1"/>
            </p:cNvCxnSpPr>
            <p:nvPr/>
          </p:nvCxnSpPr>
          <p:spPr bwMode="auto">
            <a:xfrm>
              <a:off x="6334" y="11245"/>
              <a:ext cx="737" cy="0"/>
            </a:xfrm>
            <a:prstGeom prst="straightConnector1">
              <a:avLst/>
            </a:prstGeom>
            <a:noFill/>
            <a:ln w="19050">
              <a:solidFill>
                <a:srgbClr val="000000"/>
              </a:solidFill>
              <a:round/>
              <a:headEnd/>
              <a:tailEnd type="triangle" w="med" len="med"/>
            </a:ln>
          </p:spPr>
        </p:cxnSp>
        <p:cxnSp>
          <p:nvCxnSpPr>
            <p:cNvPr id="25610" name="AutoShape 10"/>
            <p:cNvCxnSpPr>
              <a:cxnSpLocks noChangeShapeType="1"/>
            </p:cNvCxnSpPr>
            <p:nvPr/>
          </p:nvCxnSpPr>
          <p:spPr bwMode="auto">
            <a:xfrm>
              <a:off x="3750" y="10119"/>
              <a:ext cx="1661" cy="0"/>
            </a:xfrm>
            <a:prstGeom prst="straightConnector1">
              <a:avLst/>
            </a:prstGeom>
            <a:noFill/>
            <a:ln w="19050">
              <a:solidFill>
                <a:srgbClr val="000000"/>
              </a:solidFill>
              <a:round/>
              <a:headEnd/>
              <a:tailEnd/>
            </a:ln>
          </p:spPr>
        </p:cxnSp>
        <p:cxnSp>
          <p:nvCxnSpPr>
            <p:cNvPr id="25611" name="AutoShape 11"/>
            <p:cNvCxnSpPr>
              <a:cxnSpLocks noChangeShapeType="1"/>
            </p:cNvCxnSpPr>
            <p:nvPr/>
          </p:nvCxnSpPr>
          <p:spPr bwMode="auto">
            <a:xfrm>
              <a:off x="5411" y="10119"/>
              <a:ext cx="0" cy="876"/>
            </a:xfrm>
            <a:prstGeom prst="straightConnector1">
              <a:avLst/>
            </a:prstGeom>
            <a:noFill/>
            <a:ln w="19050">
              <a:solidFill>
                <a:srgbClr val="000000"/>
              </a:solidFill>
              <a:round/>
              <a:headEnd/>
              <a:tailEnd type="triangle" w="med" len="med"/>
            </a:ln>
          </p:spPr>
        </p:cxnSp>
        <p:cxnSp>
          <p:nvCxnSpPr>
            <p:cNvPr id="25612" name="AutoShape 12"/>
            <p:cNvCxnSpPr>
              <a:cxnSpLocks noChangeShapeType="1"/>
            </p:cNvCxnSpPr>
            <p:nvPr/>
          </p:nvCxnSpPr>
          <p:spPr bwMode="auto">
            <a:xfrm>
              <a:off x="3750" y="12390"/>
              <a:ext cx="1661" cy="0"/>
            </a:xfrm>
            <a:prstGeom prst="straightConnector1">
              <a:avLst/>
            </a:prstGeom>
            <a:noFill/>
            <a:ln w="19050">
              <a:solidFill>
                <a:srgbClr val="000000"/>
              </a:solidFill>
              <a:round/>
              <a:headEnd/>
              <a:tailEnd/>
            </a:ln>
          </p:spPr>
        </p:cxnSp>
        <p:cxnSp>
          <p:nvCxnSpPr>
            <p:cNvPr id="25613" name="AutoShape 13"/>
            <p:cNvCxnSpPr>
              <a:cxnSpLocks noChangeShapeType="1"/>
            </p:cNvCxnSpPr>
            <p:nvPr/>
          </p:nvCxnSpPr>
          <p:spPr bwMode="auto">
            <a:xfrm flipV="1">
              <a:off x="5411" y="11497"/>
              <a:ext cx="0" cy="876"/>
            </a:xfrm>
            <a:prstGeom prst="straightConnector1">
              <a:avLst/>
            </a:prstGeom>
            <a:noFill/>
            <a:ln w="19050">
              <a:solidFill>
                <a:srgbClr val="000000"/>
              </a:solidFill>
              <a:round/>
              <a:headEnd/>
              <a:tailEnd type="triangle" w="med" len="med"/>
            </a:ln>
          </p:spPr>
        </p:cxnSp>
      </p:grpSp>
      <p:sp>
        <p:nvSpPr>
          <p:cNvPr id="16" name="页脚占位符 15"/>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
        <p:nvSpPr>
          <p:cNvPr id="18"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dirty="0" smtClean="0">
                <a:solidFill>
                  <a:schemeClr val="tx1">
                    <a:lumMod val="60000"/>
                    <a:lumOff val="40000"/>
                  </a:schemeClr>
                </a:solidFill>
              </a:rPr>
              <a:t>二、数字</a:t>
            </a:r>
            <a:r>
              <a:rPr lang="zh-CN" altLang="en-US" sz="3200" dirty="0">
                <a:solidFill>
                  <a:schemeClr val="tx1">
                    <a:lumMod val="60000"/>
                    <a:lumOff val="40000"/>
                  </a:schemeClr>
                </a:solidFill>
              </a:rPr>
              <a:t>水印技术简介</a:t>
            </a:r>
            <a:endParaRPr lang="en-US" altLang="zh-CN" sz="3200" dirty="0">
              <a:solidFill>
                <a:schemeClr val="tx1">
                  <a:lumMod val="60000"/>
                  <a:lumOff val="40000"/>
                </a:schemeClr>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linds(vertical)">
                                      <p:cBhvr>
                                        <p:cTn id="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8760" y="1052736"/>
            <a:ext cx="8424863" cy="536575"/>
          </a:xfrm>
        </p:spPr>
        <p:txBody>
          <a:bodyPr/>
          <a:lstStyle/>
          <a:p>
            <a:r>
              <a:rPr lang="zh-CN" altLang="en-US" dirty="0" smtClean="0">
                <a:solidFill>
                  <a:srgbClr val="00B050"/>
                </a:solidFill>
              </a:rPr>
              <a:t>数字水印的应用</a:t>
            </a:r>
            <a:endParaRPr lang="zh-CN" altLang="en-US" dirty="0">
              <a:solidFill>
                <a:srgbClr val="00B050"/>
              </a:solidFill>
            </a:endParaRPr>
          </a:p>
        </p:txBody>
      </p:sp>
      <p:sp>
        <p:nvSpPr>
          <p:cNvPr id="3" name="内容占位符 2"/>
          <p:cNvSpPr>
            <a:spLocks noGrp="1"/>
          </p:cNvSpPr>
          <p:nvPr>
            <p:ph idx="1"/>
          </p:nvPr>
        </p:nvSpPr>
        <p:spPr>
          <a:xfrm>
            <a:off x="467544" y="1484784"/>
            <a:ext cx="8229600" cy="5199062"/>
          </a:xfrm>
        </p:spPr>
        <p:txBody>
          <a:bodyPr/>
          <a:lstStyle/>
          <a:p>
            <a:r>
              <a:rPr lang="zh-CN" altLang="en-US" sz="2400" dirty="0" smtClean="0"/>
              <a:t>版权保护</a:t>
            </a:r>
            <a:endParaRPr lang="en-US" altLang="zh-CN" sz="2400" dirty="0" smtClean="0"/>
          </a:p>
          <a:p>
            <a:pPr lvl="1">
              <a:lnSpc>
                <a:spcPct val="90000"/>
              </a:lnSpc>
              <a:buFont typeface="微软雅黑" pitchFamily="34" charset="-122"/>
              <a:buChar char="-"/>
            </a:pPr>
            <a:r>
              <a:rPr lang="zh-CN" altLang="en-US" sz="2000" dirty="0" smtClean="0">
                <a:latin typeface="微软雅黑" pitchFamily="34" charset="-122"/>
                <a:ea typeface="微软雅黑" pitchFamily="34" charset="-122"/>
              </a:rPr>
              <a:t>解决作品归谁所有的问题</a:t>
            </a:r>
            <a:endParaRPr lang="en-US" altLang="zh-CN" sz="2000" dirty="0" smtClean="0">
              <a:latin typeface="微软雅黑" pitchFamily="34" charset="-122"/>
              <a:ea typeface="微软雅黑" pitchFamily="34" charset="-122"/>
            </a:endParaRPr>
          </a:p>
          <a:p>
            <a:pPr marL="342900" lvl="1" indent="-342900">
              <a:lnSpc>
                <a:spcPct val="90000"/>
              </a:lnSpc>
              <a:buFont typeface="Wingdings" pitchFamily="2" charset="2"/>
              <a:buChar char="v"/>
            </a:pPr>
            <a:r>
              <a:rPr lang="zh-CN" altLang="en-US" b="1" dirty="0" smtClean="0">
                <a:ea typeface="+mn-ea"/>
                <a:cs typeface="+mn-cs"/>
              </a:rPr>
              <a:t>数字签名</a:t>
            </a:r>
            <a:endParaRPr lang="en-US" altLang="zh-CN" b="1" dirty="0" smtClean="0">
              <a:ea typeface="+mn-ea"/>
              <a:cs typeface="+mn-cs"/>
            </a:endParaRPr>
          </a:p>
          <a:p>
            <a:pPr lvl="1">
              <a:lnSpc>
                <a:spcPct val="90000"/>
              </a:lnSpc>
              <a:buFont typeface="微软雅黑" pitchFamily="34" charset="-122"/>
              <a:buChar char="-"/>
            </a:pPr>
            <a:r>
              <a:rPr lang="zh-CN" altLang="en-US" sz="2000" dirty="0" smtClean="0">
                <a:latin typeface="微软雅黑" pitchFamily="34" charset="-122"/>
                <a:ea typeface="微软雅黑" pitchFamily="34" charset="-122"/>
              </a:rPr>
              <a:t>解决产品来自何处的问题</a:t>
            </a:r>
            <a:endParaRPr lang="en-US" altLang="zh-CN" sz="2000" dirty="0" smtClean="0">
              <a:latin typeface="微软雅黑" pitchFamily="34" charset="-122"/>
              <a:ea typeface="微软雅黑" pitchFamily="34" charset="-122"/>
            </a:endParaRPr>
          </a:p>
          <a:p>
            <a:pPr marL="342900" lvl="1" indent="-342900">
              <a:lnSpc>
                <a:spcPct val="90000"/>
              </a:lnSpc>
              <a:buFont typeface="Wingdings" pitchFamily="2" charset="2"/>
              <a:buChar char="v"/>
            </a:pPr>
            <a:r>
              <a:rPr lang="zh-CN" altLang="en-US" b="1" dirty="0" smtClean="0">
                <a:ea typeface="+mn-ea"/>
                <a:cs typeface="+mn-cs"/>
              </a:rPr>
              <a:t>数字指纹</a:t>
            </a:r>
            <a:endParaRPr lang="en-US" altLang="zh-CN" b="1" dirty="0" smtClean="0">
              <a:ea typeface="+mn-ea"/>
              <a:cs typeface="+mn-cs"/>
            </a:endParaRPr>
          </a:p>
          <a:p>
            <a:pPr lvl="1">
              <a:lnSpc>
                <a:spcPct val="90000"/>
              </a:lnSpc>
              <a:buFont typeface="微软雅黑" pitchFamily="34" charset="-122"/>
              <a:buChar char="-"/>
            </a:pPr>
            <a:r>
              <a:rPr lang="zh-CN" altLang="en-US" sz="2000" dirty="0" smtClean="0">
                <a:latin typeface="微软雅黑" pitchFamily="34" charset="-122"/>
                <a:ea typeface="微软雅黑" pitchFamily="34" charset="-122"/>
              </a:rPr>
              <a:t>解决作品拷贝出自哪里的问题</a:t>
            </a:r>
            <a:endParaRPr lang="en-US" altLang="zh-CN" sz="2000" dirty="0" smtClean="0">
              <a:latin typeface="微软雅黑" pitchFamily="34" charset="-122"/>
              <a:ea typeface="微软雅黑" pitchFamily="34" charset="-122"/>
            </a:endParaRPr>
          </a:p>
          <a:p>
            <a:pPr marL="342900" lvl="1" indent="-342900">
              <a:lnSpc>
                <a:spcPct val="90000"/>
              </a:lnSpc>
              <a:buFont typeface="Wingdings" pitchFamily="2" charset="2"/>
              <a:buChar char="v"/>
            </a:pPr>
            <a:r>
              <a:rPr lang="zh-CN" altLang="en-US" b="1" dirty="0" smtClean="0">
                <a:ea typeface="+mn-ea"/>
                <a:cs typeface="+mn-cs"/>
              </a:rPr>
              <a:t>篡改提示</a:t>
            </a:r>
            <a:endParaRPr lang="en-US" altLang="zh-CN" b="1" dirty="0" smtClean="0">
              <a:ea typeface="+mn-ea"/>
              <a:cs typeface="+mn-cs"/>
            </a:endParaRPr>
          </a:p>
          <a:p>
            <a:pPr lvl="1">
              <a:lnSpc>
                <a:spcPct val="90000"/>
              </a:lnSpc>
              <a:buFont typeface="微软雅黑" pitchFamily="34" charset="-122"/>
              <a:buChar char="-"/>
            </a:pPr>
            <a:r>
              <a:rPr lang="zh-CN" altLang="en-US" sz="2000" dirty="0" smtClean="0">
                <a:latin typeface="微软雅黑" pitchFamily="34" charset="-122"/>
                <a:ea typeface="微软雅黑" pitchFamily="34" charset="-122"/>
              </a:rPr>
              <a:t>解决作品完整性验证的问题</a:t>
            </a:r>
            <a:endParaRPr lang="en-US" altLang="zh-CN" sz="2000" dirty="0" smtClean="0">
              <a:latin typeface="微软雅黑" pitchFamily="34" charset="-122"/>
              <a:ea typeface="微软雅黑" pitchFamily="34" charset="-122"/>
            </a:endParaRPr>
          </a:p>
          <a:p>
            <a:pPr marL="342900" lvl="1" indent="-342900">
              <a:lnSpc>
                <a:spcPct val="90000"/>
              </a:lnSpc>
              <a:buFont typeface="Wingdings" pitchFamily="2" charset="2"/>
              <a:buChar char="v"/>
            </a:pPr>
            <a:r>
              <a:rPr lang="zh-CN" altLang="en-US" b="1" dirty="0" smtClean="0">
                <a:ea typeface="+mn-ea"/>
                <a:cs typeface="+mn-cs"/>
              </a:rPr>
              <a:t>标题和注释</a:t>
            </a:r>
            <a:endParaRPr lang="en-US" altLang="zh-CN" b="1" dirty="0" smtClean="0">
              <a:ea typeface="+mn-ea"/>
              <a:cs typeface="+mn-cs"/>
            </a:endParaRPr>
          </a:p>
          <a:p>
            <a:pPr lvl="1">
              <a:lnSpc>
                <a:spcPct val="90000"/>
              </a:lnSpc>
              <a:buFont typeface="微软雅黑" pitchFamily="34" charset="-122"/>
              <a:buChar char="-"/>
            </a:pPr>
            <a:r>
              <a:rPr lang="zh-CN" altLang="en-US" sz="2000" dirty="0" smtClean="0">
                <a:latin typeface="微软雅黑" pitchFamily="34" charset="-122"/>
                <a:ea typeface="微软雅黑" pitchFamily="34" charset="-122"/>
              </a:rPr>
              <a:t>即将作品的标题、注释等内容（如，一副照片的拍摄时间和地点等）以水印形式嵌入作品中，这种隐式注释不需要额外带宽，而且不易丢失</a:t>
            </a:r>
          </a:p>
          <a:p>
            <a:pPr lvl="1">
              <a:lnSpc>
                <a:spcPct val="90000"/>
              </a:lnSpc>
              <a:buFont typeface="微软雅黑" pitchFamily="34" charset="-122"/>
              <a:buChar char="-"/>
            </a:pPr>
            <a:endParaRPr lang="en-US" altLang="zh-CN" sz="2000" dirty="0" smtClean="0">
              <a:latin typeface="微软雅黑" pitchFamily="34" charset="-122"/>
              <a:ea typeface="微软雅黑" pitchFamily="34" charset="-122"/>
            </a:endParaRPr>
          </a:p>
        </p:txBody>
      </p:sp>
      <p:sp>
        <p:nvSpPr>
          <p:cNvPr id="5" name="页脚占位符 4"/>
          <p:cNvSpPr>
            <a:spLocks noGrp="1"/>
          </p:cNvSpPr>
          <p:nvPr>
            <p:ph type="ftr" sz="quarter" idx="10"/>
          </p:nvPr>
        </p:nvSpPr>
        <p:spPr/>
        <p:txBody>
          <a:bodyPr/>
          <a:lstStyle/>
          <a:p>
            <a:pPr>
              <a:defRPr/>
            </a:pPr>
            <a:r>
              <a:rPr lang="zh-CN" altLang="en-US" smtClean="0"/>
              <a:t>华中科技大学</a:t>
            </a:r>
            <a:r>
              <a:rPr lang="en-US" altLang="zh-CN" smtClean="0"/>
              <a:t>CAD</a:t>
            </a:r>
            <a:r>
              <a:rPr lang="zh-CN" altLang="en-US" smtClean="0"/>
              <a:t>中心</a:t>
            </a:r>
            <a:endParaRPr lang="en-US" altLang="ko-KR"/>
          </a:p>
        </p:txBody>
      </p:sp>
      <p:sp>
        <p:nvSpPr>
          <p:cNvPr id="8"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dirty="0" smtClean="0">
                <a:solidFill>
                  <a:schemeClr val="tx1">
                    <a:lumMod val="60000"/>
                    <a:lumOff val="40000"/>
                  </a:schemeClr>
                </a:solidFill>
              </a:rPr>
              <a:t>二、数字</a:t>
            </a:r>
            <a:r>
              <a:rPr lang="zh-CN" altLang="en-US" sz="3200" dirty="0">
                <a:solidFill>
                  <a:schemeClr val="tx1">
                    <a:lumMod val="60000"/>
                    <a:lumOff val="40000"/>
                  </a:schemeClr>
                </a:solidFill>
              </a:rPr>
              <a:t>水印技术简介</a:t>
            </a:r>
            <a:endParaRPr lang="en-US" altLang="zh-CN" sz="3200" dirty="0">
              <a:solidFill>
                <a:schemeClr val="tx1">
                  <a:lumMod val="60000"/>
                  <a:lumOff val="40000"/>
                </a:schemeClr>
              </a:solidFill>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txBox="1">
            <a:spLocks noChangeArrowheads="1"/>
          </p:cNvSpPr>
          <p:nvPr/>
        </p:nvSpPr>
        <p:spPr bwMode="auto">
          <a:xfrm>
            <a:off x="366032" y="1772816"/>
            <a:ext cx="875347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spcBef>
                <a:spcPts val="400"/>
              </a:spcBef>
              <a:buClr>
                <a:schemeClr val="folHlink"/>
              </a:buClr>
              <a:buSzPct val="60000"/>
              <a:buFont typeface="Wingdings" pitchFamily="2" charset="2"/>
              <a:buNone/>
            </a:pPr>
            <a:r>
              <a:rPr lang="zh-CN" altLang="en-US" sz="2400" b="1" dirty="0">
                <a:solidFill>
                  <a:srgbClr val="3333FF"/>
                </a:solidFill>
                <a:latin typeface="宋体" pitchFamily="2" charset="-122"/>
              </a:rPr>
              <a:t>脆弱水印：</a:t>
            </a:r>
            <a:r>
              <a:rPr lang="zh-CN" altLang="en-US" sz="2400" dirty="0" smtClean="0">
                <a:latin typeface="Times New Roman" pitchFamily="18" charset="0"/>
                <a:ea typeface="黑体" pitchFamily="49" charset="-122"/>
              </a:rPr>
              <a:t>认证</a:t>
            </a:r>
            <a:r>
              <a:rPr lang="zh-CN" altLang="en-US" sz="2400" dirty="0">
                <a:latin typeface="Times New Roman" pitchFamily="18" charset="0"/>
                <a:ea typeface="黑体" pitchFamily="49" charset="-122"/>
              </a:rPr>
              <a:t>数字水印，不能经受任何操作，对篡改很敏感，可实现篡改区域定位与恢复</a:t>
            </a:r>
            <a:r>
              <a:rPr lang="zh-CN" altLang="en-US" sz="2400" b="1" dirty="0">
                <a:latin typeface="黑体" pitchFamily="49" charset="-122"/>
                <a:ea typeface="黑体" pitchFamily="49" charset="-122"/>
              </a:rPr>
              <a:t>。</a:t>
            </a:r>
          </a:p>
        </p:txBody>
      </p:sp>
      <p:pic>
        <p:nvPicPr>
          <p:cNvPr id="16389"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3717925"/>
            <a:ext cx="12128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838" y="3717925"/>
            <a:ext cx="1214437"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图片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25" y="3717925"/>
            <a:ext cx="12128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图片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2225" y="5445125"/>
            <a:ext cx="121602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图片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9838" y="5445125"/>
            <a:ext cx="1220787"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右箭头 8"/>
          <p:cNvSpPr>
            <a:spLocks noChangeArrowheads="1"/>
          </p:cNvSpPr>
          <p:nvPr/>
        </p:nvSpPr>
        <p:spPr bwMode="auto">
          <a:xfrm>
            <a:off x="2559050" y="4267200"/>
            <a:ext cx="1143000" cy="381000"/>
          </a:xfrm>
          <a:prstGeom prst="rightArrow">
            <a:avLst>
              <a:gd name="adj1" fmla="val 50000"/>
              <a:gd name="adj2" fmla="val 50000"/>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1800">
              <a:latin typeface="Tahoma" pitchFamily="34" charset="0"/>
            </a:endParaRPr>
          </a:p>
        </p:txBody>
      </p:sp>
      <p:sp>
        <p:nvSpPr>
          <p:cNvPr id="16395" name="右箭头 8"/>
          <p:cNvSpPr>
            <a:spLocks noChangeArrowheads="1"/>
          </p:cNvSpPr>
          <p:nvPr/>
        </p:nvSpPr>
        <p:spPr bwMode="auto">
          <a:xfrm>
            <a:off x="5067300" y="4267200"/>
            <a:ext cx="1143000" cy="381000"/>
          </a:xfrm>
          <a:prstGeom prst="rightArrow">
            <a:avLst>
              <a:gd name="adj1" fmla="val 50000"/>
              <a:gd name="adj2" fmla="val 50000"/>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1800">
              <a:latin typeface="Tahoma" pitchFamily="34" charset="0"/>
            </a:endParaRPr>
          </a:p>
        </p:txBody>
      </p:sp>
      <p:sp>
        <p:nvSpPr>
          <p:cNvPr id="16396" name="AutoShape 12"/>
          <p:cNvSpPr>
            <a:spLocks noChangeArrowheads="1"/>
          </p:cNvSpPr>
          <p:nvPr/>
        </p:nvSpPr>
        <p:spPr bwMode="auto">
          <a:xfrm>
            <a:off x="7812088" y="4664075"/>
            <a:ext cx="576262" cy="1141413"/>
          </a:xfrm>
          <a:prstGeom prst="curvedLeftArrow">
            <a:avLst>
              <a:gd name="adj1" fmla="val 39614"/>
              <a:gd name="adj2" fmla="val 79229"/>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397" name="右箭头 30"/>
          <p:cNvSpPr>
            <a:spLocks noChangeArrowheads="1"/>
          </p:cNvSpPr>
          <p:nvPr/>
        </p:nvSpPr>
        <p:spPr bwMode="auto">
          <a:xfrm rot="10800000">
            <a:off x="5067300" y="6021388"/>
            <a:ext cx="1143000" cy="381000"/>
          </a:xfrm>
          <a:prstGeom prst="rightArrow">
            <a:avLst>
              <a:gd name="adj1" fmla="val 50000"/>
              <a:gd name="adj2" fmla="val 50000"/>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1800">
              <a:latin typeface="Tahoma" pitchFamily="34" charset="0"/>
            </a:endParaRPr>
          </a:p>
        </p:txBody>
      </p:sp>
      <p:sp>
        <p:nvSpPr>
          <p:cNvPr id="16398" name="矩形 22"/>
          <p:cNvSpPr>
            <a:spLocks noChangeArrowheads="1"/>
          </p:cNvSpPr>
          <p:nvPr/>
        </p:nvSpPr>
        <p:spPr bwMode="auto">
          <a:xfrm>
            <a:off x="2771775" y="3689350"/>
            <a:ext cx="70485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1800">
                <a:ea typeface="黑体" pitchFamily="49" charset="-122"/>
              </a:rPr>
              <a:t>嵌入水印</a:t>
            </a:r>
          </a:p>
        </p:txBody>
      </p:sp>
      <p:sp>
        <p:nvSpPr>
          <p:cNvPr id="16399" name="矩形 25"/>
          <p:cNvSpPr>
            <a:spLocks noChangeArrowheads="1"/>
          </p:cNvSpPr>
          <p:nvPr/>
        </p:nvSpPr>
        <p:spPr bwMode="auto">
          <a:xfrm>
            <a:off x="5292725" y="3929063"/>
            <a:ext cx="704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1800">
                <a:ea typeface="黑体" pitchFamily="49" charset="-122"/>
              </a:rPr>
              <a:t>篡改</a:t>
            </a:r>
          </a:p>
        </p:txBody>
      </p:sp>
      <p:sp>
        <p:nvSpPr>
          <p:cNvPr id="16400" name="矩形 28"/>
          <p:cNvSpPr>
            <a:spLocks noChangeArrowheads="1"/>
          </p:cNvSpPr>
          <p:nvPr/>
        </p:nvSpPr>
        <p:spPr bwMode="auto">
          <a:xfrm>
            <a:off x="8388350" y="3929063"/>
            <a:ext cx="70485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1800">
                <a:ea typeface="黑体" pitchFamily="49" charset="-122"/>
              </a:rPr>
              <a:t>篡改检测</a:t>
            </a:r>
          </a:p>
        </p:txBody>
      </p:sp>
      <p:sp>
        <p:nvSpPr>
          <p:cNvPr id="16401" name="矩形 31"/>
          <p:cNvSpPr>
            <a:spLocks noChangeArrowheads="1"/>
          </p:cNvSpPr>
          <p:nvPr/>
        </p:nvSpPr>
        <p:spPr bwMode="auto">
          <a:xfrm>
            <a:off x="5292725" y="5437188"/>
            <a:ext cx="70485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1800">
                <a:ea typeface="黑体" pitchFamily="49" charset="-122"/>
              </a:rPr>
              <a:t>篡改恢复</a:t>
            </a:r>
          </a:p>
        </p:txBody>
      </p:sp>
      <p:sp>
        <p:nvSpPr>
          <p:cNvPr id="19" name="Rectangle 2"/>
          <p:cNvSpPr txBox="1">
            <a:spLocks noChangeArrowheads="1"/>
          </p:cNvSpPr>
          <p:nvPr/>
        </p:nvSpPr>
        <p:spPr bwMode="gray">
          <a:xfrm>
            <a:off x="398576" y="188640"/>
            <a:ext cx="8229600" cy="10145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a:lstStyle>
          <a:p>
            <a:pPr marL="0" indent="0">
              <a:buNone/>
            </a:pPr>
            <a:r>
              <a:rPr lang="zh-CN" altLang="en-US" sz="3200" dirty="0" smtClean="0">
                <a:solidFill>
                  <a:schemeClr val="accent5">
                    <a:lumMod val="50000"/>
                  </a:schemeClr>
                </a:solidFill>
              </a:rPr>
              <a:t>三、认证</a:t>
            </a:r>
            <a:r>
              <a:rPr lang="zh-CN" altLang="en-US" sz="3200" dirty="0">
                <a:solidFill>
                  <a:schemeClr val="accent5">
                    <a:lumMod val="50000"/>
                  </a:schemeClr>
                </a:solidFill>
              </a:rPr>
              <a:t>数字</a:t>
            </a:r>
            <a:r>
              <a:rPr lang="zh-CN" altLang="en-US" sz="3200" dirty="0" smtClean="0">
                <a:solidFill>
                  <a:schemeClr val="accent5">
                    <a:lumMod val="50000"/>
                  </a:schemeClr>
                </a:solidFill>
              </a:rPr>
              <a:t>水印简介</a:t>
            </a:r>
            <a:endParaRPr lang="en-US" altLang="zh-CN" sz="3200" dirty="0">
              <a:solidFill>
                <a:schemeClr val="accent5">
                  <a:lumMod val="50000"/>
                </a:schemeClr>
              </a:solidFill>
            </a:endParaRPr>
          </a:p>
        </p:txBody>
      </p:sp>
    </p:spTree>
    <p:extLst>
      <p:ext uri="{BB962C8B-B14F-4D97-AF65-F5344CB8AC3E}">
        <p14:creationId xmlns:p14="http://schemas.microsoft.com/office/powerpoint/2010/main" val="41965103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8"/>
                                        </p:tgtEl>
                                        <p:attrNameLst>
                                          <p:attrName>style.visibility</p:attrName>
                                        </p:attrNameLst>
                                      </p:cBhvr>
                                      <p:to>
                                        <p:strVal val="visible"/>
                                      </p:to>
                                    </p:set>
                                    <p:animEffect transition="in" filter="blinds(horizontal)">
                                      <p:cBhvr>
                                        <p:cTn id="7" dur="500"/>
                                        <p:tgtEl>
                                          <p:spTgt spid="16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99"/>
                                        </p:tgtEl>
                                        <p:attrNameLst>
                                          <p:attrName>style.visibility</p:attrName>
                                        </p:attrNameLst>
                                      </p:cBhvr>
                                      <p:to>
                                        <p:strVal val="visible"/>
                                      </p:to>
                                    </p:set>
                                    <p:animEffect transition="in" filter="blinds(horizontal)">
                                      <p:cBhvr>
                                        <p:cTn id="12" dur="500"/>
                                        <p:tgtEl>
                                          <p:spTgt spid="163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00"/>
                                        </p:tgtEl>
                                        <p:attrNameLst>
                                          <p:attrName>style.visibility</p:attrName>
                                        </p:attrNameLst>
                                      </p:cBhvr>
                                      <p:to>
                                        <p:strVal val="visible"/>
                                      </p:to>
                                    </p:set>
                                    <p:animEffect transition="in" filter="blinds(horizontal)">
                                      <p:cBhvr>
                                        <p:cTn id="17" dur="500"/>
                                        <p:tgtEl>
                                          <p:spTgt spid="164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01"/>
                                        </p:tgtEl>
                                        <p:attrNameLst>
                                          <p:attrName>style.visibility</p:attrName>
                                        </p:attrNameLst>
                                      </p:cBhvr>
                                      <p:to>
                                        <p:strVal val="visible"/>
                                      </p:to>
                                    </p:set>
                                    <p:animEffect transition="in" filter="blinds(horizontal)">
                                      <p:cBhvr>
                                        <p:cTn id="22" dur="500"/>
                                        <p:tgtEl>
                                          <p:spTgt spid="16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8" grpId="0" bldLvl="0" autoUpdateAnimBg="0"/>
      <p:bldP spid="16399" grpId="0" bldLvl="0" autoUpdateAnimBg="0"/>
      <p:bldP spid="16400" grpId="0" bldLvl="0" autoUpdateAnimBg="0"/>
      <p:bldP spid="16401" grpId="0" bldLvl="0" autoUpdateAnimBg="0"/>
    </p:bldLst>
  </p:timing>
</p:sld>
</file>

<file path=ppt/theme/theme1.xml><?xml version="1.0" encoding="utf-8"?>
<a:theme xmlns:a="http://schemas.openxmlformats.org/drawingml/2006/main" name="0071">
  <a:themeElements>
    <a:clrScheme name="0071 3">
      <a:dk1>
        <a:srgbClr val="000066"/>
      </a:dk1>
      <a:lt1>
        <a:srgbClr val="FFFFFF"/>
      </a:lt1>
      <a:dk2>
        <a:srgbClr val="58A252"/>
      </a:dk2>
      <a:lt2>
        <a:srgbClr val="B2B2B2"/>
      </a:lt2>
      <a:accent1>
        <a:srgbClr val="9999FF"/>
      </a:accent1>
      <a:accent2>
        <a:srgbClr val="2C95A0"/>
      </a:accent2>
      <a:accent3>
        <a:srgbClr val="FFFFFF"/>
      </a:accent3>
      <a:accent4>
        <a:srgbClr val="000056"/>
      </a:accent4>
      <a:accent5>
        <a:srgbClr val="CACAFF"/>
      </a:accent5>
      <a:accent6>
        <a:srgbClr val="278791"/>
      </a:accent6>
      <a:hlink>
        <a:srgbClr val="5A7CC0"/>
      </a:hlink>
      <a:folHlink>
        <a:srgbClr val="872ECA"/>
      </a:folHlink>
    </a:clrScheme>
    <a:fontScheme name="007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071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0071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0071 3">
        <a:dk1>
          <a:srgbClr val="000066"/>
        </a:dk1>
        <a:lt1>
          <a:srgbClr val="FFFFFF"/>
        </a:lt1>
        <a:dk2>
          <a:srgbClr val="58A252"/>
        </a:dk2>
        <a:lt2>
          <a:srgbClr val="B2B2B2"/>
        </a:lt2>
        <a:accent1>
          <a:srgbClr val="9999FF"/>
        </a:accent1>
        <a:accent2>
          <a:srgbClr val="2C95A0"/>
        </a:accent2>
        <a:accent3>
          <a:srgbClr val="FFFFFF"/>
        </a:accent3>
        <a:accent4>
          <a:srgbClr val="000056"/>
        </a:accent4>
        <a:accent5>
          <a:srgbClr val="CACAFF"/>
        </a:accent5>
        <a:accent6>
          <a:srgbClr val="278791"/>
        </a:accent6>
        <a:hlink>
          <a:srgbClr val="5A7CC0"/>
        </a:hlink>
        <a:folHlink>
          <a:srgbClr val="872E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0071</Template>
  <TotalTime>2846</TotalTime>
  <Words>2351</Words>
  <Application>Microsoft Office PowerPoint</Application>
  <PresentationFormat>全屏显示(4:3)</PresentationFormat>
  <Paragraphs>192</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0071</vt:lpstr>
      <vt:lpstr>基于数字水印的图像认证算法研究</vt:lpstr>
      <vt:lpstr>PowerPoint 演示文稿</vt:lpstr>
      <vt:lpstr>一、研究背景和意义</vt:lpstr>
      <vt:lpstr>一、研究背景和意义</vt:lpstr>
      <vt:lpstr>数字水印概念</vt:lpstr>
      <vt:lpstr>数字水印的基本框架模型</vt:lpstr>
      <vt:lpstr>      数字水印的基本框架模型</vt:lpstr>
      <vt:lpstr>数字水印的应用</vt:lpstr>
      <vt:lpstr>PowerPoint 演示文稿</vt:lpstr>
      <vt:lpstr>认证水印所受攻击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USER</cp:lastModifiedBy>
  <cp:revision>262</cp:revision>
  <dcterms:created xsi:type="dcterms:W3CDTF">2009-04-27T13:28:51Z</dcterms:created>
  <dcterms:modified xsi:type="dcterms:W3CDTF">2015-10-09T17:06:35Z</dcterms:modified>
</cp:coreProperties>
</file>