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F210067-2957-46B6-A203-C4866731CB2A}">
  <a:tblStyle styleId="{4F210067-2957-46B6-A203-C4866731CB2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6699f04a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6699f04a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9f5f7eb6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9f5f7eb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9f5f7eb6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9f5f7eb6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6699f04a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6699f04a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9f5f7eb6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9f5f7eb6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39e33f61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39e33f61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9f5f7eb6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9f5f7eb6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39e33f611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39e33f611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3d29c498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3d29c498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3d29c498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3d29c498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9f5f7eb61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9f5f7eb61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6699f04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6699f04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9f5f7eb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9f5f7eb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39e33f61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39e33f61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6699f04a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6699f04a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9f5f7eb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9f5f7eb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School Off</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past data to anticipate school closure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Cont.</a:t>
            </a:r>
            <a:endParaRPr/>
          </a:p>
        </p:txBody>
      </p:sp>
      <p:sp>
        <p:nvSpPr>
          <p:cNvPr id="144" name="Google Shape;144;p22"/>
          <p:cNvSpPr txBox="1"/>
          <p:nvPr>
            <p:ph idx="1" type="body"/>
          </p:nvPr>
        </p:nvSpPr>
        <p:spPr>
          <a:xfrm>
            <a:off x="313500" y="2178250"/>
            <a:ext cx="8520600" cy="37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Train data using multiple sets, containing a large number of delays, cancellations and free days. Our vectors consist of </a:t>
            </a:r>
            <a:r>
              <a:rPr lang="en" u="sng">
                <a:solidFill>
                  <a:srgbClr val="434343"/>
                </a:solidFill>
              </a:rPr>
              <a:t>&lt;temperature, humidity, wind speed, precipitation type, amount of precipitation, previous days precipitation type, previous days precipitation amount&gt;</a:t>
            </a:r>
            <a:endParaRPr u="sng">
              <a:solidFill>
                <a:srgbClr val="434343"/>
              </a:solidFill>
            </a:endParaRPr>
          </a:p>
          <a:p>
            <a:pPr indent="0" lvl="0" marL="0" rtl="0" algn="l">
              <a:spcBef>
                <a:spcPts val="1600"/>
              </a:spcBef>
              <a:spcAft>
                <a:spcPts val="0"/>
              </a:spcAft>
              <a:buNone/>
            </a:pPr>
            <a:r>
              <a:rPr lang="en">
                <a:solidFill>
                  <a:srgbClr val="434343"/>
                </a:solidFill>
              </a:rPr>
              <a:t>We use a set of data of about 50 days consisting of days off and control days to train our net. Using back propagation our network will correctly “weight” how much each input vector parameter is affecting having a day off.</a:t>
            </a:r>
            <a:endParaRPr>
              <a:solidFill>
                <a:srgbClr val="434343"/>
              </a:solidFill>
            </a:endParaRPr>
          </a:p>
          <a:p>
            <a:pPr indent="0" lvl="0" marL="0" rtl="0" algn="l">
              <a:spcBef>
                <a:spcPts val="1600"/>
              </a:spcBef>
              <a:spcAft>
                <a:spcPts val="0"/>
              </a:spcAft>
              <a:buNone/>
            </a:pPr>
            <a:r>
              <a:rPr lang="en">
                <a:solidFill>
                  <a:srgbClr val="434343"/>
                </a:solidFill>
              </a:rPr>
              <a:t>Ensure data sets have a wide variety of free days. (IE: don’t have </a:t>
            </a:r>
            <a:r>
              <a:rPr lang="en">
                <a:solidFill>
                  <a:srgbClr val="434343"/>
                </a:solidFill>
              </a:rPr>
              <a:t>snow days</a:t>
            </a:r>
            <a:r>
              <a:rPr lang="en">
                <a:solidFill>
                  <a:srgbClr val="434343"/>
                </a:solidFill>
              </a:rPr>
              <a:t> and summer exclusively.)</a:t>
            </a:r>
            <a:endParaRPr>
              <a:solidFill>
                <a:srgbClr val="434343"/>
              </a:solidFill>
            </a:endParaRPr>
          </a:p>
          <a:p>
            <a:pPr indent="0" lvl="0" marL="0" rtl="0" algn="l">
              <a:spcBef>
                <a:spcPts val="1600"/>
              </a:spcBef>
              <a:spcAft>
                <a:spcPts val="1600"/>
              </a:spcAft>
              <a:buNone/>
            </a:pPr>
            <a:r>
              <a:rPr lang="en">
                <a:solidFill>
                  <a:srgbClr val="434343"/>
                </a:solidFill>
              </a:rPr>
              <a:t>Run on sequestered data to check for accuracy.</a:t>
            </a:r>
            <a:endParaRPr>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 Weights V</a:t>
            </a:r>
            <a:endParaRPr/>
          </a:p>
        </p:txBody>
      </p:sp>
      <p:sp>
        <p:nvSpPr>
          <p:cNvPr id="150" name="Google Shape;150;p23"/>
          <p:cNvSpPr txBox="1"/>
          <p:nvPr>
            <p:ph idx="1" type="body"/>
          </p:nvPr>
        </p:nvSpPr>
        <p:spPr>
          <a:xfrm>
            <a:off x="729450" y="2078875"/>
            <a:ext cx="7688700" cy="2833200"/>
          </a:xfrm>
          <a:prstGeom prst="rect">
            <a:avLst/>
          </a:prstGeom>
        </p:spPr>
        <p:txBody>
          <a:bodyPr anchorCtr="0" anchor="t" bIns="91425" lIns="91425" spcFirstLastPara="1" rIns="91425" wrap="square" tIns="91425">
            <a:noAutofit/>
          </a:bodyPr>
          <a:lstStyle/>
          <a:p>
            <a:pPr indent="-228600" lvl="0" marL="457200" rtl="0" algn="l">
              <a:lnSpc>
                <a:spcPct val="2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     (4.7013874 -4.7174378 -1.0369709 -4.956034 2.5164626 0.5604324)</a:t>
            </a:r>
            <a:endParaRPr sz="1100">
              <a:solidFill>
                <a:srgbClr val="000000"/>
              </a:solidFill>
              <a:latin typeface="Arial"/>
              <a:ea typeface="Arial"/>
              <a:cs typeface="Arial"/>
              <a:sym typeface="Arial"/>
            </a:endParaRPr>
          </a:p>
          <a:p>
            <a:pPr indent="-228600" lvl="0" marL="457200" rtl="0" algn="l">
              <a:lnSpc>
                <a:spcPct val="2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      (-1.5886842 -0.38823006 -1.631562 -1.2673955 0.53925777 0.6615484) (-1.9173675 -0.34544966 -1.5111042 -1.4408562 -0.8266896 -0.003480704) (-1.3548119 0.17843686 -1.452835 -1.6177709 -0.7073143 0.47258297) (-1.8377072 -0.25232753 -2.2538448 2.1703732 -1.424829 -2.0900054) (0.23770707 0.62467766 1.3459951 6.8916216 4.0529995 0.7274381) (-5.260584 0.6071666 -3.2904344 8.359922 -5.615922 -2.371472) </a:t>
            </a:r>
            <a:endParaRPr sz="1100">
              <a:solidFill>
                <a:srgbClr val="000000"/>
              </a:solidFill>
              <a:latin typeface="Arial"/>
              <a:ea typeface="Arial"/>
              <a:cs typeface="Arial"/>
              <a:sym typeface="Arial"/>
            </a:endParaRPr>
          </a:p>
          <a:p>
            <a:pPr indent="-228600" lvl="0" marL="457200" rtl="0" algn="l">
              <a:lnSpc>
                <a:spcPct val="2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      (2.5081337 -11.754191 0.8108118 3.8488455 -3.0932854 1.6069659)  (-3.087058 -0.098526515 -2.3476894 1.5305188 3.125813 0.123444475) (-0.49285176 3.219892 1.057497 -11.691372 -11.871463 -3.7923734) (-2.0161963 -0.7169333 -2.0390017 1.02494 0.96613497 -0.40423346)</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 Weights W</a:t>
            </a:r>
            <a:endParaRPr/>
          </a:p>
        </p:txBody>
      </p:sp>
      <p:sp>
        <p:nvSpPr>
          <p:cNvPr id="156" name="Google Shape;156;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28600" lvl="0" marL="457200" rtl="0" algn="l">
              <a:lnSpc>
                <a:spcPct val="200000"/>
              </a:lnSpc>
              <a:spcBef>
                <a:spcPts val="0"/>
              </a:spcBef>
              <a:spcAft>
                <a:spcPts val="0"/>
              </a:spcAft>
              <a:buClr>
                <a:srgbClr val="000000"/>
              </a:buClr>
              <a:buSzPts val="1100"/>
              <a:buFont typeface="Arial"/>
              <a:buNone/>
            </a:pPr>
            <a:r>
              <a:rPr lang="en" sz="1100">
                <a:solidFill>
                  <a:srgbClr val="000000"/>
                </a:solidFill>
                <a:latin typeface="Arial"/>
                <a:ea typeface="Arial"/>
                <a:cs typeface="Arial"/>
                <a:sym typeface="Arial"/>
              </a:rPr>
              <a:t>(-5.7572065 -0.14543024 -0.26810464 0.33025634 -1.6753031 2.559705 -7.2792063 10.256568 1.90281 -7.403379 -0.15245272)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a:t>
            </a:r>
            <a:r>
              <a:rPr lang="en"/>
              <a:t> Application</a:t>
            </a:r>
            <a:endParaRPr/>
          </a:p>
        </p:txBody>
      </p:sp>
      <p:sp>
        <p:nvSpPr>
          <p:cNvPr id="162" name="Google Shape;162;p25"/>
          <p:cNvSpPr txBox="1"/>
          <p:nvPr>
            <p:ph idx="1" type="body"/>
          </p:nvPr>
        </p:nvSpPr>
        <p:spPr>
          <a:xfrm>
            <a:off x="493400" y="21091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3" name="Google Shape;163;p25"/>
          <p:cNvPicPr preferRelativeResize="0"/>
          <p:nvPr/>
        </p:nvPicPr>
        <p:blipFill>
          <a:blip r:embed="rId3">
            <a:alphaModFix/>
          </a:blip>
          <a:stretch>
            <a:fillRect/>
          </a:stretch>
        </p:blipFill>
        <p:spPr>
          <a:xfrm>
            <a:off x="5180125" y="949850"/>
            <a:ext cx="2457450" cy="4048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t>
            </a:r>
            <a:endParaRPr/>
          </a:p>
        </p:txBody>
      </p:sp>
      <p:sp>
        <p:nvSpPr>
          <p:cNvPr id="169" name="Google Shape;169;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Test Data.</a:t>
            </a:r>
            <a:endParaRPr/>
          </a:p>
        </p:txBody>
      </p:sp>
      <p:graphicFrame>
        <p:nvGraphicFramePr>
          <p:cNvPr id="170" name="Google Shape;170;p26"/>
          <p:cNvGraphicFramePr/>
          <p:nvPr/>
        </p:nvGraphicFramePr>
        <p:xfrm>
          <a:off x="729450" y="2761750"/>
          <a:ext cx="3000000" cy="3000000"/>
        </p:xfrm>
        <a:graphic>
          <a:graphicData uri="http://schemas.openxmlformats.org/drawingml/2006/table">
            <a:tbl>
              <a:tblPr>
                <a:noFill/>
                <a:tableStyleId>{4F210067-2957-46B6-A203-C4866731CB2A}</a:tableStyleId>
              </a:tblPr>
              <a:tblGrid>
                <a:gridCol w="971550"/>
                <a:gridCol w="542925"/>
                <a:gridCol w="542925"/>
                <a:gridCol w="542925"/>
                <a:gridCol w="542925"/>
                <a:gridCol w="542925"/>
                <a:gridCol w="542925"/>
                <a:gridCol w="542925"/>
                <a:gridCol w="542925"/>
                <a:gridCol w="542925"/>
              </a:tblGrid>
              <a:tr h="12700">
                <a:tc>
                  <a:txBody>
                    <a:bodyPr>
                      <a:noAutofit/>
                    </a:bodyPr>
                    <a:lstStyle/>
                    <a:p>
                      <a:pPr indent="0" lvl="0" marL="0" rtl="0" algn="l">
                        <a:spcBef>
                          <a:spcPts val="0"/>
                        </a:spcBef>
                        <a:spcAft>
                          <a:spcPts val="0"/>
                        </a:spcAft>
                        <a:buNone/>
                      </a:pPr>
                      <a:r>
                        <a:rPr lang="en" sz="1100"/>
                        <a:t>Day</a:t>
                      </a:r>
                      <a:endParaRPr sz="1100"/>
                    </a:p>
                  </a:txBody>
                  <a:tcPr marT="63500" marB="63500" marR="63500" marL="63500"/>
                </a:tc>
                <a:tc>
                  <a:txBody>
                    <a:bodyPr>
                      <a:noAutofit/>
                    </a:bodyPr>
                    <a:lstStyle/>
                    <a:p>
                      <a:pPr indent="0" lvl="0" marL="0" rtl="0" algn="l">
                        <a:spcBef>
                          <a:spcPts val="0"/>
                        </a:spcBef>
                        <a:spcAft>
                          <a:spcPts val="0"/>
                        </a:spcAft>
                        <a:buNone/>
                      </a:pPr>
                      <a:r>
                        <a:rPr lang="en" sz="1100"/>
                        <a:t>12/4</a:t>
                      </a:r>
                      <a:endParaRPr sz="1100"/>
                    </a:p>
                  </a:txBody>
                  <a:tcPr marT="63500" marB="63500" marR="63500" marL="63500"/>
                </a:tc>
                <a:tc>
                  <a:txBody>
                    <a:bodyPr>
                      <a:noAutofit/>
                    </a:bodyPr>
                    <a:lstStyle/>
                    <a:p>
                      <a:pPr indent="0" lvl="0" marL="0" rtl="0" algn="l">
                        <a:spcBef>
                          <a:spcPts val="0"/>
                        </a:spcBef>
                        <a:spcAft>
                          <a:spcPts val="0"/>
                        </a:spcAft>
                        <a:buNone/>
                      </a:pPr>
                      <a:r>
                        <a:rPr lang="en" sz="1100"/>
                        <a:t>12/5</a:t>
                      </a:r>
                      <a:endParaRPr sz="1100"/>
                    </a:p>
                  </a:txBody>
                  <a:tcPr marT="63500" marB="63500" marR="63500" marL="63500"/>
                </a:tc>
                <a:tc>
                  <a:txBody>
                    <a:bodyPr>
                      <a:noAutofit/>
                    </a:bodyPr>
                    <a:lstStyle/>
                    <a:p>
                      <a:pPr indent="0" lvl="0" marL="0" rtl="0" algn="l">
                        <a:spcBef>
                          <a:spcPts val="0"/>
                        </a:spcBef>
                        <a:spcAft>
                          <a:spcPts val="0"/>
                        </a:spcAft>
                        <a:buNone/>
                      </a:pPr>
                      <a:r>
                        <a:rPr lang="en" sz="1100"/>
                        <a:t>12/6</a:t>
                      </a:r>
                      <a:endParaRPr sz="1100"/>
                    </a:p>
                  </a:txBody>
                  <a:tcPr marT="63500" marB="63500" marR="63500" marL="63500"/>
                </a:tc>
                <a:tc>
                  <a:txBody>
                    <a:bodyPr>
                      <a:noAutofit/>
                    </a:bodyPr>
                    <a:lstStyle/>
                    <a:p>
                      <a:pPr indent="0" lvl="0" marL="0" rtl="0" algn="l">
                        <a:spcBef>
                          <a:spcPts val="0"/>
                        </a:spcBef>
                        <a:spcAft>
                          <a:spcPts val="0"/>
                        </a:spcAft>
                        <a:buNone/>
                      </a:pPr>
                      <a:r>
                        <a:rPr lang="en" sz="1100"/>
                        <a:t>12/7</a:t>
                      </a:r>
                      <a:endParaRPr sz="1100"/>
                    </a:p>
                  </a:txBody>
                  <a:tcPr marT="63500" marB="63500" marR="63500" marL="63500"/>
                </a:tc>
                <a:tc>
                  <a:txBody>
                    <a:bodyPr>
                      <a:noAutofit/>
                    </a:bodyPr>
                    <a:lstStyle/>
                    <a:p>
                      <a:pPr indent="0" lvl="0" marL="0" rtl="0" algn="l">
                        <a:spcBef>
                          <a:spcPts val="0"/>
                        </a:spcBef>
                        <a:spcAft>
                          <a:spcPts val="0"/>
                        </a:spcAft>
                        <a:buNone/>
                      </a:pPr>
                      <a:r>
                        <a:rPr lang="en" sz="1100"/>
                        <a:t>12/8</a:t>
                      </a:r>
                      <a:endParaRPr sz="1100"/>
                    </a:p>
                  </a:txBody>
                  <a:tcPr marT="63500" marB="63500" marR="63500" marL="63500"/>
                </a:tc>
                <a:tc>
                  <a:txBody>
                    <a:bodyPr>
                      <a:noAutofit/>
                    </a:bodyPr>
                    <a:lstStyle/>
                    <a:p>
                      <a:pPr indent="0" lvl="0" marL="0" rtl="0" algn="l">
                        <a:spcBef>
                          <a:spcPts val="0"/>
                        </a:spcBef>
                        <a:spcAft>
                          <a:spcPts val="0"/>
                        </a:spcAft>
                        <a:buNone/>
                      </a:pPr>
                      <a:r>
                        <a:rPr lang="en" sz="1100"/>
                        <a:t>12/9</a:t>
                      </a:r>
                      <a:endParaRPr sz="1100"/>
                    </a:p>
                  </a:txBody>
                  <a:tcPr marT="63500" marB="63500" marR="63500" marL="63500"/>
                </a:tc>
                <a:tc>
                  <a:txBody>
                    <a:bodyPr>
                      <a:noAutofit/>
                    </a:bodyPr>
                    <a:lstStyle/>
                    <a:p>
                      <a:pPr indent="0" lvl="0" marL="0" rtl="0" algn="l">
                        <a:spcBef>
                          <a:spcPts val="0"/>
                        </a:spcBef>
                        <a:spcAft>
                          <a:spcPts val="0"/>
                        </a:spcAft>
                        <a:buNone/>
                      </a:pPr>
                      <a:r>
                        <a:rPr lang="en" sz="1100"/>
                        <a:t>12/10</a:t>
                      </a:r>
                      <a:endParaRPr sz="1100"/>
                    </a:p>
                  </a:txBody>
                  <a:tcPr marT="63500" marB="63500" marR="63500" marL="63500"/>
                </a:tc>
                <a:tc>
                  <a:txBody>
                    <a:bodyPr>
                      <a:noAutofit/>
                    </a:bodyPr>
                    <a:lstStyle/>
                    <a:p>
                      <a:pPr indent="0" lvl="0" marL="0" rtl="0" algn="l">
                        <a:spcBef>
                          <a:spcPts val="0"/>
                        </a:spcBef>
                        <a:spcAft>
                          <a:spcPts val="0"/>
                        </a:spcAft>
                        <a:buNone/>
                      </a:pPr>
                      <a:r>
                        <a:rPr lang="en" sz="1100"/>
                        <a:t>12/11</a:t>
                      </a:r>
                      <a:endParaRPr sz="1100"/>
                    </a:p>
                  </a:txBody>
                  <a:tcPr marT="63500" marB="63500" marR="63500" marL="63500"/>
                </a:tc>
                <a:tc>
                  <a:txBody>
                    <a:bodyPr>
                      <a:noAutofit/>
                    </a:bodyPr>
                    <a:lstStyle/>
                    <a:p>
                      <a:pPr indent="0" lvl="0" marL="0" rtl="0" algn="l">
                        <a:spcBef>
                          <a:spcPts val="0"/>
                        </a:spcBef>
                        <a:spcAft>
                          <a:spcPts val="0"/>
                        </a:spcAft>
                        <a:buNone/>
                      </a:pPr>
                      <a:r>
                        <a:rPr lang="en" sz="1100"/>
                        <a:t>12/12</a:t>
                      </a:r>
                      <a:endParaRPr sz="1100"/>
                    </a:p>
                  </a:txBody>
                  <a:tcPr marT="63500" marB="63500" marR="63500" marL="63500"/>
                </a:tc>
              </a:tr>
              <a:tr h="12700">
                <a:tc>
                  <a:txBody>
                    <a:bodyPr>
                      <a:noAutofit/>
                    </a:bodyPr>
                    <a:lstStyle/>
                    <a:p>
                      <a:pPr indent="0" lvl="0" marL="0" rtl="0" algn="l">
                        <a:spcBef>
                          <a:spcPts val="0"/>
                        </a:spcBef>
                        <a:spcAft>
                          <a:spcPts val="0"/>
                        </a:spcAft>
                        <a:buNone/>
                      </a:pPr>
                      <a:r>
                        <a:rPr lang="en" sz="1100"/>
                        <a:t>Prediction</a:t>
                      </a:r>
                      <a:endParaRPr sz="1100"/>
                    </a:p>
                  </a:txBody>
                  <a:tcPr marT="63500" marB="63500" marR="63500" marL="63500"/>
                </a:tc>
                <a:tc>
                  <a:txBody>
                    <a:bodyPr>
                      <a:noAutofit/>
                    </a:bodyPr>
                    <a:lstStyle/>
                    <a:p>
                      <a:pPr indent="0" lvl="0" marL="0" rtl="0" algn="l">
                        <a:spcBef>
                          <a:spcPts val="0"/>
                        </a:spcBef>
                        <a:spcAft>
                          <a:spcPts val="0"/>
                        </a:spcAft>
                        <a:buNone/>
                      </a:pPr>
                      <a:r>
                        <a:rPr lang="en" sz="1100"/>
                        <a:t>Open</a:t>
                      </a:r>
                      <a:endParaRPr sz="1100"/>
                    </a:p>
                  </a:txBody>
                  <a:tcPr marT="63500" marB="63500" marR="63500" marL="63500"/>
                </a:tc>
                <a:tc>
                  <a:txBody>
                    <a:bodyPr>
                      <a:noAutofit/>
                    </a:bodyPr>
                    <a:lstStyle/>
                    <a:p>
                      <a:pPr indent="0" lvl="0" marL="0" rtl="0" algn="l">
                        <a:spcBef>
                          <a:spcPts val="0"/>
                        </a:spcBef>
                        <a:spcAft>
                          <a:spcPts val="0"/>
                        </a:spcAft>
                        <a:buNone/>
                      </a:pPr>
                      <a:r>
                        <a:rPr lang="en" sz="1100"/>
                        <a:t>Open</a:t>
                      </a:r>
                      <a:endParaRPr sz="1100"/>
                    </a:p>
                  </a:txBody>
                  <a:tcPr marT="63500" marB="63500" marR="63500" marL="63500"/>
                </a:tc>
                <a:tc>
                  <a:txBody>
                    <a:bodyPr>
                      <a:noAutofit/>
                    </a:bodyPr>
                    <a:lstStyle/>
                    <a:p>
                      <a:pPr indent="0" lvl="0" marL="0" rtl="0" algn="l">
                        <a:spcBef>
                          <a:spcPts val="0"/>
                        </a:spcBef>
                        <a:spcAft>
                          <a:spcPts val="0"/>
                        </a:spcAft>
                        <a:buNone/>
                      </a:pPr>
                      <a:r>
                        <a:rPr lang="en" sz="1100"/>
                        <a:t>Open</a:t>
                      </a:r>
                      <a:endParaRPr sz="1100"/>
                    </a:p>
                  </a:txBody>
                  <a:tcPr marT="63500" marB="63500" marR="63500" marL="63500"/>
                </a:tc>
                <a:tc>
                  <a:txBody>
                    <a:bodyPr>
                      <a:noAutofit/>
                    </a:bodyPr>
                    <a:lstStyle/>
                    <a:p>
                      <a:pPr indent="0" lvl="0" marL="0" rtl="0" algn="l">
                        <a:spcBef>
                          <a:spcPts val="0"/>
                        </a:spcBef>
                        <a:spcAft>
                          <a:spcPts val="0"/>
                        </a:spcAft>
                        <a:buNone/>
                      </a:pPr>
                      <a:r>
                        <a:rPr lang="en" sz="1100"/>
                        <a:t>Open</a:t>
                      </a:r>
                      <a:endParaRPr sz="1100"/>
                    </a:p>
                  </a:txBody>
                  <a:tcPr marT="63500" marB="63500" marR="63500" marL="63500"/>
                </a:tc>
                <a:tc>
                  <a:txBody>
                    <a:bodyPr>
                      <a:noAutofit/>
                    </a:bodyPr>
                    <a:lstStyle/>
                    <a:p>
                      <a:pPr indent="0" lvl="0" marL="0" rtl="0" algn="l">
                        <a:spcBef>
                          <a:spcPts val="0"/>
                        </a:spcBef>
                        <a:spcAft>
                          <a:spcPts val="0"/>
                        </a:spcAft>
                        <a:buNone/>
                      </a:pPr>
                      <a:r>
                        <a:rPr lang="en" sz="1100"/>
                        <a:t>Open</a:t>
                      </a:r>
                      <a:endParaRPr sz="1100"/>
                    </a:p>
                  </a:txBody>
                  <a:tcPr marT="63500" marB="63500" marR="63500" marL="63500"/>
                </a:tc>
                <a:tc>
                  <a:txBody>
                    <a:bodyPr>
                      <a:noAutofit/>
                    </a:bodyPr>
                    <a:lstStyle/>
                    <a:p>
                      <a:pPr indent="0" lvl="0" marL="0" rtl="0" algn="l">
                        <a:spcBef>
                          <a:spcPts val="0"/>
                        </a:spcBef>
                        <a:spcAft>
                          <a:spcPts val="0"/>
                        </a:spcAft>
                        <a:buNone/>
                      </a:pPr>
                      <a:r>
                        <a:rPr lang="en" sz="1100"/>
                        <a:t>Open</a:t>
                      </a:r>
                      <a:endParaRPr sz="1100"/>
                    </a:p>
                  </a:txBody>
                  <a:tcPr marT="63500" marB="63500" marR="63500" marL="63500"/>
                </a:tc>
                <a:tc>
                  <a:txBody>
                    <a:bodyPr>
                      <a:noAutofit/>
                    </a:bodyPr>
                    <a:lstStyle/>
                    <a:p>
                      <a:pPr indent="0" lvl="0" marL="0" rtl="0" algn="l">
                        <a:spcBef>
                          <a:spcPts val="0"/>
                        </a:spcBef>
                        <a:spcAft>
                          <a:spcPts val="0"/>
                        </a:spcAft>
                        <a:buNone/>
                      </a:pPr>
                      <a:r>
                        <a:rPr lang="en" sz="1100"/>
                        <a:t>Open</a:t>
                      </a:r>
                      <a:endParaRPr sz="1100"/>
                    </a:p>
                  </a:txBody>
                  <a:tcPr marT="63500" marB="63500" marR="63500" marL="63500"/>
                </a:tc>
                <a:tc>
                  <a:txBody>
                    <a:bodyPr>
                      <a:noAutofit/>
                    </a:bodyPr>
                    <a:lstStyle/>
                    <a:p>
                      <a:pPr indent="0" lvl="0" marL="0" rtl="0" algn="l">
                        <a:spcBef>
                          <a:spcPts val="0"/>
                        </a:spcBef>
                        <a:spcAft>
                          <a:spcPts val="0"/>
                        </a:spcAft>
                        <a:buNone/>
                      </a:pPr>
                      <a:r>
                        <a:rPr lang="en" sz="1100"/>
                        <a:t>Open</a:t>
                      </a:r>
                      <a:endParaRPr sz="1100"/>
                    </a:p>
                  </a:txBody>
                  <a:tcPr marT="63500" marB="63500" marR="63500" marL="63500"/>
                </a:tc>
                <a:tc>
                  <a:txBody>
                    <a:bodyPr>
                      <a:noAutofit/>
                    </a:bodyPr>
                    <a:lstStyle/>
                    <a:p>
                      <a:pPr indent="0" lvl="0" marL="0" rtl="0" algn="l">
                        <a:spcBef>
                          <a:spcPts val="0"/>
                        </a:spcBef>
                        <a:spcAft>
                          <a:spcPts val="0"/>
                        </a:spcAft>
                        <a:buNone/>
                      </a:pPr>
                      <a:r>
                        <a:rPr lang="en" sz="1100"/>
                        <a:t>Open</a:t>
                      </a:r>
                      <a:endParaRPr sz="1100"/>
                    </a:p>
                  </a:txBody>
                  <a:tcPr marT="63500" marB="63500" marR="63500" marL="63500"/>
                </a:tc>
              </a:tr>
              <a:tr h="12700">
                <a:tc>
                  <a:txBody>
                    <a:bodyPr>
                      <a:noAutofit/>
                    </a:bodyPr>
                    <a:lstStyle/>
                    <a:p>
                      <a:pPr indent="0" lvl="0" marL="0" rtl="0" algn="l">
                        <a:spcBef>
                          <a:spcPts val="0"/>
                        </a:spcBef>
                        <a:spcAft>
                          <a:spcPts val="0"/>
                        </a:spcAft>
                        <a:buNone/>
                      </a:pPr>
                      <a:r>
                        <a:rPr lang="en" sz="1100"/>
                        <a:t>Actual</a:t>
                      </a:r>
                      <a:endParaRPr sz="1100"/>
                    </a:p>
                  </a:txBody>
                  <a:tcPr marT="63500" marB="63500" marR="63500" marL="63500"/>
                </a:tc>
                <a:tc>
                  <a:txBody>
                    <a:bodyPr>
                      <a:noAutofit/>
                    </a:bodyPr>
                    <a:lstStyle/>
                    <a:p>
                      <a:pPr indent="0" lvl="0" marL="0" rtl="0" algn="l">
                        <a:spcBef>
                          <a:spcPts val="0"/>
                        </a:spcBef>
                        <a:spcAft>
                          <a:spcPts val="0"/>
                        </a:spcAft>
                        <a:buNone/>
                      </a:pPr>
                      <a:r>
                        <a:rPr lang="en" sz="1100"/>
                        <a:t>Open</a:t>
                      </a:r>
                      <a:endParaRPr sz="1100"/>
                    </a:p>
                  </a:txBody>
                  <a:tcPr marT="63500" marB="63500" marR="63500" marL="63500"/>
                </a:tc>
                <a:tc>
                  <a:txBody>
                    <a:bodyPr>
                      <a:noAutofit/>
                    </a:bodyPr>
                    <a:lstStyle/>
                    <a:p>
                      <a:pPr indent="0" lvl="0" marL="0" rtl="0" algn="l">
                        <a:spcBef>
                          <a:spcPts val="0"/>
                        </a:spcBef>
                        <a:spcAft>
                          <a:spcPts val="0"/>
                        </a:spcAft>
                        <a:buNone/>
                      </a:pPr>
                      <a:r>
                        <a:rPr lang="en" sz="1100"/>
                        <a:t>Open</a:t>
                      </a:r>
                      <a:endParaRPr sz="1100"/>
                    </a:p>
                  </a:txBody>
                  <a:tcPr marT="63500" marB="63500" marR="63500" marL="63500"/>
                </a:tc>
                <a:tc>
                  <a:txBody>
                    <a:bodyPr>
                      <a:noAutofit/>
                    </a:bodyPr>
                    <a:lstStyle/>
                    <a:p>
                      <a:pPr indent="0" lvl="0" marL="0" rtl="0" algn="l">
                        <a:spcBef>
                          <a:spcPts val="0"/>
                        </a:spcBef>
                        <a:spcAft>
                          <a:spcPts val="0"/>
                        </a:spcAft>
                        <a:buNone/>
                      </a:pPr>
                      <a:r>
                        <a:rPr lang="en" sz="1100"/>
                        <a:t>Open</a:t>
                      </a:r>
                      <a:endParaRPr sz="1100"/>
                    </a:p>
                  </a:txBody>
                  <a:tcPr marT="63500" marB="63500" marR="63500" marL="63500"/>
                </a:tc>
                <a:tc>
                  <a:txBody>
                    <a:bodyPr>
                      <a:noAutofit/>
                    </a:bodyPr>
                    <a:lstStyle/>
                    <a:p>
                      <a:pPr indent="0" lvl="0" marL="0" rtl="0" algn="l">
                        <a:spcBef>
                          <a:spcPts val="0"/>
                        </a:spcBef>
                        <a:spcAft>
                          <a:spcPts val="0"/>
                        </a:spcAft>
                        <a:buNone/>
                      </a:pPr>
                      <a:r>
                        <a:rPr lang="en" sz="1100"/>
                        <a:t>Open</a:t>
                      </a:r>
                      <a:endParaRPr sz="1100"/>
                    </a:p>
                  </a:txBody>
                  <a:tcPr marT="63500" marB="63500" marR="63500" marL="63500"/>
                </a:tc>
                <a:tc>
                  <a:txBody>
                    <a:bodyPr>
                      <a:noAutofit/>
                    </a:bodyPr>
                    <a:lstStyle/>
                    <a:p>
                      <a:pPr indent="0" lvl="0" marL="0" rtl="0" algn="l">
                        <a:spcBef>
                          <a:spcPts val="0"/>
                        </a:spcBef>
                        <a:spcAft>
                          <a:spcPts val="0"/>
                        </a:spcAft>
                        <a:buNone/>
                      </a:pPr>
                      <a:r>
                        <a:rPr lang="en" sz="1100"/>
                        <a:t>Open</a:t>
                      </a:r>
                      <a:endParaRPr sz="1100"/>
                    </a:p>
                  </a:txBody>
                  <a:tcPr marT="63500" marB="63500" marR="63500" marL="63500"/>
                </a:tc>
                <a:tc>
                  <a:txBody>
                    <a:bodyPr>
                      <a:noAutofit/>
                    </a:bodyPr>
                    <a:lstStyle/>
                    <a:p>
                      <a:pPr indent="0" lvl="0" marL="0" rtl="0" algn="l">
                        <a:spcBef>
                          <a:spcPts val="0"/>
                        </a:spcBef>
                        <a:spcAft>
                          <a:spcPts val="0"/>
                        </a:spcAft>
                        <a:buNone/>
                      </a:pPr>
                      <a:r>
                        <a:rPr lang="en" sz="1100"/>
                        <a:t>Open</a:t>
                      </a:r>
                      <a:endParaRPr sz="1100"/>
                    </a:p>
                  </a:txBody>
                  <a:tcPr marT="63500" marB="63500" marR="63500" marL="63500"/>
                </a:tc>
                <a:tc>
                  <a:txBody>
                    <a:bodyPr>
                      <a:noAutofit/>
                    </a:bodyPr>
                    <a:lstStyle/>
                    <a:p>
                      <a:pPr indent="0" lvl="0" marL="0" rtl="0" algn="l">
                        <a:spcBef>
                          <a:spcPts val="0"/>
                        </a:spcBef>
                        <a:spcAft>
                          <a:spcPts val="0"/>
                        </a:spcAft>
                        <a:buNone/>
                      </a:pPr>
                      <a:r>
                        <a:rPr lang="en" sz="1100"/>
                        <a:t>Open</a:t>
                      </a:r>
                      <a:endParaRPr sz="1100"/>
                    </a:p>
                  </a:txBody>
                  <a:tcPr marT="63500" marB="63500" marR="63500" marL="63500"/>
                </a:tc>
                <a:tc>
                  <a:txBody>
                    <a:bodyPr>
                      <a:noAutofit/>
                    </a:bodyPr>
                    <a:lstStyle/>
                    <a:p>
                      <a:pPr indent="0" lvl="0" marL="0" rtl="0" algn="l">
                        <a:spcBef>
                          <a:spcPts val="0"/>
                        </a:spcBef>
                        <a:spcAft>
                          <a:spcPts val="0"/>
                        </a:spcAft>
                        <a:buNone/>
                      </a:pPr>
                      <a:r>
                        <a:rPr lang="en" sz="1100"/>
                        <a:t>Open</a:t>
                      </a:r>
                      <a:endParaRPr sz="1100"/>
                    </a:p>
                  </a:txBody>
                  <a:tcPr marT="63500" marB="63500" marR="63500" marL="63500"/>
                </a:tc>
                <a:tc>
                  <a:txBody>
                    <a:bodyPr>
                      <a:noAutofit/>
                    </a:bodyPr>
                    <a:lstStyle/>
                    <a:p>
                      <a:pPr indent="0" lvl="0" marL="0" rtl="0" algn="l">
                        <a:spcBef>
                          <a:spcPts val="0"/>
                        </a:spcBef>
                        <a:spcAft>
                          <a:spcPts val="0"/>
                        </a:spcAft>
                        <a:buNone/>
                      </a:pPr>
                      <a:r>
                        <a:rPr lang="en" sz="1100"/>
                        <a:t>Open</a:t>
                      </a:r>
                      <a:endParaRPr sz="1100"/>
                    </a:p>
                  </a:txBody>
                  <a:tcPr marT="63500" marB="63500" marR="63500" marL="635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76" name="Google Shape;176;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OpenWeatherMap API: </a:t>
            </a:r>
            <a:r>
              <a:rPr lang="en"/>
              <a:t>Successfully</a:t>
            </a:r>
            <a:r>
              <a:rPr lang="en"/>
              <a:t> imported</a:t>
            </a:r>
            <a:endParaRPr/>
          </a:p>
          <a:p>
            <a:pPr indent="0" lvl="0" marL="0" rtl="0" algn="l">
              <a:spcBef>
                <a:spcPts val="1600"/>
              </a:spcBef>
              <a:spcAft>
                <a:spcPts val="0"/>
              </a:spcAft>
              <a:buNone/>
            </a:pPr>
            <a:r>
              <a:rPr lang="en"/>
              <a:t>School Closing Reason Data: Found.</a:t>
            </a:r>
            <a:endParaRPr/>
          </a:p>
          <a:p>
            <a:pPr indent="0" lvl="0" marL="0" rtl="0" algn="l">
              <a:spcBef>
                <a:spcPts val="1600"/>
              </a:spcBef>
              <a:spcAft>
                <a:spcPts val="0"/>
              </a:spcAft>
              <a:buNone/>
            </a:pPr>
            <a:r>
              <a:rPr lang="en"/>
              <a:t>Android Application: Functional</a:t>
            </a:r>
            <a:endParaRPr/>
          </a:p>
          <a:p>
            <a:pPr indent="0" lvl="0" marL="0" rtl="0" algn="l">
              <a:spcBef>
                <a:spcPts val="1600"/>
              </a:spcBef>
              <a:spcAft>
                <a:spcPts val="0"/>
              </a:spcAft>
              <a:buNone/>
            </a:pPr>
            <a:r>
              <a:rPr lang="en"/>
              <a:t>Reliability and Availability: </a:t>
            </a:r>
            <a:r>
              <a:rPr lang="en"/>
              <a:t>Mean error </a:t>
            </a:r>
            <a:r>
              <a:rPr lang="en">
                <a:solidFill>
                  <a:srgbClr val="000000"/>
                </a:solidFill>
              </a:rPr>
              <a:t>mean error of  0.005031323 </a:t>
            </a:r>
            <a:endParaRPr/>
          </a:p>
          <a:p>
            <a:pPr indent="0" lvl="0" marL="0" rtl="0" algn="l">
              <a:spcBef>
                <a:spcPts val="1600"/>
              </a:spcBef>
              <a:spcAft>
                <a:spcPts val="1600"/>
              </a:spcAft>
              <a:buNone/>
            </a:pPr>
            <a:r>
              <a:rPr lang="en"/>
              <a:t>Runtime Performance: Runtime is short.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Improvement</a:t>
            </a:r>
            <a:endParaRPr/>
          </a:p>
        </p:txBody>
      </p:sp>
      <p:sp>
        <p:nvSpPr>
          <p:cNvPr id="182" name="Google Shape;182;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more schools</a:t>
            </a:r>
            <a:endParaRPr/>
          </a:p>
          <a:p>
            <a:pPr indent="0" lvl="0" marL="0" rtl="0" algn="l">
              <a:spcBef>
                <a:spcPts val="1600"/>
              </a:spcBef>
              <a:spcAft>
                <a:spcPts val="0"/>
              </a:spcAft>
              <a:buNone/>
            </a:pPr>
            <a:r>
              <a:rPr lang="en"/>
              <a:t>Access payed repositories for more/better data.</a:t>
            </a:r>
            <a:endParaRPr/>
          </a:p>
          <a:p>
            <a:pPr indent="0" lvl="0" marL="0" rtl="0" algn="l">
              <a:spcBef>
                <a:spcPts val="1600"/>
              </a:spcBef>
              <a:spcAft>
                <a:spcPts val="0"/>
              </a:spcAft>
              <a:buNone/>
            </a:pPr>
            <a:r>
              <a:rPr lang="en"/>
              <a:t>Reverse the problem, use a neural net to make the </a:t>
            </a:r>
            <a:r>
              <a:rPr lang="en"/>
              <a:t>decision</a:t>
            </a:r>
            <a:r>
              <a:rPr lang="en"/>
              <a:t> </a:t>
            </a:r>
            <a:r>
              <a:rPr lang="en"/>
              <a:t>impartially</a:t>
            </a:r>
            <a:r>
              <a:rPr lang="en"/>
              <a:t>, rather than predict the decision.</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88" name="Google Shape;188;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rPr>
              <a:t>Trung Nghia Nguyen</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rPr>
              <a:t>Andrew Millian</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rPr>
              <a:t>Ryan Mccarthy</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Bad Weather = Happy Students</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rPr lang="en"/>
              <a:t>But how can we be sure that school will close?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We want students to have the ability to see ahead of time when school is going to be closed. To do this our goal is to develop an app that uses past weather data in order to predict future school closings.</a:t>
            </a:r>
            <a:endParaRPr/>
          </a:p>
        </p:txBody>
      </p:sp>
      <p:pic>
        <p:nvPicPr>
          <p:cNvPr id="100" name="Google Shape;100;p15"/>
          <p:cNvPicPr preferRelativeResize="0"/>
          <p:nvPr/>
        </p:nvPicPr>
        <p:blipFill>
          <a:blip r:embed="rId3">
            <a:alphaModFix/>
          </a:blip>
          <a:stretch>
            <a:fillRect/>
          </a:stretch>
        </p:blipFill>
        <p:spPr>
          <a:xfrm>
            <a:off x="5475225" y="705750"/>
            <a:ext cx="2607525" cy="2119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Information</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is the practice of using automated models to determine the relationship between different variables.</a:t>
            </a:r>
            <a:endParaRPr/>
          </a:p>
          <a:p>
            <a:pPr indent="0" lvl="0" marL="0" rtl="0" algn="l">
              <a:spcBef>
                <a:spcPts val="1600"/>
              </a:spcBef>
              <a:spcAft>
                <a:spcPts val="0"/>
              </a:spcAft>
              <a:buNone/>
            </a:pPr>
            <a:r>
              <a:rPr lang="en"/>
              <a:t>Different kinds of machine </a:t>
            </a:r>
            <a:r>
              <a:rPr lang="en"/>
              <a:t>learning</a:t>
            </a:r>
            <a:r>
              <a:rPr lang="en"/>
              <a:t>, such as supervised and unsupervised learning.</a:t>
            </a:r>
            <a:endParaRPr/>
          </a:p>
          <a:p>
            <a:pPr indent="0" lvl="0" marL="0" rtl="0" algn="l">
              <a:spcBef>
                <a:spcPts val="1600"/>
              </a:spcBef>
              <a:spcAft>
                <a:spcPts val="0"/>
              </a:spcAft>
              <a:buNone/>
            </a:pPr>
            <a:r>
              <a:rPr lang="en"/>
              <a:t>Neural Nets is a type of unsupervised machine learning using simple </a:t>
            </a:r>
            <a:r>
              <a:rPr lang="en"/>
              <a:t>processing</a:t>
            </a:r>
            <a:r>
              <a:rPr lang="en"/>
              <a:t> units called </a:t>
            </a:r>
            <a:r>
              <a:rPr lang="en"/>
              <a:t>neurons</a:t>
            </a:r>
            <a:r>
              <a:rPr lang="en"/>
              <a:t>.</a:t>
            </a:r>
            <a:endParaRPr/>
          </a:p>
          <a:p>
            <a:pPr indent="0" lvl="0" marL="0" rtl="0" algn="l">
              <a:spcBef>
                <a:spcPts val="1600"/>
              </a:spcBef>
              <a:spcAft>
                <a:spcPts val="16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Gathered</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 Weather has historical data to find out the weather in any day in the past 20 years.</a:t>
            </a:r>
            <a:endParaRPr/>
          </a:p>
          <a:p>
            <a:pPr indent="0" lvl="0" marL="0" rtl="0" algn="l">
              <a:spcBef>
                <a:spcPts val="1600"/>
              </a:spcBef>
              <a:spcAft>
                <a:spcPts val="0"/>
              </a:spcAft>
              <a:buNone/>
            </a:pPr>
            <a:r>
              <a:rPr lang="en"/>
              <a:t>However, it isn’t free, so we switched to weather underground, which has all the data we need..</a:t>
            </a:r>
            <a:endParaRPr/>
          </a:p>
          <a:p>
            <a:pPr indent="0" lvl="0" marL="0" rtl="0" algn="l">
              <a:spcBef>
                <a:spcPts val="1600"/>
              </a:spcBef>
              <a:spcAft>
                <a:spcPts val="0"/>
              </a:spcAft>
              <a:buNone/>
            </a:pPr>
            <a:r>
              <a:rPr lang="en"/>
              <a:t>George mason has recorded school closings and delays dating back to 2007.</a:t>
            </a:r>
            <a:endParaRPr/>
          </a:p>
          <a:p>
            <a:pPr indent="-311150" lvl="0" marL="457200" rtl="0" algn="l">
              <a:spcBef>
                <a:spcPts val="1600"/>
              </a:spcBef>
              <a:spcAft>
                <a:spcPts val="0"/>
              </a:spcAft>
              <a:buSzPts val="1300"/>
              <a:buChar char="-"/>
            </a:pPr>
            <a:r>
              <a:rPr lang="en"/>
              <a:t>This includes early</a:t>
            </a:r>
            <a:r>
              <a:rPr lang="en"/>
              <a:t> cancellations.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OpenWeatherMap</a:t>
            </a:r>
            <a:endParaRPr/>
          </a:p>
          <a:p>
            <a:pPr indent="0" lvl="0" marL="0" rtl="0" algn="l">
              <a:spcBef>
                <a:spcPts val="1600"/>
              </a:spcBef>
              <a:spcAft>
                <a:spcPts val="0"/>
              </a:spcAft>
              <a:buNone/>
            </a:pPr>
            <a:r>
              <a:rPr lang="en"/>
              <a:t>Difficulty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9" name="Google Shape;119;p18"/>
          <p:cNvPicPr preferRelativeResize="0"/>
          <p:nvPr/>
        </p:nvPicPr>
        <p:blipFill>
          <a:blip r:embed="rId3">
            <a:alphaModFix/>
          </a:blip>
          <a:stretch>
            <a:fillRect/>
          </a:stretch>
        </p:blipFill>
        <p:spPr>
          <a:xfrm>
            <a:off x="154200" y="3089100"/>
            <a:ext cx="8839202" cy="4816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Factors</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Temperature</a:t>
            </a:r>
            <a:endParaRPr/>
          </a:p>
          <a:p>
            <a:pPr indent="0" lvl="0" marL="0" rtl="0" algn="l">
              <a:spcBef>
                <a:spcPts val="1600"/>
              </a:spcBef>
              <a:spcAft>
                <a:spcPts val="0"/>
              </a:spcAft>
              <a:buNone/>
            </a:pPr>
            <a:r>
              <a:rPr lang="en"/>
              <a:t>Precipitation</a:t>
            </a:r>
            <a:endParaRPr/>
          </a:p>
          <a:p>
            <a:pPr indent="0" lvl="0" marL="0" rtl="0" algn="l">
              <a:spcBef>
                <a:spcPts val="1600"/>
              </a:spcBef>
              <a:spcAft>
                <a:spcPts val="0"/>
              </a:spcAft>
              <a:buNone/>
            </a:pPr>
            <a:r>
              <a:rPr lang="en"/>
              <a:t>Accumulation</a:t>
            </a:r>
            <a:endParaRPr/>
          </a:p>
          <a:p>
            <a:pPr indent="0" lvl="0" marL="0" rtl="0" algn="l">
              <a:spcBef>
                <a:spcPts val="1600"/>
              </a:spcBef>
              <a:spcAft>
                <a:spcPts val="0"/>
              </a:spcAft>
              <a:buNone/>
            </a:pPr>
            <a:r>
              <a:rPr lang="en"/>
              <a:t>Previous day's weather accumulation</a:t>
            </a:r>
            <a:endParaRPr/>
          </a:p>
          <a:p>
            <a:pPr indent="0" lvl="0" marL="0" rtl="0" algn="l">
              <a:spcBef>
                <a:spcPts val="1600"/>
              </a:spcBef>
              <a:spcAft>
                <a:spcPts val="0"/>
              </a:spcAft>
              <a:buClr>
                <a:srgbClr val="000000"/>
              </a:buClr>
              <a:buSzPts val="1100"/>
              <a:buFont typeface="Arial"/>
              <a:buNone/>
            </a:pPr>
            <a:r>
              <a:rPr lang="en"/>
              <a:t>Wind strength</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2" name="Google Shape;132;p20"/>
          <p:cNvPicPr preferRelativeResize="0"/>
          <p:nvPr/>
        </p:nvPicPr>
        <p:blipFill>
          <a:blip r:embed="rId3">
            <a:alphaModFix/>
          </a:blip>
          <a:stretch>
            <a:fillRect/>
          </a:stretch>
        </p:blipFill>
        <p:spPr>
          <a:xfrm>
            <a:off x="2567475" y="1611575"/>
            <a:ext cx="5943600" cy="3124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Cont.</a:t>
            </a:r>
            <a:endParaRPr/>
          </a:p>
        </p:txBody>
      </p:sp>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Our app is using a two layer neural network with back propagation. The network is trained using data from previous days weather along with information on whether or not school was closed/delayed. </a:t>
            </a:r>
            <a:endParaRPr/>
          </a:p>
          <a:p>
            <a:pPr indent="-311150" lvl="0" marL="457200" rtl="0" algn="l">
              <a:spcBef>
                <a:spcPts val="0"/>
              </a:spcBef>
              <a:spcAft>
                <a:spcPts val="0"/>
              </a:spcAft>
              <a:buSzPts val="1300"/>
              <a:buChar char="●"/>
            </a:pPr>
            <a:r>
              <a:rPr lang="en"/>
              <a:t>The network is initialized with random edge weights and tries to guess the correct outcome on a given training set vector. Once the network makes a guess it compares that guess to the actual outcome associated with the training set vector, and modifies the edge weights in order to better predict future outcomes.</a:t>
            </a:r>
            <a:endParaRPr/>
          </a:p>
          <a:p>
            <a:pPr indent="-311150" lvl="0" marL="457200" rtl="0" algn="l">
              <a:spcBef>
                <a:spcPts val="0"/>
              </a:spcBef>
              <a:spcAft>
                <a:spcPts val="0"/>
              </a:spcAft>
              <a:buSzPts val="1300"/>
              <a:buChar char="●"/>
            </a:pPr>
            <a:r>
              <a:rPr lang="en"/>
              <a:t>The end result is a network of edges and nodes that will be able to accurately predict delays and closings.</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