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PT Sans Narrow"/>
      <p:regular r:id="rId13"/>
      <p:bold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TSansNarrow-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penSans-regular.fntdata"/><Relationship Id="rId14" Type="http://schemas.openxmlformats.org/officeDocument/2006/relationships/font" Target="fonts/PTSansNarrow-bold.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OpenSans-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3c8690122_0_4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3c8690122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Goal: a tool that helps users see malicious links in their emails, that they otherwise may not see.</a:t>
            </a:r>
            <a:endParaRPr/>
          </a:p>
          <a:p>
            <a:pPr indent="0" lvl="0" marL="0" rtl="0" algn="l">
              <a:spcBef>
                <a:spcPts val="0"/>
              </a:spcBef>
              <a:spcAft>
                <a:spcPts val="0"/>
              </a:spcAft>
              <a:buNone/>
            </a:pPr>
            <a:r>
              <a:rPr lang="en-US"/>
              <a:t>Target </a:t>
            </a:r>
            <a:r>
              <a:rPr lang="en-US"/>
              <a:t>audience</a:t>
            </a:r>
            <a:r>
              <a:rPr lang="en-US"/>
              <a:t> is the a casual internet user who may not know what danger signs to look for in an email, because they lack … *read premise points*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3c8690122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3c869012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US"/>
              <a:t>Email page is loaded up by Chrome browser.</a:t>
            </a:r>
            <a:endParaRPr/>
          </a:p>
          <a:p>
            <a:pPr indent="-298450" lvl="0" marL="457200" rtl="0" algn="l">
              <a:spcBef>
                <a:spcPts val="0"/>
              </a:spcBef>
              <a:spcAft>
                <a:spcPts val="0"/>
              </a:spcAft>
              <a:buSzPts val="1100"/>
              <a:buAutoNum type="arabicPeriod"/>
            </a:pPr>
            <a:r>
              <a:rPr lang="en-US"/>
              <a:t>Program waits a short period of time to allow page to fully load (avoiding race instance).</a:t>
            </a:r>
            <a:endParaRPr/>
          </a:p>
          <a:p>
            <a:pPr indent="-298450" lvl="0" marL="457200" rtl="0" algn="l">
              <a:spcBef>
                <a:spcPts val="0"/>
              </a:spcBef>
              <a:spcAft>
                <a:spcPts val="0"/>
              </a:spcAft>
              <a:buSzPts val="1100"/>
              <a:buAutoNum type="arabicPeriod"/>
            </a:pPr>
            <a:r>
              <a:rPr lang="en-US"/>
              <a:t>DOM is parsed and URLs inside email body are read into the program. </a:t>
            </a:r>
            <a:endParaRPr/>
          </a:p>
          <a:p>
            <a:pPr indent="-298450" lvl="0" marL="457200" rtl="0" algn="l">
              <a:spcBef>
                <a:spcPts val="0"/>
              </a:spcBef>
              <a:spcAft>
                <a:spcPts val="0"/>
              </a:spcAft>
              <a:buSzPts val="1100"/>
              <a:buAutoNum type="arabicPeriod"/>
            </a:pPr>
            <a:r>
              <a:rPr lang="en-US"/>
              <a:t>Found URLs are then compared against the Blacklist (known bad URLs), and then the Whitelist (user/program approved/safe URLs).</a:t>
            </a:r>
            <a:endParaRPr/>
          </a:p>
          <a:p>
            <a:pPr indent="-298450" lvl="0" marL="457200" rtl="0" algn="l">
              <a:spcBef>
                <a:spcPts val="0"/>
              </a:spcBef>
              <a:spcAft>
                <a:spcPts val="0"/>
              </a:spcAft>
              <a:buSzPts val="1100"/>
              <a:buAutoNum type="arabicPeriod"/>
            </a:pPr>
            <a:r>
              <a:rPr lang="en-US"/>
              <a:t>A validation status is sent to the CSS of the email for the outcome of the comparison for the user to see.</a:t>
            </a:r>
            <a:endParaRPr/>
          </a:p>
          <a:p>
            <a:pPr indent="-298450" lvl="1" marL="914400" rtl="0" algn="l">
              <a:spcBef>
                <a:spcPts val="0"/>
              </a:spcBef>
              <a:spcAft>
                <a:spcPts val="0"/>
              </a:spcAft>
              <a:buSzPts val="1100"/>
              <a:buAutoNum type="alphaLcPeriod"/>
            </a:pPr>
            <a:r>
              <a:rPr lang="en-US"/>
              <a:t>Red for “dangerous”.</a:t>
            </a:r>
            <a:endParaRPr/>
          </a:p>
          <a:p>
            <a:pPr indent="-298450" lvl="1" marL="914400" rtl="0" algn="l">
              <a:spcBef>
                <a:spcPts val="0"/>
              </a:spcBef>
              <a:spcAft>
                <a:spcPts val="0"/>
              </a:spcAft>
              <a:buSzPts val="1100"/>
              <a:buAutoNum type="alphaLcPeriod"/>
            </a:pPr>
            <a:r>
              <a:rPr lang="en-US"/>
              <a:t>Yellow for “unknown”.</a:t>
            </a:r>
            <a:endParaRPr/>
          </a:p>
          <a:p>
            <a:pPr indent="-298450" lvl="1" marL="914400" rtl="0" algn="l">
              <a:spcBef>
                <a:spcPts val="0"/>
              </a:spcBef>
              <a:spcAft>
                <a:spcPts val="0"/>
              </a:spcAft>
              <a:buSzPts val="1100"/>
              <a:buAutoNum type="alphaLcPeriod"/>
            </a:pPr>
            <a:r>
              <a:rPr lang="en-US"/>
              <a:t>Green for “safe”.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3c8690122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3c869012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US"/>
              <a:t>Talk about </a:t>
            </a:r>
            <a:r>
              <a:rPr lang="en-US"/>
              <a:t>how overall just slight changes.  Limited project timeline for our original scope became more likely, the likelihood that the chrome extension code ecosystem or ruleset would dramatically change looks to be not likely at all anymore but the impact would still be high.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3c869012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3c86901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https://github.com/amills93/No-Phishing-Zone#Environment-Setup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3c8690122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3c86901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9343647" y="4235850"/>
            <a:ext cx="7497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2100047" y="4211002"/>
            <a:ext cx="7497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338859" y="1362666"/>
            <a:ext cx="9515557" cy="203195"/>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338868" y="5292001"/>
            <a:ext cx="9515557" cy="203195"/>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338867" y="2335685"/>
            <a:ext cx="9515700" cy="13632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19" name="Google Shape;19;p2"/>
          <p:cNvSpPr txBox="1"/>
          <p:nvPr>
            <p:ph idx="1" type="subTitle"/>
          </p:nvPr>
        </p:nvSpPr>
        <p:spPr>
          <a:xfrm>
            <a:off x="2849633" y="3800052"/>
            <a:ext cx="64941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20" name="Google Shape;20;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10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415600" y="1739800"/>
            <a:ext cx="11360700" cy="20511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accent3"/>
              </a:buClr>
              <a:buSzPts val="17300"/>
              <a:buNone/>
              <a:defRPr sz="17300">
                <a:solidFill>
                  <a:schemeClr val="accent3"/>
                </a:solidFill>
              </a:defRPr>
            </a:lvl1pPr>
            <a:lvl2pPr lvl="1" algn="ctr">
              <a:spcBef>
                <a:spcPts val="0"/>
              </a:spcBef>
              <a:spcAft>
                <a:spcPts val="0"/>
              </a:spcAft>
              <a:buClr>
                <a:schemeClr val="accent3"/>
              </a:buClr>
              <a:buSzPts val="17300"/>
              <a:buNone/>
              <a:defRPr sz="17300">
                <a:solidFill>
                  <a:schemeClr val="accent3"/>
                </a:solidFill>
              </a:defRPr>
            </a:lvl2pPr>
            <a:lvl3pPr lvl="2" algn="ctr">
              <a:spcBef>
                <a:spcPts val="0"/>
              </a:spcBef>
              <a:spcAft>
                <a:spcPts val="0"/>
              </a:spcAft>
              <a:buClr>
                <a:schemeClr val="accent3"/>
              </a:buClr>
              <a:buSzPts val="17300"/>
              <a:buNone/>
              <a:defRPr sz="17300">
                <a:solidFill>
                  <a:schemeClr val="accent3"/>
                </a:solidFill>
              </a:defRPr>
            </a:lvl3pPr>
            <a:lvl4pPr lvl="3" algn="ctr">
              <a:spcBef>
                <a:spcPts val="0"/>
              </a:spcBef>
              <a:spcAft>
                <a:spcPts val="0"/>
              </a:spcAft>
              <a:buClr>
                <a:schemeClr val="accent3"/>
              </a:buClr>
              <a:buSzPts val="17300"/>
              <a:buNone/>
              <a:defRPr sz="17300">
                <a:solidFill>
                  <a:schemeClr val="accent3"/>
                </a:solidFill>
              </a:defRPr>
            </a:lvl4pPr>
            <a:lvl5pPr lvl="4" algn="ctr">
              <a:spcBef>
                <a:spcPts val="0"/>
              </a:spcBef>
              <a:spcAft>
                <a:spcPts val="0"/>
              </a:spcAft>
              <a:buClr>
                <a:schemeClr val="accent3"/>
              </a:buClr>
              <a:buSzPts val="17300"/>
              <a:buNone/>
              <a:defRPr sz="17300">
                <a:solidFill>
                  <a:schemeClr val="accent3"/>
                </a:solidFill>
              </a:defRPr>
            </a:lvl5pPr>
            <a:lvl6pPr lvl="5" algn="ctr">
              <a:spcBef>
                <a:spcPts val="0"/>
              </a:spcBef>
              <a:spcAft>
                <a:spcPts val="0"/>
              </a:spcAft>
              <a:buClr>
                <a:schemeClr val="accent3"/>
              </a:buClr>
              <a:buSzPts val="17300"/>
              <a:buNone/>
              <a:defRPr sz="17300">
                <a:solidFill>
                  <a:schemeClr val="accent3"/>
                </a:solidFill>
              </a:defRPr>
            </a:lvl6pPr>
            <a:lvl7pPr lvl="6" algn="ctr">
              <a:spcBef>
                <a:spcPts val="0"/>
              </a:spcBef>
              <a:spcAft>
                <a:spcPts val="0"/>
              </a:spcAft>
              <a:buClr>
                <a:schemeClr val="accent3"/>
              </a:buClr>
              <a:buSzPts val="17300"/>
              <a:buNone/>
              <a:defRPr sz="17300">
                <a:solidFill>
                  <a:schemeClr val="accent3"/>
                </a:solidFill>
              </a:defRPr>
            </a:lvl7pPr>
            <a:lvl8pPr lvl="7" algn="ctr">
              <a:spcBef>
                <a:spcPts val="0"/>
              </a:spcBef>
              <a:spcAft>
                <a:spcPts val="0"/>
              </a:spcAft>
              <a:buClr>
                <a:schemeClr val="accent3"/>
              </a:buClr>
              <a:buSzPts val="17300"/>
              <a:buNone/>
              <a:defRPr sz="17300">
                <a:solidFill>
                  <a:schemeClr val="accent3"/>
                </a:solidFill>
              </a:defRPr>
            </a:lvl8pPr>
            <a:lvl9pPr lvl="8" algn="ctr">
              <a:spcBef>
                <a:spcPts val="0"/>
              </a:spcBef>
              <a:spcAft>
                <a:spcPts val="0"/>
              </a:spcAft>
              <a:buClr>
                <a:schemeClr val="accent3"/>
              </a:buClr>
              <a:buSzPts val="17300"/>
              <a:buNone/>
              <a:defRPr sz="17300">
                <a:solidFill>
                  <a:schemeClr val="accent3"/>
                </a:solidFill>
              </a:defRPr>
            </a:lvl9pPr>
          </a:lstStyle>
          <a:p>
            <a:r>
              <a:t>xx%</a:t>
            </a:r>
          </a:p>
        </p:txBody>
      </p:sp>
      <p:sp>
        <p:nvSpPr>
          <p:cNvPr id="58" name="Google Shape;58;p11"/>
          <p:cNvSpPr txBox="1"/>
          <p:nvPr>
            <p:ph idx="1" type="body"/>
          </p:nvPr>
        </p:nvSpPr>
        <p:spPr>
          <a:xfrm>
            <a:off x="415600" y="3994200"/>
            <a:ext cx="113607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9" name="Google Shape;59;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62" name="Shape 62"/>
        <p:cNvGrpSpPr/>
        <p:nvPr/>
      </p:nvGrpSpPr>
      <p:grpSpPr>
        <a:xfrm>
          <a:off x="0" y="0"/>
          <a:ext cx="0" cy="0"/>
          <a:chOff x="0" y="0"/>
          <a:chExt cx="0" cy="0"/>
        </a:xfrm>
      </p:grpSpPr>
      <p:sp>
        <p:nvSpPr>
          <p:cNvPr id="63" name="Google Shape;63;p13"/>
          <p:cNvSpPr txBox="1"/>
          <p:nvPr>
            <p:ph type="title"/>
          </p:nvPr>
        </p:nvSpPr>
        <p:spPr>
          <a:xfrm>
            <a:off x="913775" y="618517"/>
            <a:ext cx="10364400" cy="15963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dk1"/>
              </a:buClr>
              <a:buSzPts val="3600"/>
              <a:buFont typeface="Twentieth Century"/>
              <a:buNone/>
              <a:defRPr sz="3600"/>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64" name="Google Shape;64;p13"/>
          <p:cNvSpPr txBox="1"/>
          <p:nvPr>
            <p:ph idx="1" type="body"/>
          </p:nvPr>
        </p:nvSpPr>
        <p:spPr>
          <a:xfrm>
            <a:off x="913775" y="2367093"/>
            <a:ext cx="10364400" cy="3424200"/>
          </a:xfrm>
          <a:prstGeom prst="rect">
            <a:avLst/>
          </a:prstGeom>
          <a:noFill/>
          <a:ln>
            <a:noFill/>
          </a:ln>
        </p:spPr>
        <p:txBody>
          <a:bodyPr anchorCtr="0" anchor="t" bIns="45700" lIns="91425" spcFirstLastPara="1" rIns="91425" wrap="square" tIns="45700">
            <a:normAutofit/>
          </a:bodyPr>
          <a:lstStyle>
            <a:lvl1pPr indent="-342900" lvl="0" marL="457200" rtl="0" algn="l">
              <a:lnSpc>
                <a:spcPct val="120000"/>
              </a:lnSpc>
              <a:spcBef>
                <a:spcPts val="1000"/>
              </a:spcBef>
              <a:spcAft>
                <a:spcPts val="0"/>
              </a:spcAft>
              <a:buSzPts val="1800"/>
              <a:buChar char="●"/>
              <a:defRPr/>
            </a:lvl1pPr>
            <a:lvl2pPr indent="-342900" lvl="1" marL="914400" rtl="0" algn="l">
              <a:lnSpc>
                <a:spcPct val="120000"/>
              </a:lnSpc>
              <a:spcBef>
                <a:spcPts val="1600"/>
              </a:spcBef>
              <a:spcAft>
                <a:spcPts val="0"/>
              </a:spcAft>
              <a:buSzPts val="1800"/>
              <a:buChar char="○"/>
              <a:defRPr/>
            </a:lvl2pPr>
            <a:lvl3pPr indent="-342900" lvl="2" marL="1371600" rtl="0" algn="l">
              <a:lnSpc>
                <a:spcPct val="120000"/>
              </a:lnSpc>
              <a:spcBef>
                <a:spcPts val="1600"/>
              </a:spcBef>
              <a:spcAft>
                <a:spcPts val="0"/>
              </a:spcAft>
              <a:buSzPts val="1800"/>
              <a:buChar char="■"/>
              <a:defRPr/>
            </a:lvl3pPr>
            <a:lvl4pPr indent="-342900" lvl="3" marL="1828800" rtl="0" algn="l">
              <a:lnSpc>
                <a:spcPct val="120000"/>
              </a:lnSpc>
              <a:spcBef>
                <a:spcPts val="1600"/>
              </a:spcBef>
              <a:spcAft>
                <a:spcPts val="0"/>
              </a:spcAft>
              <a:buSzPts val="1800"/>
              <a:buChar char="●"/>
              <a:defRPr/>
            </a:lvl4pPr>
            <a:lvl5pPr indent="-342900" lvl="4" marL="2286000" rtl="0" algn="l">
              <a:lnSpc>
                <a:spcPct val="120000"/>
              </a:lnSpc>
              <a:spcBef>
                <a:spcPts val="1600"/>
              </a:spcBef>
              <a:spcAft>
                <a:spcPts val="0"/>
              </a:spcAft>
              <a:buSzPts val="1800"/>
              <a:buChar char="○"/>
              <a:defRPr/>
            </a:lvl5pPr>
            <a:lvl6pPr indent="-342900" lvl="5" marL="2743200" rtl="0" algn="l">
              <a:lnSpc>
                <a:spcPct val="120000"/>
              </a:lnSpc>
              <a:spcBef>
                <a:spcPts val="1600"/>
              </a:spcBef>
              <a:spcAft>
                <a:spcPts val="0"/>
              </a:spcAft>
              <a:buSzPts val="1800"/>
              <a:buChar char="■"/>
              <a:defRPr/>
            </a:lvl6pPr>
            <a:lvl7pPr indent="-342900" lvl="6" marL="3200400" rtl="0" algn="l">
              <a:lnSpc>
                <a:spcPct val="120000"/>
              </a:lnSpc>
              <a:spcBef>
                <a:spcPts val="1600"/>
              </a:spcBef>
              <a:spcAft>
                <a:spcPts val="0"/>
              </a:spcAft>
              <a:buSzPts val="1800"/>
              <a:buChar char="●"/>
              <a:defRPr/>
            </a:lvl7pPr>
            <a:lvl8pPr indent="-342900" lvl="7" marL="3657600" rtl="0" algn="l">
              <a:lnSpc>
                <a:spcPct val="120000"/>
              </a:lnSpc>
              <a:spcBef>
                <a:spcPts val="1600"/>
              </a:spcBef>
              <a:spcAft>
                <a:spcPts val="0"/>
              </a:spcAft>
              <a:buSzPts val="1800"/>
              <a:buChar char="○"/>
              <a:defRPr/>
            </a:lvl8pPr>
            <a:lvl9pPr indent="-342900" lvl="8" marL="4114800" rtl="0" algn="l">
              <a:lnSpc>
                <a:spcPct val="120000"/>
              </a:lnSpc>
              <a:spcBef>
                <a:spcPts val="1600"/>
              </a:spcBef>
              <a:spcAft>
                <a:spcPts val="1600"/>
              </a:spcAft>
              <a:buSzPts val="1800"/>
              <a:buChar char="■"/>
              <a:defRPr/>
            </a:lvl9pPr>
          </a:lstStyle>
          <a:p/>
        </p:txBody>
      </p:sp>
      <p:sp>
        <p:nvSpPr>
          <p:cNvPr id="65" name="Google Shape;65;p13"/>
          <p:cNvSpPr txBox="1"/>
          <p:nvPr>
            <p:ph idx="10" type="dt"/>
          </p:nvPr>
        </p:nvSpPr>
        <p:spPr>
          <a:xfrm>
            <a:off x="7678737" y="5883275"/>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3"/>
          <p:cNvSpPr txBox="1"/>
          <p:nvPr>
            <p:ph idx="11" type="ftr"/>
          </p:nvPr>
        </p:nvSpPr>
        <p:spPr>
          <a:xfrm>
            <a:off x="913774" y="5883275"/>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3"/>
          <p:cNvSpPr txBox="1"/>
          <p:nvPr>
            <p:ph idx="12" type="sldNum"/>
          </p:nvPr>
        </p:nvSpPr>
        <p:spPr>
          <a:xfrm>
            <a:off x="10514011" y="5883275"/>
            <a:ext cx="7641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67" y="3429200"/>
            <a:ext cx="12192000" cy="34287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415600" y="1086400"/>
            <a:ext cx="11428500" cy="12561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a:lvl1pPr>
            <a:lvl2pPr lvl="1" algn="ctr">
              <a:spcBef>
                <a:spcPts val="0"/>
              </a:spcBef>
              <a:spcAft>
                <a:spcPts val="0"/>
              </a:spcAft>
              <a:buSzPts val="4800"/>
              <a:buNone/>
              <a:defRPr/>
            </a:lvl2pPr>
            <a:lvl3pPr lvl="2" algn="ctr">
              <a:spcBef>
                <a:spcPts val="0"/>
              </a:spcBef>
              <a:spcAft>
                <a:spcPts val="0"/>
              </a:spcAft>
              <a:buSzPts val="4800"/>
              <a:buNone/>
              <a:defRPr/>
            </a:lvl3pPr>
            <a:lvl4pPr lvl="3" algn="ctr">
              <a:spcBef>
                <a:spcPts val="0"/>
              </a:spcBef>
              <a:spcAft>
                <a:spcPts val="0"/>
              </a:spcAft>
              <a:buSzPts val="4800"/>
              <a:buNone/>
              <a:defRPr/>
            </a:lvl4pPr>
            <a:lvl5pPr lvl="4" algn="ctr">
              <a:spcBef>
                <a:spcPts val="0"/>
              </a:spcBef>
              <a:spcAft>
                <a:spcPts val="0"/>
              </a:spcAft>
              <a:buSzPts val="4800"/>
              <a:buNone/>
              <a:defRPr/>
            </a:lvl5pPr>
            <a:lvl6pPr lvl="5" algn="ctr">
              <a:spcBef>
                <a:spcPts val="0"/>
              </a:spcBef>
              <a:spcAft>
                <a:spcPts val="0"/>
              </a:spcAft>
              <a:buSzPts val="4800"/>
              <a:buNone/>
              <a:defRPr/>
            </a:lvl6pPr>
            <a:lvl7pPr lvl="6" algn="ctr">
              <a:spcBef>
                <a:spcPts val="0"/>
              </a:spcBef>
              <a:spcAft>
                <a:spcPts val="0"/>
              </a:spcAft>
              <a:buSzPts val="4800"/>
              <a:buNone/>
              <a:defRPr/>
            </a:lvl7pPr>
            <a:lvl8pPr lvl="7" algn="ctr">
              <a:spcBef>
                <a:spcPts val="0"/>
              </a:spcBef>
              <a:spcAft>
                <a:spcPts val="0"/>
              </a:spcAft>
              <a:buSzPts val="4800"/>
              <a:buNone/>
              <a:defRPr/>
            </a:lvl8pPr>
            <a:lvl9pPr lvl="8" algn="ctr">
              <a:spcBef>
                <a:spcPts val="0"/>
              </a:spcBef>
              <a:spcAft>
                <a:spcPts val="0"/>
              </a:spcAft>
              <a:buSzPts val="4800"/>
              <a:buNone/>
              <a:defRPr/>
            </a:lvl9pPr>
          </a:lstStyle>
          <a:p/>
        </p:txBody>
      </p:sp>
      <p:sp>
        <p:nvSpPr>
          <p:cNvPr id="24" name="Google Shape;24;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100" y="6727600"/>
            <a:ext cx="12192000" cy="1305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415600" y="593367"/>
            <a:ext cx="11360700" cy="9432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8" name="Google Shape;28;p4"/>
          <p:cNvSpPr txBox="1"/>
          <p:nvPr>
            <p:ph idx="1" type="body"/>
          </p:nvPr>
        </p:nvSpPr>
        <p:spPr>
          <a:xfrm>
            <a:off x="415600" y="1688433"/>
            <a:ext cx="11360700" cy="44037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9" name="Google Shape;2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415600" y="593367"/>
            <a:ext cx="11360700" cy="9432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p5"/>
          <p:cNvSpPr txBox="1"/>
          <p:nvPr>
            <p:ph idx="1" type="body"/>
          </p:nvPr>
        </p:nvSpPr>
        <p:spPr>
          <a:xfrm>
            <a:off x="415600" y="1688233"/>
            <a:ext cx="5333100" cy="44037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3" name="Google Shape;33;p5"/>
          <p:cNvSpPr txBox="1"/>
          <p:nvPr>
            <p:ph idx="2" type="body"/>
          </p:nvPr>
        </p:nvSpPr>
        <p:spPr>
          <a:xfrm>
            <a:off x="6443200" y="1688233"/>
            <a:ext cx="5333100" cy="44037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4" name="Google Shape;34;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415600" y="593367"/>
            <a:ext cx="11360700" cy="9432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7" name="Google Shape;37;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0" name="Google Shape;40;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1" name="Google Shape;41;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653667" y="701800"/>
            <a:ext cx="74847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dk2"/>
              </a:buClr>
              <a:buSzPts val="7200"/>
              <a:buNone/>
              <a:defRPr b="0" sz="7200">
                <a:solidFill>
                  <a:schemeClr val="dk2"/>
                </a:solidFill>
              </a:defRPr>
            </a:lvl1pPr>
            <a:lvl2pPr lvl="1">
              <a:spcBef>
                <a:spcPts val="0"/>
              </a:spcBef>
              <a:spcAft>
                <a:spcPts val="0"/>
              </a:spcAft>
              <a:buClr>
                <a:schemeClr val="dk2"/>
              </a:buClr>
              <a:buSzPts val="7200"/>
              <a:buNone/>
              <a:defRPr b="0" sz="7200">
                <a:solidFill>
                  <a:schemeClr val="dk2"/>
                </a:solidFill>
              </a:defRPr>
            </a:lvl2pPr>
            <a:lvl3pPr lvl="2">
              <a:spcBef>
                <a:spcPts val="0"/>
              </a:spcBef>
              <a:spcAft>
                <a:spcPts val="0"/>
              </a:spcAft>
              <a:buClr>
                <a:schemeClr val="dk2"/>
              </a:buClr>
              <a:buSzPts val="7200"/>
              <a:buNone/>
              <a:defRPr b="0" sz="7200">
                <a:solidFill>
                  <a:schemeClr val="dk2"/>
                </a:solidFill>
              </a:defRPr>
            </a:lvl3pPr>
            <a:lvl4pPr lvl="3">
              <a:spcBef>
                <a:spcPts val="0"/>
              </a:spcBef>
              <a:spcAft>
                <a:spcPts val="0"/>
              </a:spcAft>
              <a:buClr>
                <a:schemeClr val="dk2"/>
              </a:buClr>
              <a:buSzPts val="7200"/>
              <a:buNone/>
              <a:defRPr b="0" sz="7200">
                <a:solidFill>
                  <a:schemeClr val="dk2"/>
                </a:solidFill>
              </a:defRPr>
            </a:lvl4pPr>
            <a:lvl5pPr lvl="4">
              <a:spcBef>
                <a:spcPts val="0"/>
              </a:spcBef>
              <a:spcAft>
                <a:spcPts val="0"/>
              </a:spcAft>
              <a:buClr>
                <a:schemeClr val="dk2"/>
              </a:buClr>
              <a:buSzPts val="7200"/>
              <a:buNone/>
              <a:defRPr b="0" sz="7200">
                <a:solidFill>
                  <a:schemeClr val="dk2"/>
                </a:solidFill>
              </a:defRPr>
            </a:lvl5pPr>
            <a:lvl6pPr lvl="5">
              <a:spcBef>
                <a:spcPts val="0"/>
              </a:spcBef>
              <a:spcAft>
                <a:spcPts val="0"/>
              </a:spcAft>
              <a:buClr>
                <a:schemeClr val="dk2"/>
              </a:buClr>
              <a:buSzPts val="7200"/>
              <a:buNone/>
              <a:defRPr b="0" sz="7200">
                <a:solidFill>
                  <a:schemeClr val="dk2"/>
                </a:solidFill>
              </a:defRPr>
            </a:lvl6pPr>
            <a:lvl7pPr lvl="6">
              <a:spcBef>
                <a:spcPts val="0"/>
              </a:spcBef>
              <a:spcAft>
                <a:spcPts val="0"/>
              </a:spcAft>
              <a:buClr>
                <a:schemeClr val="dk2"/>
              </a:buClr>
              <a:buSzPts val="7200"/>
              <a:buNone/>
              <a:defRPr b="0" sz="7200">
                <a:solidFill>
                  <a:schemeClr val="dk2"/>
                </a:solidFill>
              </a:defRPr>
            </a:lvl7pPr>
            <a:lvl8pPr lvl="7">
              <a:spcBef>
                <a:spcPts val="0"/>
              </a:spcBef>
              <a:spcAft>
                <a:spcPts val="0"/>
              </a:spcAft>
              <a:buClr>
                <a:schemeClr val="dk2"/>
              </a:buClr>
              <a:buSzPts val="7200"/>
              <a:buNone/>
              <a:defRPr b="0" sz="7200">
                <a:solidFill>
                  <a:schemeClr val="dk2"/>
                </a:solidFill>
              </a:defRPr>
            </a:lvl8pPr>
            <a:lvl9pPr lvl="8">
              <a:spcBef>
                <a:spcPts val="0"/>
              </a:spcBef>
              <a:spcAft>
                <a:spcPts val="0"/>
              </a:spcAft>
              <a:buClr>
                <a:schemeClr val="dk2"/>
              </a:buClr>
              <a:buSzPts val="7200"/>
              <a:buNone/>
              <a:defRPr b="0" sz="7200">
                <a:solidFill>
                  <a:schemeClr val="dk2"/>
                </a:solidFill>
              </a:defRPr>
            </a:lvl9pPr>
          </a:lstStyle>
          <a:p/>
        </p:txBody>
      </p:sp>
      <p:sp>
        <p:nvSpPr>
          <p:cNvPr id="44" name="Google Shape;44;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6096000" y="0"/>
            <a:ext cx="6096000" cy="68580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7" name="Google Shape;47;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354000" y="1386233"/>
            <a:ext cx="5393700" cy="2234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9" name="Google Shape;49;p9"/>
          <p:cNvSpPr txBox="1"/>
          <p:nvPr>
            <p:ph idx="1" type="subTitle"/>
          </p:nvPr>
        </p:nvSpPr>
        <p:spPr>
          <a:xfrm>
            <a:off x="354000" y="36358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0" name="Google Shape;50;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51" name="Google Shape;51;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415600" y="56409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3200"/>
              <a:buFont typeface="PT Sans Narrow"/>
              <a:buNone/>
              <a:defRPr sz="3200">
                <a:latin typeface="PT Sans Narrow"/>
                <a:ea typeface="PT Sans Narrow"/>
                <a:cs typeface="PT Sans Narrow"/>
                <a:sym typeface="PT Sans Narrow"/>
              </a:defRPr>
            </a:lvl1pPr>
          </a:lstStyle>
          <a:p/>
        </p:txBody>
      </p:sp>
      <p:sp>
        <p:nvSpPr>
          <p:cNvPr id="54" name="Google Shape;54;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9432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415600" y="1688433"/>
            <a:ext cx="11360700" cy="44037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Open Sans"/>
              <a:buChar char="●"/>
              <a:defRPr sz="2400">
                <a:solidFill>
                  <a:schemeClr val="dk2"/>
                </a:solidFill>
                <a:latin typeface="Open Sans"/>
                <a:ea typeface="Open Sans"/>
                <a:cs typeface="Open Sans"/>
                <a:sym typeface="Open Sans"/>
              </a:defRPr>
            </a:lvl1pPr>
            <a:lvl2pPr indent="-349250" lvl="1" marL="9144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indent="-349250" lvl="2" marL="13716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indent="-349250" lvl="3" marL="18288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indent="-349250" lvl="4" marL="22860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indent="-349250" lvl="5" marL="27432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indent="-349250" lvl="6" marL="32004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indent="-349250" lvl="7" marL="36576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indent="-349250" lvl="8" marL="41148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Open Sans"/>
                <a:ea typeface="Open Sans"/>
                <a:cs typeface="Open Sans"/>
                <a:sym typeface="Open Sans"/>
              </a:defRPr>
            </a:lvl1pPr>
            <a:lvl2pPr lvl="1" algn="r">
              <a:buNone/>
              <a:defRPr sz="1300">
                <a:solidFill>
                  <a:schemeClr val="dk2"/>
                </a:solidFill>
                <a:latin typeface="Open Sans"/>
                <a:ea typeface="Open Sans"/>
                <a:cs typeface="Open Sans"/>
                <a:sym typeface="Open Sans"/>
              </a:defRPr>
            </a:lvl2pPr>
            <a:lvl3pPr lvl="2" algn="r">
              <a:buNone/>
              <a:defRPr sz="1300">
                <a:solidFill>
                  <a:schemeClr val="dk2"/>
                </a:solidFill>
                <a:latin typeface="Open Sans"/>
                <a:ea typeface="Open Sans"/>
                <a:cs typeface="Open Sans"/>
                <a:sym typeface="Open Sans"/>
              </a:defRPr>
            </a:lvl3pPr>
            <a:lvl4pPr lvl="3" algn="r">
              <a:buNone/>
              <a:defRPr sz="1300">
                <a:solidFill>
                  <a:schemeClr val="dk2"/>
                </a:solidFill>
                <a:latin typeface="Open Sans"/>
                <a:ea typeface="Open Sans"/>
                <a:cs typeface="Open Sans"/>
                <a:sym typeface="Open Sans"/>
              </a:defRPr>
            </a:lvl4pPr>
            <a:lvl5pPr lvl="4" algn="r">
              <a:buNone/>
              <a:defRPr sz="1300">
                <a:solidFill>
                  <a:schemeClr val="dk2"/>
                </a:solidFill>
                <a:latin typeface="Open Sans"/>
                <a:ea typeface="Open Sans"/>
                <a:cs typeface="Open Sans"/>
                <a:sym typeface="Open Sans"/>
              </a:defRPr>
            </a:lvl5pPr>
            <a:lvl6pPr lvl="5" algn="r">
              <a:buNone/>
              <a:defRPr sz="1300">
                <a:solidFill>
                  <a:schemeClr val="dk2"/>
                </a:solidFill>
                <a:latin typeface="Open Sans"/>
                <a:ea typeface="Open Sans"/>
                <a:cs typeface="Open Sans"/>
                <a:sym typeface="Open Sans"/>
              </a:defRPr>
            </a:lvl6pPr>
            <a:lvl7pPr lvl="6" algn="r">
              <a:buNone/>
              <a:defRPr sz="1300">
                <a:solidFill>
                  <a:schemeClr val="dk2"/>
                </a:solidFill>
                <a:latin typeface="Open Sans"/>
                <a:ea typeface="Open Sans"/>
                <a:cs typeface="Open Sans"/>
                <a:sym typeface="Open Sans"/>
              </a:defRPr>
            </a:lvl7pPr>
            <a:lvl8pPr lvl="7" algn="r">
              <a:buNone/>
              <a:defRPr sz="1300">
                <a:solidFill>
                  <a:schemeClr val="dk2"/>
                </a:solidFill>
                <a:latin typeface="Open Sans"/>
                <a:ea typeface="Open Sans"/>
                <a:cs typeface="Open Sans"/>
                <a:sym typeface="Open Sans"/>
              </a:defRPr>
            </a:lvl8pPr>
            <a:lvl9pPr lvl="8" algn="r">
              <a:buNone/>
              <a:defRPr sz="13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sp>
        <p:nvSpPr>
          <p:cNvPr id="72" name="Google Shape;72;p14"/>
          <p:cNvSpPr txBox="1"/>
          <p:nvPr>
            <p:ph type="ctrTitle"/>
          </p:nvPr>
        </p:nvSpPr>
        <p:spPr>
          <a:xfrm>
            <a:off x="1630310" y="2061334"/>
            <a:ext cx="5291400" cy="1722900"/>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90000"/>
              </a:lnSpc>
              <a:spcBef>
                <a:spcPts val="0"/>
              </a:spcBef>
              <a:spcAft>
                <a:spcPts val="0"/>
              </a:spcAft>
              <a:buClr>
                <a:schemeClr val="dk2"/>
              </a:buClr>
              <a:buSzPct val="100000"/>
              <a:buFont typeface="Twentieth Century"/>
              <a:buNone/>
            </a:pPr>
            <a:r>
              <a:rPr lang="en-US" sz="4000" cap="none">
                <a:solidFill>
                  <a:schemeClr val="dk2"/>
                </a:solidFill>
                <a:latin typeface="Twentieth Century"/>
                <a:ea typeface="Twentieth Century"/>
                <a:cs typeface="Twentieth Century"/>
                <a:sym typeface="Twentieth Century"/>
              </a:rPr>
              <a:t>NO PHISHING ZONE</a:t>
            </a:r>
            <a:endParaRPr sz="4000" cap="none">
              <a:solidFill>
                <a:schemeClr val="dk2"/>
              </a:solidFill>
              <a:latin typeface="Twentieth Century"/>
              <a:ea typeface="Twentieth Century"/>
              <a:cs typeface="Twentieth Century"/>
              <a:sym typeface="Twentieth Century"/>
            </a:endParaRPr>
          </a:p>
          <a:p>
            <a:pPr indent="0" lvl="0" marL="0" rtl="0" algn="ctr">
              <a:lnSpc>
                <a:spcPct val="90000"/>
              </a:lnSpc>
              <a:spcBef>
                <a:spcPts val="0"/>
              </a:spcBef>
              <a:spcAft>
                <a:spcPts val="0"/>
              </a:spcAft>
              <a:buClr>
                <a:schemeClr val="dk2"/>
              </a:buClr>
              <a:buSzPct val="100000"/>
              <a:buFont typeface="Twentieth Century"/>
              <a:buNone/>
            </a:pPr>
            <a:r>
              <a:t/>
            </a:r>
            <a:endParaRPr sz="4000">
              <a:solidFill>
                <a:schemeClr val="dk2"/>
              </a:solidFill>
              <a:latin typeface="Twentieth Century"/>
              <a:ea typeface="Twentieth Century"/>
              <a:cs typeface="Twentieth Century"/>
              <a:sym typeface="Twentieth Century"/>
            </a:endParaRPr>
          </a:p>
          <a:p>
            <a:pPr indent="0" lvl="0" marL="0" rtl="0" algn="ctr">
              <a:lnSpc>
                <a:spcPct val="90000"/>
              </a:lnSpc>
              <a:spcBef>
                <a:spcPts val="0"/>
              </a:spcBef>
              <a:spcAft>
                <a:spcPts val="0"/>
              </a:spcAft>
              <a:buClr>
                <a:schemeClr val="dk2"/>
              </a:buClr>
              <a:buSzPct val="100000"/>
              <a:buFont typeface="Twentieth Century"/>
              <a:buNone/>
            </a:pPr>
            <a:r>
              <a:rPr lang="en-US" sz="4000">
                <a:solidFill>
                  <a:schemeClr val="dk2"/>
                </a:solidFill>
                <a:latin typeface="Twentieth Century"/>
                <a:ea typeface="Twentieth Century"/>
                <a:cs typeface="Twentieth Century"/>
                <a:sym typeface="Twentieth Century"/>
              </a:rPr>
              <a:t>Milestone 2</a:t>
            </a:r>
            <a:endParaRPr sz="4000">
              <a:solidFill>
                <a:schemeClr val="dk2"/>
              </a:solidFill>
              <a:latin typeface="Twentieth Century"/>
              <a:ea typeface="Twentieth Century"/>
              <a:cs typeface="Twentieth Century"/>
              <a:sym typeface="Twentieth Century"/>
            </a:endParaRPr>
          </a:p>
        </p:txBody>
      </p:sp>
      <p:sp>
        <p:nvSpPr>
          <p:cNvPr id="73" name="Google Shape;73;p14"/>
          <p:cNvSpPr txBox="1"/>
          <p:nvPr>
            <p:ph idx="1" type="subTitle"/>
          </p:nvPr>
        </p:nvSpPr>
        <p:spPr>
          <a:xfrm>
            <a:off x="7753350" y="406587"/>
            <a:ext cx="3352799" cy="5486401"/>
          </a:xfrm>
          <a:prstGeom prst="rect">
            <a:avLst/>
          </a:prstGeom>
          <a:noFill/>
          <a:ln>
            <a:noFill/>
          </a:ln>
        </p:spPr>
        <p:txBody>
          <a:bodyPr anchorCtr="0" anchor="ctr" bIns="45700" lIns="91425" spcFirstLastPara="1" rIns="91425" wrap="square" tIns="45700">
            <a:normAutofit/>
          </a:bodyPr>
          <a:lstStyle/>
          <a:p>
            <a:pPr indent="50800" lvl="0" marL="0" rtl="0" algn="l">
              <a:lnSpc>
                <a:spcPct val="120000"/>
              </a:lnSpc>
              <a:spcBef>
                <a:spcPts val="0"/>
              </a:spcBef>
              <a:spcAft>
                <a:spcPts val="0"/>
              </a:spcAft>
              <a:buSzPts val="1400"/>
              <a:buFont typeface="Arial"/>
              <a:buChar char="•"/>
            </a:pPr>
            <a:r>
              <a:rPr lang="en-US" sz="2400"/>
              <a:t>ADAM MILLS</a:t>
            </a:r>
            <a:endParaRPr sz="2400"/>
          </a:p>
          <a:p>
            <a:pPr indent="50800" lvl="0" marL="0" rtl="0" algn="l">
              <a:lnSpc>
                <a:spcPct val="120000"/>
              </a:lnSpc>
              <a:spcBef>
                <a:spcPts val="1000"/>
              </a:spcBef>
              <a:spcAft>
                <a:spcPts val="0"/>
              </a:spcAft>
              <a:buSzPts val="1400"/>
              <a:buFont typeface="Arial"/>
              <a:buChar char="•"/>
            </a:pPr>
            <a:r>
              <a:rPr lang="en-US" sz="2400"/>
              <a:t>DYLAN REDDEN</a:t>
            </a:r>
            <a:endParaRPr sz="2400"/>
          </a:p>
          <a:p>
            <a:pPr indent="50800" lvl="0" marL="0" rtl="0" algn="l">
              <a:lnSpc>
                <a:spcPct val="120000"/>
              </a:lnSpc>
              <a:spcBef>
                <a:spcPts val="1000"/>
              </a:spcBef>
              <a:spcAft>
                <a:spcPts val="0"/>
              </a:spcAft>
              <a:buSzPts val="1400"/>
              <a:buFont typeface="Arial"/>
              <a:buChar char="•"/>
            </a:pPr>
            <a:r>
              <a:rPr lang="en-US" sz="2400"/>
              <a:t>CHRIS SCHMITT</a:t>
            </a:r>
            <a:endParaRPr sz="2400"/>
          </a:p>
          <a:p>
            <a:pPr indent="50800" lvl="0" marL="0" rtl="0" algn="l">
              <a:lnSpc>
                <a:spcPct val="120000"/>
              </a:lnSpc>
              <a:spcBef>
                <a:spcPts val="1000"/>
              </a:spcBef>
              <a:spcAft>
                <a:spcPts val="0"/>
              </a:spcAft>
              <a:buSzPts val="1400"/>
              <a:buFont typeface="Arial"/>
              <a:buChar char="•"/>
            </a:pPr>
            <a:r>
              <a:rPr lang="en-US" sz="2400"/>
              <a:t>DENNIS UGBEBOR</a:t>
            </a:r>
            <a:endParaRPr sz="2400"/>
          </a:p>
        </p:txBody>
      </p:sp>
      <p:pic>
        <p:nvPicPr>
          <p:cNvPr id="74" name="Google Shape;74;p14"/>
          <p:cNvPicPr preferRelativeResize="0"/>
          <p:nvPr/>
        </p:nvPicPr>
        <p:blipFill rotWithShape="1">
          <a:blip r:embed="rId3">
            <a:alphaModFix/>
          </a:blip>
          <a:srcRect b="0" l="0" r="0" t="0"/>
          <a:stretch/>
        </p:blipFill>
        <p:spPr>
          <a:xfrm>
            <a:off x="1995498" y="3096550"/>
            <a:ext cx="1000125" cy="990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913775" y="618517"/>
            <a:ext cx="10364400" cy="1596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Reminder - What are we?</a:t>
            </a:r>
            <a:endParaRPr/>
          </a:p>
        </p:txBody>
      </p:sp>
      <p:sp>
        <p:nvSpPr>
          <p:cNvPr id="80" name="Google Shape;80;p15"/>
          <p:cNvSpPr txBox="1"/>
          <p:nvPr>
            <p:ph idx="1" type="body"/>
          </p:nvPr>
        </p:nvSpPr>
        <p:spPr>
          <a:xfrm>
            <a:off x="913775" y="2367093"/>
            <a:ext cx="10364400" cy="3424200"/>
          </a:xfrm>
          <a:prstGeom prst="rect">
            <a:avLst/>
          </a:prstGeom>
        </p:spPr>
        <p:txBody>
          <a:bodyPr anchorCtr="0" anchor="t" bIns="45700" lIns="91425" spcFirstLastPara="1" rIns="91425" wrap="square" tIns="45700">
            <a:normAutofit/>
          </a:bodyPr>
          <a:lstStyle/>
          <a:p>
            <a:pPr indent="-317500" lvl="0" marL="457200" rtl="0" algn="l">
              <a:spcBef>
                <a:spcPts val="0"/>
              </a:spcBef>
              <a:spcAft>
                <a:spcPts val="0"/>
              </a:spcAft>
              <a:buClr>
                <a:srgbClr val="000000"/>
              </a:buClr>
              <a:buSzPts val="1400"/>
              <a:buFont typeface="Arial"/>
              <a:buChar char="●"/>
            </a:pPr>
            <a:r>
              <a:rPr lang="en-US"/>
              <a:t>Goal: Safe-browsing enhancement tool for average user</a:t>
            </a:r>
            <a:endParaRPr/>
          </a:p>
          <a:p>
            <a:pPr indent="-317500" lvl="0" marL="457200" rtl="0" algn="l">
              <a:spcBef>
                <a:spcPts val="0"/>
              </a:spcBef>
              <a:spcAft>
                <a:spcPts val="0"/>
              </a:spcAft>
              <a:buClr>
                <a:srgbClr val="000000"/>
              </a:buClr>
              <a:buSzPts val="1400"/>
              <a:buFont typeface="Arial"/>
              <a:buChar char="●"/>
            </a:pPr>
            <a:r>
              <a:rPr lang="en-US"/>
              <a:t>Premise:  Average user might not have</a:t>
            </a:r>
            <a:endParaRPr/>
          </a:p>
          <a:p>
            <a:pPr indent="-317500" lvl="1" marL="914400" rtl="0" algn="l">
              <a:spcBef>
                <a:spcPts val="0"/>
              </a:spcBef>
              <a:spcAft>
                <a:spcPts val="0"/>
              </a:spcAft>
              <a:buClr>
                <a:srgbClr val="000000"/>
              </a:buClr>
              <a:buSzPts val="1400"/>
              <a:buFont typeface="Arial"/>
              <a:buChar char="○"/>
            </a:pPr>
            <a:r>
              <a:rPr lang="en-US"/>
              <a:t>Cybersecurity Awareness training/exposure</a:t>
            </a:r>
            <a:endParaRPr/>
          </a:p>
          <a:p>
            <a:pPr indent="-317500" lvl="1" marL="914400" rtl="0" algn="l">
              <a:spcBef>
                <a:spcPts val="0"/>
              </a:spcBef>
              <a:spcAft>
                <a:spcPts val="0"/>
              </a:spcAft>
              <a:buClr>
                <a:srgbClr val="000000"/>
              </a:buClr>
              <a:buSzPts val="1400"/>
              <a:buFont typeface="Arial"/>
              <a:buChar char="○"/>
            </a:pPr>
            <a:r>
              <a:rPr lang="en-US"/>
              <a:t>Proficient understanding of the tool (webmail) they’re using</a:t>
            </a:r>
            <a:endParaRPr/>
          </a:p>
          <a:p>
            <a:pPr indent="-317500" lvl="1" marL="914400" rtl="0" algn="l">
              <a:spcBef>
                <a:spcPts val="0"/>
              </a:spcBef>
              <a:spcAft>
                <a:spcPts val="0"/>
              </a:spcAft>
              <a:buClr>
                <a:srgbClr val="000000"/>
              </a:buClr>
              <a:buSzPts val="1400"/>
              <a:buFont typeface="Arial"/>
              <a:buChar char="○"/>
            </a:pPr>
            <a:r>
              <a:rPr lang="en-US"/>
              <a:t>Access to methods for improvement</a:t>
            </a:r>
            <a:endParaRPr/>
          </a:p>
          <a:p>
            <a:pPr indent="0" lvl="0" marL="0" rtl="0" algn="l">
              <a:spcBef>
                <a:spcPts val="1000"/>
              </a:spcBef>
              <a:spcAft>
                <a:spcPts val="1600"/>
              </a:spcAft>
              <a:buNone/>
            </a:pPr>
            <a:r>
              <a:t/>
            </a:r>
            <a:endParaRPr/>
          </a:p>
        </p:txBody>
      </p:sp>
      <p:pic>
        <p:nvPicPr>
          <p:cNvPr id="81" name="Google Shape;81;p15"/>
          <p:cNvPicPr preferRelativeResize="0"/>
          <p:nvPr/>
        </p:nvPicPr>
        <p:blipFill>
          <a:blip r:embed="rId3">
            <a:alphaModFix/>
          </a:blip>
          <a:stretch>
            <a:fillRect/>
          </a:stretch>
        </p:blipFill>
        <p:spPr>
          <a:xfrm>
            <a:off x="7323450" y="4366525"/>
            <a:ext cx="3954725" cy="2491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913800" y="297042"/>
            <a:ext cx="10364400" cy="1596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Prototype </a:t>
            </a:r>
            <a:r>
              <a:rPr lang="en-US"/>
              <a:t>Structure</a:t>
            </a:r>
            <a:endParaRPr/>
          </a:p>
        </p:txBody>
      </p:sp>
      <p:pic>
        <p:nvPicPr>
          <p:cNvPr id="87" name="Google Shape;87;p16"/>
          <p:cNvPicPr preferRelativeResize="0"/>
          <p:nvPr/>
        </p:nvPicPr>
        <p:blipFill>
          <a:blip r:embed="rId3">
            <a:alphaModFix/>
          </a:blip>
          <a:stretch>
            <a:fillRect/>
          </a:stretch>
        </p:blipFill>
        <p:spPr>
          <a:xfrm>
            <a:off x="1270438" y="1284388"/>
            <a:ext cx="9115425" cy="5762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15600" y="593367"/>
            <a:ext cx="11360700" cy="9432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lang="en-US"/>
              <a:t>Development</a:t>
            </a:r>
            <a:endParaRPr/>
          </a:p>
        </p:txBody>
      </p:sp>
      <p:sp>
        <p:nvSpPr>
          <p:cNvPr id="93" name="Google Shape;93;p17"/>
          <p:cNvSpPr txBox="1"/>
          <p:nvPr>
            <p:ph type="title"/>
          </p:nvPr>
        </p:nvSpPr>
        <p:spPr>
          <a:xfrm>
            <a:off x="5925825" y="1536575"/>
            <a:ext cx="4669200" cy="1007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Difficulties</a:t>
            </a:r>
            <a:endParaRPr/>
          </a:p>
        </p:txBody>
      </p:sp>
      <p:sp>
        <p:nvSpPr>
          <p:cNvPr id="94" name="Google Shape;94;p17"/>
          <p:cNvSpPr txBox="1"/>
          <p:nvPr>
            <p:ph idx="1" type="body"/>
          </p:nvPr>
        </p:nvSpPr>
        <p:spPr>
          <a:xfrm>
            <a:off x="5925825" y="2648575"/>
            <a:ext cx="4669200" cy="4239300"/>
          </a:xfrm>
          <a:prstGeom prst="rect">
            <a:avLst/>
          </a:prstGeom>
        </p:spPr>
        <p:txBody>
          <a:bodyPr anchorCtr="0" anchor="t" bIns="121900" lIns="121900" spcFirstLastPara="1" rIns="121900" wrap="square" tIns="121900">
            <a:normAutofit/>
          </a:bodyPr>
          <a:lstStyle/>
          <a:p>
            <a:pPr indent="-349250" lvl="0" marL="457200" rtl="0" algn="l">
              <a:spcBef>
                <a:spcPts val="0"/>
              </a:spcBef>
              <a:spcAft>
                <a:spcPts val="0"/>
              </a:spcAft>
              <a:buSzPts val="1900"/>
              <a:buChar char="●"/>
            </a:pPr>
            <a:r>
              <a:rPr lang="en-US"/>
              <a:t>High levels of obfuscation</a:t>
            </a:r>
            <a:endParaRPr/>
          </a:p>
          <a:p>
            <a:pPr indent="-349250" lvl="0" marL="457200" rtl="0" algn="l">
              <a:spcBef>
                <a:spcPts val="0"/>
              </a:spcBef>
              <a:spcAft>
                <a:spcPts val="0"/>
              </a:spcAft>
              <a:buSzPts val="1900"/>
              <a:buChar char="●"/>
            </a:pPr>
            <a:r>
              <a:rPr lang="en-US"/>
              <a:t>Navigating tree structures</a:t>
            </a:r>
            <a:endParaRPr/>
          </a:p>
          <a:p>
            <a:pPr indent="-349250" lvl="0" marL="457200" rtl="0" algn="l">
              <a:spcBef>
                <a:spcPts val="0"/>
              </a:spcBef>
              <a:spcAft>
                <a:spcPts val="0"/>
              </a:spcAft>
              <a:buSzPts val="1900"/>
              <a:buChar char="●"/>
            </a:pPr>
            <a:r>
              <a:rPr lang="en-US"/>
              <a:t>Incompatibility</a:t>
            </a:r>
            <a:r>
              <a:rPr lang="en-US"/>
              <a:t> between different browser-based web clients</a:t>
            </a:r>
            <a:endParaRPr/>
          </a:p>
          <a:p>
            <a:pPr indent="-349250" lvl="0" marL="457200" rtl="0" algn="l">
              <a:spcBef>
                <a:spcPts val="0"/>
              </a:spcBef>
              <a:spcAft>
                <a:spcPts val="0"/>
              </a:spcAft>
              <a:buSzPts val="1900"/>
              <a:buChar char="●"/>
            </a:pPr>
            <a:r>
              <a:rPr lang="en-US"/>
              <a:t>Email validation</a:t>
            </a:r>
            <a:endParaRPr/>
          </a:p>
          <a:p>
            <a:pPr indent="-349250" lvl="0" marL="457200" rtl="0" algn="l">
              <a:spcBef>
                <a:spcPts val="0"/>
              </a:spcBef>
              <a:spcAft>
                <a:spcPts val="0"/>
              </a:spcAft>
              <a:buSzPts val="1900"/>
              <a:buChar char="●"/>
            </a:pPr>
            <a:r>
              <a:rPr lang="en-US"/>
              <a:t>Domain and address whitelists</a:t>
            </a:r>
            <a:endParaRPr/>
          </a:p>
          <a:p>
            <a:pPr indent="-349250" lvl="0" marL="457200" rtl="0" algn="l">
              <a:spcBef>
                <a:spcPts val="0"/>
              </a:spcBef>
              <a:spcAft>
                <a:spcPts val="0"/>
              </a:spcAft>
              <a:buSzPts val="1900"/>
              <a:buChar char="●"/>
            </a:pPr>
            <a:r>
              <a:rPr lang="en-US"/>
              <a:t>General lack of exposure to web development</a:t>
            </a:r>
            <a:endParaRPr/>
          </a:p>
          <a:p>
            <a:pPr indent="0" lvl="0" marL="457200" rtl="0" algn="l">
              <a:spcBef>
                <a:spcPts val="1600"/>
              </a:spcBef>
              <a:spcAft>
                <a:spcPts val="1600"/>
              </a:spcAft>
              <a:buNone/>
            </a:pPr>
            <a:r>
              <a:t/>
            </a:r>
            <a:endParaRPr/>
          </a:p>
        </p:txBody>
      </p:sp>
      <p:sp>
        <p:nvSpPr>
          <p:cNvPr id="95" name="Google Shape;95;p17"/>
          <p:cNvSpPr txBox="1"/>
          <p:nvPr>
            <p:ph type="title"/>
          </p:nvPr>
        </p:nvSpPr>
        <p:spPr>
          <a:xfrm>
            <a:off x="840950" y="1536575"/>
            <a:ext cx="4463400" cy="1007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Accomplishments	</a:t>
            </a:r>
            <a:endParaRPr/>
          </a:p>
        </p:txBody>
      </p:sp>
      <p:sp>
        <p:nvSpPr>
          <p:cNvPr id="96" name="Google Shape;96;p17"/>
          <p:cNvSpPr txBox="1"/>
          <p:nvPr>
            <p:ph idx="1" type="body"/>
          </p:nvPr>
        </p:nvSpPr>
        <p:spPr>
          <a:xfrm>
            <a:off x="840950" y="2648575"/>
            <a:ext cx="4463400" cy="4239300"/>
          </a:xfrm>
          <a:prstGeom prst="rect">
            <a:avLst/>
          </a:prstGeom>
        </p:spPr>
        <p:txBody>
          <a:bodyPr anchorCtr="0" anchor="t" bIns="121900" lIns="121900" spcFirstLastPara="1" rIns="121900" wrap="square" tIns="121900">
            <a:normAutofit/>
          </a:bodyPr>
          <a:lstStyle/>
          <a:p>
            <a:pPr indent="-349250" lvl="0" marL="457200" rtl="0" algn="l">
              <a:spcBef>
                <a:spcPts val="0"/>
              </a:spcBef>
              <a:spcAft>
                <a:spcPts val="0"/>
              </a:spcAft>
              <a:buSzPts val="1900"/>
              <a:buChar char="●"/>
            </a:pPr>
            <a:r>
              <a:rPr lang="en-US"/>
              <a:t>Functioning</a:t>
            </a:r>
            <a:r>
              <a:rPr lang="en-US"/>
              <a:t> Chrome Extension</a:t>
            </a:r>
            <a:endParaRPr/>
          </a:p>
          <a:p>
            <a:pPr indent="-349250" lvl="0" marL="457200" rtl="0" algn="l">
              <a:spcBef>
                <a:spcPts val="0"/>
              </a:spcBef>
              <a:spcAft>
                <a:spcPts val="0"/>
              </a:spcAft>
              <a:buSzPts val="1900"/>
              <a:buChar char="●"/>
            </a:pPr>
            <a:r>
              <a:rPr lang="en-US"/>
              <a:t>Extension ingests:</a:t>
            </a:r>
            <a:endParaRPr/>
          </a:p>
          <a:p>
            <a:pPr indent="-330200" lvl="1" marL="914400" rtl="0" algn="l">
              <a:spcBef>
                <a:spcPts val="0"/>
              </a:spcBef>
              <a:spcAft>
                <a:spcPts val="0"/>
              </a:spcAft>
              <a:buSzPts val="1600"/>
              <a:buChar char="○"/>
            </a:pPr>
            <a:r>
              <a:rPr lang="en-US"/>
              <a:t>Sender Email Address</a:t>
            </a:r>
            <a:endParaRPr/>
          </a:p>
          <a:p>
            <a:pPr indent="-330200" lvl="1" marL="914400" rtl="0" algn="l">
              <a:spcBef>
                <a:spcPts val="0"/>
              </a:spcBef>
              <a:spcAft>
                <a:spcPts val="0"/>
              </a:spcAft>
              <a:buSzPts val="1600"/>
              <a:buChar char="○"/>
            </a:pPr>
            <a:r>
              <a:rPr lang="en-US"/>
              <a:t>Sender Name</a:t>
            </a:r>
            <a:endParaRPr/>
          </a:p>
          <a:p>
            <a:pPr indent="-330200" lvl="1" marL="914400" rtl="0" algn="l">
              <a:spcBef>
                <a:spcPts val="0"/>
              </a:spcBef>
              <a:spcAft>
                <a:spcPts val="0"/>
              </a:spcAft>
              <a:buSzPts val="1600"/>
              <a:buChar char="○"/>
            </a:pPr>
            <a:r>
              <a:rPr lang="en-US"/>
              <a:t>URLs in Body of Email</a:t>
            </a:r>
            <a:endParaRPr/>
          </a:p>
          <a:p>
            <a:pPr indent="-349250" lvl="0" marL="457200" rtl="0" algn="l">
              <a:spcBef>
                <a:spcPts val="0"/>
              </a:spcBef>
              <a:spcAft>
                <a:spcPts val="0"/>
              </a:spcAft>
              <a:buSzPts val="1900"/>
              <a:buChar char="●"/>
            </a:pPr>
            <a:r>
              <a:rPr lang="en-US"/>
              <a:t>Functions:</a:t>
            </a:r>
            <a:endParaRPr/>
          </a:p>
          <a:p>
            <a:pPr indent="-330200" lvl="1" marL="914400" rtl="0" algn="l">
              <a:spcBef>
                <a:spcPts val="0"/>
              </a:spcBef>
              <a:spcAft>
                <a:spcPts val="0"/>
              </a:spcAft>
              <a:buSzPts val="1600"/>
              <a:buChar char="○"/>
            </a:pPr>
            <a:r>
              <a:rPr lang="en-US"/>
              <a:t>Manipulate CSS of web page</a:t>
            </a:r>
            <a:endParaRPr/>
          </a:p>
          <a:p>
            <a:pPr indent="-330200" lvl="1" marL="914400" rtl="0" algn="l">
              <a:spcBef>
                <a:spcPts val="0"/>
              </a:spcBef>
              <a:spcAft>
                <a:spcPts val="0"/>
              </a:spcAft>
              <a:buSzPts val="1600"/>
              <a:buChar char="○"/>
            </a:pPr>
            <a:r>
              <a:rPr lang="en-US"/>
              <a:t>Validate Senders email address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US"/>
              <a:t>Risk Assessment - Did it change?</a:t>
            </a:r>
            <a:endParaRPr/>
          </a:p>
        </p:txBody>
      </p:sp>
      <p:sp>
        <p:nvSpPr>
          <p:cNvPr id="102" name="Google Shape;102;p18"/>
          <p:cNvSpPr txBox="1"/>
          <p:nvPr>
            <p:ph idx="1" type="body"/>
          </p:nvPr>
        </p:nvSpPr>
        <p:spPr>
          <a:xfrm>
            <a:off x="913775" y="2367093"/>
            <a:ext cx="10364452" cy="3424107"/>
          </a:xfrm>
          <a:prstGeom prst="rect">
            <a:avLst/>
          </a:prstGeom>
          <a:noFill/>
          <a:ln>
            <a:noFill/>
          </a:ln>
        </p:spPr>
        <p:txBody>
          <a:bodyPr anchorCtr="0" anchor="t" bIns="45700" lIns="91425" spcFirstLastPara="1" rIns="91425" wrap="square" tIns="45700">
            <a:normAutofit/>
          </a:bodyPr>
          <a:lstStyle/>
          <a:p>
            <a:pPr indent="-342900" lvl="0" marL="457200" rtl="0" algn="l">
              <a:lnSpc>
                <a:spcPct val="120000"/>
              </a:lnSpc>
              <a:spcBef>
                <a:spcPts val="0"/>
              </a:spcBef>
              <a:spcAft>
                <a:spcPts val="0"/>
              </a:spcAft>
              <a:buSzPts val="1800"/>
              <a:buAutoNum type="arabicPeriod"/>
            </a:pPr>
            <a:r>
              <a:rPr lang="en-US"/>
              <a:t>Limited project timeline</a:t>
            </a:r>
            <a:endParaRPr/>
          </a:p>
          <a:p>
            <a:pPr indent="-342900" lvl="0" marL="457200" rtl="0" algn="l">
              <a:lnSpc>
                <a:spcPct val="120000"/>
              </a:lnSpc>
              <a:spcBef>
                <a:spcPts val="0"/>
              </a:spcBef>
              <a:spcAft>
                <a:spcPts val="0"/>
              </a:spcAft>
              <a:buSzPts val="1800"/>
              <a:buAutoNum type="arabicPeriod"/>
            </a:pPr>
            <a:r>
              <a:rPr lang="en-US"/>
              <a:t>Web Development Woes</a:t>
            </a:r>
            <a:endParaRPr/>
          </a:p>
          <a:p>
            <a:pPr indent="-342900" lvl="0" marL="457200" rtl="0" algn="l">
              <a:lnSpc>
                <a:spcPct val="120000"/>
              </a:lnSpc>
              <a:spcBef>
                <a:spcPts val="0"/>
              </a:spcBef>
              <a:spcAft>
                <a:spcPts val="0"/>
              </a:spcAft>
              <a:buSzPts val="1800"/>
              <a:buAutoNum type="arabicPeriod"/>
            </a:pPr>
            <a:r>
              <a:rPr lang="en-US"/>
              <a:t>Can the team come together to reach the finish line?</a:t>
            </a:r>
            <a:endParaRPr/>
          </a:p>
          <a:p>
            <a:pPr indent="-342900" lvl="0" marL="457200" rtl="0" algn="l">
              <a:lnSpc>
                <a:spcPct val="120000"/>
              </a:lnSpc>
              <a:spcBef>
                <a:spcPts val="0"/>
              </a:spcBef>
              <a:spcAft>
                <a:spcPts val="0"/>
              </a:spcAft>
              <a:buSzPts val="1800"/>
              <a:buAutoNum type="arabicPeriod"/>
            </a:pPr>
            <a:r>
              <a:rPr lang="en-US"/>
              <a:t>Product </a:t>
            </a:r>
            <a:r>
              <a:rPr lang="en-US"/>
              <a:t>ineffectiveness</a:t>
            </a:r>
            <a:r>
              <a:rPr lang="en-US"/>
              <a:t> </a:t>
            </a:r>
            <a:endParaRPr/>
          </a:p>
          <a:p>
            <a:pPr indent="-342900" lvl="0" marL="457200" rtl="0" algn="l">
              <a:lnSpc>
                <a:spcPct val="120000"/>
              </a:lnSpc>
              <a:spcBef>
                <a:spcPts val="0"/>
              </a:spcBef>
              <a:spcAft>
                <a:spcPts val="0"/>
              </a:spcAft>
              <a:buSzPts val="1800"/>
              <a:buAutoNum type="arabicPeriod"/>
            </a:pPr>
            <a:r>
              <a:rPr lang="en-US"/>
              <a:t>Changes to the Chrome development environment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913775" y="618517"/>
            <a:ext cx="10364400" cy="1596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Environment</a:t>
            </a:r>
            <a:r>
              <a:rPr lang="en-US"/>
              <a:t> Setup</a:t>
            </a:r>
            <a:endParaRPr/>
          </a:p>
        </p:txBody>
      </p:sp>
      <p:sp>
        <p:nvSpPr>
          <p:cNvPr id="108" name="Google Shape;108;p19"/>
          <p:cNvSpPr txBox="1"/>
          <p:nvPr>
            <p:ph idx="1" type="body"/>
          </p:nvPr>
        </p:nvSpPr>
        <p:spPr>
          <a:xfrm>
            <a:off x="913775" y="2367100"/>
            <a:ext cx="7178100" cy="34242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rgbClr val="24292F"/>
              </a:buClr>
              <a:buSzPts val="1800"/>
              <a:buFont typeface="Arial"/>
              <a:buChar char="●"/>
            </a:pPr>
            <a:r>
              <a:rPr lang="en-US" sz="1800">
                <a:solidFill>
                  <a:srgbClr val="24292F"/>
                </a:solidFill>
                <a:highlight>
                  <a:srgbClr val="FFFFFF"/>
                </a:highlight>
              </a:rPr>
              <a:t>Clone our No Phishing Zone repository</a:t>
            </a:r>
            <a:endParaRPr sz="1800">
              <a:solidFill>
                <a:srgbClr val="24292F"/>
              </a:solidFill>
              <a:highlight>
                <a:srgbClr val="FFFFFF"/>
              </a:highlight>
            </a:endParaRPr>
          </a:p>
          <a:p>
            <a:pPr indent="-342900" lvl="0" marL="457200" rtl="0" algn="l">
              <a:lnSpc>
                <a:spcPct val="115000"/>
              </a:lnSpc>
              <a:spcBef>
                <a:spcPts val="0"/>
              </a:spcBef>
              <a:spcAft>
                <a:spcPts val="0"/>
              </a:spcAft>
              <a:buClr>
                <a:srgbClr val="24292F"/>
              </a:buClr>
              <a:buSzPts val="1800"/>
              <a:buChar char="●"/>
            </a:pPr>
            <a:r>
              <a:rPr lang="en-US" sz="1800">
                <a:solidFill>
                  <a:srgbClr val="24292F"/>
                </a:solidFill>
                <a:highlight>
                  <a:srgbClr val="FFFFFF"/>
                </a:highlight>
              </a:rPr>
              <a:t>Open Google Chrome</a:t>
            </a:r>
            <a:endParaRPr sz="1800">
              <a:solidFill>
                <a:srgbClr val="24292F"/>
              </a:solidFill>
              <a:highlight>
                <a:srgbClr val="FFFFFF"/>
              </a:highlight>
            </a:endParaRPr>
          </a:p>
          <a:p>
            <a:pPr indent="-342900" lvl="0" marL="457200" rtl="0" algn="l">
              <a:lnSpc>
                <a:spcPct val="115000"/>
              </a:lnSpc>
              <a:spcBef>
                <a:spcPts val="0"/>
              </a:spcBef>
              <a:spcAft>
                <a:spcPts val="0"/>
              </a:spcAft>
              <a:buClr>
                <a:srgbClr val="24292F"/>
              </a:buClr>
              <a:buSzPts val="1800"/>
              <a:buFont typeface="Arial"/>
              <a:buChar char="●"/>
            </a:pPr>
            <a:r>
              <a:rPr lang="en-US" sz="1800">
                <a:solidFill>
                  <a:srgbClr val="24292F"/>
                </a:solidFill>
                <a:highlight>
                  <a:srgbClr val="FFFFFF"/>
                </a:highlight>
              </a:rPr>
              <a:t>Navigate to chrome://extensions/</a:t>
            </a:r>
            <a:endParaRPr sz="1800">
              <a:solidFill>
                <a:srgbClr val="24292F"/>
              </a:solidFill>
              <a:highlight>
                <a:srgbClr val="FFFFFF"/>
              </a:highlight>
            </a:endParaRPr>
          </a:p>
          <a:p>
            <a:pPr indent="-342900" lvl="0" marL="457200" rtl="0" algn="l">
              <a:lnSpc>
                <a:spcPct val="115000"/>
              </a:lnSpc>
              <a:spcBef>
                <a:spcPts val="0"/>
              </a:spcBef>
              <a:spcAft>
                <a:spcPts val="0"/>
              </a:spcAft>
              <a:buClr>
                <a:srgbClr val="24292F"/>
              </a:buClr>
              <a:buSzPts val="1800"/>
              <a:buFont typeface="Arial"/>
              <a:buChar char="●"/>
            </a:pPr>
            <a:r>
              <a:rPr lang="en-US" sz="1800">
                <a:solidFill>
                  <a:srgbClr val="24292F"/>
                </a:solidFill>
                <a:highlight>
                  <a:srgbClr val="FFFFFF"/>
                </a:highlight>
              </a:rPr>
              <a:t>Enable Developer Mode</a:t>
            </a:r>
            <a:endParaRPr sz="1800">
              <a:solidFill>
                <a:srgbClr val="24292F"/>
              </a:solidFill>
              <a:highlight>
                <a:srgbClr val="FFFFFF"/>
              </a:highlight>
            </a:endParaRPr>
          </a:p>
          <a:p>
            <a:pPr indent="-342900" lvl="0" marL="457200" rtl="0" algn="l">
              <a:lnSpc>
                <a:spcPct val="115000"/>
              </a:lnSpc>
              <a:spcBef>
                <a:spcPts val="0"/>
              </a:spcBef>
              <a:spcAft>
                <a:spcPts val="0"/>
              </a:spcAft>
              <a:buClr>
                <a:srgbClr val="24292F"/>
              </a:buClr>
              <a:buSzPts val="1800"/>
              <a:buFont typeface="Arial"/>
              <a:buChar char="●"/>
            </a:pPr>
            <a:r>
              <a:rPr lang="en-US" sz="1800">
                <a:solidFill>
                  <a:srgbClr val="24292F"/>
                </a:solidFill>
                <a:highlight>
                  <a:srgbClr val="FFFFFF"/>
                </a:highlight>
              </a:rPr>
              <a:t>Select Unpack Extension</a:t>
            </a:r>
            <a:endParaRPr sz="1800">
              <a:solidFill>
                <a:srgbClr val="24292F"/>
              </a:solidFill>
              <a:highlight>
                <a:srgbClr val="FFFFFF"/>
              </a:highlight>
            </a:endParaRPr>
          </a:p>
          <a:p>
            <a:pPr indent="-342900" lvl="0" marL="457200" rtl="0" algn="l">
              <a:lnSpc>
                <a:spcPct val="115000"/>
              </a:lnSpc>
              <a:spcBef>
                <a:spcPts val="0"/>
              </a:spcBef>
              <a:spcAft>
                <a:spcPts val="0"/>
              </a:spcAft>
              <a:buClr>
                <a:srgbClr val="24292F"/>
              </a:buClr>
              <a:buSzPts val="1800"/>
              <a:buFont typeface="Arial"/>
              <a:buChar char="●"/>
            </a:pPr>
            <a:r>
              <a:rPr lang="en-US" sz="1800">
                <a:solidFill>
                  <a:srgbClr val="24292F"/>
                </a:solidFill>
                <a:highlight>
                  <a:srgbClr val="FFFFFF"/>
                </a:highlight>
              </a:rPr>
              <a:t>Select the No Phishing Zone folder you cloned into your github folder</a:t>
            </a:r>
            <a:endParaRPr sz="1800">
              <a:solidFill>
                <a:srgbClr val="24292F"/>
              </a:solidFill>
              <a:highlight>
                <a:srgbClr val="FFFFFF"/>
              </a:highlight>
            </a:endParaRPr>
          </a:p>
          <a:p>
            <a:pPr indent="-342900" lvl="0" marL="457200" rtl="0" algn="l">
              <a:lnSpc>
                <a:spcPct val="115000"/>
              </a:lnSpc>
              <a:spcBef>
                <a:spcPts val="0"/>
              </a:spcBef>
              <a:spcAft>
                <a:spcPts val="0"/>
              </a:spcAft>
              <a:buClr>
                <a:srgbClr val="24292F"/>
              </a:buClr>
              <a:buSzPts val="1800"/>
              <a:buChar char="●"/>
            </a:pPr>
            <a:r>
              <a:rPr lang="en-US" sz="1800">
                <a:solidFill>
                  <a:srgbClr val="24292F"/>
                </a:solidFill>
                <a:highlight>
                  <a:srgbClr val="FFFFFF"/>
                </a:highlight>
              </a:rPr>
              <a:t>Once the extension is enabled navigate to a Google Mail (Gmail) Account and open an email</a:t>
            </a:r>
            <a:endParaRPr sz="1800">
              <a:solidFill>
                <a:srgbClr val="24292F"/>
              </a:solidFill>
              <a:highlight>
                <a:srgbClr val="FFFFFF"/>
              </a:highlight>
            </a:endParaRPr>
          </a:p>
          <a:p>
            <a:pPr indent="0" lvl="0" marL="457200" rtl="0" algn="l">
              <a:spcBef>
                <a:spcPts val="1000"/>
              </a:spcBef>
              <a:spcAft>
                <a:spcPts val="1600"/>
              </a:spcAft>
              <a:buNone/>
            </a:pPr>
            <a:r>
              <a:t/>
            </a:r>
            <a:endParaRPr/>
          </a:p>
        </p:txBody>
      </p:sp>
      <p:pic>
        <p:nvPicPr>
          <p:cNvPr id="109" name="Google Shape;109;p19"/>
          <p:cNvPicPr preferRelativeResize="0"/>
          <p:nvPr/>
        </p:nvPicPr>
        <p:blipFill>
          <a:blip r:embed="rId3">
            <a:alphaModFix/>
          </a:blip>
          <a:stretch>
            <a:fillRect/>
          </a:stretch>
        </p:blipFill>
        <p:spPr>
          <a:xfrm>
            <a:off x="7537566" y="2367100"/>
            <a:ext cx="4507184" cy="2535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913800" y="731542"/>
            <a:ext cx="10364400" cy="1596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Live Demonstration</a:t>
            </a:r>
            <a:endParaRPr/>
          </a:p>
        </p:txBody>
      </p:sp>
      <p:pic>
        <p:nvPicPr>
          <p:cNvPr id="115" name="Google Shape;115;p20"/>
          <p:cNvPicPr preferRelativeResize="0"/>
          <p:nvPr/>
        </p:nvPicPr>
        <p:blipFill>
          <a:blip r:embed="rId3">
            <a:alphaModFix/>
          </a:blip>
          <a:stretch>
            <a:fillRect/>
          </a:stretch>
        </p:blipFill>
        <p:spPr>
          <a:xfrm>
            <a:off x="2033150" y="2084392"/>
            <a:ext cx="8125688" cy="42253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913799" y="984067"/>
            <a:ext cx="10364400" cy="1596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US"/>
              <a:t>QUESTIONS?  FEEDBACK?</a:t>
            </a:r>
            <a:endParaRPr/>
          </a:p>
        </p:txBody>
      </p:sp>
      <p:pic>
        <p:nvPicPr>
          <p:cNvPr id="121" name="Google Shape;121;p21"/>
          <p:cNvPicPr preferRelativeResize="0"/>
          <p:nvPr/>
        </p:nvPicPr>
        <p:blipFill>
          <a:blip r:embed="rId3">
            <a:alphaModFix/>
          </a:blip>
          <a:stretch>
            <a:fillRect/>
          </a:stretch>
        </p:blipFill>
        <p:spPr>
          <a:xfrm>
            <a:off x="3283500" y="2377769"/>
            <a:ext cx="5625007" cy="27573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