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Lst>
  <p:sldSz cy="5143500" cx="9144000"/>
  <p:notesSz cx="6858000" cy="9144000"/>
  <p:embeddedFontLst>
    <p:embeddedFont>
      <p:font typeface="Amatic SC"/>
      <p:regular r:id="rId194"/>
      <p:bold r:id="rId1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44">
          <p15:clr>
            <a:srgbClr val="A4A3A4"/>
          </p15:clr>
        </p15:guide>
        <p15:guide id="2" pos="3013">
          <p15:clr>
            <a:srgbClr val="A4A3A4"/>
          </p15:clr>
        </p15:guide>
        <p15:guide id="3" pos="454">
          <p15:clr>
            <a:srgbClr val="9AA0A6"/>
          </p15:clr>
        </p15:guide>
        <p15:guide id="4" orient="horz" pos="1112">
          <p15:clr>
            <a:srgbClr val="9AA0A6"/>
          </p15:clr>
        </p15:guide>
        <p15:guide id="5" orient="horz" pos="6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0A067D7-E303-45DF-A6ED-7193D7EDB784}">
  <a:tblStyle styleId="{00A067D7-E303-45DF-A6ED-7193D7EDB7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44" orient="horz"/>
        <p:guide pos="3013"/>
        <p:guide pos="454"/>
        <p:guide pos="1112" orient="horz"/>
        <p:guide pos="68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font" Target="fonts/AmaticSC-regular.fntdata"/><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5" Type="http://schemas.openxmlformats.org/officeDocument/2006/relationships/font" Target="fonts/AmaticSC-bold.fntdata"/><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0cf99713a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0cf99713a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4ad546876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4ad546876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54ad546876_4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54ad546876_4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54ad546876_4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54ad546876_4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54ad546876_3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54ad546876_3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54ad546876_4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54ad546876_4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54ad546876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54ad546876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54ad546876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54ad546876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54ad546876_4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54ad546876_4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54ad546876_4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54ad546876_4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54ad546876_4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54ad546876_4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54ad546876_4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54ad546876_4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funkcja z parametremi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4ad546876_4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4ad546876_4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54ad546876_4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54ad546876_4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g54ad546876_4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54ad546876_4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funkcja z parametremi</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g54ad546876_4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54ad546876_4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54ad546876_4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54ad546876_4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funkcja z parametremi</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54ad546876_3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54ad546876_3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54ad546876_4_1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54ad546876_4_1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54ad546876_4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54ad546876_4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54ad546876_4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54ad546876_4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54ad546876_4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54ad546876_4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54ad546876_4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54ad546876_4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4ad546876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4ad546876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54ad546876_4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54ad546876_4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54ad546876_4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54ad546876_4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54ad546876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54ad546876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54ad546876_6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4ad546876_6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54ad546876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54ad546876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54ad546876_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54ad546876_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54ad546876_6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54ad546876_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g54ad546876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54ad546876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g54ad546876_4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54ad546876_4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g54ad546876_4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54ad546876_4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4ad546876_4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4ad546876_4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54ad546876_4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54ad546876_4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funkcja z parametremi</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Google Shape;902;g54ad546876_4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54ad546876_4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54ad546876_4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4ad546876_4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g54ad546876_4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54ad546876_4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funkcja z parametremi</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g54ad546876_4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54ad546876_4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Google Shape;925;g54ad546876_3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54ad546876_3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54ad546876_4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54ad546876_4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Google Shape;936;g54ad546876_6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54ad546876_6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g54ad546876_6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54ad546876_6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54ad546876_4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54ad546876_4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4ad546876_4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4ad546876_4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Google Shape;951;g54ad546876_4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54ad546876_4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54ad546876_4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54ad546876_4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g54ad546876_4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54ad546876_4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Google Shape;969;g54ad546876_4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54ad546876_4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4" name="Shape 974"/>
        <p:cNvGrpSpPr/>
        <p:nvPr/>
      </p:nvGrpSpPr>
      <p:grpSpPr>
        <a:xfrm>
          <a:off x="0" y="0"/>
          <a:ext cx="0" cy="0"/>
          <a:chOff x="0" y="0"/>
          <a:chExt cx="0" cy="0"/>
        </a:xfrm>
      </p:grpSpPr>
      <p:sp>
        <p:nvSpPr>
          <p:cNvPr id="975" name="Google Shape;975;g54ad546876_3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54ad546876_3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g54ad546876_4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54ad546876_4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Google Shape;986;g54ad546876_4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54ad546876_4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Google Shape;991;g54ad546876_4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54ad546876_4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g54ad546876_4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54ad546876_4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g54ad546876_4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54ad546876_4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4ad546876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4ad546876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54ad546876_4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54ad546876_4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g54ad546876_6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54ad546876_6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9" name="Shape 1019"/>
        <p:cNvGrpSpPr/>
        <p:nvPr/>
      </p:nvGrpSpPr>
      <p:grpSpPr>
        <a:xfrm>
          <a:off x="0" y="0"/>
          <a:ext cx="0" cy="0"/>
          <a:chOff x="0" y="0"/>
          <a:chExt cx="0" cy="0"/>
        </a:xfrm>
      </p:grpSpPr>
      <p:sp>
        <p:nvSpPr>
          <p:cNvPr id="1020" name="Google Shape;1020;g54ad546876_3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54ad546876_3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Google Shape;1026;g54ad546876_6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54ad546876_6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54ad546876_6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54ad546876_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g54ad546876_4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54ad546876_4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g54ad546876_6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54ad546876_6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6" name="Shape 1046"/>
        <p:cNvGrpSpPr/>
        <p:nvPr/>
      </p:nvGrpSpPr>
      <p:grpSpPr>
        <a:xfrm>
          <a:off x="0" y="0"/>
          <a:ext cx="0" cy="0"/>
          <a:chOff x="0" y="0"/>
          <a:chExt cx="0" cy="0"/>
        </a:xfrm>
      </p:grpSpPr>
      <p:sp>
        <p:nvSpPr>
          <p:cNvPr id="1047" name="Google Shape;1047;g54ad546876_4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54ad546876_4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g54ad546876_4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4ad546876_4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Google Shape;1058;g54ad546876_4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54ad546876_4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funkcja z parametremi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4ad546876_4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ad546876_4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g54ad546876_4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54ad546876_4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8" name="Shape 1068"/>
        <p:cNvGrpSpPr/>
        <p:nvPr/>
      </p:nvGrpSpPr>
      <p:grpSpPr>
        <a:xfrm>
          <a:off x="0" y="0"/>
          <a:ext cx="0" cy="0"/>
          <a:chOff x="0" y="0"/>
          <a:chExt cx="0" cy="0"/>
        </a:xfrm>
      </p:grpSpPr>
      <p:sp>
        <p:nvSpPr>
          <p:cNvPr id="1069" name="Google Shape;1069;g54ad546876_4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54ad546876_4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g54ad546876_3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54ad546876_3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Google Shape;1081;g54ad546876_4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54ad546876_4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g54ad546876_6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54ad546876_6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0" name="Shape 1090"/>
        <p:cNvGrpSpPr/>
        <p:nvPr/>
      </p:nvGrpSpPr>
      <p:grpSpPr>
        <a:xfrm>
          <a:off x="0" y="0"/>
          <a:ext cx="0" cy="0"/>
          <a:chOff x="0" y="0"/>
          <a:chExt cx="0" cy="0"/>
        </a:xfrm>
      </p:grpSpPr>
      <p:sp>
        <p:nvSpPr>
          <p:cNvPr id="1091" name="Google Shape;1091;g54ad546876_6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54ad546876_6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54ad546876_6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4ad546876_6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1" name="Shape 1101"/>
        <p:cNvGrpSpPr/>
        <p:nvPr/>
      </p:nvGrpSpPr>
      <p:grpSpPr>
        <a:xfrm>
          <a:off x="0" y="0"/>
          <a:ext cx="0" cy="0"/>
          <a:chOff x="0" y="0"/>
          <a:chExt cx="0" cy="0"/>
        </a:xfrm>
      </p:grpSpPr>
      <p:sp>
        <p:nvSpPr>
          <p:cNvPr id="1102" name="Google Shape;1102;g54ad546876_6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54ad546876_6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5" name="Shape 1105"/>
        <p:cNvGrpSpPr/>
        <p:nvPr/>
      </p:nvGrpSpPr>
      <p:grpSpPr>
        <a:xfrm>
          <a:off x="0" y="0"/>
          <a:ext cx="0" cy="0"/>
          <a:chOff x="0" y="0"/>
          <a:chExt cx="0" cy="0"/>
        </a:xfrm>
      </p:grpSpPr>
      <p:sp>
        <p:nvSpPr>
          <p:cNvPr id="1106" name="Google Shape;1106;g54ad546876_6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54ad546876_6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0" name="Shape 1110"/>
        <p:cNvGrpSpPr/>
        <p:nvPr/>
      </p:nvGrpSpPr>
      <p:grpSpPr>
        <a:xfrm>
          <a:off x="0" y="0"/>
          <a:ext cx="0" cy="0"/>
          <a:chOff x="0" y="0"/>
          <a:chExt cx="0" cy="0"/>
        </a:xfrm>
      </p:grpSpPr>
      <p:sp>
        <p:nvSpPr>
          <p:cNvPr id="1111" name="Google Shape;1111;g54ad546876_6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54ad546876_6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pokazac przyład condition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4ad546876_4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4ad546876_4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Google Shape;1117;g54ad546876_4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54ad546876_4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1" name="Shape 1121"/>
        <p:cNvGrpSpPr/>
        <p:nvPr/>
      </p:nvGrpSpPr>
      <p:grpSpPr>
        <a:xfrm>
          <a:off x="0" y="0"/>
          <a:ext cx="0" cy="0"/>
          <a:chOff x="0" y="0"/>
          <a:chExt cx="0" cy="0"/>
        </a:xfrm>
      </p:grpSpPr>
      <p:sp>
        <p:nvSpPr>
          <p:cNvPr id="1122" name="Google Shape;1122;g54ad546876_4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54ad546876_4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7" name="Shape 1127"/>
        <p:cNvGrpSpPr/>
        <p:nvPr/>
      </p:nvGrpSpPr>
      <p:grpSpPr>
        <a:xfrm>
          <a:off x="0" y="0"/>
          <a:ext cx="0" cy="0"/>
          <a:chOff x="0" y="0"/>
          <a:chExt cx="0" cy="0"/>
        </a:xfrm>
      </p:grpSpPr>
      <p:sp>
        <p:nvSpPr>
          <p:cNvPr id="1128" name="Google Shape;1128;g54ad546876_4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54ad546876_4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funkcja z parametremi</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3" name="Shape 1133"/>
        <p:cNvGrpSpPr/>
        <p:nvPr/>
      </p:nvGrpSpPr>
      <p:grpSpPr>
        <a:xfrm>
          <a:off x="0" y="0"/>
          <a:ext cx="0" cy="0"/>
          <a:chOff x="0" y="0"/>
          <a:chExt cx="0" cy="0"/>
        </a:xfrm>
      </p:grpSpPr>
      <p:sp>
        <p:nvSpPr>
          <p:cNvPr id="1134" name="Google Shape;1134;g54ad546876_4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54ad546876_4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9" name="Shape 1139"/>
        <p:cNvGrpSpPr/>
        <p:nvPr/>
      </p:nvGrpSpPr>
      <p:grpSpPr>
        <a:xfrm>
          <a:off x="0" y="0"/>
          <a:ext cx="0" cy="0"/>
          <a:chOff x="0" y="0"/>
          <a:chExt cx="0" cy="0"/>
        </a:xfrm>
      </p:grpSpPr>
      <p:sp>
        <p:nvSpPr>
          <p:cNvPr id="1140" name="Google Shape;1140;g54ad546876_4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54ad546876_4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funkcja z parametremi</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5" name="Shape 1145"/>
        <p:cNvGrpSpPr/>
        <p:nvPr/>
      </p:nvGrpSpPr>
      <p:grpSpPr>
        <a:xfrm>
          <a:off x="0" y="0"/>
          <a:ext cx="0" cy="0"/>
          <a:chOff x="0" y="0"/>
          <a:chExt cx="0" cy="0"/>
        </a:xfrm>
      </p:grpSpPr>
      <p:sp>
        <p:nvSpPr>
          <p:cNvPr id="1146" name="Google Shape;1146;g54ad546876_4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54ad546876_4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1" name="Shape 1151"/>
        <p:cNvGrpSpPr/>
        <p:nvPr/>
      </p:nvGrpSpPr>
      <p:grpSpPr>
        <a:xfrm>
          <a:off x="0" y="0"/>
          <a:ext cx="0" cy="0"/>
          <a:chOff x="0" y="0"/>
          <a:chExt cx="0" cy="0"/>
        </a:xfrm>
      </p:grpSpPr>
      <p:sp>
        <p:nvSpPr>
          <p:cNvPr id="1152" name="Google Shape;1152;g54ad546876_4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54ad546876_4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funkcja z parametremi</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6" name="Shape 1156"/>
        <p:cNvGrpSpPr/>
        <p:nvPr/>
      </p:nvGrpSpPr>
      <p:grpSpPr>
        <a:xfrm>
          <a:off x="0" y="0"/>
          <a:ext cx="0" cy="0"/>
          <a:chOff x="0" y="0"/>
          <a:chExt cx="0" cy="0"/>
        </a:xfrm>
      </p:grpSpPr>
      <p:sp>
        <p:nvSpPr>
          <p:cNvPr id="1157" name="Google Shape;1157;g54ad546876_4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54ad546876_4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3" name="Shape 1163"/>
        <p:cNvGrpSpPr/>
        <p:nvPr/>
      </p:nvGrpSpPr>
      <p:grpSpPr>
        <a:xfrm>
          <a:off x="0" y="0"/>
          <a:ext cx="0" cy="0"/>
          <a:chOff x="0" y="0"/>
          <a:chExt cx="0" cy="0"/>
        </a:xfrm>
      </p:grpSpPr>
      <p:sp>
        <p:nvSpPr>
          <p:cNvPr id="1164" name="Google Shape;1164;g54ad546876_4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54ad546876_4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funkcja z parametremi</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9" name="Shape 1169"/>
        <p:cNvGrpSpPr/>
        <p:nvPr/>
      </p:nvGrpSpPr>
      <p:grpSpPr>
        <a:xfrm>
          <a:off x="0" y="0"/>
          <a:ext cx="0" cy="0"/>
          <a:chOff x="0" y="0"/>
          <a:chExt cx="0" cy="0"/>
        </a:xfrm>
      </p:grpSpPr>
      <p:sp>
        <p:nvSpPr>
          <p:cNvPr id="1170" name="Google Shape;1170;g54ad546876_4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54ad546876_4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4ad546876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4ad546876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flow channel - kanał przepływowy.</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4" name="Shape 1174"/>
        <p:cNvGrpSpPr/>
        <p:nvPr/>
      </p:nvGrpSpPr>
      <p:grpSpPr>
        <a:xfrm>
          <a:off x="0" y="0"/>
          <a:ext cx="0" cy="0"/>
          <a:chOff x="0" y="0"/>
          <a:chExt cx="0" cy="0"/>
        </a:xfrm>
      </p:grpSpPr>
      <p:sp>
        <p:nvSpPr>
          <p:cNvPr id="1175" name="Google Shape;1175;g54ad546876_3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54ad546876_3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9" name="Shape 1179"/>
        <p:cNvGrpSpPr/>
        <p:nvPr/>
      </p:nvGrpSpPr>
      <p:grpSpPr>
        <a:xfrm>
          <a:off x="0" y="0"/>
          <a:ext cx="0" cy="0"/>
          <a:chOff x="0" y="0"/>
          <a:chExt cx="0" cy="0"/>
        </a:xfrm>
      </p:grpSpPr>
      <p:sp>
        <p:nvSpPr>
          <p:cNvPr id="1180" name="Google Shape;1180;g54ad546876_6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54ad546876_6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5" name="Shape 1185"/>
        <p:cNvGrpSpPr/>
        <p:nvPr/>
      </p:nvGrpSpPr>
      <p:grpSpPr>
        <a:xfrm>
          <a:off x="0" y="0"/>
          <a:ext cx="0" cy="0"/>
          <a:chOff x="0" y="0"/>
          <a:chExt cx="0" cy="0"/>
        </a:xfrm>
      </p:grpSpPr>
      <p:sp>
        <p:nvSpPr>
          <p:cNvPr id="1186" name="Google Shape;1186;g54ad546876_6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54ad546876_6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0" name="Shape 1190"/>
        <p:cNvGrpSpPr/>
        <p:nvPr/>
      </p:nvGrpSpPr>
      <p:grpSpPr>
        <a:xfrm>
          <a:off x="0" y="0"/>
          <a:ext cx="0" cy="0"/>
          <a:chOff x="0" y="0"/>
          <a:chExt cx="0" cy="0"/>
        </a:xfrm>
      </p:grpSpPr>
      <p:sp>
        <p:nvSpPr>
          <p:cNvPr id="1191" name="Google Shape;1191;g54ad546876_6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54ad546876_6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6" name="Shape 1196"/>
        <p:cNvGrpSpPr/>
        <p:nvPr/>
      </p:nvGrpSpPr>
      <p:grpSpPr>
        <a:xfrm>
          <a:off x="0" y="0"/>
          <a:ext cx="0" cy="0"/>
          <a:chOff x="0" y="0"/>
          <a:chExt cx="0" cy="0"/>
        </a:xfrm>
      </p:grpSpPr>
      <p:sp>
        <p:nvSpPr>
          <p:cNvPr id="1197" name="Google Shape;1197;g54ad546876_6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54ad546876_6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3" name="Shape 1203"/>
        <p:cNvGrpSpPr/>
        <p:nvPr/>
      </p:nvGrpSpPr>
      <p:grpSpPr>
        <a:xfrm>
          <a:off x="0" y="0"/>
          <a:ext cx="0" cy="0"/>
          <a:chOff x="0" y="0"/>
          <a:chExt cx="0" cy="0"/>
        </a:xfrm>
      </p:grpSpPr>
      <p:sp>
        <p:nvSpPr>
          <p:cNvPr id="1204" name="Google Shape;1204;g54ad546876_6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54ad546876_6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Google Shape;1212;g54ad546876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54ad546876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6" name="Shape 1216"/>
        <p:cNvGrpSpPr/>
        <p:nvPr/>
      </p:nvGrpSpPr>
      <p:grpSpPr>
        <a:xfrm>
          <a:off x="0" y="0"/>
          <a:ext cx="0" cy="0"/>
          <a:chOff x="0" y="0"/>
          <a:chExt cx="0" cy="0"/>
        </a:xfrm>
      </p:grpSpPr>
      <p:sp>
        <p:nvSpPr>
          <p:cNvPr id="1217" name="Google Shape;1217;g54ad546876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54ad546876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4ad546876_3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4ad546876_3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czas ~nawet 10min + just in time learning.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0cf99713a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0cf99713a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4ad546876_3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4ad546876_3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czas ~nawet 10min + just in time learning.</a:t>
            </a:r>
            <a:endParaRPr/>
          </a:p>
          <a:p>
            <a:pPr indent="0" lvl="0" marL="0" rtl="0" algn="l">
              <a:spcBef>
                <a:spcPts val="0"/>
              </a:spcBef>
              <a:spcAft>
                <a:spcPts val="0"/>
              </a:spcAft>
              <a:buNone/>
            </a:pPr>
            <a:r>
              <a:rPr lang="pl"/>
              <a:t>10min per day &gt; 1h per week.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4ad546876_3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4ad546876_3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flow channel - kanał przepływowy.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4ad546876_3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4ad546876_3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4ad54687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4ad54687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4ad546876_3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4ad546876_3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4ad54687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4ad54687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4ad546876_4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4ad546876_4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4ad546876_4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ad546876_4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4ad546876_3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4ad546876_3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4ad546876_4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4ad546876_4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0cf99713a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0cf99713a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oczekiwania, cele, praktyka? poznanie podstaw JS, używanie ich w praktyce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4ad546876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4ad546876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4ad546876_3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4ad546876_3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0cf99713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0cf99713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gotowanie albo rodzic ‘wstań i rusz się’.</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4ad546876_3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4ad546876_3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4ad546876_3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4ad546876_3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4ad546876_4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4ad546876_4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4ad546876_4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4ad546876_4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4ad546876_4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4ad546876_4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4ad546876_3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4ad546876_3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4ad546876_4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4ad546876_4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4ad546876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4ad546876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4ad546876_4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4ad546876_4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4ad546876_4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4ad546876_4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4ad546876_4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4ad546876_4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4ad546876_4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4ad546876_4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4ad546876_4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4ad546876_4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4ad546876_4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4ad546876_4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4ad546876_4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4ad546876_4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4ad546876_3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4ad546876_3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54ad546876_3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4ad546876_3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4ad546876_4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4ad546876_4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4ad546876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4ad546876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4ad546876_4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4ad546876_4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4ad546876_4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54ad546876_4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54ad546876_4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4ad546876_4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4ad546876_4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4ad546876_4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54ad546876_4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4ad546876_4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54ad546876_3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54ad546876_3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54ad546876_4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4ad546876_4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4ad546876_4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4ad546876_4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4ad546876_4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4ad546876_4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4ad546876_3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4ad546876_3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4ad546876_4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4ad546876_4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54ad546876_4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54ad546876_4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4ad546876_4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4ad546876_4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54ad546876_4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4ad546876_4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54ad546876_4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54ad546876_4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4ad546876_4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4ad546876_4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4ad546876_4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4ad546876_4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4ad546876_4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4ad546876_4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54ad546876_4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4ad546876_4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54ad546876_4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4ad546876_4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54ad546876_3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54ad546876_3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4ad546876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4ad546876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54ad546876_4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54ad546876_4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54ad546876_4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54ad546876_4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4ad546876_4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4ad546876_4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54ad546876_4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54ad546876_4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54ad546876_4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4ad546876_4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54ad546876_4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54ad546876_4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54ad546876_4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54ad546876_4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54ad546876_4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54ad546876_4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54ad546876_4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54ad546876_4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54ad546876_4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54ad546876_4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4ad546876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4ad546876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54ad546876_4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54ad546876_4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54ad546876_4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54ad546876_4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54ad546876_4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54ad546876_4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pokazać coś jeszcze</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54ad546876_4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54ad546876_4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54ad546876_4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54ad546876_4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54ad546876_4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54ad546876_4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pokazać switch</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54ad546876_3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54ad546876_3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g54ad546876_4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54ad546876_4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54ad546876_4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54ad546876_4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4ad546876_4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4ad546876_4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4ad546876_4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4ad546876_4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54ad546876_4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54ad546876_4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54ad546876_4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54ad546876_4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54ad546876_4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54ad546876_4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g54ad546876_4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54ad546876_4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54ad546876_4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54ad546876_4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54ad546876_4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54ad546876_4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54ad546876_4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54ad546876_4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54ad546876_4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54ad546876_4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dać przykłady</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54ad546876_4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54ad546876_4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54ad546876_4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54ad546876_4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2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13.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13.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13.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13.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13.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jpg"/><Relationship Id="rId4" Type="http://schemas.openxmlformats.org/officeDocument/2006/relationships/hyperlink" Target="https://en.wikipedia.org/wiki/Array_data_type"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 Id="rId3" Type="http://schemas.openxmlformats.org/officeDocument/2006/relationships/image" Target="../media/image1.jpg"/><Relationship Id="rId4" Type="http://schemas.openxmlformats.org/officeDocument/2006/relationships/hyperlink" Target="https://en.wikipedia.org/wiki/String_(computer_science)"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 Id="rId3" Type="http://schemas.openxmlformats.org/officeDocument/2006/relationships/image" Target="../media/image1.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3.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 Id="rId3" Type="http://schemas.openxmlformats.org/officeDocument/2006/relationships/image" Target="../media/image16.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 Id="rId3" Type="http://schemas.openxmlformats.org/officeDocument/2006/relationships/image" Target="../media/image1.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 Id="rId3" Type="http://schemas.openxmlformats.org/officeDocument/2006/relationships/image" Target="../media/image1.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8.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19.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 Id="rId3" Type="http://schemas.openxmlformats.org/officeDocument/2006/relationships/image" Target="../media/image19.png"/><Relationship Id="rId4" Type="http://schemas.openxmlformats.org/officeDocument/2006/relationships/image" Target="../media/image20.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1.jpg"/><Relationship Id="rId4" Type="http://schemas.openxmlformats.org/officeDocument/2006/relationships/image" Target="../media/image12.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jp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hyperlink" Target="https://en.wikipedia.org/wiki/Brendan_Eich" TargetMode="External"/><Relationship Id="rId6" Type="http://schemas.openxmlformats.org/officeDocument/2006/relationships/hyperlink" Target="https://en.wikipedia.org/wiki/Netscape_Communic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1.jpg"/><Relationship Id="rId4" Type="http://schemas.openxmlformats.org/officeDocument/2006/relationships/image" Target="../media/image1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1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20000" y="2571750"/>
            <a:ext cx="6090000" cy="17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pl"/>
              <a:t>Zaraz </a:t>
            </a:r>
            <a:endParaRPr b="1"/>
          </a:p>
          <a:p>
            <a:pPr indent="0" lvl="0" marL="0" rtl="0" algn="l">
              <a:spcBef>
                <a:spcPts val="0"/>
              </a:spcBef>
              <a:spcAft>
                <a:spcPts val="0"/>
              </a:spcAft>
              <a:buNone/>
            </a:pPr>
            <a:r>
              <a:rPr b="1" lang="pl"/>
              <a:t>zaczynamy…</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2"/>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pic>
        <p:nvPicPr>
          <p:cNvPr id="109" name="Google Shape;109;p22"/>
          <p:cNvPicPr preferRelativeResize="0"/>
          <p:nvPr/>
        </p:nvPicPr>
        <p:blipFill>
          <a:blip r:embed="rId4">
            <a:alphaModFix/>
          </a:blip>
          <a:stretch>
            <a:fillRect/>
          </a:stretch>
        </p:blipFill>
        <p:spPr>
          <a:xfrm>
            <a:off x="4572000" y="2178650"/>
            <a:ext cx="859400" cy="859400"/>
          </a:xfrm>
          <a:prstGeom prst="rect">
            <a:avLst/>
          </a:prstGeom>
          <a:noFill/>
          <a:ln>
            <a:noFill/>
          </a:ln>
        </p:spPr>
      </p:pic>
      <p:pic>
        <p:nvPicPr>
          <p:cNvPr id="110" name="Google Shape;110;p22"/>
          <p:cNvPicPr preferRelativeResize="0"/>
          <p:nvPr/>
        </p:nvPicPr>
        <p:blipFill>
          <a:blip r:embed="rId4">
            <a:alphaModFix/>
          </a:blip>
          <a:stretch>
            <a:fillRect/>
          </a:stretch>
        </p:blipFill>
        <p:spPr>
          <a:xfrm>
            <a:off x="4572000" y="1463750"/>
            <a:ext cx="859400" cy="859400"/>
          </a:xfrm>
          <a:prstGeom prst="rect">
            <a:avLst/>
          </a:prstGeom>
          <a:noFill/>
          <a:ln>
            <a:noFill/>
          </a:ln>
        </p:spPr>
      </p:pic>
      <p:sp>
        <p:nvSpPr>
          <p:cNvPr id="111" name="Google Shape;111;p22"/>
          <p:cNvSpPr txBox="1"/>
          <p:nvPr/>
        </p:nvSpPr>
        <p:spPr>
          <a:xfrm>
            <a:off x="5431400" y="15306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wytłumaczenie</a:t>
            </a:r>
            <a:endParaRPr sz="3000">
              <a:solidFill>
                <a:srgbClr val="EFEFEF"/>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9" name="Shape 729"/>
        <p:cNvGrpSpPr/>
        <p:nvPr/>
      </p:nvGrpSpPr>
      <p:grpSpPr>
        <a:xfrm>
          <a:off x="0" y="0"/>
          <a:ext cx="0" cy="0"/>
          <a:chOff x="0" y="0"/>
          <a:chExt cx="0" cy="0"/>
        </a:xfrm>
      </p:grpSpPr>
      <p:sp>
        <p:nvSpPr>
          <p:cNvPr id="730" name="Google Shape;730;p112"/>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Neither yes nor no</a:t>
            </a:r>
            <a:endParaRPr i="1" sz="4800">
              <a:solidFill>
                <a:srgbClr val="FFFFFF"/>
              </a:solidFill>
            </a:endParaRPr>
          </a:p>
        </p:txBody>
      </p:sp>
      <p:sp>
        <p:nvSpPr>
          <p:cNvPr id="731" name="Google Shape;731;p112"/>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plays "neither yes, nor no" with the user. Specifically, the programs asks the user to enter text until either "yes" or "no" is typed, which ends the game.</a:t>
            </a:r>
            <a:endParaRPr sz="2400">
              <a:solidFill>
                <a:srgbClr val="EFEFEF"/>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35" name="Shape 735"/>
        <p:cNvGrpSpPr/>
        <p:nvPr/>
      </p:nvGrpSpPr>
      <p:grpSpPr>
        <a:xfrm>
          <a:off x="0" y="0"/>
          <a:ext cx="0" cy="0"/>
          <a:chOff x="0" y="0"/>
          <a:chExt cx="0" cy="0"/>
        </a:xfrm>
      </p:grpSpPr>
      <p:sp>
        <p:nvSpPr>
          <p:cNvPr id="736" name="Google Shape;736;p113"/>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FizzBuzz</a:t>
            </a:r>
            <a:endParaRPr i="1" sz="4800">
              <a:solidFill>
                <a:srgbClr val="FFFFFF"/>
              </a:solidFill>
            </a:endParaRPr>
          </a:p>
        </p:txBody>
      </p:sp>
      <p:sp>
        <p:nvSpPr>
          <p:cNvPr id="737" name="Google Shape;737;p113"/>
          <p:cNvSpPr txBox="1"/>
          <p:nvPr>
            <p:ph idx="1" type="subTitle"/>
          </p:nvPr>
        </p:nvSpPr>
        <p:spPr>
          <a:xfrm>
            <a:off x="720000" y="2222350"/>
            <a:ext cx="8055000" cy="24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rgbClr val="EFEFEF"/>
                </a:solidFill>
              </a:rPr>
              <a:t>Write a program that shows all numbers between 1 and 100 with the following exceptions:</a:t>
            </a:r>
            <a:endParaRPr sz="1800">
              <a:solidFill>
                <a:srgbClr val="EFEFEF"/>
              </a:solidFill>
            </a:endParaRPr>
          </a:p>
          <a:p>
            <a:pPr indent="0" lvl="0" marL="0" rtl="0" algn="l">
              <a:spcBef>
                <a:spcPts val="0"/>
              </a:spcBef>
              <a:spcAft>
                <a:spcPts val="0"/>
              </a:spcAft>
              <a:buNone/>
            </a:pPr>
            <a:r>
              <a:rPr lang="pl" sz="1800">
                <a:solidFill>
                  <a:srgbClr val="EFEFEF"/>
                </a:solidFill>
              </a:rPr>
              <a:t>-It shows "Fizz" instead if the number is divisible by 3.</a:t>
            </a:r>
            <a:endParaRPr sz="1800">
              <a:solidFill>
                <a:srgbClr val="EFEFEF"/>
              </a:solidFill>
            </a:endParaRPr>
          </a:p>
          <a:p>
            <a:pPr indent="0" lvl="0" marL="0" rtl="0" algn="l">
              <a:spcBef>
                <a:spcPts val="0"/>
              </a:spcBef>
              <a:spcAft>
                <a:spcPts val="0"/>
              </a:spcAft>
              <a:buNone/>
            </a:pPr>
            <a:r>
              <a:rPr lang="pl" sz="1800">
                <a:solidFill>
                  <a:srgbClr val="EFEFEF"/>
                </a:solidFill>
              </a:rPr>
              <a:t>-It shows "Buzz" instead if the number is divisible by 5 and not by 3.</a:t>
            </a:r>
            <a:endParaRPr sz="1800">
              <a:solidFill>
                <a:srgbClr val="EFEFEF"/>
              </a:solidFill>
            </a:endParaRPr>
          </a:p>
          <a:p>
            <a:pPr indent="0" lvl="0" marL="0" rtl="0" algn="l">
              <a:spcBef>
                <a:spcPts val="0"/>
              </a:spcBef>
              <a:spcAft>
                <a:spcPts val="0"/>
              </a:spcAft>
              <a:buNone/>
            </a:pPr>
            <a:r>
              <a:t/>
            </a:r>
            <a:endParaRPr sz="1800">
              <a:solidFill>
                <a:srgbClr val="EFEFEF"/>
              </a:solidFill>
            </a:endParaRPr>
          </a:p>
          <a:p>
            <a:pPr indent="0" lvl="0" marL="0" rtl="0" algn="l">
              <a:spcBef>
                <a:spcPts val="0"/>
              </a:spcBef>
              <a:spcAft>
                <a:spcPts val="0"/>
              </a:spcAft>
              <a:buNone/>
            </a:pPr>
            <a:r>
              <a:rPr lang="pl" sz="1800">
                <a:solidFill>
                  <a:srgbClr val="EFEFEF"/>
                </a:solidFill>
              </a:rPr>
              <a:t>When it's done, improve it so that the program shows "FizzBuzz" instead for numbers divisible both by 3 and by 5.</a:t>
            </a:r>
            <a:endParaRPr sz="1800">
              <a:solidFill>
                <a:srgbClr val="EFEFEF"/>
              </a:solidFill>
            </a:endParaRPr>
          </a:p>
          <a:p>
            <a:pPr indent="0" lvl="0" marL="0" rtl="0" algn="l">
              <a:spcBef>
                <a:spcPts val="0"/>
              </a:spcBef>
              <a:spcAft>
                <a:spcPts val="0"/>
              </a:spcAft>
              <a:buNone/>
            </a:pPr>
            <a:r>
              <a:rPr lang="pl" sz="1400">
                <a:solidFill>
                  <a:srgbClr val="EFEFEF"/>
                </a:solidFill>
              </a:rPr>
              <a:t>(</a:t>
            </a:r>
            <a:r>
              <a:rPr lang="pl" sz="1400">
                <a:solidFill>
                  <a:srgbClr val="EFEFEF"/>
                </a:solidFill>
              </a:rPr>
              <a:t>This exercise has many, many solutions. It's a job interview classic that a significant number of candidates fail. Try your best!)</a:t>
            </a:r>
            <a:endParaRPr sz="1400">
              <a:solidFill>
                <a:srgbClr val="EFEFEF"/>
              </a:solidFill>
            </a:endParaRPr>
          </a:p>
          <a:p>
            <a:pPr indent="0" lvl="0" marL="0" rtl="0" algn="l">
              <a:spcBef>
                <a:spcPts val="0"/>
              </a:spcBef>
              <a:spcAft>
                <a:spcPts val="0"/>
              </a:spcAft>
              <a:buNone/>
            </a:pPr>
            <a:r>
              <a:t/>
            </a:r>
            <a:endParaRPr sz="1800">
              <a:solidFill>
                <a:srgbClr val="EFEFEF"/>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41" name="Shape 741"/>
        <p:cNvGrpSpPr/>
        <p:nvPr/>
      </p:nvGrpSpPr>
      <p:grpSpPr>
        <a:xfrm>
          <a:off x="0" y="0"/>
          <a:ext cx="0" cy="0"/>
          <a:chOff x="0" y="0"/>
          <a:chExt cx="0" cy="0"/>
        </a:xfrm>
      </p:grpSpPr>
      <p:sp>
        <p:nvSpPr>
          <p:cNvPr id="742" name="Google Shape;742;p114"/>
          <p:cNvSpPr txBox="1"/>
          <p:nvPr/>
        </p:nvSpPr>
        <p:spPr>
          <a:xfrm>
            <a:off x="720000" y="1080000"/>
            <a:ext cx="7519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Write functions</a:t>
            </a:r>
            <a:endParaRPr sz="6000">
              <a:solidFill>
                <a:srgbClr val="FFFFFF"/>
              </a:solidFill>
            </a:endParaRPr>
          </a:p>
        </p:txBody>
      </p:sp>
      <p:sp>
        <p:nvSpPr>
          <p:cNvPr id="743" name="Google Shape;743;p114"/>
          <p:cNvSpPr txBox="1"/>
          <p:nvPr>
            <p:ph idx="1" type="subTitle"/>
          </p:nvPr>
        </p:nvSpPr>
        <p:spPr>
          <a:xfrm>
            <a:off x="720000" y="2009100"/>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3F3F3"/>
                </a:solidFill>
              </a:rPr>
              <a:t>Break down a program into subparts called functions.</a:t>
            </a:r>
            <a:endParaRPr sz="2400">
              <a:solidFill>
                <a:srgbClr val="F3F3F3"/>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47" name="Shape 747"/>
        <p:cNvGrpSpPr/>
        <p:nvPr/>
      </p:nvGrpSpPr>
      <p:grpSpPr>
        <a:xfrm>
          <a:off x="0" y="0"/>
          <a:ext cx="0" cy="0"/>
          <a:chOff x="0" y="0"/>
          <a:chExt cx="0" cy="0"/>
        </a:xfrm>
      </p:grpSpPr>
      <p:sp>
        <p:nvSpPr>
          <p:cNvPr id="748" name="Google Shape;748;p115"/>
          <p:cNvSpPr txBox="1"/>
          <p:nvPr/>
        </p:nvSpPr>
        <p:spPr>
          <a:xfrm>
            <a:off x="152400" y="287700"/>
            <a:ext cx="4678200" cy="4415700"/>
          </a:xfrm>
          <a:prstGeom prst="rect">
            <a:avLst/>
          </a:prstGeom>
          <a:noFill/>
          <a:ln>
            <a:noFill/>
          </a:ln>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pl" sz="1200">
                <a:solidFill>
                  <a:srgbClr val="6A737D"/>
                </a:solidFill>
                <a:highlight>
                  <a:srgbClr val="F6F8FA"/>
                </a:highlight>
                <a:latin typeface="Courier New"/>
                <a:ea typeface="Courier New"/>
                <a:cs typeface="Courier New"/>
                <a:sym typeface="Courier New"/>
              </a:rPr>
              <a:t>// Function declaration</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function</a:t>
            </a:r>
            <a:r>
              <a:rPr lang="pl" sz="1200">
                <a:solidFill>
                  <a:srgbClr val="24292E"/>
                </a:solidFill>
                <a:highlight>
                  <a:srgbClr val="F6F8FA"/>
                </a:highlight>
                <a:latin typeface="Courier New"/>
                <a:ea typeface="Courier New"/>
                <a:cs typeface="Courier New"/>
                <a:sym typeface="Courier New"/>
              </a:rPr>
              <a:t> </a:t>
            </a:r>
            <a:r>
              <a:rPr lang="pl" sz="1200">
                <a:solidFill>
                  <a:srgbClr val="6F42C1"/>
                </a:solidFill>
                <a:highlight>
                  <a:srgbClr val="F6F8FA"/>
                </a:highlight>
                <a:latin typeface="Courier New"/>
                <a:ea typeface="Courier New"/>
                <a:cs typeface="Courier New"/>
                <a:sym typeface="Courier New"/>
              </a:rPr>
              <a:t>myFunction</a:t>
            </a:r>
            <a:r>
              <a:rPr lang="pl" sz="1200">
                <a:solidFill>
                  <a:srgbClr val="24292E"/>
                </a:solidFill>
                <a:highlight>
                  <a:srgbClr val="F6F8FA"/>
                </a:highlight>
                <a:latin typeface="Courier New"/>
                <a:ea typeface="Courier New"/>
                <a:cs typeface="Courier New"/>
                <a:sym typeface="Courier New"/>
              </a:rPr>
              <a:t>(param1, param2,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Function code using param1, param2,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A737D"/>
                </a:solidFill>
                <a:highlight>
                  <a:srgbClr val="F6F8FA"/>
                </a:highlight>
                <a:latin typeface="Courier New"/>
                <a:ea typeface="Courier New"/>
                <a:cs typeface="Courier New"/>
                <a:sym typeface="Courier New"/>
              </a:rPr>
              <a:t>// Function call</a:t>
            </a:r>
            <a:endParaRPr sz="12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myFunction</a:t>
            </a:r>
            <a:r>
              <a:rPr lang="pl" sz="1200">
                <a:solidFill>
                  <a:srgbClr val="24292E"/>
                </a:solidFill>
                <a:highlight>
                  <a:srgbClr val="F6F8FA"/>
                </a:highlight>
                <a:latin typeface="Courier New"/>
                <a:ea typeface="Courier New"/>
                <a:cs typeface="Courier New"/>
                <a:sym typeface="Courier New"/>
              </a:rPr>
              <a:t>(arg1, arg2,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749" name="Google Shape;749;p115"/>
          <p:cNvSpPr txBox="1"/>
          <p:nvPr/>
        </p:nvSpPr>
        <p:spPr>
          <a:xfrm>
            <a:off x="4830600" y="287700"/>
            <a:ext cx="4678200" cy="4415700"/>
          </a:xfrm>
          <a:prstGeom prst="rect">
            <a:avLst/>
          </a:prstGeom>
          <a:noFill/>
          <a:ln>
            <a:noFill/>
          </a:ln>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pl" sz="1200">
                <a:solidFill>
                  <a:srgbClr val="6A737D"/>
                </a:solidFill>
                <a:highlight>
                  <a:srgbClr val="F6F8FA"/>
                </a:highlight>
                <a:latin typeface="Courier New"/>
                <a:ea typeface="Courier New"/>
                <a:cs typeface="Courier New"/>
                <a:sym typeface="Courier New"/>
              </a:rPr>
              <a:t>// Anonymous function created with a function expression and assigned to a variable</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const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myFunc</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function</a:t>
            </a:r>
            <a:r>
              <a:rPr lang="pl" sz="1200">
                <a:solidFill>
                  <a:srgbClr val="24292E"/>
                </a:solidFill>
                <a:highlight>
                  <a:srgbClr val="F6F8FA"/>
                </a:highlight>
                <a:latin typeface="Courier New"/>
                <a:ea typeface="Courier New"/>
                <a:cs typeface="Courier New"/>
                <a:sym typeface="Courier New"/>
              </a:rPr>
              <a:t>(param1, param2,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Function code using param1, param2,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53" name="Shape 753"/>
        <p:cNvGrpSpPr/>
        <p:nvPr/>
      </p:nvGrpSpPr>
      <p:grpSpPr>
        <a:xfrm>
          <a:off x="0" y="0"/>
          <a:ext cx="0" cy="0"/>
          <a:chOff x="0" y="0"/>
          <a:chExt cx="0" cy="0"/>
        </a:xfrm>
      </p:grpSpPr>
      <p:sp>
        <p:nvSpPr>
          <p:cNvPr id="754" name="Google Shape;754;p116"/>
          <p:cNvSpPr txBox="1"/>
          <p:nvPr/>
        </p:nvSpPr>
        <p:spPr>
          <a:xfrm>
            <a:off x="2098400" y="363900"/>
            <a:ext cx="46782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Begin</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Get out the rice cooker</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Fill it with rice</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Fill it with water</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Cook the rice</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Chop the vegetables</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Stir-fry the vegetables</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Taste-test the vegetables</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If the veggies are good</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Remove them from the stove</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If the veggies aren't good</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Add more pepper and spices</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If the veggies aren't cooked enough</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Keep stir-frying the veggies</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Heat the tortilla</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Add rice to the tortilla</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Add vegetables to the tortilla</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Roll tortilla</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End</a:t>
            </a:r>
            <a:endParaRPr>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a:solidFill>
                <a:srgbClr val="6A737D"/>
              </a:solidFill>
              <a:highlight>
                <a:srgbClr val="F6F8FA"/>
              </a:highlight>
              <a:latin typeface="Courier New"/>
              <a:ea typeface="Courier New"/>
              <a:cs typeface="Courier New"/>
              <a:sym typeface="Courier New"/>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58" name="Shape 758"/>
        <p:cNvGrpSpPr/>
        <p:nvPr/>
      </p:nvGrpSpPr>
      <p:grpSpPr>
        <a:xfrm>
          <a:off x="0" y="0"/>
          <a:ext cx="0" cy="0"/>
          <a:chOff x="0" y="0"/>
          <a:chExt cx="0" cy="0"/>
        </a:xfrm>
      </p:grpSpPr>
      <p:sp>
        <p:nvSpPr>
          <p:cNvPr id="759" name="Google Shape;759;p117"/>
          <p:cNvSpPr txBox="1"/>
          <p:nvPr/>
        </p:nvSpPr>
        <p:spPr>
          <a:xfrm>
            <a:off x="152400" y="287700"/>
            <a:ext cx="81597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6A737D"/>
                </a:solidFill>
                <a:highlight>
                  <a:srgbClr val="F6F8FA"/>
                </a:highlight>
                <a:latin typeface="Courier New"/>
                <a:ea typeface="Courier New"/>
                <a:cs typeface="Courier New"/>
                <a:sym typeface="Courier New"/>
              </a:rPr>
              <a:t>// Minimalist to the max</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hello</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name </a:t>
            </a:r>
            <a:r>
              <a:rPr lang="pl">
                <a:solidFill>
                  <a:srgbClr val="D73A49"/>
                </a:solidFill>
                <a:highlight>
                  <a:srgbClr val="F6F8FA"/>
                </a:highlight>
                <a:latin typeface="Courier New"/>
                <a:ea typeface="Courier New"/>
                <a:cs typeface="Courier New"/>
                <a:sym typeface="Courier New"/>
              </a:rPr>
              <a:t>=&gt;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`Hello, </a:t>
            </a:r>
            <a:r>
              <a:rPr lang="pl">
                <a:solidFill>
                  <a:srgbClr val="24292E"/>
                </a:solidFill>
                <a:highlight>
                  <a:srgbClr val="F6F8FA"/>
                </a:highlight>
                <a:latin typeface="Courier New"/>
                <a:ea typeface="Courier New"/>
                <a:cs typeface="Courier New"/>
                <a:sym typeface="Courier New"/>
              </a:rPr>
              <a:t>${name}</a:t>
            </a:r>
            <a:r>
              <a:rPr lang="pl">
                <a:solidFill>
                  <a:srgbClr val="032F62"/>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a:t>
            </a:r>
            <a:r>
              <a:rPr lang="pl">
                <a:solidFill>
                  <a:srgbClr val="6F42C1"/>
                </a:solidFill>
                <a:highlight>
                  <a:srgbClr val="F6F8FA"/>
                </a:highlight>
                <a:latin typeface="Courier New"/>
                <a:ea typeface="Courier New"/>
                <a:cs typeface="Courier New"/>
                <a:sym typeface="Courier New"/>
              </a:rPr>
              <a:t>hello</a:t>
            </a:r>
            <a:r>
              <a:rPr lang="pl">
                <a:solidFill>
                  <a:srgbClr val="24292E"/>
                </a:solidFill>
                <a:highlight>
                  <a:srgbClr val="F6F8FA"/>
                </a:highlight>
                <a:latin typeface="Courier New"/>
                <a:ea typeface="Courier New"/>
                <a:cs typeface="Courier New"/>
                <a:sym typeface="Courier New"/>
              </a:rPr>
              <a:t>(</a:t>
            </a:r>
            <a:r>
              <a:rPr lang="pl">
                <a:solidFill>
                  <a:srgbClr val="032F62"/>
                </a:solidFill>
                <a:highlight>
                  <a:srgbClr val="F6F8FA"/>
                </a:highlight>
                <a:latin typeface="Courier New"/>
                <a:ea typeface="Courier New"/>
                <a:cs typeface="Courier New"/>
                <a:sym typeface="Courier New"/>
              </a:rPr>
              <a:t>"Kate"</a:t>
            </a: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"Hello, Kate!"</a:t>
            </a:r>
            <a:endParaRPr>
              <a:solidFill>
                <a:srgbClr val="6A737D"/>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6A737D"/>
              </a:solidFill>
              <a:highlight>
                <a:srgbClr val="F6F8FA"/>
              </a:highlight>
              <a:latin typeface="Courier New"/>
              <a:ea typeface="Courier New"/>
              <a:cs typeface="Courier New"/>
              <a:sym typeface="Courier New"/>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63" name="Shape 763"/>
        <p:cNvGrpSpPr/>
        <p:nvPr/>
      </p:nvGrpSpPr>
      <p:grpSpPr>
        <a:xfrm>
          <a:off x="0" y="0"/>
          <a:ext cx="0" cy="0"/>
          <a:chOff x="0" y="0"/>
          <a:chExt cx="0" cy="0"/>
        </a:xfrm>
      </p:grpSpPr>
      <p:sp>
        <p:nvSpPr>
          <p:cNvPr id="764" name="Google Shape;764;p118"/>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Coding time!</a:t>
            </a:r>
            <a:endParaRPr i="1" sz="4800">
              <a:solidFill>
                <a:srgbClr val="FFFFFF"/>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68" name="Shape 768"/>
        <p:cNvGrpSpPr/>
        <p:nvPr/>
      </p:nvGrpSpPr>
      <p:grpSpPr>
        <a:xfrm>
          <a:off x="0" y="0"/>
          <a:ext cx="0" cy="0"/>
          <a:chOff x="0" y="0"/>
          <a:chExt cx="0" cy="0"/>
        </a:xfrm>
      </p:grpSpPr>
      <p:sp>
        <p:nvSpPr>
          <p:cNvPr id="769" name="Google Shape;769;p119"/>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Improved hello</a:t>
            </a:r>
            <a:endParaRPr i="1" sz="4800">
              <a:solidFill>
                <a:srgbClr val="FFFFFF"/>
              </a:solidFill>
            </a:endParaRPr>
          </a:p>
        </p:txBody>
      </p:sp>
      <p:sp>
        <p:nvSpPr>
          <p:cNvPr id="770" name="Google Shape;770;p119"/>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rgbClr val="EFEFEF"/>
                </a:solidFill>
              </a:rPr>
              <a:t>Complete the following program so that it asks the user for his first and last names, then show the result of the sayHello() function.</a:t>
            </a:r>
            <a:endParaRPr sz="18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pl" sz="1400">
                <a:solidFill>
                  <a:srgbClr val="EFEFEF"/>
                </a:solidFill>
              </a:rPr>
              <a:t>// Say hello to the user</a:t>
            </a:r>
            <a:endParaRPr sz="1400">
              <a:solidFill>
                <a:srgbClr val="EFEFEF"/>
              </a:solidFill>
            </a:endParaRPr>
          </a:p>
          <a:p>
            <a:pPr indent="0" lvl="0" marL="0" rtl="0" algn="l">
              <a:spcBef>
                <a:spcPts val="0"/>
              </a:spcBef>
              <a:spcAft>
                <a:spcPts val="0"/>
              </a:spcAft>
              <a:buNone/>
            </a:pPr>
            <a:r>
              <a:rPr lang="pl" sz="1400">
                <a:solidFill>
                  <a:srgbClr val="EFEFEF"/>
                </a:solidFill>
              </a:rPr>
              <a:t>function sayHello(firstName, lastName) {</a:t>
            </a:r>
            <a:endParaRPr sz="1400">
              <a:solidFill>
                <a:srgbClr val="EFEFEF"/>
              </a:solidFill>
            </a:endParaRPr>
          </a:p>
          <a:p>
            <a:pPr indent="0" lvl="0" marL="0" rtl="0" algn="l">
              <a:spcBef>
                <a:spcPts val="0"/>
              </a:spcBef>
              <a:spcAft>
                <a:spcPts val="0"/>
              </a:spcAft>
              <a:buNone/>
            </a:pPr>
            <a:r>
              <a:rPr lang="pl" sz="1400">
                <a:solidFill>
                  <a:srgbClr val="EFEFEF"/>
                </a:solidFill>
              </a:rPr>
              <a:t>  const message = `Hello, ${firstName} ${lastName}!`;</a:t>
            </a:r>
            <a:endParaRPr sz="1400">
              <a:solidFill>
                <a:srgbClr val="EFEFEF"/>
              </a:solidFill>
            </a:endParaRPr>
          </a:p>
          <a:p>
            <a:pPr indent="0" lvl="0" marL="0" rtl="0" algn="l">
              <a:spcBef>
                <a:spcPts val="0"/>
              </a:spcBef>
              <a:spcAft>
                <a:spcPts val="0"/>
              </a:spcAft>
              <a:buNone/>
            </a:pPr>
            <a:r>
              <a:rPr lang="pl" sz="1400">
                <a:solidFill>
                  <a:srgbClr val="EFEFEF"/>
                </a:solidFill>
              </a:rPr>
              <a:t>  return message;</a:t>
            </a:r>
            <a:endParaRPr sz="1400">
              <a:solidFill>
                <a:srgbClr val="EFEFEF"/>
              </a:solidFill>
            </a:endParaRPr>
          </a:p>
          <a:p>
            <a:pPr indent="0" lvl="0" marL="0" rtl="0" algn="l">
              <a:spcBef>
                <a:spcPts val="0"/>
              </a:spcBef>
              <a:spcAft>
                <a:spcPts val="0"/>
              </a:spcAft>
              <a:buNone/>
            </a:pPr>
            <a:r>
              <a:rPr lang="pl" sz="1400">
                <a:solidFill>
                  <a:srgbClr val="EFEFEF"/>
                </a:solidFill>
              </a:rPr>
              <a:t>}</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pl" sz="1400">
                <a:solidFill>
                  <a:srgbClr val="EFEFEF"/>
                </a:solidFill>
              </a:rPr>
              <a:t>// TODO: ask user for first and last name</a:t>
            </a:r>
            <a:endParaRPr sz="1400">
              <a:solidFill>
                <a:srgbClr val="EFEFEF"/>
              </a:solidFill>
            </a:endParaRPr>
          </a:p>
          <a:p>
            <a:pPr indent="0" lvl="0" marL="0" rtl="0" algn="l">
              <a:spcBef>
                <a:spcPts val="0"/>
              </a:spcBef>
              <a:spcAft>
                <a:spcPts val="0"/>
              </a:spcAft>
              <a:buNone/>
            </a:pPr>
            <a:r>
              <a:rPr lang="pl" sz="1400">
                <a:solidFill>
                  <a:srgbClr val="EFEFEF"/>
                </a:solidFill>
              </a:rPr>
              <a:t>// TODO: call sayHello() and show its result</a:t>
            </a:r>
            <a:endParaRPr sz="1400">
              <a:solidFill>
                <a:srgbClr val="EFEFEF"/>
              </a:solidFill>
            </a:endParaRPr>
          </a:p>
          <a:p>
            <a:pPr indent="0" lvl="0" marL="0" rtl="0" algn="l">
              <a:spcBef>
                <a:spcPts val="0"/>
              </a:spcBef>
              <a:spcAft>
                <a:spcPts val="0"/>
              </a:spcAft>
              <a:buNone/>
            </a:pPr>
            <a:r>
              <a:t/>
            </a:r>
            <a:endParaRPr sz="1400">
              <a:solidFill>
                <a:srgbClr val="EFEFEF"/>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4" name="Shape 774"/>
        <p:cNvGrpSpPr/>
        <p:nvPr/>
      </p:nvGrpSpPr>
      <p:grpSpPr>
        <a:xfrm>
          <a:off x="0" y="0"/>
          <a:ext cx="0" cy="0"/>
          <a:chOff x="0" y="0"/>
          <a:chExt cx="0" cy="0"/>
        </a:xfrm>
      </p:grpSpPr>
      <p:sp>
        <p:nvSpPr>
          <p:cNvPr id="775" name="Google Shape;775;p120"/>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Number squaring</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776" name="Google Shape;776;p120"/>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Complete the following program so that the square1() and square2() functions work properly.</a:t>
            </a:r>
            <a:endParaRPr sz="2400">
              <a:solidFill>
                <a:srgbClr val="EFEFEF"/>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80" name="Shape 780"/>
        <p:cNvGrpSpPr/>
        <p:nvPr/>
      </p:nvGrpSpPr>
      <p:grpSpPr>
        <a:xfrm>
          <a:off x="0" y="0"/>
          <a:ext cx="0" cy="0"/>
          <a:chOff x="0" y="0"/>
          <a:chExt cx="0" cy="0"/>
        </a:xfrm>
      </p:grpSpPr>
      <p:sp>
        <p:nvSpPr>
          <p:cNvPr id="781" name="Google Shape;781;p121"/>
          <p:cNvSpPr txBox="1"/>
          <p:nvPr>
            <p:ph type="ctrTitle"/>
          </p:nvPr>
        </p:nvSpPr>
        <p:spPr>
          <a:xfrm>
            <a:off x="997500" y="287375"/>
            <a:ext cx="7129800" cy="43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400">
                <a:solidFill>
                  <a:srgbClr val="6A737D"/>
                </a:solidFill>
                <a:highlight>
                  <a:srgbClr val="F6F8FA"/>
                </a:highlight>
                <a:latin typeface="Courier New"/>
                <a:ea typeface="Courier New"/>
                <a:cs typeface="Courier New"/>
                <a:sym typeface="Courier New"/>
              </a:rPr>
              <a:t>// Square the given number x</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function</a:t>
            </a:r>
            <a:r>
              <a:rPr lang="pl" sz="1400">
                <a:solidFill>
                  <a:srgbClr val="24292E"/>
                </a:solidFill>
                <a:highlight>
                  <a:srgbClr val="F6F8FA"/>
                </a:highlight>
                <a:latin typeface="Courier New"/>
                <a:ea typeface="Courier New"/>
                <a:cs typeface="Courier New"/>
                <a:sym typeface="Courier New"/>
              </a:rPr>
              <a:t> </a:t>
            </a:r>
            <a:r>
              <a:rPr lang="pl" sz="1400">
                <a:solidFill>
                  <a:srgbClr val="6F42C1"/>
                </a:solidFill>
                <a:highlight>
                  <a:srgbClr val="F6F8FA"/>
                </a:highlight>
                <a:latin typeface="Courier New"/>
                <a:ea typeface="Courier New"/>
                <a:cs typeface="Courier New"/>
                <a:sym typeface="Courier New"/>
              </a:rPr>
              <a:t>square1</a:t>
            </a:r>
            <a:r>
              <a:rPr lang="pl" sz="1400">
                <a:solidFill>
                  <a:srgbClr val="24292E"/>
                </a:solidFill>
                <a:highlight>
                  <a:srgbClr val="F6F8FA"/>
                </a:highlight>
                <a:latin typeface="Courier New"/>
                <a:ea typeface="Courier New"/>
                <a:cs typeface="Courier New"/>
                <a:sym typeface="Courier New"/>
              </a:rPr>
              <a:t>(x)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TODO: complete the function code</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A737D"/>
                </a:solidFill>
                <a:highlight>
                  <a:srgbClr val="F6F8FA"/>
                </a:highlight>
                <a:latin typeface="Courier New"/>
                <a:ea typeface="Courier New"/>
                <a:cs typeface="Courier New"/>
                <a:sym typeface="Courier New"/>
              </a:rPr>
              <a:t>// Square the given number x</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square2</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x </a:t>
            </a:r>
            <a:r>
              <a:rPr lang="pl" sz="1400">
                <a:solidFill>
                  <a:srgbClr val="D73A49"/>
                </a:solidFill>
                <a:highlight>
                  <a:srgbClr val="F6F8FA"/>
                </a:highlight>
                <a:latin typeface="Courier New"/>
                <a:ea typeface="Courier New"/>
                <a:cs typeface="Courier New"/>
                <a:sym typeface="Courier New"/>
              </a:rPr>
              <a:t>=&gt;</a:t>
            </a: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TODO: complete the function code</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6F42C1"/>
                </a:solidFill>
                <a:highlight>
                  <a:srgbClr val="F6F8FA"/>
                </a:highlight>
                <a:latin typeface="Courier New"/>
                <a:ea typeface="Courier New"/>
                <a:cs typeface="Courier New"/>
                <a:sym typeface="Courier New"/>
              </a:rPr>
              <a:t>square1</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0</a:t>
            </a: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Must show 0</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6F42C1"/>
                </a:solidFill>
                <a:highlight>
                  <a:srgbClr val="F6F8FA"/>
                </a:highlight>
                <a:latin typeface="Courier New"/>
                <a:ea typeface="Courier New"/>
                <a:cs typeface="Courier New"/>
                <a:sym typeface="Courier New"/>
              </a:rPr>
              <a:t>square1</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2</a:t>
            </a: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Must show 4</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6F42C1"/>
                </a:solidFill>
                <a:highlight>
                  <a:srgbClr val="F6F8FA"/>
                </a:highlight>
                <a:latin typeface="Courier New"/>
                <a:ea typeface="Courier New"/>
                <a:cs typeface="Courier New"/>
                <a:sym typeface="Courier New"/>
              </a:rPr>
              <a:t>square1</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5</a:t>
            </a: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Must show 25</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6F42C1"/>
                </a:solidFill>
                <a:highlight>
                  <a:srgbClr val="F6F8FA"/>
                </a:highlight>
                <a:latin typeface="Courier New"/>
                <a:ea typeface="Courier New"/>
                <a:cs typeface="Courier New"/>
                <a:sym typeface="Courier New"/>
              </a:rPr>
              <a:t>square2</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0</a:t>
            </a: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Must show 0</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6F42C1"/>
                </a:solidFill>
                <a:highlight>
                  <a:srgbClr val="F6F8FA"/>
                </a:highlight>
                <a:latin typeface="Courier New"/>
                <a:ea typeface="Courier New"/>
                <a:cs typeface="Courier New"/>
                <a:sym typeface="Courier New"/>
              </a:rPr>
              <a:t>square2</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2</a:t>
            </a: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Must show 4</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6F42C1"/>
                </a:solidFill>
                <a:highlight>
                  <a:srgbClr val="F6F8FA"/>
                </a:highlight>
                <a:latin typeface="Courier New"/>
                <a:ea typeface="Courier New"/>
                <a:cs typeface="Courier New"/>
                <a:sym typeface="Courier New"/>
              </a:rPr>
              <a:t>square2</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5</a:t>
            </a: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Must show 25</a:t>
            </a:r>
            <a:endParaRPr sz="1400">
              <a:solidFill>
                <a:srgbClr val="6A737D"/>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24292E"/>
              </a:solidFill>
            </a:endParaRPr>
          </a:p>
          <a:p>
            <a:pPr indent="0" lvl="0" marL="0" rtl="0" algn="l">
              <a:lnSpc>
                <a:spcPct val="115000"/>
              </a:lnSpc>
              <a:spcBef>
                <a:spcPts val="1200"/>
              </a:spcBef>
              <a:spcAft>
                <a:spcPts val="0"/>
              </a:spcAft>
              <a:buNone/>
            </a:pPr>
            <a:r>
              <a:rPr lang="pl" sz="1200">
                <a:solidFill>
                  <a:srgbClr val="24292E"/>
                </a:solidFill>
              </a:rPr>
              <a:t>When it's done, update the program so that it shows the square of every number between 0 and 10.</a:t>
            </a:r>
            <a:endParaRPr sz="1200">
              <a:solidFill>
                <a:srgbClr val="24292E"/>
              </a:solidFill>
            </a:endParaRPr>
          </a:p>
          <a:p>
            <a:pPr indent="0" lvl="0" marL="0" marR="139700" rtl="0" algn="l">
              <a:lnSpc>
                <a:spcPct val="115000"/>
              </a:lnSpc>
              <a:spcBef>
                <a:spcPts val="1200"/>
              </a:spcBef>
              <a:spcAft>
                <a:spcPts val="0"/>
              </a:spcAft>
              <a:buNone/>
            </a:pPr>
            <a:r>
              <a:rPr lang="pl" sz="1200">
                <a:solidFill>
                  <a:srgbClr val="6A737D"/>
                </a:solidFill>
                <a:highlight>
                  <a:srgbClr val="FFFFFF"/>
                </a:highlight>
              </a:rPr>
              <a:t>Writing 10 dumb calls to </a:t>
            </a:r>
            <a:r>
              <a:rPr lang="pl" sz="1000">
                <a:solidFill>
                  <a:srgbClr val="6A737D"/>
                </a:solidFill>
                <a:highlight>
                  <a:srgbClr val="FFFFFF"/>
                </a:highlight>
                <a:latin typeface="Courier New"/>
                <a:ea typeface="Courier New"/>
                <a:cs typeface="Courier New"/>
                <a:sym typeface="Courier New"/>
              </a:rPr>
              <a:t>square()</a:t>
            </a:r>
            <a:r>
              <a:rPr lang="pl" sz="1200">
                <a:solidFill>
                  <a:srgbClr val="6A737D"/>
                </a:solidFill>
                <a:highlight>
                  <a:srgbClr val="FFFFFF"/>
                </a:highlight>
              </a:rPr>
              <a:t> is forbidden! You know how to repeat statements, don't you? ;)</a:t>
            </a:r>
            <a:endParaRPr sz="1200">
              <a:solidFill>
                <a:srgbClr val="6A737D"/>
              </a:solidFill>
              <a:highlight>
                <a:srgbClr val="FFFFFF"/>
              </a:highlight>
            </a:endParaRPr>
          </a:p>
          <a:p>
            <a:pPr indent="0" lvl="0" marL="0" marR="152400" rtl="0" algn="l">
              <a:lnSpc>
                <a:spcPct val="145000"/>
              </a:lnSpc>
              <a:spcBef>
                <a:spcPts val="1200"/>
              </a:spcBef>
              <a:spcAft>
                <a:spcPts val="0"/>
              </a:spcAft>
              <a:buNone/>
            </a:pPr>
            <a:r>
              <a:t/>
            </a:r>
            <a:endParaRPr sz="1400">
              <a:solidFill>
                <a:srgbClr val="6A737D"/>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3"/>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pic>
        <p:nvPicPr>
          <p:cNvPr id="117" name="Google Shape;117;p23"/>
          <p:cNvPicPr preferRelativeResize="0"/>
          <p:nvPr/>
        </p:nvPicPr>
        <p:blipFill>
          <a:blip r:embed="rId4">
            <a:alphaModFix/>
          </a:blip>
          <a:stretch>
            <a:fillRect/>
          </a:stretch>
        </p:blipFill>
        <p:spPr>
          <a:xfrm>
            <a:off x="4572000" y="2178650"/>
            <a:ext cx="859400" cy="859400"/>
          </a:xfrm>
          <a:prstGeom prst="rect">
            <a:avLst/>
          </a:prstGeom>
          <a:noFill/>
          <a:ln>
            <a:noFill/>
          </a:ln>
        </p:spPr>
      </p:pic>
      <p:pic>
        <p:nvPicPr>
          <p:cNvPr id="118" name="Google Shape;118;p23"/>
          <p:cNvPicPr preferRelativeResize="0"/>
          <p:nvPr/>
        </p:nvPicPr>
        <p:blipFill>
          <a:blip r:embed="rId4">
            <a:alphaModFix/>
          </a:blip>
          <a:stretch>
            <a:fillRect/>
          </a:stretch>
        </p:blipFill>
        <p:spPr>
          <a:xfrm>
            <a:off x="4572000" y="1463750"/>
            <a:ext cx="859400" cy="859400"/>
          </a:xfrm>
          <a:prstGeom prst="rect">
            <a:avLst/>
          </a:prstGeom>
          <a:noFill/>
          <a:ln>
            <a:noFill/>
          </a:ln>
        </p:spPr>
      </p:pic>
      <p:sp>
        <p:nvSpPr>
          <p:cNvPr id="119" name="Google Shape;119;p23"/>
          <p:cNvSpPr txBox="1"/>
          <p:nvPr/>
        </p:nvSpPr>
        <p:spPr>
          <a:xfrm>
            <a:off x="5431400" y="15306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wytłumaczenie</a:t>
            </a:r>
            <a:endParaRPr sz="3000">
              <a:solidFill>
                <a:srgbClr val="EFEFEF"/>
              </a:solidFill>
            </a:endParaRPr>
          </a:p>
        </p:txBody>
      </p:sp>
      <p:sp>
        <p:nvSpPr>
          <p:cNvPr id="120" name="Google Shape;120;p23"/>
          <p:cNvSpPr txBox="1"/>
          <p:nvPr/>
        </p:nvSpPr>
        <p:spPr>
          <a:xfrm>
            <a:off x="5431400" y="22455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przykład</a:t>
            </a:r>
            <a:endParaRPr sz="3000">
              <a:solidFill>
                <a:srgbClr val="EFEFEF"/>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85" name="Shape 785"/>
        <p:cNvGrpSpPr/>
        <p:nvPr/>
      </p:nvGrpSpPr>
      <p:grpSpPr>
        <a:xfrm>
          <a:off x="0" y="0"/>
          <a:ext cx="0" cy="0"/>
          <a:chOff x="0" y="0"/>
          <a:chExt cx="0" cy="0"/>
        </a:xfrm>
      </p:grpSpPr>
      <p:sp>
        <p:nvSpPr>
          <p:cNvPr id="786" name="Google Shape;786;p122"/>
          <p:cNvSpPr txBox="1"/>
          <p:nvPr/>
        </p:nvSpPr>
        <p:spPr>
          <a:xfrm>
            <a:off x="720000" y="1080000"/>
            <a:ext cx="72870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Minimum of two numbers</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787" name="Google Shape;787;p122"/>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Let's pretend the JavaScript Math.min() function doesn't exist. Complete the following program so that the min() function returns the minimum of its two received numbers.</a:t>
            </a:r>
            <a:endParaRPr sz="2400">
              <a:solidFill>
                <a:srgbClr val="EFEFEF"/>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91" name="Shape 791"/>
        <p:cNvGrpSpPr/>
        <p:nvPr/>
      </p:nvGrpSpPr>
      <p:grpSpPr>
        <a:xfrm>
          <a:off x="0" y="0"/>
          <a:ext cx="0" cy="0"/>
          <a:chOff x="0" y="0"/>
          <a:chExt cx="0" cy="0"/>
        </a:xfrm>
      </p:grpSpPr>
      <p:sp>
        <p:nvSpPr>
          <p:cNvPr id="792" name="Google Shape;792;p123"/>
          <p:cNvSpPr txBox="1"/>
          <p:nvPr>
            <p:ph type="ctrTitle"/>
          </p:nvPr>
        </p:nvSpPr>
        <p:spPr>
          <a:xfrm>
            <a:off x="1378500" y="1582775"/>
            <a:ext cx="7129800" cy="19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rgbClr val="6A737D"/>
                </a:solidFill>
                <a:highlight>
                  <a:srgbClr val="F6F8FA"/>
                </a:highlight>
                <a:latin typeface="Courier New"/>
                <a:ea typeface="Courier New"/>
                <a:cs typeface="Courier New"/>
                <a:sym typeface="Courier New"/>
              </a:rPr>
              <a:t>// TODO: write the min() function</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6F42C1"/>
                </a:solidFill>
                <a:highlight>
                  <a:srgbClr val="F6F8FA"/>
                </a:highlight>
                <a:latin typeface="Courier New"/>
                <a:ea typeface="Courier New"/>
                <a:cs typeface="Courier New"/>
                <a:sym typeface="Courier New"/>
              </a:rPr>
              <a:t>console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log</a:t>
            </a:r>
            <a:r>
              <a:rPr lang="pl" sz="1800">
                <a:solidFill>
                  <a:srgbClr val="24292E"/>
                </a:solidFill>
                <a:highlight>
                  <a:srgbClr val="F6F8FA"/>
                </a:highlight>
                <a:latin typeface="Courier New"/>
                <a:ea typeface="Courier New"/>
                <a:cs typeface="Courier New"/>
                <a:sym typeface="Courier New"/>
              </a:rPr>
              <a:t>(</a:t>
            </a:r>
            <a:r>
              <a:rPr lang="pl" sz="1800">
                <a:solidFill>
                  <a:srgbClr val="6F42C1"/>
                </a:solidFill>
                <a:highlight>
                  <a:srgbClr val="F6F8FA"/>
                </a:highlight>
                <a:latin typeface="Courier New"/>
                <a:ea typeface="Courier New"/>
                <a:cs typeface="Courier New"/>
                <a:sym typeface="Courier New"/>
              </a:rPr>
              <a:t>min</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4.5</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5</a:t>
            </a: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Must show 4.5</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6F42C1"/>
                </a:solidFill>
                <a:highlight>
                  <a:srgbClr val="F6F8FA"/>
                </a:highlight>
                <a:latin typeface="Courier New"/>
                <a:ea typeface="Courier New"/>
                <a:cs typeface="Courier New"/>
                <a:sym typeface="Courier New"/>
              </a:rPr>
              <a:t>console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log</a:t>
            </a:r>
            <a:r>
              <a:rPr lang="pl" sz="1800">
                <a:solidFill>
                  <a:srgbClr val="24292E"/>
                </a:solidFill>
                <a:highlight>
                  <a:srgbClr val="F6F8FA"/>
                </a:highlight>
                <a:latin typeface="Courier New"/>
                <a:ea typeface="Courier New"/>
                <a:cs typeface="Courier New"/>
                <a:sym typeface="Courier New"/>
              </a:rPr>
              <a:t>(</a:t>
            </a:r>
            <a:r>
              <a:rPr lang="pl" sz="1800">
                <a:solidFill>
                  <a:srgbClr val="6F42C1"/>
                </a:solidFill>
                <a:highlight>
                  <a:srgbClr val="F6F8FA"/>
                </a:highlight>
                <a:latin typeface="Courier New"/>
                <a:ea typeface="Courier New"/>
                <a:cs typeface="Courier New"/>
                <a:sym typeface="Courier New"/>
              </a:rPr>
              <a:t>min</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19</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9</a:t>
            </a: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Must show 9</a:t>
            </a:r>
            <a:endParaRPr sz="1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800">
                <a:solidFill>
                  <a:srgbClr val="6F42C1"/>
                </a:solidFill>
                <a:highlight>
                  <a:srgbClr val="F6F8FA"/>
                </a:highlight>
                <a:latin typeface="Courier New"/>
                <a:ea typeface="Courier New"/>
                <a:cs typeface="Courier New"/>
                <a:sym typeface="Courier New"/>
              </a:rPr>
              <a:t>console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log</a:t>
            </a:r>
            <a:r>
              <a:rPr lang="pl" sz="1800">
                <a:solidFill>
                  <a:srgbClr val="24292E"/>
                </a:solidFill>
                <a:highlight>
                  <a:srgbClr val="F6F8FA"/>
                </a:highlight>
                <a:latin typeface="Courier New"/>
                <a:ea typeface="Courier New"/>
                <a:cs typeface="Courier New"/>
                <a:sym typeface="Courier New"/>
              </a:rPr>
              <a:t>(</a:t>
            </a:r>
            <a:r>
              <a:rPr lang="pl" sz="1800">
                <a:solidFill>
                  <a:srgbClr val="6F42C1"/>
                </a:solidFill>
                <a:highlight>
                  <a:srgbClr val="F6F8FA"/>
                </a:highlight>
                <a:latin typeface="Courier New"/>
                <a:ea typeface="Courier New"/>
                <a:cs typeface="Courier New"/>
                <a:sym typeface="Courier New"/>
              </a:rPr>
              <a:t>min</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1</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1</a:t>
            </a: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Must show 1</a:t>
            </a:r>
            <a:endParaRPr sz="1800">
              <a:solidFill>
                <a:srgbClr val="6A737D"/>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6A737D"/>
              </a:solidFill>
              <a:highlight>
                <a:srgbClr val="F6F8FA"/>
              </a:highlight>
              <a:latin typeface="Courier New"/>
              <a:ea typeface="Courier New"/>
              <a:cs typeface="Courier New"/>
              <a:sym typeface="Courier New"/>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96" name="Shape 796"/>
        <p:cNvGrpSpPr/>
        <p:nvPr/>
      </p:nvGrpSpPr>
      <p:grpSpPr>
        <a:xfrm>
          <a:off x="0" y="0"/>
          <a:ext cx="0" cy="0"/>
          <a:chOff x="0" y="0"/>
          <a:chExt cx="0" cy="0"/>
        </a:xfrm>
      </p:grpSpPr>
      <p:sp>
        <p:nvSpPr>
          <p:cNvPr id="797" name="Google Shape;797;p124"/>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Calculator</a:t>
            </a:r>
            <a:endParaRPr i="1" sz="4800">
              <a:solidFill>
                <a:srgbClr val="FFFFFF"/>
              </a:solidFill>
            </a:endParaRPr>
          </a:p>
        </p:txBody>
      </p:sp>
      <p:sp>
        <p:nvSpPr>
          <p:cNvPr id="798" name="Google Shape;798;p124"/>
          <p:cNvSpPr txBox="1"/>
          <p:nvPr>
            <p:ph idx="1" type="subTitle"/>
          </p:nvPr>
        </p:nvSpPr>
        <p:spPr>
          <a:xfrm>
            <a:off x="720000" y="2222350"/>
            <a:ext cx="8055000" cy="23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Complete the following program so that it offers the four basic arithmetical operations: addition, subtraction, multiplication and division. You can use either a function declaration or a function expression.</a:t>
            </a:r>
            <a:endParaRPr sz="2400">
              <a:solidFill>
                <a:srgbClr val="EFEFEF"/>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02" name="Shape 802"/>
        <p:cNvGrpSpPr/>
        <p:nvPr/>
      </p:nvGrpSpPr>
      <p:grpSpPr>
        <a:xfrm>
          <a:off x="0" y="0"/>
          <a:ext cx="0" cy="0"/>
          <a:chOff x="0" y="0"/>
          <a:chExt cx="0" cy="0"/>
        </a:xfrm>
      </p:grpSpPr>
      <p:sp>
        <p:nvSpPr>
          <p:cNvPr id="803" name="Google Shape;803;p125"/>
          <p:cNvSpPr txBox="1"/>
          <p:nvPr>
            <p:ph type="ctrTitle"/>
          </p:nvPr>
        </p:nvSpPr>
        <p:spPr>
          <a:xfrm>
            <a:off x="673775" y="1582775"/>
            <a:ext cx="8217600" cy="19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rgbClr val="6A737D"/>
                </a:solidFill>
                <a:highlight>
                  <a:srgbClr val="F6F8FA"/>
                </a:highlight>
                <a:latin typeface="Courier New"/>
                <a:ea typeface="Courier New"/>
                <a:cs typeface="Courier New"/>
                <a:sym typeface="Courier New"/>
              </a:rPr>
              <a:t>// TODO: complete program</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6F42C1"/>
                </a:solidFill>
                <a:highlight>
                  <a:srgbClr val="F6F8FA"/>
                </a:highlight>
                <a:latin typeface="Courier New"/>
                <a:ea typeface="Courier New"/>
                <a:cs typeface="Courier New"/>
                <a:sym typeface="Courier New"/>
              </a:rPr>
              <a:t>console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log</a:t>
            </a:r>
            <a:r>
              <a:rPr lang="pl" sz="1800">
                <a:solidFill>
                  <a:srgbClr val="24292E"/>
                </a:solidFill>
                <a:highlight>
                  <a:srgbClr val="F6F8FA"/>
                </a:highlight>
                <a:latin typeface="Courier New"/>
                <a:ea typeface="Courier New"/>
                <a:cs typeface="Courier New"/>
                <a:sym typeface="Courier New"/>
              </a:rPr>
              <a:t>(</a:t>
            </a:r>
            <a:r>
              <a:rPr lang="pl" sz="1800">
                <a:solidFill>
                  <a:srgbClr val="6F42C1"/>
                </a:solidFill>
                <a:highlight>
                  <a:srgbClr val="F6F8FA"/>
                </a:highlight>
                <a:latin typeface="Courier New"/>
                <a:ea typeface="Courier New"/>
                <a:cs typeface="Courier New"/>
                <a:sym typeface="Courier New"/>
              </a:rPr>
              <a:t>calculate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4</a:t>
            </a:r>
            <a:r>
              <a:rPr lang="pl" sz="1800">
                <a:solidFill>
                  <a:srgbClr val="24292E"/>
                </a:solidFill>
                <a:highlight>
                  <a:srgbClr val="F6F8FA"/>
                </a:highlight>
                <a:latin typeface="Courier New"/>
                <a:ea typeface="Courier New"/>
                <a:cs typeface="Courier New"/>
                <a:sym typeface="Courier New"/>
              </a:rPr>
              <a:t>, </a:t>
            </a:r>
            <a:r>
              <a:rPr lang="pl" sz="1800">
                <a:solidFill>
                  <a:srgbClr val="032F62"/>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6</a:t>
            </a: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Must show 10</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6F42C1"/>
                </a:solidFill>
                <a:highlight>
                  <a:srgbClr val="F6F8FA"/>
                </a:highlight>
                <a:latin typeface="Courier New"/>
                <a:ea typeface="Courier New"/>
                <a:cs typeface="Courier New"/>
                <a:sym typeface="Courier New"/>
              </a:rPr>
              <a:t>console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log</a:t>
            </a:r>
            <a:r>
              <a:rPr lang="pl" sz="1800">
                <a:solidFill>
                  <a:srgbClr val="24292E"/>
                </a:solidFill>
                <a:highlight>
                  <a:srgbClr val="F6F8FA"/>
                </a:highlight>
                <a:latin typeface="Courier New"/>
                <a:ea typeface="Courier New"/>
                <a:cs typeface="Courier New"/>
                <a:sym typeface="Courier New"/>
              </a:rPr>
              <a:t>(</a:t>
            </a:r>
            <a:r>
              <a:rPr lang="pl" sz="1800">
                <a:solidFill>
                  <a:srgbClr val="6F42C1"/>
                </a:solidFill>
                <a:highlight>
                  <a:srgbClr val="F6F8FA"/>
                </a:highlight>
                <a:latin typeface="Courier New"/>
                <a:ea typeface="Courier New"/>
                <a:cs typeface="Courier New"/>
                <a:sym typeface="Courier New"/>
              </a:rPr>
              <a:t>calculate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4</a:t>
            </a:r>
            <a:r>
              <a:rPr lang="pl" sz="1800">
                <a:solidFill>
                  <a:srgbClr val="24292E"/>
                </a:solidFill>
                <a:highlight>
                  <a:srgbClr val="F6F8FA"/>
                </a:highlight>
                <a:latin typeface="Courier New"/>
                <a:ea typeface="Courier New"/>
                <a:cs typeface="Courier New"/>
                <a:sym typeface="Courier New"/>
              </a:rPr>
              <a:t>, </a:t>
            </a:r>
            <a:r>
              <a:rPr lang="pl" sz="1800">
                <a:solidFill>
                  <a:srgbClr val="032F62"/>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6</a:t>
            </a: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Must show -2</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6F42C1"/>
                </a:solidFill>
                <a:highlight>
                  <a:srgbClr val="F6F8FA"/>
                </a:highlight>
                <a:latin typeface="Courier New"/>
                <a:ea typeface="Courier New"/>
                <a:cs typeface="Courier New"/>
                <a:sym typeface="Courier New"/>
              </a:rPr>
              <a:t>console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log</a:t>
            </a:r>
            <a:r>
              <a:rPr lang="pl" sz="1800">
                <a:solidFill>
                  <a:srgbClr val="24292E"/>
                </a:solidFill>
                <a:highlight>
                  <a:srgbClr val="F6F8FA"/>
                </a:highlight>
                <a:latin typeface="Courier New"/>
                <a:ea typeface="Courier New"/>
                <a:cs typeface="Courier New"/>
                <a:sym typeface="Courier New"/>
              </a:rPr>
              <a:t>(</a:t>
            </a:r>
            <a:r>
              <a:rPr lang="pl" sz="1800">
                <a:solidFill>
                  <a:srgbClr val="6F42C1"/>
                </a:solidFill>
                <a:highlight>
                  <a:srgbClr val="F6F8FA"/>
                </a:highlight>
                <a:latin typeface="Courier New"/>
                <a:ea typeface="Courier New"/>
                <a:cs typeface="Courier New"/>
                <a:sym typeface="Courier New"/>
              </a:rPr>
              <a:t>calculate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2</a:t>
            </a:r>
            <a:r>
              <a:rPr lang="pl" sz="1800">
                <a:solidFill>
                  <a:srgbClr val="24292E"/>
                </a:solidFill>
                <a:highlight>
                  <a:srgbClr val="F6F8FA"/>
                </a:highlight>
                <a:latin typeface="Courier New"/>
                <a:ea typeface="Courier New"/>
                <a:cs typeface="Courier New"/>
                <a:sym typeface="Courier New"/>
              </a:rPr>
              <a:t>, </a:t>
            </a:r>
            <a:r>
              <a:rPr lang="pl" sz="1800">
                <a:solidFill>
                  <a:srgbClr val="032F62"/>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0</a:t>
            </a: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Must show 0</a:t>
            </a:r>
            <a:endParaRPr sz="1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800">
                <a:solidFill>
                  <a:srgbClr val="6F42C1"/>
                </a:solidFill>
                <a:highlight>
                  <a:srgbClr val="F6F8FA"/>
                </a:highlight>
                <a:latin typeface="Courier New"/>
                <a:ea typeface="Courier New"/>
                <a:cs typeface="Courier New"/>
                <a:sym typeface="Courier New"/>
              </a:rPr>
              <a:t>console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log</a:t>
            </a:r>
            <a:r>
              <a:rPr lang="pl" sz="1800">
                <a:solidFill>
                  <a:srgbClr val="24292E"/>
                </a:solidFill>
                <a:highlight>
                  <a:srgbClr val="F6F8FA"/>
                </a:highlight>
                <a:latin typeface="Courier New"/>
                <a:ea typeface="Courier New"/>
                <a:cs typeface="Courier New"/>
                <a:sym typeface="Courier New"/>
              </a:rPr>
              <a:t>(</a:t>
            </a:r>
            <a:r>
              <a:rPr lang="pl" sz="1800">
                <a:solidFill>
                  <a:srgbClr val="6F42C1"/>
                </a:solidFill>
                <a:highlight>
                  <a:srgbClr val="F6F8FA"/>
                </a:highlight>
                <a:latin typeface="Courier New"/>
                <a:ea typeface="Courier New"/>
                <a:cs typeface="Courier New"/>
                <a:sym typeface="Courier New"/>
              </a:rPr>
              <a:t>calculate</a:t>
            </a:r>
            <a:r>
              <a:rPr lang="pl" sz="1800">
                <a:solidFill>
                  <a:srgbClr val="24292E"/>
                </a:solidFill>
                <a:highlight>
                  <a:srgbClr val="F6F8FA"/>
                </a:highlight>
                <a:latin typeface="Courier New"/>
                <a:ea typeface="Courier New"/>
                <a:cs typeface="Courier New"/>
                <a:sym typeface="Courier New"/>
              </a:rPr>
              <a:t>(</a:t>
            </a:r>
            <a:r>
              <a:rPr lang="pl" sz="1800">
                <a:solidFill>
                  <a:srgbClr val="005CC5"/>
                </a:solidFill>
                <a:highlight>
                  <a:srgbClr val="F6F8FA"/>
                </a:highlight>
                <a:latin typeface="Courier New"/>
                <a:ea typeface="Courier New"/>
                <a:cs typeface="Courier New"/>
                <a:sym typeface="Courier New"/>
              </a:rPr>
              <a:t>12</a:t>
            </a:r>
            <a:r>
              <a:rPr lang="pl" sz="1800">
                <a:solidFill>
                  <a:srgbClr val="24292E"/>
                </a:solidFill>
                <a:highlight>
                  <a:srgbClr val="F6F8FA"/>
                </a:highlight>
                <a:latin typeface="Courier New"/>
                <a:ea typeface="Courier New"/>
                <a:cs typeface="Courier New"/>
                <a:sym typeface="Courier New"/>
              </a:rPr>
              <a:t>, </a:t>
            </a:r>
            <a:r>
              <a:rPr lang="pl" sz="1800">
                <a:solidFill>
                  <a:srgbClr val="032F62"/>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0</a:t>
            </a: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Must show Infinity</a:t>
            </a:r>
            <a:endParaRPr sz="1800">
              <a:solidFill>
                <a:srgbClr val="6A737D"/>
              </a:solidFill>
              <a:highlight>
                <a:srgbClr val="F6F8FA"/>
              </a:highlight>
              <a:latin typeface="Courier New"/>
              <a:ea typeface="Courier New"/>
              <a:cs typeface="Courier New"/>
              <a:sym typeface="Courier New"/>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07" name="Shape 807"/>
        <p:cNvGrpSpPr/>
        <p:nvPr/>
      </p:nvGrpSpPr>
      <p:grpSpPr>
        <a:xfrm>
          <a:off x="0" y="0"/>
          <a:ext cx="0" cy="0"/>
          <a:chOff x="0" y="0"/>
          <a:chExt cx="0" cy="0"/>
        </a:xfrm>
      </p:grpSpPr>
      <p:sp>
        <p:nvSpPr>
          <p:cNvPr id="808" name="Google Shape;808;p126"/>
          <p:cNvSpPr txBox="1"/>
          <p:nvPr/>
        </p:nvSpPr>
        <p:spPr>
          <a:xfrm>
            <a:off x="720000" y="1080000"/>
            <a:ext cx="80511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Create your first object</a:t>
            </a:r>
            <a:endParaRPr sz="6000">
              <a:solidFill>
                <a:srgbClr val="FFFFFF"/>
              </a:solidFill>
            </a:endParaRPr>
          </a:p>
        </p:txBody>
      </p:sp>
      <p:sp>
        <p:nvSpPr>
          <p:cNvPr id="809" name="Google Shape;809;p126"/>
          <p:cNvSpPr txBox="1"/>
          <p:nvPr>
            <p:ph idx="1" type="subTitle"/>
          </p:nvPr>
        </p:nvSpPr>
        <p:spPr>
          <a:xfrm>
            <a:off x="720000" y="1960950"/>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Introduce to objects and the way they are created and used in JavaScript.</a:t>
            </a:r>
            <a:endParaRPr sz="2400">
              <a:solidFill>
                <a:srgbClr val="EFEFEF"/>
              </a:solidFill>
            </a:endParaRPr>
          </a:p>
          <a:p>
            <a:pPr indent="0" lvl="0" marL="0" rtl="0" algn="l">
              <a:spcBef>
                <a:spcPts val="0"/>
              </a:spcBef>
              <a:spcAft>
                <a:spcPts val="0"/>
              </a:spcAft>
              <a:buNone/>
            </a:pPr>
            <a:r>
              <a:t/>
            </a:r>
            <a:endParaRPr sz="2400">
              <a:solidFill>
                <a:srgbClr val="EFEFEF"/>
              </a:solidFill>
            </a:endParaRPr>
          </a:p>
          <a:p>
            <a:pPr indent="0" lvl="0" marL="0" rtl="0" algn="l">
              <a:spcBef>
                <a:spcPts val="0"/>
              </a:spcBef>
              <a:spcAft>
                <a:spcPts val="0"/>
              </a:spcAft>
              <a:buNone/>
            </a:pPr>
            <a:r>
              <a:t/>
            </a:r>
            <a:endParaRPr sz="2400">
              <a:solidFill>
                <a:srgbClr val="EFEFEF"/>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13" name="Shape 813"/>
        <p:cNvGrpSpPr/>
        <p:nvPr/>
      </p:nvGrpSpPr>
      <p:grpSpPr>
        <a:xfrm>
          <a:off x="0" y="0"/>
          <a:ext cx="0" cy="0"/>
          <a:chOff x="0" y="0"/>
          <a:chExt cx="0" cy="0"/>
        </a:xfrm>
      </p:grpSpPr>
      <p:sp>
        <p:nvSpPr>
          <p:cNvPr id="814" name="Google Shape;814;p127"/>
          <p:cNvSpPr txBox="1"/>
          <p:nvPr/>
        </p:nvSpPr>
        <p:spPr>
          <a:xfrm>
            <a:off x="720000" y="1080000"/>
            <a:ext cx="39525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myObject</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property1</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value1,</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property2</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value2,</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F42C1"/>
                </a:solidFill>
                <a:highlight>
                  <a:srgbClr val="F6F8FA"/>
                </a:highlight>
                <a:latin typeface="Courier New"/>
                <a:ea typeface="Courier New"/>
                <a:cs typeface="Courier New"/>
                <a:sym typeface="Courier New"/>
              </a:rPr>
              <a:t>method1</a:t>
            </a:r>
            <a:r>
              <a:rPr lang="pl">
                <a:solidFill>
                  <a:srgbClr val="24292E"/>
                </a:solidFill>
                <a:highlight>
                  <a:srgbClr val="F6F8FA"/>
                </a:highlight>
                <a:latin typeface="Courier New"/>
                <a:ea typeface="Courier New"/>
                <a:cs typeface="Courier New"/>
                <a:sym typeface="Courier New"/>
              </a:rPr>
              <a:t>(</a:t>
            </a:r>
            <a:r>
              <a:rPr lang="pl">
                <a:solidFill>
                  <a:srgbClr val="6A737D"/>
                </a:solidFill>
                <a:highlight>
                  <a:srgbClr val="F6F8FA"/>
                </a:highlight>
                <a:latin typeface="Courier New"/>
                <a:ea typeface="Courier New"/>
                <a:cs typeface="Courier New"/>
                <a:sym typeface="Courier New"/>
              </a:rPr>
              <a:t>/* ... */</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F42C1"/>
                </a:solidFill>
                <a:highlight>
                  <a:srgbClr val="F6F8FA"/>
                </a:highlight>
                <a:latin typeface="Courier New"/>
                <a:ea typeface="Courier New"/>
                <a:cs typeface="Courier New"/>
                <a:sym typeface="Courier New"/>
              </a:rPr>
              <a:t>method2</a:t>
            </a:r>
            <a:r>
              <a:rPr lang="pl">
                <a:solidFill>
                  <a:srgbClr val="24292E"/>
                </a:solidFill>
                <a:highlight>
                  <a:srgbClr val="F6F8FA"/>
                </a:highlight>
                <a:latin typeface="Courier New"/>
                <a:ea typeface="Courier New"/>
                <a:cs typeface="Courier New"/>
                <a:sym typeface="Courier New"/>
              </a:rPr>
              <a:t>(</a:t>
            </a:r>
            <a:r>
              <a:rPr lang="pl">
                <a:solidFill>
                  <a:srgbClr val="6A737D"/>
                </a:solidFill>
                <a:highlight>
                  <a:srgbClr val="F6F8FA"/>
                </a:highlight>
                <a:latin typeface="Courier New"/>
                <a:ea typeface="Courier New"/>
                <a:cs typeface="Courier New"/>
                <a:sym typeface="Courier New"/>
              </a:rPr>
              <a:t>/* ... */</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18" name="Shape 818"/>
        <p:cNvGrpSpPr/>
        <p:nvPr/>
      </p:nvGrpSpPr>
      <p:grpSpPr>
        <a:xfrm>
          <a:off x="0" y="0"/>
          <a:ext cx="0" cy="0"/>
          <a:chOff x="0" y="0"/>
          <a:chExt cx="0" cy="0"/>
        </a:xfrm>
      </p:grpSpPr>
      <p:sp>
        <p:nvSpPr>
          <p:cNvPr id="819" name="Google Shape;819;p128"/>
          <p:cNvSpPr txBox="1"/>
          <p:nvPr/>
        </p:nvSpPr>
        <p:spPr>
          <a:xfrm>
            <a:off x="720000" y="1080000"/>
            <a:ext cx="39525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myObject</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property1</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value1,</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property2</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value2,</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F42C1"/>
                </a:solidFill>
                <a:highlight>
                  <a:srgbClr val="F6F8FA"/>
                </a:highlight>
                <a:latin typeface="Courier New"/>
                <a:ea typeface="Courier New"/>
                <a:cs typeface="Courier New"/>
                <a:sym typeface="Courier New"/>
              </a:rPr>
              <a:t>method1</a:t>
            </a:r>
            <a:r>
              <a:rPr lang="pl">
                <a:solidFill>
                  <a:srgbClr val="24292E"/>
                </a:solidFill>
                <a:highlight>
                  <a:srgbClr val="F6F8FA"/>
                </a:highlight>
                <a:latin typeface="Courier New"/>
                <a:ea typeface="Courier New"/>
                <a:cs typeface="Courier New"/>
                <a:sym typeface="Courier New"/>
              </a:rPr>
              <a:t>(</a:t>
            </a:r>
            <a:r>
              <a:rPr lang="pl">
                <a:solidFill>
                  <a:srgbClr val="6A737D"/>
                </a:solidFill>
                <a:highlight>
                  <a:srgbClr val="F6F8FA"/>
                </a:highlight>
                <a:latin typeface="Courier New"/>
                <a:ea typeface="Courier New"/>
                <a:cs typeface="Courier New"/>
                <a:sym typeface="Courier New"/>
              </a:rPr>
              <a:t>/* ... */</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F42C1"/>
                </a:solidFill>
                <a:highlight>
                  <a:srgbClr val="F6F8FA"/>
                </a:highlight>
                <a:latin typeface="Courier New"/>
                <a:ea typeface="Courier New"/>
                <a:cs typeface="Courier New"/>
                <a:sym typeface="Courier New"/>
              </a:rPr>
              <a:t>method2</a:t>
            </a:r>
            <a:r>
              <a:rPr lang="pl">
                <a:solidFill>
                  <a:srgbClr val="24292E"/>
                </a:solidFill>
                <a:highlight>
                  <a:srgbClr val="F6F8FA"/>
                </a:highlight>
                <a:latin typeface="Courier New"/>
                <a:ea typeface="Courier New"/>
                <a:cs typeface="Courier New"/>
                <a:sym typeface="Courier New"/>
              </a:rPr>
              <a:t>(</a:t>
            </a:r>
            <a:r>
              <a:rPr lang="pl">
                <a:solidFill>
                  <a:srgbClr val="6A737D"/>
                </a:solidFill>
                <a:highlight>
                  <a:srgbClr val="F6F8FA"/>
                </a:highlight>
                <a:latin typeface="Courier New"/>
                <a:ea typeface="Courier New"/>
                <a:cs typeface="Courier New"/>
                <a:sym typeface="Courier New"/>
              </a:rPr>
              <a:t>/* ... */</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
        <p:nvSpPr>
          <p:cNvPr id="820" name="Google Shape;820;p128"/>
          <p:cNvSpPr txBox="1"/>
          <p:nvPr/>
        </p:nvSpPr>
        <p:spPr>
          <a:xfrm>
            <a:off x="4578000" y="1080000"/>
            <a:ext cx="4445700" cy="3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pen</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type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"ballpoint"</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color</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"blue"</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brand</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"Bic"</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(pen.</a:t>
            </a:r>
            <a:r>
              <a:rPr lang="pl">
                <a:solidFill>
                  <a:srgbClr val="005CC5"/>
                </a:solidFill>
                <a:highlight>
                  <a:srgbClr val="F6F8FA"/>
                </a:highlight>
                <a:latin typeface="Courier New"/>
                <a:ea typeface="Courier New"/>
                <a:cs typeface="Courier New"/>
                <a:sym typeface="Courier New"/>
              </a:rPr>
              <a:t>type</a:t>
            </a: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"ballpoint"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(pen.</a:t>
            </a:r>
            <a:r>
              <a:rPr lang="pl">
                <a:solidFill>
                  <a:srgbClr val="005CC5"/>
                </a:solidFill>
                <a:highlight>
                  <a:srgbClr val="F6F8FA"/>
                </a:highlight>
                <a:latin typeface="Courier New"/>
                <a:ea typeface="Courier New"/>
                <a:cs typeface="Courier New"/>
                <a:sym typeface="Courier New"/>
              </a:rPr>
              <a:t>color</a:t>
            </a: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"blue"</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(pen.brand); </a:t>
            </a:r>
            <a:r>
              <a:rPr lang="pl">
                <a:solidFill>
                  <a:srgbClr val="6A737D"/>
                </a:solidFill>
                <a:highlight>
                  <a:srgbClr val="F6F8FA"/>
                </a:highlight>
                <a:latin typeface="Courier New"/>
                <a:ea typeface="Courier New"/>
                <a:cs typeface="Courier New"/>
                <a:sym typeface="Courier New"/>
              </a:rPr>
              <a:t>// "Bic"</a:t>
            </a:r>
            <a:endParaRPr>
              <a:solidFill>
                <a:srgbClr val="6A737D"/>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24" name="Shape 824"/>
        <p:cNvGrpSpPr/>
        <p:nvPr/>
      </p:nvGrpSpPr>
      <p:grpSpPr>
        <a:xfrm>
          <a:off x="0" y="0"/>
          <a:ext cx="0" cy="0"/>
          <a:chOff x="0" y="0"/>
          <a:chExt cx="0" cy="0"/>
        </a:xfrm>
      </p:grpSpPr>
      <p:sp>
        <p:nvSpPr>
          <p:cNvPr id="825" name="Google Shape;825;p129"/>
          <p:cNvSpPr txBox="1"/>
          <p:nvPr/>
        </p:nvSpPr>
        <p:spPr>
          <a:xfrm>
            <a:off x="4578000" y="1080000"/>
            <a:ext cx="4445700" cy="3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pen</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type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"ballpoint"</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color</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"blue"</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brand</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"Bic"</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(pen.</a:t>
            </a:r>
            <a:r>
              <a:rPr lang="pl">
                <a:solidFill>
                  <a:srgbClr val="005CC5"/>
                </a:solidFill>
                <a:highlight>
                  <a:srgbClr val="F6F8FA"/>
                </a:highlight>
                <a:latin typeface="Courier New"/>
                <a:ea typeface="Courier New"/>
                <a:cs typeface="Courier New"/>
                <a:sym typeface="Courier New"/>
              </a:rPr>
              <a:t>type</a:t>
            </a: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"ballpoint"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(pen.</a:t>
            </a:r>
            <a:r>
              <a:rPr lang="pl">
                <a:solidFill>
                  <a:srgbClr val="005CC5"/>
                </a:solidFill>
                <a:highlight>
                  <a:srgbClr val="F6F8FA"/>
                </a:highlight>
                <a:latin typeface="Courier New"/>
                <a:ea typeface="Courier New"/>
                <a:cs typeface="Courier New"/>
                <a:sym typeface="Courier New"/>
              </a:rPr>
              <a:t>color</a:t>
            </a: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"blue"</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(pen.brand); </a:t>
            </a:r>
            <a:r>
              <a:rPr lang="pl">
                <a:solidFill>
                  <a:srgbClr val="6A737D"/>
                </a:solidFill>
                <a:highlight>
                  <a:srgbClr val="F6F8FA"/>
                </a:highlight>
                <a:latin typeface="Courier New"/>
                <a:ea typeface="Courier New"/>
                <a:cs typeface="Courier New"/>
                <a:sym typeface="Courier New"/>
              </a:rPr>
              <a:t>// "Bic"</a:t>
            </a:r>
            <a:endParaRPr>
              <a:solidFill>
                <a:srgbClr val="6A737D"/>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29" name="Shape 829"/>
        <p:cNvGrpSpPr/>
        <p:nvPr/>
      </p:nvGrpSpPr>
      <p:grpSpPr>
        <a:xfrm>
          <a:off x="0" y="0"/>
          <a:ext cx="0" cy="0"/>
          <a:chOff x="0" y="0"/>
          <a:chExt cx="0" cy="0"/>
        </a:xfrm>
      </p:grpSpPr>
      <p:sp>
        <p:nvSpPr>
          <p:cNvPr id="830" name="Google Shape;830;p130"/>
          <p:cNvSpPr txBox="1"/>
          <p:nvPr/>
        </p:nvSpPr>
        <p:spPr>
          <a:xfrm>
            <a:off x="720000" y="1080000"/>
            <a:ext cx="4445700" cy="3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pen</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type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"ballpoint"</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color</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"blue"</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brand</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"Bic"</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(pen.</a:t>
            </a:r>
            <a:r>
              <a:rPr lang="pl">
                <a:solidFill>
                  <a:srgbClr val="005CC5"/>
                </a:solidFill>
                <a:highlight>
                  <a:srgbClr val="F6F8FA"/>
                </a:highlight>
                <a:latin typeface="Courier New"/>
                <a:ea typeface="Courier New"/>
                <a:cs typeface="Courier New"/>
                <a:sym typeface="Courier New"/>
              </a:rPr>
              <a:t>type</a:t>
            </a: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"ballpoint"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(pen.</a:t>
            </a:r>
            <a:r>
              <a:rPr lang="pl">
                <a:solidFill>
                  <a:srgbClr val="005CC5"/>
                </a:solidFill>
                <a:highlight>
                  <a:srgbClr val="F6F8FA"/>
                </a:highlight>
                <a:latin typeface="Courier New"/>
                <a:ea typeface="Courier New"/>
                <a:cs typeface="Courier New"/>
                <a:sym typeface="Courier New"/>
              </a:rPr>
              <a:t>color</a:t>
            </a: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"blue"</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(pen.brand); </a:t>
            </a:r>
            <a:r>
              <a:rPr lang="pl">
                <a:solidFill>
                  <a:srgbClr val="6A737D"/>
                </a:solidFill>
                <a:highlight>
                  <a:srgbClr val="F6F8FA"/>
                </a:highlight>
                <a:latin typeface="Courier New"/>
                <a:ea typeface="Courier New"/>
                <a:cs typeface="Courier New"/>
                <a:sym typeface="Courier New"/>
              </a:rPr>
              <a:t>// "Bic"</a:t>
            </a:r>
            <a:endParaRPr>
              <a:solidFill>
                <a:srgbClr val="6A737D"/>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34" name="Shape 834"/>
        <p:cNvGrpSpPr/>
        <p:nvPr/>
      </p:nvGrpSpPr>
      <p:grpSpPr>
        <a:xfrm>
          <a:off x="0" y="0"/>
          <a:ext cx="0" cy="0"/>
          <a:chOff x="0" y="0"/>
          <a:chExt cx="0" cy="0"/>
        </a:xfrm>
      </p:grpSpPr>
      <p:sp>
        <p:nvSpPr>
          <p:cNvPr id="835" name="Google Shape;835;p131"/>
          <p:cNvSpPr txBox="1"/>
          <p:nvPr/>
        </p:nvSpPr>
        <p:spPr>
          <a:xfrm>
            <a:off x="720000" y="1080000"/>
            <a:ext cx="8424000" cy="3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pen</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type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"ballpoint"</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color</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"blue"</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brand</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"Bic"</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pen.</a:t>
            </a:r>
            <a:r>
              <a:rPr lang="pl">
                <a:solidFill>
                  <a:srgbClr val="005CC5"/>
                </a:solidFill>
                <a:highlight>
                  <a:srgbClr val="F6F8FA"/>
                </a:highlight>
                <a:latin typeface="Courier New"/>
                <a:ea typeface="Courier New"/>
                <a:cs typeface="Courier New"/>
                <a:sym typeface="Courier New"/>
              </a:rPr>
              <a:t>color</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"red"</a:t>
            </a: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Modify the pen color property</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a:t>
            </a:r>
            <a:r>
              <a:rPr lang="pl">
                <a:solidFill>
                  <a:srgbClr val="032F62"/>
                </a:solidFill>
                <a:highlight>
                  <a:srgbClr val="F6F8FA"/>
                </a:highlight>
                <a:latin typeface="Courier New"/>
                <a:ea typeface="Courier New"/>
                <a:cs typeface="Courier New"/>
                <a:sym typeface="Courier New"/>
              </a:rPr>
              <a:t>`I write with a </a:t>
            </a:r>
            <a:r>
              <a:rPr lang="pl">
                <a:solidFill>
                  <a:srgbClr val="24292E"/>
                </a:solidFill>
                <a:highlight>
                  <a:srgbClr val="F6F8FA"/>
                </a:highlight>
                <a:latin typeface="Courier New"/>
                <a:ea typeface="Courier New"/>
                <a:cs typeface="Courier New"/>
                <a:sym typeface="Courier New"/>
              </a:rPr>
              <a:t>${pen.</a:t>
            </a:r>
            <a:r>
              <a:rPr lang="pl">
                <a:solidFill>
                  <a:srgbClr val="005CC5"/>
                </a:solidFill>
                <a:highlight>
                  <a:srgbClr val="F6F8FA"/>
                </a:highlight>
                <a:latin typeface="Courier New"/>
                <a:ea typeface="Courier New"/>
                <a:cs typeface="Courier New"/>
                <a:sym typeface="Courier New"/>
              </a:rPr>
              <a:t>color</a:t>
            </a:r>
            <a:r>
              <a:rPr lang="pl">
                <a:solidFill>
                  <a:srgbClr val="24292E"/>
                </a:solidFill>
                <a:highlight>
                  <a:srgbClr val="F6F8FA"/>
                </a:highlight>
                <a:latin typeface="Courier New"/>
                <a:ea typeface="Courier New"/>
                <a:cs typeface="Courier New"/>
                <a:sym typeface="Courier New"/>
              </a:rPr>
              <a:t>}</a:t>
            </a:r>
            <a:r>
              <a:rPr lang="pl">
                <a:solidFill>
                  <a:srgbClr val="032F62"/>
                </a:solidFill>
                <a:highlight>
                  <a:srgbClr val="F6F8FA"/>
                </a:highlight>
                <a:latin typeface="Courier New"/>
                <a:ea typeface="Courier New"/>
                <a:cs typeface="Courier New"/>
                <a:sym typeface="Courier New"/>
              </a:rPr>
              <a:t> </a:t>
            </a:r>
            <a:r>
              <a:rPr lang="pl">
                <a:solidFill>
                  <a:srgbClr val="24292E"/>
                </a:solidFill>
                <a:highlight>
                  <a:srgbClr val="F6F8FA"/>
                </a:highlight>
                <a:latin typeface="Courier New"/>
                <a:ea typeface="Courier New"/>
                <a:cs typeface="Courier New"/>
                <a:sym typeface="Courier New"/>
              </a:rPr>
              <a:t>${pen.brand}</a:t>
            </a:r>
            <a:r>
              <a:rPr lang="pl">
                <a:solidFill>
                  <a:srgbClr val="032F62"/>
                </a:solidFill>
                <a:highlight>
                  <a:srgbClr val="F6F8FA"/>
                </a:highlight>
                <a:latin typeface="Courier New"/>
                <a:ea typeface="Courier New"/>
                <a:cs typeface="Courier New"/>
                <a:sym typeface="Courier New"/>
              </a:rPr>
              <a:t> </a:t>
            </a:r>
            <a:r>
              <a:rPr lang="pl">
                <a:solidFill>
                  <a:srgbClr val="24292E"/>
                </a:solidFill>
                <a:highlight>
                  <a:srgbClr val="F6F8FA"/>
                </a:highlight>
                <a:latin typeface="Courier New"/>
                <a:ea typeface="Courier New"/>
                <a:cs typeface="Courier New"/>
                <a:sym typeface="Courier New"/>
              </a:rPr>
              <a:t>${pen.</a:t>
            </a:r>
            <a:r>
              <a:rPr lang="pl">
                <a:solidFill>
                  <a:srgbClr val="005CC5"/>
                </a:solidFill>
                <a:highlight>
                  <a:srgbClr val="F6F8FA"/>
                </a:highlight>
                <a:latin typeface="Courier New"/>
                <a:ea typeface="Courier New"/>
                <a:cs typeface="Courier New"/>
                <a:sym typeface="Courier New"/>
              </a:rPr>
              <a:t>type</a:t>
            </a:r>
            <a:r>
              <a:rPr lang="pl">
                <a:solidFill>
                  <a:srgbClr val="24292E"/>
                </a:solidFill>
                <a:highlight>
                  <a:srgbClr val="F6F8FA"/>
                </a:highlight>
                <a:latin typeface="Courier New"/>
                <a:ea typeface="Courier New"/>
                <a:cs typeface="Courier New"/>
                <a:sym typeface="Courier New"/>
              </a:rPr>
              <a:t>}</a:t>
            </a:r>
            <a:r>
              <a:rPr lang="pl">
                <a:solidFill>
                  <a:srgbClr val="032F62"/>
                </a:solidFill>
                <a:highlight>
                  <a:srgbClr val="F6F8FA"/>
                </a:highlight>
                <a:latin typeface="Courier New"/>
                <a:ea typeface="Courier New"/>
                <a:cs typeface="Courier New"/>
                <a:sym typeface="Courier New"/>
              </a:rPr>
              <a:t> pen`</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a:solidFill>
                <a:srgbClr val="6A737D"/>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pic>
        <p:nvPicPr>
          <p:cNvPr id="126" name="Google Shape;126;p24"/>
          <p:cNvPicPr preferRelativeResize="0"/>
          <p:nvPr/>
        </p:nvPicPr>
        <p:blipFill>
          <a:blip r:embed="rId4">
            <a:alphaModFix/>
          </a:blip>
          <a:stretch>
            <a:fillRect/>
          </a:stretch>
        </p:blipFill>
        <p:spPr>
          <a:xfrm>
            <a:off x="4572000" y="2178650"/>
            <a:ext cx="859400" cy="859400"/>
          </a:xfrm>
          <a:prstGeom prst="rect">
            <a:avLst/>
          </a:prstGeom>
          <a:noFill/>
          <a:ln>
            <a:noFill/>
          </a:ln>
        </p:spPr>
      </p:pic>
      <p:pic>
        <p:nvPicPr>
          <p:cNvPr id="127" name="Google Shape;127;p24"/>
          <p:cNvPicPr preferRelativeResize="0"/>
          <p:nvPr/>
        </p:nvPicPr>
        <p:blipFill>
          <a:blip r:embed="rId4">
            <a:alphaModFix/>
          </a:blip>
          <a:stretch>
            <a:fillRect/>
          </a:stretch>
        </p:blipFill>
        <p:spPr>
          <a:xfrm>
            <a:off x="4572000" y="1463750"/>
            <a:ext cx="859400" cy="859400"/>
          </a:xfrm>
          <a:prstGeom prst="rect">
            <a:avLst/>
          </a:prstGeom>
          <a:noFill/>
          <a:ln>
            <a:noFill/>
          </a:ln>
        </p:spPr>
      </p:pic>
      <p:pic>
        <p:nvPicPr>
          <p:cNvPr id="128" name="Google Shape;128;p24"/>
          <p:cNvPicPr preferRelativeResize="0"/>
          <p:nvPr/>
        </p:nvPicPr>
        <p:blipFill>
          <a:blip r:embed="rId4">
            <a:alphaModFix/>
          </a:blip>
          <a:stretch>
            <a:fillRect/>
          </a:stretch>
        </p:blipFill>
        <p:spPr>
          <a:xfrm>
            <a:off x="4572000" y="2856875"/>
            <a:ext cx="859400" cy="859400"/>
          </a:xfrm>
          <a:prstGeom prst="rect">
            <a:avLst/>
          </a:prstGeom>
          <a:noFill/>
          <a:ln>
            <a:noFill/>
          </a:ln>
        </p:spPr>
      </p:pic>
      <p:sp>
        <p:nvSpPr>
          <p:cNvPr id="129" name="Google Shape;129;p24"/>
          <p:cNvSpPr txBox="1"/>
          <p:nvPr/>
        </p:nvSpPr>
        <p:spPr>
          <a:xfrm>
            <a:off x="5431400" y="15306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wytłumaczenie</a:t>
            </a:r>
            <a:endParaRPr sz="3000">
              <a:solidFill>
                <a:srgbClr val="EFEFEF"/>
              </a:solidFill>
            </a:endParaRPr>
          </a:p>
        </p:txBody>
      </p:sp>
      <p:sp>
        <p:nvSpPr>
          <p:cNvPr id="130" name="Google Shape;130;p24"/>
          <p:cNvSpPr txBox="1"/>
          <p:nvPr/>
        </p:nvSpPr>
        <p:spPr>
          <a:xfrm>
            <a:off x="5431400" y="22455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przykład</a:t>
            </a:r>
            <a:endParaRPr sz="3000">
              <a:solidFill>
                <a:srgbClr val="EFEFEF"/>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39" name="Shape 839"/>
        <p:cNvGrpSpPr/>
        <p:nvPr/>
      </p:nvGrpSpPr>
      <p:grpSpPr>
        <a:xfrm>
          <a:off x="0" y="0"/>
          <a:ext cx="0" cy="0"/>
          <a:chOff x="0" y="0"/>
          <a:chExt cx="0" cy="0"/>
        </a:xfrm>
      </p:grpSpPr>
      <p:sp>
        <p:nvSpPr>
          <p:cNvPr id="840" name="Google Shape;840;p132"/>
          <p:cNvSpPr txBox="1"/>
          <p:nvPr/>
        </p:nvSpPr>
        <p:spPr>
          <a:xfrm>
            <a:off x="720000" y="1080000"/>
            <a:ext cx="8424000" cy="3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pen</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type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"ballpoint"</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color</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"blue"</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brand</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"Bic"</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pen.price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"2.5"</a:t>
            </a: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Set the pen price property</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a:t>
            </a:r>
            <a:r>
              <a:rPr lang="pl">
                <a:solidFill>
                  <a:srgbClr val="032F62"/>
                </a:solidFill>
                <a:highlight>
                  <a:srgbClr val="F6F8FA"/>
                </a:highlight>
                <a:latin typeface="Courier New"/>
                <a:ea typeface="Courier New"/>
                <a:cs typeface="Courier New"/>
                <a:sym typeface="Courier New"/>
              </a:rPr>
              <a:t>`My pen costs </a:t>
            </a:r>
            <a:r>
              <a:rPr lang="pl">
                <a:solidFill>
                  <a:srgbClr val="24292E"/>
                </a:solidFill>
                <a:highlight>
                  <a:srgbClr val="F6F8FA"/>
                </a:highlight>
                <a:latin typeface="Courier New"/>
                <a:ea typeface="Courier New"/>
                <a:cs typeface="Courier New"/>
                <a:sym typeface="Courier New"/>
              </a:rPr>
              <a:t>${pen.price}</a:t>
            </a:r>
            <a:r>
              <a:rPr lang="pl">
                <a:solidFill>
                  <a:srgbClr val="032F62"/>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a:solidFill>
                <a:srgbClr val="6A737D"/>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44" name="Shape 844"/>
        <p:cNvGrpSpPr/>
        <p:nvPr/>
      </p:nvGrpSpPr>
      <p:grpSpPr>
        <a:xfrm>
          <a:off x="0" y="0"/>
          <a:ext cx="0" cy="0"/>
          <a:chOff x="0" y="0"/>
          <a:chExt cx="0" cy="0"/>
        </a:xfrm>
      </p:grpSpPr>
      <p:pic>
        <p:nvPicPr>
          <p:cNvPr descr="No, it's not mine!" id="845" name="Google Shape;845;p133"/>
          <p:cNvPicPr preferRelativeResize="0"/>
          <p:nvPr/>
        </p:nvPicPr>
        <p:blipFill>
          <a:blip r:embed="rId3">
            <a:alphaModFix/>
          </a:blip>
          <a:stretch>
            <a:fillRect/>
          </a:stretch>
        </p:blipFill>
        <p:spPr>
          <a:xfrm>
            <a:off x="2093500" y="811302"/>
            <a:ext cx="4517850" cy="352090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49" name="Shape 849"/>
        <p:cNvGrpSpPr/>
        <p:nvPr/>
      </p:nvGrpSpPr>
      <p:grpSpPr>
        <a:xfrm>
          <a:off x="0" y="0"/>
          <a:ext cx="0" cy="0"/>
          <a:chOff x="0" y="0"/>
          <a:chExt cx="0" cy="0"/>
        </a:xfrm>
      </p:grpSpPr>
      <p:sp>
        <p:nvSpPr>
          <p:cNvPr id="850" name="Google Shape;850;p134"/>
          <p:cNvSpPr txBox="1"/>
          <p:nvPr/>
        </p:nvSpPr>
        <p:spPr>
          <a:xfrm>
            <a:off x="720000" y="1080000"/>
            <a:ext cx="39525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name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health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150</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strength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25</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54" name="Shape 854"/>
        <p:cNvGrpSpPr/>
        <p:nvPr/>
      </p:nvGrpSpPr>
      <p:grpSpPr>
        <a:xfrm>
          <a:off x="0" y="0"/>
          <a:ext cx="0" cy="0"/>
          <a:chOff x="0" y="0"/>
          <a:chExt cx="0" cy="0"/>
        </a:xfrm>
      </p:grpSpPr>
      <p:sp>
        <p:nvSpPr>
          <p:cNvPr id="855" name="Google Shape;855;p135"/>
          <p:cNvSpPr txBox="1"/>
          <p:nvPr/>
        </p:nvSpPr>
        <p:spPr>
          <a:xfrm>
            <a:off x="720000" y="1080000"/>
            <a:ext cx="39525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name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health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150</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strength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25</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pic>
        <p:nvPicPr>
          <p:cNvPr id="856" name="Google Shape;856;p135"/>
          <p:cNvPicPr preferRelativeResize="0"/>
          <p:nvPr/>
        </p:nvPicPr>
        <p:blipFill>
          <a:blip r:embed="rId3">
            <a:alphaModFix/>
          </a:blip>
          <a:stretch>
            <a:fillRect/>
          </a:stretch>
        </p:blipFill>
        <p:spPr>
          <a:xfrm>
            <a:off x="720000" y="2714613"/>
            <a:ext cx="3238500" cy="2428875"/>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60" name="Shape 860"/>
        <p:cNvGrpSpPr/>
        <p:nvPr/>
      </p:nvGrpSpPr>
      <p:grpSpPr>
        <a:xfrm>
          <a:off x="0" y="0"/>
          <a:ext cx="0" cy="0"/>
          <a:chOff x="0" y="0"/>
          <a:chExt cx="0" cy="0"/>
        </a:xfrm>
      </p:grpSpPr>
      <p:sp>
        <p:nvSpPr>
          <p:cNvPr id="861" name="Google Shape;861;p136"/>
          <p:cNvSpPr txBox="1"/>
          <p:nvPr/>
        </p:nvSpPr>
        <p:spPr>
          <a:xfrm>
            <a:off x="720000" y="1080000"/>
            <a:ext cx="39525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name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health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150</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strength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25</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
        <p:nvSpPr>
          <p:cNvPr id="862" name="Google Shape;862;p136"/>
          <p:cNvSpPr txBox="1"/>
          <p:nvPr/>
        </p:nvSpPr>
        <p:spPr>
          <a:xfrm>
            <a:off x="4578000" y="1080000"/>
            <a:ext cx="4445700" cy="3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aurora</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name</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"Aurora"</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health</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150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strength</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25</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${aurora.</a:t>
            </a:r>
            <a:r>
              <a:rPr lang="pl" sz="1000">
                <a:solidFill>
                  <a:srgbClr val="005CC5"/>
                </a:solidFill>
                <a:highlight>
                  <a:srgbClr val="F6F8FA"/>
                </a:highlight>
                <a:latin typeface="Courier New"/>
                <a:ea typeface="Courier New"/>
                <a:cs typeface="Courier New"/>
                <a:sym typeface="Courier New"/>
              </a:rPr>
              <a:t>name</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 has </a:t>
            </a:r>
            <a:r>
              <a:rPr lang="pl" sz="1000">
                <a:solidFill>
                  <a:srgbClr val="24292E"/>
                </a:solidFill>
                <a:highlight>
                  <a:srgbClr val="F6F8FA"/>
                </a:highlight>
                <a:latin typeface="Courier New"/>
                <a:ea typeface="Courier New"/>
                <a:cs typeface="Courier New"/>
                <a:sym typeface="Courier New"/>
              </a:rPr>
              <a:t>${aurora.health}</a:t>
            </a:r>
            <a:r>
              <a:rPr lang="pl" sz="1000">
                <a:solidFill>
                  <a:srgbClr val="032F62"/>
                </a:solidFill>
                <a:highlight>
                  <a:srgbClr val="F6F8FA"/>
                </a:highlight>
                <a:latin typeface="Courier New"/>
                <a:ea typeface="Courier New"/>
                <a:cs typeface="Courier New"/>
                <a:sym typeface="Courier New"/>
              </a:rPr>
              <a:t> health points and </a:t>
            </a:r>
            <a:r>
              <a:rPr lang="pl" sz="1000">
                <a:solidFill>
                  <a:srgbClr val="24292E"/>
                </a:solidFill>
                <a:highlight>
                  <a:srgbClr val="F6F8FA"/>
                </a:highlight>
                <a:latin typeface="Courier New"/>
                <a:ea typeface="Courier New"/>
                <a:cs typeface="Courier New"/>
                <a:sym typeface="Courier New"/>
              </a:rPr>
              <a:t>${aurora.strength}</a:t>
            </a:r>
            <a:r>
              <a:rPr lang="pl" sz="1000">
                <a:solidFill>
                  <a:srgbClr val="032F62"/>
                </a:solidFill>
                <a:highlight>
                  <a:srgbClr val="F6F8FA"/>
                </a:highlight>
                <a:latin typeface="Courier New"/>
                <a:ea typeface="Courier New"/>
                <a:cs typeface="Courier New"/>
                <a:sym typeface="Courier New"/>
              </a:rPr>
              <a:t> as strength`</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pic>
        <p:nvPicPr>
          <p:cNvPr id="863" name="Google Shape;863;p136"/>
          <p:cNvPicPr preferRelativeResize="0"/>
          <p:nvPr/>
        </p:nvPicPr>
        <p:blipFill>
          <a:blip r:embed="rId3">
            <a:alphaModFix/>
          </a:blip>
          <a:stretch>
            <a:fillRect/>
          </a:stretch>
        </p:blipFill>
        <p:spPr>
          <a:xfrm>
            <a:off x="720000" y="2714613"/>
            <a:ext cx="3238500" cy="242887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67" name="Shape 867"/>
        <p:cNvGrpSpPr/>
        <p:nvPr/>
      </p:nvGrpSpPr>
      <p:grpSpPr>
        <a:xfrm>
          <a:off x="0" y="0"/>
          <a:ext cx="0" cy="0"/>
          <a:chOff x="0" y="0"/>
          <a:chExt cx="0" cy="0"/>
        </a:xfrm>
      </p:grpSpPr>
      <p:sp>
        <p:nvSpPr>
          <p:cNvPr id="868" name="Google Shape;868;p137"/>
          <p:cNvSpPr txBox="1"/>
          <p:nvPr/>
        </p:nvSpPr>
        <p:spPr>
          <a:xfrm>
            <a:off x="720000" y="1080000"/>
            <a:ext cx="39525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name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health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150</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strength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25</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
        <p:nvSpPr>
          <p:cNvPr id="869" name="Google Shape;869;p137"/>
          <p:cNvSpPr txBox="1"/>
          <p:nvPr/>
        </p:nvSpPr>
        <p:spPr>
          <a:xfrm>
            <a:off x="4578000" y="1080000"/>
            <a:ext cx="4445700" cy="3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aurora</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name</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"Aurora"</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health</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150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strength</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25</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${aurora.</a:t>
            </a:r>
            <a:r>
              <a:rPr lang="pl" sz="1000">
                <a:solidFill>
                  <a:srgbClr val="005CC5"/>
                </a:solidFill>
                <a:highlight>
                  <a:srgbClr val="F6F8FA"/>
                </a:highlight>
                <a:latin typeface="Courier New"/>
                <a:ea typeface="Courier New"/>
                <a:cs typeface="Courier New"/>
                <a:sym typeface="Courier New"/>
              </a:rPr>
              <a:t>name</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 has </a:t>
            </a:r>
            <a:r>
              <a:rPr lang="pl" sz="1000">
                <a:solidFill>
                  <a:srgbClr val="24292E"/>
                </a:solidFill>
                <a:highlight>
                  <a:srgbClr val="F6F8FA"/>
                </a:highlight>
                <a:latin typeface="Courier New"/>
                <a:ea typeface="Courier New"/>
                <a:cs typeface="Courier New"/>
                <a:sym typeface="Courier New"/>
              </a:rPr>
              <a:t>${aurora.health}</a:t>
            </a:r>
            <a:r>
              <a:rPr lang="pl" sz="1000">
                <a:solidFill>
                  <a:srgbClr val="032F62"/>
                </a:solidFill>
                <a:highlight>
                  <a:srgbClr val="F6F8FA"/>
                </a:highlight>
                <a:latin typeface="Courier New"/>
                <a:ea typeface="Courier New"/>
                <a:cs typeface="Courier New"/>
                <a:sym typeface="Courier New"/>
              </a:rPr>
              <a:t> health points and </a:t>
            </a:r>
            <a:r>
              <a:rPr lang="pl" sz="1000">
                <a:solidFill>
                  <a:srgbClr val="24292E"/>
                </a:solidFill>
                <a:highlight>
                  <a:srgbClr val="F6F8FA"/>
                </a:highlight>
                <a:latin typeface="Courier New"/>
                <a:ea typeface="Courier New"/>
                <a:cs typeface="Courier New"/>
                <a:sym typeface="Courier New"/>
              </a:rPr>
              <a:t>${aurora.strength}</a:t>
            </a:r>
            <a:r>
              <a:rPr lang="pl" sz="1000">
                <a:solidFill>
                  <a:srgbClr val="032F62"/>
                </a:solidFill>
                <a:highlight>
                  <a:srgbClr val="F6F8FA"/>
                </a:highlight>
                <a:latin typeface="Courier New"/>
                <a:ea typeface="Courier New"/>
                <a:cs typeface="Courier New"/>
                <a:sym typeface="Courier New"/>
              </a:rPr>
              <a:t> as strength`</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A737D"/>
                </a:solidFill>
                <a:highlight>
                  <a:srgbClr val="F6F8FA"/>
                </a:highlight>
                <a:latin typeface="Courier New"/>
                <a:ea typeface="Courier New"/>
                <a:cs typeface="Courier New"/>
                <a:sym typeface="Courier New"/>
              </a:rPr>
              <a:t>// Aurora is harmed by an arrow</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aurora.health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pic>
        <p:nvPicPr>
          <p:cNvPr id="870" name="Google Shape;870;p137"/>
          <p:cNvPicPr preferRelativeResize="0"/>
          <p:nvPr/>
        </p:nvPicPr>
        <p:blipFill>
          <a:blip r:embed="rId3">
            <a:alphaModFix/>
          </a:blip>
          <a:stretch>
            <a:fillRect/>
          </a:stretch>
        </p:blipFill>
        <p:spPr>
          <a:xfrm>
            <a:off x="720000" y="2714613"/>
            <a:ext cx="3238500" cy="2428875"/>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74" name="Shape 874"/>
        <p:cNvGrpSpPr/>
        <p:nvPr/>
      </p:nvGrpSpPr>
      <p:grpSpPr>
        <a:xfrm>
          <a:off x="0" y="0"/>
          <a:ext cx="0" cy="0"/>
          <a:chOff x="0" y="0"/>
          <a:chExt cx="0" cy="0"/>
        </a:xfrm>
      </p:grpSpPr>
      <p:sp>
        <p:nvSpPr>
          <p:cNvPr id="875" name="Google Shape;875;p138"/>
          <p:cNvSpPr txBox="1"/>
          <p:nvPr/>
        </p:nvSpPr>
        <p:spPr>
          <a:xfrm>
            <a:off x="720000" y="1080000"/>
            <a:ext cx="39525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name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health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150</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strength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25</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
        <p:nvSpPr>
          <p:cNvPr id="876" name="Google Shape;876;p138"/>
          <p:cNvSpPr txBox="1"/>
          <p:nvPr/>
        </p:nvSpPr>
        <p:spPr>
          <a:xfrm>
            <a:off x="4578000" y="1080000"/>
            <a:ext cx="4445700" cy="3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aurora</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name</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"Aurora"</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health</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150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strength</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25</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${aurora.</a:t>
            </a:r>
            <a:r>
              <a:rPr lang="pl" sz="1000">
                <a:solidFill>
                  <a:srgbClr val="005CC5"/>
                </a:solidFill>
                <a:highlight>
                  <a:srgbClr val="F6F8FA"/>
                </a:highlight>
                <a:latin typeface="Courier New"/>
                <a:ea typeface="Courier New"/>
                <a:cs typeface="Courier New"/>
                <a:sym typeface="Courier New"/>
              </a:rPr>
              <a:t>name</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 has </a:t>
            </a:r>
            <a:r>
              <a:rPr lang="pl" sz="1000">
                <a:solidFill>
                  <a:srgbClr val="24292E"/>
                </a:solidFill>
                <a:highlight>
                  <a:srgbClr val="F6F8FA"/>
                </a:highlight>
                <a:latin typeface="Courier New"/>
                <a:ea typeface="Courier New"/>
                <a:cs typeface="Courier New"/>
                <a:sym typeface="Courier New"/>
              </a:rPr>
              <a:t>${aurora.health}</a:t>
            </a:r>
            <a:r>
              <a:rPr lang="pl" sz="1000">
                <a:solidFill>
                  <a:srgbClr val="032F62"/>
                </a:solidFill>
                <a:highlight>
                  <a:srgbClr val="F6F8FA"/>
                </a:highlight>
                <a:latin typeface="Courier New"/>
                <a:ea typeface="Courier New"/>
                <a:cs typeface="Courier New"/>
                <a:sym typeface="Courier New"/>
              </a:rPr>
              <a:t> health points and </a:t>
            </a:r>
            <a:r>
              <a:rPr lang="pl" sz="1000">
                <a:solidFill>
                  <a:srgbClr val="24292E"/>
                </a:solidFill>
                <a:highlight>
                  <a:srgbClr val="F6F8FA"/>
                </a:highlight>
                <a:latin typeface="Courier New"/>
                <a:ea typeface="Courier New"/>
                <a:cs typeface="Courier New"/>
                <a:sym typeface="Courier New"/>
              </a:rPr>
              <a:t>${aurora.strength}</a:t>
            </a:r>
            <a:r>
              <a:rPr lang="pl" sz="1000">
                <a:solidFill>
                  <a:srgbClr val="032F62"/>
                </a:solidFill>
                <a:highlight>
                  <a:srgbClr val="F6F8FA"/>
                </a:highlight>
                <a:latin typeface="Courier New"/>
                <a:ea typeface="Courier New"/>
                <a:cs typeface="Courier New"/>
                <a:sym typeface="Courier New"/>
              </a:rPr>
              <a:t> as strength`</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A737D"/>
                </a:solidFill>
                <a:highlight>
                  <a:srgbClr val="F6F8FA"/>
                </a:highlight>
                <a:latin typeface="Courier New"/>
                <a:ea typeface="Courier New"/>
                <a:cs typeface="Courier New"/>
                <a:sym typeface="Courier New"/>
              </a:rPr>
              <a:t>// Aurora is harmed by an arrow</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aurora.health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A737D"/>
                </a:solidFill>
                <a:highlight>
                  <a:srgbClr val="F6F8FA"/>
                </a:highlight>
                <a:latin typeface="Courier New"/>
                <a:ea typeface="Courier New"/>
                <a:cs typeface="Courier New"/>
                <a:sym typeface="Courier New"/>
              </a:rPr>
              <a:t>// Aurora equips a strength necklace</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aurora.strength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10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pic>
        <p:nvPicPr>
          <p:cNvPr id="877" name="Google Shape;877;p138"/>
          <p:cNvPicPr preferRelativeResize="0"/>
          <p:nvPr/>
        </p:nvPicPr>
        <p:blipFill>
          <a:blip r:embed="rId3">
            <a:alphaModFix/>
          </a:blip>
          <a:stretch>
            <a:fillRect/>
          </a:stretch>
        </p:blipFill>
        <p:spPr>
          <a:xfrm>
            <a:off x="720000" y="2714613"/>
            <a:ext cx="3238500" cy="2428875"/>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81" name="Shape 881"/>
        <p:cNvGrpSpPr/>
        <p:nvPr/>
      </p:nvGrpSpPr>
      <p:grpSpPr>
        <a:xfrm>
          <a:off x="0" y="0"/>
          <a:ext cx="0" cy="0"/>
          <a:chOff x="0" y="0"/>
          <a:chExt cx="0" cy="0"/>
        </a:xfrm>
      </p:grpSpPr>
      <p:sp>
        <p:nvSpPr>
          <p:cNvPr id="882" name="Google Shape;882;p139"/>
          <p:cNvSpPr txBox="1"/>
          <p:nvPr/>
        </p:nvSpPr>
        <p:spPr>
          <a:xfrm>
            <a:off x="720000" y="1080000"/>
            <a:ext cx="39525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const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name</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32F62"/>
                </a:solidFill>
                <a:highlight>
                  <a:srgbClr val="F6F8FA"/>
                </a:highlight>
                <a:latin typeface="Courier New"/>
                <a:ea typeface="Courier New"/>
                <a:cs typeface="Courier New"/>
                <a:sym typeface="Courier New"/>
              </a:rPr>
              <a:t>"Aurora"</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health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150</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strength</a:t>
            </a:r>
            <a:r>
              <a:rPr lang="pl">
                <a:solidFill>
                  <a:srgbClr val="D73A49"/>
                </a:solidFill>
                <a:highlight>
                  <a:srgbClr val="F6F8FA"/>
                </a:highlight>
                <a:latin typeface="Courier New"/>
                <a:ea typeface="Courier New"/>
                <a:cs typeface="Courier New"/>
                <a:sym typeface="Courier New"/>
              </a:rPr>
              <a:t>:</a:t>
            </a:r>
            <a:r>
              <a:rPr lang="pl">
                <a:solidFill>
                  <a:srgbClr val="24292E"/>
                </a:solidFill>
                <a:highlight>
                  <a:srgbClr val="F6F8FA"/>
                </a:highlight>
                <a:latin typeface="Courier New"/>
                <a:ea typeface="Courier New"/>
                <a:cs typeface="Courier New"/>
                <a:sym typeface="Courier New"/>
              </a:rPr>
              <a:t> </a:t>
            </a:r>
            <a:r>
              <a:rPr lang="pl">
                <a:solidFill>
                  <a:srgbClr val="005CC5"/>
                </a:solidFill>
                <a:highlight>
                  <a:srgbClr val="F6F8FA"/>
                </a:highlight>
                <a:latin typeface="Courier New"/>
                <a:ea typeface="Courier New"/>
                <a:cs typeface="Courier New"/>
                <a:sym typeface="Courier New"/>
              </a:rPr>
              <a:t>25</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
        <p:nvSpPr>
          <p:cNvPr id="883" name="Google Shape;883;p139"/>
          <p:cNvSpPr txBox="1"/>
          <p:nvPr/>
        </p:nvSpPr>
        <p:spPr>
          <a:xfrm>
            <a:off x="4578000" y="1080000"/>
            <a:ext cx="4445700" cy="3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aurora</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name</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"Aurora"</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health</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150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strength</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25</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${aurora.</a:t>
            </a:r>
            <a:r>
              <a:rPr lang="pl" sz="1000">
                <a:solidFill>
                  <a:srgbClr val="005CC5"/>
                </a:solidFill>
                <a:highlight>
                  <a:srgbClr val="F6F8FA"/>
                </a:highlight>
                <a:latin typeface="Courier New"/>
                <a:ea typeface="Courier New"/>
                <a:cs typeface="Courier New"/>
                <a:sym typeface="Courier New"/>
              </a:rPr>
              <a:t>name</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 has </a:t>
            </a:r>
            <a:r>
              <a:rPr lang="pl" sz="1000">
                <a:solidFill>
                  <a:srgbClr val="24292E"/>
                </a:solidFill>
                <a:highlight>
                  <a:srgbClr val="F6F8FA"/>
                </a:highlight>
                <a:latin typeface="Courier New"/>
                <a:ea typeface="Courier New"/>
                <a:cs typeface="Courier New"/>
                <a:sym typeface="Courier New"/>
              </a:rPr>
              <a:t>${aurora.health}</a:t>
            </a:r>
            <a:r>
              <a:rPr lang="pl" sz="1000">
                <a:solidFill>
                  <a:srgbClr val="032F62"/>
                </a:solidFill>
                <a:highlight>
                  <a:srgbClr val="F6F8FA"/>
                </a:highlight>
                <a:latin typeface="Courier New"/>
                <a:ea typeface="Courier New"/>
                <a:cs typeface="Courier New"/>
                <a:sym typeface="Courier New"/>
              </a:rPr>
              <a:t> health points and </a:t>
            </a:r>
            <a:r>
              <a:rPr lang="pl" sz="1000">
                <a:solidFill>
                  <a:srgbClr val="24292E"/>
                </a:solidFill>
                <a:highlight>
                  <a:srgbClr val="F6F8FA"/>
                </a:highlight>
                <a:latin typeface="Courier New"/>
                <a:ea typeface="Courier New"/>
                <a:cs typeface="Courier New"/>
                <a:sym typeface="Courier New"/>
              </a:rPr>
              <a:t>${aurora.strength}</a:t>
            </a:r>
            <a:r>
              <a:rPr lang="pl" sz="1000">
                <a:solidFill>
                  <a:srgbClr val="032F62"/>
                </a:solidFill>
                <a:highlight>
                  <a:srgbClr val="F6F8FA"/>
                </a:highlight>
                <a:latin typeface="Courier New"/>
                <a:ea typeface="Courier New"/>
                <a:cs typeface="Courier New"/>
                <a:sym typeface="Courier New"/>
              </a:rPr>
              <a:t> as strength`</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A737D"/>
                </a:solidFill>
                <a:highlight>
                  <a:srgbClr val="F6F8FA"/>
                </a:highlight>
                <a:latin typeface="Courier New"/>
                <a:ea typeface="Courier New"/>
                <a:cs typeface="Courier New"/>
                <a:sym typeface="Courier New"/>
              </a:rPr>
              <a:t>// Aurora is harmed by an arrow</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aurora.health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A737D"/>
                </a:solidFill>
                <a:highlight>
                  <a:srgbClr val="F6F8FA"/>
                </a:highlight>
                <a:latin typeface="Courier New"/>
                <a:ea typeface="Courier New"/>
                <a:cs typeface="Courier New"/>
                <a:sym typeface="Courier New"/>
              </a:rPr>
              <a:t>// Aurora equips a strength necklace</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aurora.strength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10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${aurora.</a:t>
            </a:r>
            <a:r>
              <a:rPr lang="pl" sz="1000">
                <a:solidFill>
                  <a:srgbClr val="005CC5"/>
                </a:solidFill>
                <a:highlight>
                  <a:srgbClr val="F6F8FA"/>
                </a:highlight>
                <a:latin typeface="Courier New"/>
                <a:ea typeface="Courier New"/>
                <a:cs typeface="Courier New"/>
                <a:sym typeface="Courier New"/>
              </a:rPr>
              <a:t>name</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 has </a:t>
            </a:r>
            <a:r>
              <a:rPr lang="pl" sz="1000">
                <a:solidFill>
                  <a:srgbClr val="24292E"/>
                </a:solidFill>
                <a:highlight>
                  <a:srgbClr val="F6F8FA"/>
                </a:highlight>
                <a:latin typeface="Courier New"/>
                <a:ea typeface="Courier New"/>
                <a:cs typeface="Courier New"/>
                <a:sym typeface="Courier New"/>
              </a:rPr>
              <a:t>${aurora.health}</a:t>
            </a:r>
            <a:r>
              <a:rPr lang="pl" sz="1000">
                <a:solidFill>
                  <a:srgbClr val="032F62"/>
                </a:solidFill>
                <a:highlight>
                  <a:srgbClr val="F6F8FA"/>
                </a:highlight>
                <a:latin typeface="Courier New"/>
                <a:ea typeface="Courier New"/>
                <a:cs typeface="Courier New"/>
                <a:sym typeface="Courier New"/>
              </a:rPr>
              <a:t> health points and </a:t>
            </a:r>
            <a:r>
              <a:rPr lang="pl" sz="1000">
                <a:solidFill>
                  <a:srgbClr val="24292E"/>
                </a:solidFill>
                <a:highlight>
                  <a:srgbClr val="F6F8FA"/>
                </a:highlight>
                <a:latin typeface="Courier New"/>
                <a:ea typeface="Courier New"/>
                <a:cs typeface="Courier New"/>
                <a:sym typeface="Courier New"/>
              </a:rPr>
              <a:t>${aurora.strength}</a:t>
            </a:r>
            <a:r>
              <a:rPr lang="pl" sz="1000">
                <a:solidFill>
                  <a:srgbClr val="032F62"/>
                </a:solidFill>
                <a:highlight>
                  <a:srgbClr val="F6F8FA"/>
                </a:highlight>
                <a:latin typeface="Courier New"/>
                <a:ea typeface="Courier New"/>
                <a:cs typeface="Courier New"/>
                <a:sym typeface="Courier New"/>
              </a:rPr>
              <a:t> as strength`</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pic>
        <p:nvPicPr>
          <p:cNvPr id="884" name="Google Shape;884;p139"/>
          <p:cNvPicPr preferRelativeResize="0"/>
          <p:nvPr/>
        </p:nvPicPr>
        <p:blipFill>
          <a:blip r:embed="rId3">
            <a:alphaModFix/>
          </a:blip>
          <a:stretch>
            <a:fillRect/>
          </a:stretch>
        </p:blipFill>
        <p:spPr>
          <a:xfrm>
            <a:off x="720000" y="2714613"/>
            <a:ext cx="3238500" cy="242887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8" name="Shape 888"/>
        <p:cNvGrpSpPr/>
        <p:nvPr/>
      </p:nvGrpSpPr>
      <p:grpSpPr>
        <a:xfrm>
          <a:off x="0" y="0"/>
          <a:ext cx="0" cy="0"/>
          <a:chOff x="0" y="0"/>
          <a:chExt cx="0" cy="0"/>
        </a:xfrm>
      </p:grpSpPr>
      <p:sp>
        <p:nvSpPr>
          <p:cNvPr id="889" name="Google Shape;889;p140"/>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Coding time!</a:t>
            </a:r>
            <a:endParaRPr i="1" sz="4800">
              <a:solidFill>
                <a:srgbClr val="FFFFFF"/>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3" name="Shape 893"/>
        <p:cNvGrpSpPr/>
        <p:nvPr/>
      </p:nvGrpSpPr>
      <p:grpSpPr>
        <a:xfrm>
          <a:off x="0" y="0"/>
          <a:ext cx="0" cy="0"/>
          <a:chOff x="0" y="0"/>
          <a:chExt cx="0" cy="0"/>
        </a:xfrm>
      </p:grpSpPr>
      <p:sp>
        <p:nvSpPr>
          <p:cNvPr id="894" name="Google Shape;894;p141"/>
          <p:cNvSpPr txBox="1"/>
          <p:nvPr/>
        </p:nvSpPr>
        <p:spPr>
          <a:xfrm>
            <a:off x="720000" y="1080000"/>
            <a:ext cx="81414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Adding character experience</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895" name="Google Shape;895;p141"/>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Improve our example RPG program to add an experience property named xp to the character. Its initial value is 0. Experience must appear in character description.</a:t>
            </a:r>
            <a:endParaRPr sz="2400">
              <a:solidFill>
                <a:srgbClr val="EFEFE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5"/>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pic>
        <p:nvPicPr>
          <p:cNvPr id="136" name="Google Shape;136;p25"/>
          <p:cNvPicPr preferRelativeResize="0"/>
          <p:nvPr/>
        </p:nvPicPr>
        <p:blipFill>
          <a:blip r:embed="rId4">
            <a:alphaModFix/>
          </a:blip>
          <a:stretch>
            <a:fillRect/>
          </a:stretch>
        </p:blipFill>
        <p:spPr>
          <a:xfrm>
            <a:off x="4572000" y="2178650"/>
            <a:ext cx="859400" cy="859400"/>
          </a:xfrm>
          <a:prstGeom prst="rect">
            <a:avLst/>
          </a:prstGeom>
          <a:noFill/>
          <a:ln>
            <a:noFill/>
          </a:ln>
        </p:spPr>
      </p:pic>
      <p:pic>
        <p:nvPicPr>
          <p:cNvPr id="137" name="Google Shape;137;p25"/>
          <p:cNvPicPr preferRelativeResize="0"/>
          <p:nvPr/>
        </p:nvPicPr>
        <p:blipFill>
          <a:blip r:embed="rId4">
            <a:alphaModFix/>
          </a:blip>
          <a:stretch>
            <a:fillRect/>
          </a:stretch>
        </p:blipFill>
        <p:spPr>
          <a:xfrm>
            <a:off x="4572000" y="1463750"/>
            <a:ext cx="859400" cy="859400"/>
          </a:xfrm>
          <a:prstGeom prst="rect">
            <a:avLst/>
          </a:prstGeom>
          <a:noFill/>
          <a:ln>
            <a:noFill/>
          </a:ln>
        </p:spPr>
      </p:pic>
      <p:pic>
        <p:nvPicPr>
          <p:cNvPr id="138" name="Google Shape;138;p25"/>
          <p:cNvPicPr preferRelativeResize="0"/>
          <p:nvPr/>
        </p:nvPicPr>
        <p:blipFill>
          <a:blip r:embed="rId4">
            <a:alphaModFix/>
          </a:blip>
          <a:stretch>
            <a:fillRect/>
          </a:stretch>
        </p:blipFill>
        <p:spPr>
          <a:xfrm>
            <a:off x="4572000" y="2856875"/>
            <a:ext cx="859400" cy="859400"/>
          </a:xfrm>
          <a:prstGeom prst="rect">
            <a:avLst/>
          </a:prstGeom>
          <a:noFill/>
          <a:ln>
            <a:noFill/>
          </a:ln>
        </p:spPr>
      </p:pic>
      <p:sp>
        <p:nvSpPr>
          <p:cNvPr id="139" name="Google Shape;139;p25"/>
          <p:cNvSpPr txBox="1"/>
          <p:nvPr/>
        </p:nvSpPr>
        <p:spPr>
          <a:xfrm>
            <a:off x="5431400" y="15306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wytłumaczenie</a:t>
            </a:r>
            <a:endParaRPr sz="3000">
              <a:solidFill>
                <a:srgbClr val="EFEFEF"/>
              </a:solidFill>
            </a:endParaRPr>
          </a:p>
        </p:txBody>
      </p:sp>
      <p:sp>
        <p:nvSpPr>
          <p:cNvPr id="140" name="Google Shape;140;p25"/>
          <p:cNvSpPr txBox="1"/>
          <p:nvPr/>
        </p:nvSpPr>
        <p:spPr>
          <a:xfrm>
            <a:off x="5431400" y="22455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przykład</a:t>
            </a:r>
            <a:endParaRPr sz="3000">
              <a:solidFill>
                <a:srgbClr val="EFEFEF"/>
              </a:solidFill>
            </a:endParaRPr>
          </a:p>
        </p:txBody>
      </p:sp>
      <p:sp>
        <p:nvSpPr>
          <p:cNvPr id="141" name="Google Shape;141;p25"/>
          <p:cNvSpPr txBox="1"/>
          <p:nvPr/>
        </p:nvSpPr>
        <p:spPr>
          <a:xfrm>
            <a:off x="5431400" y="2923725"/>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zadanie 1</a:t>
            </a:r>
            <a:endParaRPr sz="3000">
              <a:solidFill>
                <a:srgbClr val="EFEFEF"/>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99" name="Shape 899"/>
        <p:cNvGrpSpPr/>
        <p:nvPr/>
      </p:nvGrpSpPr>
      <p:grpSpPr>
        <a:xfrm>
          <a:off x="0" y="0"/>
          <a:ext cx="0" cy="0"/>
          <a:chOff x="0" y="0"/>
          <a:chExt cx="0" cy="0"/>
        </a:xfrm>
      </p:grpSpPr>
      <p:sp>
        <p:nvSpPr>
          <p:cNvPr id="900" name="Google Shape;900;p142"/>
          <p:cNvSpPr txBox="1"/>
          <p:nvPr>
            <p:ph type="ctrTitle"/>
          </p:nvPr>
        </p:nvSpPr>
        <p:spPr>
          <a:xfrm>
            <a:off x="673775" y="416525"/>
            <a:ext cx="8217600" cy="4188900"/>
          </a:xfrm>
          <a:prstGeom prst="rect">
            <a:avLst/>
          </a:prstGeom>
        </p:spPr>
        <p:txBody>
          <a:bodyPr anchorCtr="0" anchor="t" bIns="91425" lIns="91425" spcFirstLastPara="1" rIns="91425" wrap="square" tIns="91425">
            <a:noAutofit/>
          </a:bodyPr>
          <a:lstStyle/>
          <a:p>
            <a:pPr indent="0" lvl="0" marL="0" marR="152400" rtl="0" algn="l">
              <a:lnSpc>
                <a:spcPct val="100000"/>
              </a:lnSpc>
              <a:spcBef>
                <a:spcPts val="0"/>
              </a:spcBef>
              <a:spcAft>
                <a:spcPts val="0"/>
              </a:spcAft>
              <a:buNone/>
            </a:pPr>
            <a:r>
              <a:rPr lang="pl" sz="1400">
                <a:solidFill>
                  <a:srgbClr val="6A737D"/>
                </a:solidFill>
                <a:highlight>
                  <a:srgbClr val="F6F8FA"/>
                </a:highlight>
                <a:latin typeface="Courier New"/>
                <a:ea typeface="Courier New"/>
                <a:cs typeface="Courier New"/>
                <a:sym typeface="Courier New"/>
              </a:rPr>
              <a:t>// TODO: create the character object here</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rPr lang="pl" sz="1400">
                <a:solidFill>
                  <a:srgbClr val="6A737D"/>
                </a:solidFill>
                <a:highlight>
                  <a:srgbClr val="F6F8FA"/>
                </a:highlight>
                <a:latin typeface="Courier New"/>
                <a:ea typeface="Courier New"/>
                <a:cs typeface="Courier New"/>
                <a:sym typeface="Courier New"/>
              </a:rPr>
              <a:t>// Aurora is harmed by an arrow</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rPr lang="pl" sz="1400">
                <a:solidFill>
                  <a:srgbClr val="24292E"/>
                </a:solidFill>
                <a:highlight>
                  <a:srgbClr val="F6F8FA"/>
                </a:highlight>
                <a:latin typeface="Courier New"/>
                <a:ea typeface="Courier New"/>
                <a:cs typeface="Courier New"/>
                <a:sym typeface="Courier New"/>
              </a:rPr>
              <a:t>aurora.health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20</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rPr lang="pl" sz="1400">
                <a:solidFill>
                  <a:srgbClr val="6A737D"/>
                </a:solidFill>
                <a:highlight>
                  <a:srgbClr val="F6F8FA"/>
                </a:highlight>
                <a:latin typeface="Courier New"/>
                <a:ea typeface="Courier New"/>
                <a:cs typeface="Courier New"/>
                <a:sym typeface="Courier New"/>
              </a:rPr>
              <a:t>// Aurora equips a strength necklace</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rPr lang="pl" sz="1400">
                <a:solidFill>
                  <a:srgbClr val="24292E"/>
                </a:solidFill>
                <a:highlight>
                  <a:srgbClr val="F6F8FA"/>
                </a:highlight>
                <a:latin typeface="Courier New"/>
                <a:ea typeface="Courier New"/>
                <a:cs typeface="Courier New"/>
                <a:sym typeface="Courier New"/>
              </a:rPr>
              <a:t>aurora.strength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10</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rPr lang="pl" sz="1400">
                <a:solidFill>
                  <a:srgbClr val="6A737D"/>
                </a:solidFill>
                <a:highlight>
                  <a:srgbClr val="F6F8FA"/>
                </a:highlight>
                <a:latin typeface="Courier New"/>
                <a:ea typeface="Courier New"/>
                <a:cs typeface="Courier New"/>
                <a:sym typeface="Courier New"/>
              </a:rPr>
              <a:t>// Aurora learn a new skill</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rPr lang="pl" sz="1400">
                <a:solidFill>
                  <a:srgbClr val="24292E"/>
                </a:solidFill>
                <a:highlight>
                  <a:srgbClr val="F6F8FA"/>
                </a:highlight>
                <a:latin typeface="Courier New"/>
                <a:ea typeface="Courier New"/>
                <a:cs typeface="Courier New"/>
                <a:sym typeface="Courier New"/>
              </a:rPr>
              <a:t>aurora.xp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15</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(aurora.</a:t>
            </a:r>
            <a:r>
              <a:rPr lang="pl" sz="1400">
                <a:solidFill>
                  <a:srgbClr val="6F42C1"/>
                </a:solidFill>
                <a:highlight>
                  <a:srgbClr val="F6F8FA"/>
                </a:highlight>
                <a:latin typeface="Courier New"/>
                <a:ea typeface="Courier New"/>
                <a:cs typeface="Courier New"/>
                <a:sym typeface="Courier New"/>
              </a:rPr>
              <a:t>describe</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1200"/>
              </a:spcAft>
              <a:buNone/>
            </a:pPr>
            <a:r>
              <a:t/>
            </a:r>
            <a:endParaRPr sz="1800">
              <a:solidFill>
                <a:srgbClr val="24292E"/>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4" name="Shape 904"/>
        <p:cNvGrpSpPr/>
        <p:nvPr/>
      </p:nvGrpSpPr>
      <p:grpSpPr>
        <a:xfrm>
          <a:off x="0" y="0"/>
          <a:ext cx="0" cy="0"/>
          <a:chOff x="0" y="0"/>
          <a:chExt cx="0" cy="0"/>
        </a:xfrm>
      </p:grpSpPr>
      <p:sp>
        <p:nvSpPr>
          <p:cNvPr id="905" name="Google Shape;905;p143"/>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Modeling a dog</a:t>
            </a:r>
            <a:endParaRPr i="1" sz="4800">
              <a:solidFill>
                <a:srgbClr val="FFFFFF"/>
              </a:solidFill>
            </a:endParaRPr>
          </a:p>
        </p:txBody>
      </p:sp>
      <p:sp>
        <p:nvSpPr>
          <p:cNvPr id="906" name="Google Shape;906;p143"/>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Complete the following program to add the dog object definition.</a:t>
            </a:r>
            <a:endParaRPr sz="2400">
              <a:solidFill>
                <a:srgbClr val="EFEFEF"/>
              </a:solidFill>
            </a:endParaRPr>
          </a:p>
          <a:p>
            <a:pPr indent="0" lvl="0" marL="0" rtl="0" algn="l">
              <a:spcBef>
                <a:spcPts val="0"/>
              </a:spcBef>
              <a:spcAft>
                <a:spcPts val="0"/>
              </a:spcAft>
              <a:buNone/>
            </a:pPr>
            <a:r>
              <a:t/>
            </a:r>
            <a:endParaRPr sz="1800">
              <a:solidFill>
                <a:srgbClr val="EFEFEF"/>
              </a:solidFill>
            </a:endParaRPr>
          </a:p>
          <a:p>
            <a:pPr indent="0" lvl="0" marL="0" rtl="0" algn="l">
              <a:spcBef>
                <a:spcPts val="0"/>
              </a:spcBef>
              <a:spcAft>
                <a:spcPts val="0"/>
              </a:spcAft>
              <a:buNone/>
            </a:pPr>
            <a:r>
              <a:rPr lang="pl" sz="1800">
                <a:solidFill>
                  <a:srgbClr val="EFEFEF"/>
                </a:solidFill>
              </a:rPr>
              <a:t>// TODO: create the dog object here</a:t>
            </a:r>
            <a:endParaRPr sz="1800">
              <a:solidFill>
                <a:srgbClr val="EFEFEF"/>
              </a:solidFill>
            </a:endParaRPr>
          </a:p>
          <a:p>
            <a:pPr indent="0" lvl="0" marL="0" rtl="0" algn="l">
              <a:spcBef>
                <a:spcPts val="0"/>
              </a:spcBef>
              <a:spcAft>
                <a:spcPts val="0"/>
              </a:spcAft>
              <a:buNone/>
            </a:pPr>
            <a:r>
              <a:t/>
            </a:r>
            <a:endParaRPr sz="1800">
              <a:solidFill>
                <a:srgbClr val="EFEFEF"/>
              </a:solidFill>
            </a:endParaRPr>
          </a:p>
          <a:p>
            <a:pPr indent="0" lvl="0" marL="0" rtl="0" algn="l">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${dog.</a:t>
            </a:r>
            <a:r>
              <a:rPr lang="pl" sz="1400">
                <a:solidFill>
                  <a:srgbClr val="005CC5"/>
                </a:solidFill>
                <a:highlight>
                  <a:srgbClr val="F6F8FA"/>
                </a:highlight>
                <a:latin typeface="Courier New"/>
                <a:ea typeface="Courier New"/>
                <a:cs typeface="Courier New"/>
                <a:sym typeface="Courier New"/>
              </a:rPr>
              <a:t>name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 is a </a:t>
            </a:r>
            <a:r>
              <a:rPr lang="pl" sz="1400">
                <a:solidFill>
                  <a:srgbClr val="24292E"/>
                </a:solidFill>
                <a:highlight>
                  <a:srgbClr val="F6F8FA"/>
                </a:highlight>
                <a:latin typeface="Courier New"/>
                <a:ea typeface="Courier New"/>
                <a:cs typeface="Courier New"/>
                <a:sym typeface="Courier New"/>
              </a:rPr>
              <a:t>${dog.species}</a:t>
            </a:r>
            <a:r>
              <a:rPr lang="pl" sz="1400">
                <a:solidFill>
                  <a:srgbClr val="032F62"/>
                </a:solidFill>
                <a:highlight>
                  <a:srgbClr val="F6F8FA"/>
                </a:highlight>
                <a:latin typeface="Courier New"/>
                <a:ea typeface="Courier New"/>
                <a:cs typeface="Courier New"/>
                <a:sym typeface="Courier New"/>
              </a:rPr>
              <a:t> dog measuring </a:t>
            </a:r>
            <a:r>
              <a:rPr lang="pl" sz="1400">
                <a:solidFill>
                  <a:srgbClr val="24292E"/>
                </a:solidFill>
                <a:highlight>
                  <a:srgbClr val="F6F8FA"/>
                </a:highlight>
                <a:latin typeface="Courier New"/>
                <a:ea typeface="Courier New"/>
                <a:cs typeface="Courier New"/>
                <a:sym typeface="Courier New"/>
              </a:rPr>
              <a:t>${dog.</a:t>
            </a:r>
            <a:r>
              <a:rPr lang="pl" sz="1400">
                <a:solidFill>
                  <a:srgbClr val="005CC5"/>
                </a:solidFill>
                <a:highlight>
                  <a:srgbClr val="F6F8FA"/>
                </a:highlight>
                <a:latin typeface="Courier New"/>
                <a:ea typeface="Courier New"/>
                <a:cs typeface="Courier New"/>
                <a:sym typeface="Courier New"/>
              </a:rPr>
              <a:t>size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`Look, a cat! </a:t>
            </a:r>
            <a:r>
              <a:rPr lang="pl" sz="1400">
                <a:solidFill>
                  <a:srgbClr val="24292E"/>
                </a:solidFill>
                <a:highlight>
                  <a:srgbClr val="F6F8FA"/>
                </a:highlight>
                <a:latin typeface="Courier New"/>
                <a:ea typeface="Courier New"/>
                <a:cs typeface="Courier New"/>
                <a:sym typeface="Courier New"/>
              </a:rPr>
              <a:t>${dog.</a:t>
            </a:r>
            <a:r>
              <a:rPr lang="pl" sz="1400">
                <a:solidFill>
                  <a:srgbClr val="005CC5"/>
                </a:solidFill>
                <a:highlight>
                  <a:srgbClr val="F6F8FA"/>
                </a:highlight>
                <a:latin typeface="Courier New"/>
                <a:ea typeface="Courier New"/>
                <a:cs typeface="Courier New"/>
                <a:sym typeface="Courier New"/>
              </a:rPr>
              <a:t>name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 barks: </a:t>
            </a:r>
            <a:r>
              <a:rPr lang="pl" sz="1400">
                <a:solidFill>
                  <a:srgbClr val="24292E"/>
                </a:solidFill>
                <a:highlight>
                  <a:srgbClr val="F6F8FA"/>
                </a:highlight>
                <a:latin typeface="Courier New"/>
                <a:ea typeface="Courier New"/>
                <a:cs typeface="Courier New"/>
                <a:sym typeface="Courier New"/>
              </a:rPr>
              <a:t>${dog.</a:t>
            </a:r>
            <a:r>
              <a:rPr lang="pl" sz="1400">
                <a:solidFill>
                  <a:srgbClr val="6F42C1"/>
                </a:solidFill>
                <a:highlight>
                  <a:srgbClr val="F6F8FA"/>
                </a:highlight>
                <a:latin typeface="Courier New"/>
                <a:ea typeface="Courier New"/>
                <a:cs typeface="Courier New"/>
                <a:sym typeface="Courier New"/>
              </a:rPr>
              <a:t>bark</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EFEFEF"/>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0" name="Shape 910"/>
        <p:cNvGrpSpPr/>
        <p:nvPr/>
      </p:nvGrpSpPr>
      <p:grpSpPr>
        <a:xfrm>
          <a:off x="0" y="0"/>
          <a:ext cx="0" cy="0"/>
          <a:chOff x="0" y="0"/>
          <a:chExt cx="0" cy="0"/>
        </a:xfrm>
      </p:grpSpPr>
      <p:sp>
        <p:nvSpPr>
          <p:cNvPr id="911" name="Google Shape;911;p144"/>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Modeling a circle</a:t>
            </a:r>
            <a:endParaRPr i="1" sz="4800">
              <a:solidFill>
                <a:srgbClr val="FFFFFF"/>
              </a:solidFill>
            </a:endParaRPr>
          </a:p>
        </p:txBody>
      </p:sp>
      <p:sp>
        <p:nvSpPr>
          <p:cNvPr id="912" name="Google Shape;912;p144"/>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Complete the following program to add the circle object definition. Its radius value is input by the user.</a:t>
            </a:r>
            <a:endParaRPr sz="2400">
              <a:solidFill>
                <a:srgbClr val="EFEFEF"/>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16" name="Shape 916"/>
        <p:cNvGrpSpPr/>
        <p:nvPr/>
      </p:nvGrpSpPr>
      <p:grpSpPr>
        <a:xfrm>
          <a:off x="0" y="0"/>
          <a:ext cx="0" cy="0"/>
          <a:chOff x="0" y="0"/>
          <a:chExt cx="0" cy="0"/>
        </a:xfrm>
      </p:grpSpPr>
      <p:sp>
        <p:nvSpPr>
          <p:cNvPr id="917" name="Google Shape;917;p145"/>
          <p:cNvSpPr txBox="1"/>
          <p:nvPr>
            <p:ph type="ctrTitle"/>
          </p:nvPr>
        </p:nvSpPr>
        <p:spPr>
          <a:xfrm>
            <a:off x="699825" y="1049375"/>
            <a:ext cx="7204800" cy="21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r</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Number</a:t>
            </a:r>
            <a:r>
              <a:rPr lang="pl" sz="1400">
                <a:solidFill>
                  <a:srgbClr val="24292E"/>
                </a:solidFill>
                <a:highlight>
                  <a:srgbClr val="F6F8FA"/>
                </a:highlight>
                <a:latin typeface="Courier New"/>
                <a:ea typeface="Courier New"/>
                <a:cs typeface="Courier New"/>
                <a:sym typeface="Courier New"/>
              </a:rPr>
              <a:t>(</a:t>
            </a:r>
            <a:r>
              <a:rPr lang="pl" sz="1400">
                <a:solidFill>
                  <a:srgbClr val="6F42C1"/>
                </a:solidFill>
                <a:highlight>
                  <a:srgbClr val="F6F8FA"/>
                </a:highlight>
                <a:latin typeface="Courier New"/>
                <a:ea typeface="Courier New"/>
                <a:cs typeface="Courier New"/>
                <a:sym typeface="Courier New"/>
              </a:rPr>
              <a:t>prompt</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"Enter the circle radius:"</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A737D"/>
                </a:solidFill>
                <a:highlight>
                  <a:srgbClr val="F6F8FA"/>
                </a:highlight>
                <a:latin typeface="Courier New"/>
                <a:ea typeface="Courier New"/>
                <a:cs typeface="Courier New"/>
                <a:sym typeface="Courier New"/>
              </a:rPr>
              <a:t>// TODO: create the circle object here</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`Its circumference is</a:t>
            </a:r>
            <a:r>
              <a:rPr lang="pl" sz="1400">
                <a:solidFill>
                  <a:srgbClr val="032F62"/>
                </a:solidFill>
                <a:highlight>
                  <a:srgbClr val="F6F8FA"/>
                </a:highlight>
                <a:latin typeface="Courier New"/>
                <a:ea typeface="Courier New"/>
                <a:cs typeface="Courier New"/>
                <a:sym typeface="Courier New"/>
              </a:rPr>
              <a:t> </a:t>
            </a:r>
            <a:r>
              <a:rPr lang="pl" sz="1400">
                <a:solidFill>
                  <a:srgbClr val="24292E"/>
                </a:solidFill>
                <a:highlight>
                  <a:srgbClr val="F6F8FA"/>
                </a:highlight>
                <a:latin typeface="Courier New"/>
                <a:ea typeface="Courier New"/>
                <a:cs typeface="Courier New"/>
                <a:sym typeface="Courier New"/>
              </a:rPr>
              <a:t>${circle.</a:t>
            </a:r>
            <a:r>
              <a:rPr lang="pl" sz="1400">
                <a:solidFill>
                  <a:srgbClr val="6F42C1"/>
                </a:solidFill>
                <a:highlight>
                  <a:srgbClr val="F6F8FA"/>
                </a:highlight>
                <a:latin typeface="Courier New"/>
                <a:ea typeface="Courier New"/>
                <a:cs typeface="Courier New"/>
                <a:sym typeface="Courier New"/>
              </a:rPr>
              <a:t>circumference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`Its area is </a:t>
            </a:r>
            <a:r>
              <a:rPr lang="pl" sz="1400">
                <a:solidFill>
                  <a:srgbClr val="24292E"/>
                </a:solidFill>
                <a:highlight>
                  <a:srgbClr val="F6F8FA"/>
                </a:highlight>
                <a:latin typeface="Courier New"/>
                <a:ea typeface="Courier New"/>
                <a:cs typeface="Courier New"/>
                <a:sym typeface="Courier New"/>
              </a:rPr>
              <a:t>${circle.</a:t>
            </a:r>
            <a:r>
              <a:rPr lang="pl" sz="1400">
                <a:solidFill>
                  <a:srgbClr val="6F42C1"/>
                </a:solidFill>
                <a:highlight>
                  <a:srgbClr val="F6F8FA"/>
                </a:highlight>
                <a:latin typeface="Courier New"/>
                <a:ea typeface="Courier New"/>
                <a:cs typeface="Courier New"/>
                <a:sym typeface="Courier New"/>
              </a:rPr>
              <a:t>area</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a:t>
            </a:r>
            <a:endParaRPr sz="1400">
              <a:solidFill>
                <a:srgbClr val="6A737D"/>
              </a:solidFill>
              <a:highlight>
                <a:srgbClr val="F6F8FA"/>
              </a:highlight>
              <a:latin typeface="Courier New"/>
              <a:ea typeface="Courier New"/>
              <a:cs typeface="Courier New"/>
              <a:sym typeface="Courier New"/>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1" name="Shape 921"/>
        <p:cNvGrpSpPr/>
        <p:nvPr/>
      </p:nvGrpSpPr>
      <p:grpSpPr>
        <a:xfrm>
          <a:off x="0" y="0"/>
          <a:ext cx="0" cy="0"/>
          <a:chOff x="0" y="0"/>
          <a:chExt cx="0" cy="0"/>
        </a:xfrm>
      </p:grpSpPr>
      <p:sp>
        <p:nvSpPr>
          <p:cNvPr id="922" name="Google Shape;922;p146"/>
          <p:cNvSpPr txBox="1"/>
          <p:nvPr/>
        </p:nvSpPr>
        <p:spPr>
          <a:xfrm>
            <a:off x="720000" y="1080000"/>
            <a:ext cx="77262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Modeling a bank account</a:t>
            </a:r>
            <a:endParaRPr i="1" sz="4800">
              <a:solidFill>
                <a:srgbClr val="FFFFFF"/>
              </a:solidFill>
            </a:endParaRPr>
          </a:p>
        </p:txBody>
      </p:sp>
      <p:sp>
        <p:nvSpPr>
          <p:cNvPr id="923" name="Google Shape;923;p146"/>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600">
                <a:solidFill>
                  <a:srgbClr val="EFEFEF"/>
                </a:solidFill>
              </a:rPr>
              <a:t>Write a program that creates an account object with the following characteristics:</a:t>
            </a:r>
            <a:endParaRPr sz="1600">
              <a:solidFill>
                <a:srgbClr val="EFEFEF"/>
              </a:solidFill>
            </a:endParaRPr>
          </a:p>
          <a:p>
            <a:pPr indent="0" lvl="0" marL="0" rtl="0" algn="l">
              <a:spcBef>
                <a:spcPts val="0"/>
              </a:spcBef>
              <a:spcAft>
                <a:spcPts val="0"/>
              </a:spcAft>
              <a:buNone/>
            </a:pPr>
            <a:r>
              <a:t/>
            </a:r>
            <a:endParaRPr sz="1600">
              <a:solidFill>
                <a:srgbClr val="EFEFEF"/>
              </a:solidFill>
            </a:endParaRPr>
          </a:p>
          <a:p>
            <a:pPr indent="-330200" lvl="0" marL="457200" rtl="0" algn="l">
              <a:spcBef>
                <a:spcPts val="0"/>
              </a:spcBef>
              <a:spcAft>
                <a:spcPts val="0"/>
              </a:spcAft>
              <a:buClr>
                <a:srgbClr val="EFEFEF"/>
              </a:buClr>
              <a:buSzPts val="1600"/>
              <a:buChar char="●"/>
            </a:pPr>
            <a:r>
              <a:rPr lang="pl" sz="1600">
                <a:solidFill>
                  <a:srgbClr val="EFEFEF"/>
                </a:solidFill>
              </a:rPr>
              <a:t>A name property set to "Alex".</a:t>
            </a:r>
            <a:endParaRPr sz="1600">
              <a:solidFill>
                <a:srgbClr val="EFEFEF"/>
              </a:solidFill>
            </a:endParaRPr>
          </a:p>
          <a:p>
            <a:pPr indent="-330200" lvl="0" marL="457200" rtl="0" algn="l">
              <a:spcBef>
                <a:spcPts val="0"/>
              </a:spcBef>
              <a:spcAft>
                <a:spcPts val="0"/>
              </a:spcAft>
              <a:buClr>
                <a:srgbClr val="EFEFEF"/>
              </a:buClr>
              <a:buSzPts val="1600"/>
              <a:buChar char="●"/>
            </a:pPr>
            <a:r>
              <a:rPr lang="pl" sz="1600">
                <a:solidFill>
                  <a:srgbClr val="EFEFEF"/>
                </a:solidFill>
              </a:rPr>
              <a:t>A balance property set to 0.</a:t>
            </a:r>
            <a:endParaRPr sz="1600">
              <a:solidFill>
                <a:srgbClr val="EFEFEF"/>
              </a:solidFill>
            </a:endParaRPr>
          </a:p>
          <a:p>
            <a:pPr indent="-330200" lvl="0" marL="457200" rtl="0" algn="l">
              <a:spcBef>
                <a:spcPts val="0"/>
              </a:spcBef>
              <a:spcAft>
                <a:spcPts val="0"/>
              </a:spcAft>
              <a:buClr>
                <a:srgbClr val="EFEFEF"/>
              </a:buClr>
              <a:buSzPts val="1600"/>
              <a:buChar char="●"/>
            </a:pPr>
            <a:r>
              <a:rPr lang="pl" sz="1600">
                <a:solidFill>
                  <a:srgbClr val="EFEFEF"/>
                </a:solidFill>
              </a:rPr>
              <a:t>A credit method adding the (positive or negative) value passed as an argument to the account balance.</a:t>
            </a:r>
            <a:endParaRPr sz="1600">
              <a:solidFill>
                <a:srgbClr val="EFEFEF"/>
              </a:solidFill>
            </a:endParaRPr>
          </a:p>
          <a:p>
            <a:pPr indent="-330200" lvl="0" marL="457200" rtl="0" algn="l">
              <a:spcBef>
                <a:spcPts val="0"/>
              </a:spcBef>
              <a:spcAft>
                <a:spcPts val="0"/>
              </a:spcAft>
              <a:buClr>
                <a:srgbClr val="EFEFEF"/>
              </a:buClr>
              <a:buSzPts val="1600"/>
              <a:buChar char="●"/>
            </a:pPr>
            <a:r>
              <a:rPr lang="pl" sz="1600">
                <a:solidFill>
                  <a:srgbClr val="EFEFEF"/>
                </a:solidFill>
              </a:rPr>
              <a:t>A describe method returning the account description.</a:t>
            </a:r>
            <a:endParaRPr sz="1600">
              <a:solidFill>
                <a:srgbClr val="EFEFEF"/>
              </a:solidFill>
            </a:endParaRPr>
          </a:p>
          <a:p>
            <a:pPr indent="0" lvl="0" marL="457200" rtl="0" algn="l">
              <a:spcBef>
                <a:spcPts val="0"/>
              </a:spcBef>
              <a:spcAft>
                <a:spcPts val="0"/>
              </a:spcAft>
              <a:buNone/>
            </a:pPr>
            <a:r>
              <a:t/>
            </a:r>
            <a:endParaRPr sz="1600">
              <a:solidFill>
                <a:srgbClr val="EFEFEF"/>
              </a:solidFill>
            </a:endParaRPr>
          </a:p>
          <a:p>
            <a:pPr indent="0" lvl="0" marL="0" rtl="0" algn="l">
              <a:spcBef>
                <a:spcPts val="0"/>
              </a:spcBef>
              <a:spcAft>
                <a:spcPts val="0"/>
              </a:spcAft>
              <a:buNone/>
            </a:pPr>
            <a:r>
              <a:rPr lang="pl" sz="1600">
                <a:solidFill>
                  <a:srgbClr val="EFEFEF"/>
                </a:solidFill>
              </a:rPr>
              <a:t>Use this object to show its description, crediting 250, debiting 80, then show its description again.</a:t>
            </a:r>
            <a:endParaRPr sz="1600">
              <a:solidFill>
                <a:srgbClr val="EFEFEF"/>
              </a:solidFill>
            </a:endParaRPr>
          </a:p>
          <a:p>
            <a:pPr indent="0" lvl="0" marL="0" rtl="0" algn="l">
              <a:spcBef>
                <a:spcPts val="0"/>
              </a:spcBef>
              <a:spcAft>
                <a:spcPts val="0"/>
              </a:spcAft>
              <a:buNone/>
            </a:pPr>
            <a:r>
              <a:t/>
            </a:r>
            <a:endParaRPr sz="1600">
              <a:solidFill>
                <a:srgbClr val="EFEFEF"/>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7" name="Shape 927"/>
        <p:cNvGrpSpPr/>
        <p:nvPr/>
      </p:nvGrpSpPr>
      <p:grpSpPr>
        <a:xfrm>
          <a:off x="0" y="0"/>
          <a:ext cx="0" cy="0"/>
          <a:chOff x="0" y="0"/>
          <a:chExt cx="0" cy="0"/>
        </a:xfrm>
      </p:grpSpPr>
      <p:sp>
        <p:nvSpPr>
          <p:cNvPr id="928" name="Google Shape;928;p147"/>
          <p:cNvSpPr txBox="1"/>
          <p:nvPr/>
        </p:nvSpPr>
        <p:spPr>
          <a:xfrm>
            <a:off x="720000" y="1080000"/>
            <a:ext cx="7519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Store data in arrays</a:t>
            </a:r>
            <a:endParaRPr sz="6000">
              <a:solidFill>
                <a:srgbClr val="FFFFFF"/>
              </a:solidFill>
            </a:endParaRPr>
          </a:p>
        </p:txBody>
      </p:sp>
      <p:sp>
        <p:nvSpPr>
          <p:cNvPr id="929" name="Google Shape;929;p147"/>
          <p:cNvSpPr txBox="1"/>
          <p:nvPr>
            <p:ph idx="1" type="subTitle"/>
          </p:nvPr>
        </p:nvSpPr>
        <p:spPr>
          <a:xfrm>
            <a:off x="720000" y="1979000"/>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Introduce to </a:t>
            </a:r>
            <a:r>
              <a:rPr lang="pl" u="sng">
                <a:solidFill>
                  <a:srgbClr val="EFEFEF"/>
                </a:solidFill>
                <a:hlinkClick r:id="rId4"/>
              </a:rPr>
              <a:t>arrays</a:t>
            </a:r>
            <a:r>
              <a:rPr lang="pl">
                <a:solidFill>
                  <a:srgbClr val="EFEFEF"/>
                </a:solidFill>
              </a:rPr>
              <a:t>, a type of variable used in many computer programs to store data.</a:t>
            </a:r>
            <a:endParaRPr>
              <a:solidFill>
                <a:srgbClr val="EFEFEF"/>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33" name="Shape 933"/>
        <p:cNvGrpSpPr/>
        <p:nvPr/>
      </p:nvGrpSpPr>
      <p:grpSpPr>
        <a:xfrm>
          <a:off x="0" y="0"/>
          <a:ext cx="0" cy="0"/>
          <a:chOff x="0" y="0"/>
          <a:chExt cx="0" cy="0"/>
        </a:xfrm>
      </p:grpSpPr>
      <p:sp>
        <p:nvSpPr>
          <p:cNvPr id="934" name="Google Shape;934;p148"/>
          <p:cNvSpPr txBox="1"/>
          <p:nvPr>
            <p:ph type="ctrTitle"/>
          </p:nvPr>
        </p:nvSpPr>
        <p:spPr>
          <a:xfrm>
            <a:off x="275550" y="693950"/>
            <a:ext cx="8520600" cy="4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rgbClr val="D73A49"/>
                </a:solidFill>
                <a:highlight>
                  <a:srgbClr val="F6F8FA"/>
                </a:highlight>
                <a:latin typeface="Courier New"/>
                <a:ea typeface="Courier New"/>
                <a:cs typeface="Courier New"/>
                <a:sym typeface="Courier New"/>
              </a:rPr>
              <a:t>for</a:t>
            </a:r>
            <a:r>
              <a:rPr lang="pl" sz="1800">
                <a:solidFill>
                  <a:srgbClr val="24292E"/>
                </a:solidFill>
                <a:highlight>
                  <a:srgbClr val="F6F8FA"/>
                </a:highlight>
                <a:latin typeface="Courier New"/>
                <a:ea typeface="Courier New"/>
                <a:cs typeface="Courier New"/>
                <a:sym typeface="Courier New"/>
              </a:rPr>
              <a:t> (</a:t>
            </a:r>
            <a:r>
              <a:rPr lang="pl" sz="1800">
                <a:solidFill>
                  <a:srgbClr val="D73A49"/>
                </a:solidFill>
                <a:highlight>
                  <a:srgbClr val="F6F8FA"/>
                </a:highlight>
                <a:latin typeface="Courier New"/>
                <a:ea typeface="Courier New"/>
                <a:cs typeface="Courier New"/>
                <a:sym typeface="Courier New"/>
              </a:rPr>
              <a:t>let</a:t>
            </a:r>
            <a:r>
              <a:rPr lang="pl" sz="1800">
                <a:solidFill>
                  <a:srgbClr val="24292E"/>
                </a:solidFill>
                <a:highlight>
                  <a:srgbClr val="F6F8FA"/>
                </a:highlight>
                <a:latin typeface="Courier New"/>
                <a:ea typeface="Courier New"/>
                <a:cs typeface="Courier New"/>
                <a:sym typeface="Courier New"/>
              </a:rPr>
              <a:t> i </a:t>
            </a:r>
            <a:r>
              <a:rPr lang="pl" sz="1800">
                <a:solidFill>
                  <a:srgbClr val="D73A49"/>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0</a:t>
            </a:r>
            <a:r>
              <a:rPr lang="pl" sz="1800">
                <a:solidFill>
                  <a:srgbClr val="24292E"/>
                </a:solidFill>
                <a:highlight>
                  <a:srgbClr val="F6F8FA"/>
                </a:highlight>
                <a:latin typeface="Courier New"/>
                <a:ea typeface="Courier New"/>
                <a:cs typeface="Courier New"/>
                <a:sym typeface="Courier New"/>
              </a:rPr>
              <a:t>; i </a:t>
            </a:r>
            <a:r>
              <a:rPr lang="pl" sz="1800">
                <a:solidFill>
                  <a:srgbClr val="D73A49"/>
                </a:solidFill>
                <a:highlight>
                  <a:srgbClr val="F6F8FA"/>
                </a:highlight>
                <a:latin typeface="Courier New"/>
                <a:ea typeface="Courier New"/>
                <a:cs typeface="Courier New"/>
                <a:sym typeface="Courier New"/>
              </a:rPr>
              <a:t>&lt;</a:t>
            </a:r>
            <a:r>
              <a:rPr lang="pl" sz="1800">
                <a:solidFill>
                  <a:srgbClr val="24292E"/>
                </a:solidFill>
                <a:highlight>
                  <a:srgbClr val="F6F8FA"/>
                </a:highlight>
                <a:latin typeface="Courier New"/>
                <a:ea typeface="Courier New"/>
                <a:cs typeface="Courier New"/>
                <a:sym typeface="Courier New"/>
              </a:rPr>
              <a:t> myArray.</a:t>
            </a:r>
            <a:r>
              <a:rPr lang="pl" sz="1800">
                <a:solidFill>
                  <a:srgbClr val="005CC5"/>
                </a:solidFill>
                <a:highlight>
                  <a:srgbClr val="F6F8FA"/>
                </a:highlight>
                <a:latin typeface="Courier New"/>
                <a:ea typeface="Courier New"/>
                <a:cs typeface="Courier New"/>
                <a:sym typeface="Courier New"/>
              </a:rPr>
              <a:t>length</a:t>
            </a:r>
            <a:r>
              <a:rPr lang="pl" sz="1800">
                <a:solidFill>
                  <a:srgbClr val="24292E"/>
                </a:solidFill>
                <a:highlight>
                  <a:srgbClr val="F6F8FA"/>
                </a:highlight>
                <a:latin typeface="Courier New"/>
                <a:ea typeface="Courier New"/>
                <a:cs typeface="Courier New"/>
                <a:sym typeface="Courier New"/>
              </a:rPr>
              <a:t>; i</a:t>
            </a:r>
            <a:r>
              <a:rPr lang="pl" sz="1800">
                <a:solidFill>
                  <a:srgbClr val="D73A49"/>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Use myArray[i] to access each array element one by one</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a:t>
            </a:r>
            <a:endParaRPr sz="1800">
              <a:solidFill>
                <a:srgbClr val="24292E"/>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38" name="Shape 938"/>
        <p:cNvGrpSpPr/>
        <p:nvPr/>
      </p:nvGrpSpPr>
      <p:grpSpPr>
        <a:xfrm>
          <a:off x="0" y="0"/>
          <a:ext cx="0" cy="0"/>
          <a:chOff x="0" y="0"/>
          <a:chExt cx="0" cy="0"/>
        </a:xfrm>
      </p:grpSpPr>
      <p:sp>
        <p:nvSpPr>
          <p:cNvPr id="939" name="Google Shape;939;p149"/>
          <p:cNvSpPr txBox="1"/>
          <p:nvPr>
            <p:ph type="ctrTitle"/>
          </p:nvPr>
        </p:nvSpPr>
        <p:spPr>
          <a:xfrm>
            <a:off x="275550" y="693950"/>
            <a:ext cx="8520600" cy="4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rgbClr val="D73A49"/>
                </a:solidFill>
                <a:highlight>
                  <a:srgbClr val="F6F8FA"/>
                </a:highlight>
                <a:latin typeface="Courier New"/>
                <a:ea typeface="Courier New"/>
                <a:cs typeface="Courier New"/>
                <a:sym typeface="Courier New"/>
              </a:rPr>
              <a:t>for</a:t>
            </a:r>
            <a:r>
              <a:rPr lang="pl" sz="1800">
                <a:solidFill>
                  <a:srgbClr val="24292E"/>
                </a:solidFill>
                <a:highlight>
                  <a:srgbClr val="F6F8FA"/>
                </a:highlight>
                <a:latin typeface="Courier New"/>
                <a:ea typeface="Courier New"/>
                <a:cs typeface="Courier New"/>
                <a:sym typeface="Courier New"/>
              </a:rPr>
              <a:t> (</a:t>
            </a:r>
            <a:r>
              <a:rPr lang="pl" sz="1800">
                <a:solidFill>
                  <a:srgbClr val="D73A49"/>
                </a:solidFill>
                <a:highlight>
                  <a:srgbClr val="F6F8FA"/>
                </a:highlight>
                <a:latin typeface="Courier New"/>
                <a:ea typeface="Courier New"/>
                <a:cs typeface="Courier New"/>
                <a:sym typeface="Courier New"/>
              </a:rPr>
              <a:t>let</a:t>
            </a:r>
            <a:r>
              <a:rPr lang="pl" sz="1800">
                <a:solidFill>
                  <a:srgbClr val="24292E"/>
                </a:solidFill>
                <a:highlight>
                  <a:srgbClr val="F6F8FA"/>
                </a:highlight>
                <a:latin typeface="Courier New"/>
                <a:ea typeface="Courier New"/>
                <a:cs typeface="Courier New"/>
                <a:sym typeface="Courier New"/>
              </a:rPr>
              <a:t> i </a:t>
            </a:r>
            <a:r>
              <a:rPr lang="pl" sz="1800">
                <a:solidFill>
                  <a:srgbClr val="D73A49"/>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0</a:t>
            </a:r>
            <a:r>
              <a:rPr lang="pl" sz="1800">
                <a:solidFill>
                  <a:srgbClr val="24292E"/>
                </a:solidFill>
                <a:highlight>
                  <a:srgbClr val="F6F8FA"/>
                </a:highlight>
                <a:latin typeface="Courier New"/>
                <a:ea typeface="Courier New"/>
                <a:cs typeface="Courier New"/>
                <a:sym typeface="Courier New"/>
              </a:rPr>
              <a:t>; i </a:t>
            </a:r>
            <a:r>
              <a:rPr lang="pl" sz="1800">
                <a:solidFill>
                  <a:srgbClr val="D73A49"/>
                </a:solidFill>
                <a:highlight>
                  <a:srgbClr val="F6F8FA"/>
                </a:highlight>
                <a:latin typeface="Courier New"/>
                <a:ea typeface="Courier New"/>
                <a:cs typeface="Courier New"/>
                <a:sym typeface="Courier New"/>
              </a:rPr>
              <a:t>&lt;</a:t>
            </a:r>
            <a:r>
              <a:rPr lang="pl" sz="1800">
                <a:solidFill>
                  <a:srgbClr val="24292E"/>
                </a:solidFill>
                <a:highlight>
                  <a:srgbClr val="F6F8FA"/>
                </a:highlight>
                <a:latin typeface="Courier New"/>
                <a:ea typeface="Courier New"/>
                <a:cs typeface="Courier New"/>
                <a:sym typeface="Courier New"/>
              </a:rPr>
              <a:t> myArray.</a:t>
            </a:r>
            <a:r>
              <a:rPr lang="pl" sz="1800">
                <a:solidFill>
                  <a:srgbClr val="005CC5"/>
                </a:solidFill>
                <a:highlight>
                  <a:srgbClr val="F6F8FA"/>
                </a:highlight>
                <a:latin typeface="Courier New"/>
                <a:ea typeface="Courier New"/>
                <a:cs typeface="Courier New"/>
                <a:sym typeface="Courier New"/>
              </a:rPr>
              <a:t>length</a:t>
            </a:r>
            <a:r>
              <a:rPr lang="pl" sz="1800">
                <a:solidFill>
                  <a:srgbClr val="24292E"/>
                </a:solidFill>
                <a:highlight>
                  <a:srgbClr val="F6F8FA"/>
                </a:highlight>
                <a:latin typeface="Courier New"/>
                <a:ea typeface="Courier New"/>
                <a:cs typeface="Courier New"/>
                <a:sym typeface="Courier New"/>
              </a:rPr>
              <a:t>; i</a:t>
            </a:r>
            <a:r>
              <a:rPr lang="pl" sz="1800">
                <a:solidFill>
                  <a:srgbClr val="D73A49"/>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Use myArray[i] to access each array element one by one</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myArray.</a:t>
            </a:r>
            <a:r>
              <a:rPr lang="pl" sz="1800">
                <a:solidFill>
                  <a:srgbClr val="005CC5"/>
                </a:solidFill>
                <a:highlight>
                  <a:srgbClr val="F6F8FA"/>
                </a:highlight>
                <a:latin typeface="Courier New"/>
                <a:ea typeface="Courier New"/>
                <a:cs typeface="Courier New"/>
                <a:sym typeface="Courier New"/>
              </a:rPr>
              <a:t>forEach</a:t>
            </a:r>
            <a:r>
              <a:rPr lang="pl" sz="1800">
                <a:solidFill>
                  <a:srgbClr val="24292E"/>
                </a:solidFill>
                <a:highlight>
                  <a:srgbClr val="F6F8FA"/>
                </a:highlight>
                <a:latin typeface="Courier New"/>
                <a:ea typeface="Courier New"/>
                <a:cs typeface="Courier New"/>
                <a:sym typeface="Courier New"/>
              </a:rPr>
              <a:t>(myElement </a:t>
            </a:r>
            <a:r>
              <a:rPr lang="pl" sz="1800">
                <a:solidFill>
                  <a:srgbClr val="D73A49"/>
                </a:solidFill>
                <a:highlight>
                  <a:srgbClr val="F6F8FA"/>
                </a:highlight>
                <a:latin typeface="Courier New"/>
                <a:ea typeface="Courier New"/>
                <a:cs typeface="Courier New"/>
                <a:sym typeface="Courier New"/>
              </a:rPr>
              <a:t>=&gt;</a:t>
            </a:r>
            <a:r>
              <a:rPr lang="pl" sz="1800">
                <a:solidFill>
                  <a:srgbClr val="24292E"/>
                </a:solidFill>
                <a:highlight>
                  <a:srgbClr val="F6F8FA"/>
                </a:highlight>
                <a:latin typeface="Courier New"/>
                <a:ea typeface="Courier New"/>
                <a:cs typeface="Courier New"/>
                <a:sym typeface="Courier New"/>
              </a:rPr>
              <a:t>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Use myElement to access each array element one by one</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a:t>
            </a:r>
            <a:endParaRPr sz="18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1200"/>
              </a:spcAft>
              <a:buNone/>
            </a:pPr>
            <a:r>
              <a:t/>
            </a:r>
            <a:endParaRPr sz="1800">
              <a:solidFill>
                <a:srgbClr val="24292E"/>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43" name="Shape 943"/>
        <p:cNvGrpSpPr/>
        <p:nvPr/>
      </p:nvGrpSpPr>
      <p:grpSpPr>
        <a:xfrm>
          <a:off x="0" y="0"/>
          <a:ext cx="0" cy="0"/>
          <a:chOff x="0" y="0"/>
          <a:chExt cx="0" cy="0"/>
        </a:xfrm>
      </p:grpSpPr>
      <p:sp>
        <p:nvSpPr>
          <p:cNvPr id="944" name="Google Shape;944;p150"/>
          <p:cNvSpPr txBox="1"/>
          <p:nvPr>
            <p:ph type="ctrTitle"/>
          </p:nvPr>
        </p:nvSpPr>
        <p:spPr>
          <a:xfrm>
            <a:off x="275550" y="693950"/>
            <a:ext cx="8520600" cy="4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rgbClr val="D73A49"/>
                </a:solidFill>
                <a:highlight>
                  <a:srgbClr val="F6F8FA"/>
                </a:highlight>
                <a:latin typeface="Courier New"/>
                <a:ea typeface="Courier New"/>
                <a:cs typeface="Courier New"/>
                <a:sym typeface="Courier New"/>
              </a:rPr>
              <a:t>for</a:t>
            </a:r>
            <a:r>
              <a:rPr lang="pl" sz="1800">
                <a:solidFill>
                  <a:srgbClr val="24292E"/>
                </a:solidFill>
                <a:highlight>
                  <a:srgbClr val="F6F8FA"/>
                </a:highlight>
                <a:latin typeface="Courier New"/>
                <a:ea typeface="Courier New"/>
                <a:cs typeface="Courier New"/>
                <a:sym typeface="Courier New"/>
              </a:rPr>
              <a:t> (</a:t>
            </a:r>
            <a:r>
              <a:rPr lang="pl" sz="1800">
                <a:solidFill>
                  <a:srgbClr val="D73A49"/>
                </a:solidFill>
                <a:highlight>
                  <a:srgbClr val="F6F8FA"/>
                </a:highlight>
                <a:latin typeface="Courier New"/>
                <a:ea typeface="Courier New"/>
                <a:cs typeface="Courier New"/>
                <a:sym typeface="Courier New"/>
              </a:rPr>
              <a:t>let</a:t>
            </a:r>
            <a:r>
              <a:rPr lang="pl" sz="1800">
                <a:solidFill>
                  <a:srgbClr val="24292E"/>
                </a:solidFill>
                <a:highlight>
                  <a:srgbClr val="F6F8FA"/>
                </a:highlight>
                <a:latin typeface="Courier New"/>
                <a:ea typeface="Courier New"/>
                <a:cs typeface="Courier New"/>
                <a:sym typeface="Courier New"/>
              </a:rPr>
              <a:t> i </a:t>
            </a:r>
            <a:r>
              <a:rPr lang="pl" sz="1800">
                <a:solidFill>
                  <a:srgbClr val="D73A49"/>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0</a:t>
            </a:r>
            <a:r>
              <a:rPr lang="pl" sz="1800">
                <a:solidFill>
                  <a:srgbClr val="24292E"/>
                </a:solidFill>
                <a:highlight>
                  <a:srgbClr val="F6F8FA"/>
                </a:highlight>
                <a:latin typeface="Courier New"/>
                <a:ea typeface="Courier New"/>
                <a:cs typeface="Courier New"/>
                <a:sym typeface="Courier New"/>
              </a:rPr>
              <a:t>; i </a:t>
            </a:r>
            <a:r>
              <a:rPr lang="pl" sz="1800">
                <a:solidFill>
                  <a:srgbClr val="D73A49"/>
                </a:solidFill>
                <a:highlight>
                  <a:srgbClr val="F6F8FA"/>
                </a:highlight>
                <a:latin typeface="Courier New"/>
                <a:ea typeface="Courier New"/>
                <a:cs typeface="Courier New"/>
                <a:sym typeface="Courier New"/>
              </a:rPr>
              <a:t>&lt;</a:t>
            </a:r>
            <a:r>
              <a:rPr lang="pl" sz="1800">
                <a:solidFill>
                  <a:srgbClr val="24292E"/>
                </a:solidFill>
                <a:highlight>
                  <a:srgbClr val="F6F8FA"/>
                </a:highlight>
                <a:latin typeface="Courier New"/>
                <a:ea typeface="Courier New"/>
                <a:cs typeface="Courier New"/>
                <a:sym typeface="Courier New"/>
              </a:rPr>
              <a:t> myArray.</a:t>
            </a:r>
            <a:r>
              <a:rPr lang="pl" sz="1800">
                <a:solidFill>
                  <a:srgbClr val="005CC5"/>
                </a:solidFill>
                <a:highlight>
                  <a:srgbClr val="F6F8FA"/>
                </a:highlight>
                <a:latin typeface="Courier New"/>
                <a:ea typeface="Courier New"/>
                <a:cs typeface="Courier New"/>
                <a:sym typeface="Courier New"/>
              </a:rPr>
              <a:t>length</a:t>
            </a:r>
            <a:r>
              <a:rPr lang="pl" sz="1800">
                <a:solidFill>
                  <a:srgbClr val="24292E"/>
                </a:solidFill>
                <a:highlight>
                  <a:srgbClr val="F6F8FA"/>
                </a:highlight>
                <a:latin typeface="Courier New"/>
                <a:ea typeface="Courier New"/>
                <a:cs typeface="Courier New"/>
                <a:sym typeface="Courier New"/>
              </a:rPr>
              <a:t>; i</a:t>
            </a:r>
            <a:r>
              <a:rPr lang="pl" sz="1800">
                <a:solidFill>
                  <a:srgbClr val="D73A49"/>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Use myArray[i] to access each array element one by one</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myArray.</a:t>
            </a:r>
            <a:r>
              <a:rPr lang="pl" sz="1800">
                <a:solidFill>
                  <a:srgbClr val="005CC5"/>
                </a:solidFill>
                <a:highlight>
                  <a:srgbClr val="F6F8FA"/>
                </a:highlight>
                <a:latin typeface="Courier New"/>
                <a:ea typeface="Courier New"/>
                <a:cs typeface="Courier New"/>
                <a:sym typeface="Courier New"/>
              </a:rPr>
              <a:t>forEach</a:t>
            </a:r>
            <a:r>
              <a:rPr lang="pl" sz="1800">
                <a:solidFill>
                  <a:srgbClr val="24292E"/>
                </a:solidFill>
                <a:highlight>
                  <a:srgbClr val="F6F8FA"/>
                </a:highlight>
                <a:latin typeface="Courier New"/>
                <a:ea typeface="Courier New"/>
                <a:cs typeface="Courier New"/>
                <a:sym typeface="Courier New"/>
              </a:rPr>
              <a:t>(myElement </a:t>
            </a:r>
            <a:r>
              <a:rPr lang="pl" sz="1800">
                <a:solidFill>
                  <a:srgbClr val="D73A49"/>
                </a:solidFill>
                <a:highlight>
                  <a:srgbClr val="F6F8FA"/>
                </a:highlight>
                <a:latin typeface="Courier New"/>
                <a:ea typeface="Courier New"/>
                <a:cs typeface="Courier New"/>
                <a:sym typeface="Courier New"/>
              </a:rPr>
              <a:t>=&gt;</a:t>
            </a:r>
            <a:r>
              <a:rPr lang="pl" sz="1800">
                <a:solidFill>
                  <a:srgbClr val="24292E"/>
                </a:solidFill>
                <a:highlight>
                  <a:srgbClr val="F6F8FA"/>
                </a:highlight>
                <a:latin typeface="Courier New"/>
                <a:ea typeface="Courier New"/>
                <a:cs typeface="Courier New"/>
                <a:sym typeface="Courier New"/>
              </a:rPr>
              <a:t>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Use myElement to access each array element one by one</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D73A49"/>
                </a:solidFill>
                <a:highlight>
                  <a:srgbClr val="F6F8FA"/>
                </a:highlight>
                <a:latin typeface="Courier New"/>
                <a:ea typeface="Courier New"/>
                <a:cs typeface="Courier New"/>
                <a:sym typeface="Courier New"/>
              </a:rPr>
              <a:t>for</a:t>
            </a:r>
            <a:r>
              <a:rPr lang="pl" sz="1800">
                <a:solidFill>
                  <a:srgbClr val="24292E"/>
                </a:solidFill>
                <a:highlight>
                  <a:srgbClr val="F6F8FA"/>
                </a:highlight>
                <a:latin typeface="Courier New"/>
                <a:ea typeface="Courier New"/>
                <a:cs typeface="Courier New"/>
                <a:sym typeface="Courier New"/>
              </a:rPr>
              <a:t> (</a:t>
            </a:r>
            <a:r>
              <a:rPr lang="pl" sz="1800">
                <a:solidFill>
                  <a:srgbClr val="D73A49"/>
                </a:solidFill>
                <a:highlight>
                  <a:srgbClr val="F6F8FA"/>
                </a:highlight>
                <a:latin typeface="Courier New"/>
                <a:ea typeface="Courier New"/>
                <a:cs typeface="Courier New"/>
                <a:sym typeface="Courier New"/>
              </a:rPr>
              <a:t>const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myElement</a:t>
            </a:r>
            <a:r>
              <a:rPr lang="pl" sz="1800">
                <a:solidFill>
                  <a:srgbClr val="24292E"/>
                </a:solidFill>
                <a:highlight>
                  <a:srgbClr val="F6F8FA"/>
                </a:highlight>
                <a:latin typeface="Courier New"/>
                <a:ea typeface="Courier New"/>
                <a:cs typeface="Courier New"/>
                <a:sym typeface="Courier New"/>
              </a:rPr>
              <a:t> </a:t>
            </a:r>
            <a:r>
              <a:rPr lang="pl" sz="1800">
                <a:solidFill>
                  <a:srgbClr val="D73A49"/>
                </a:solidFill>
                <a:highlight>
                  <a:srgbClr val="F6F8FA"/>
                </a:highlight>
                <a:latin typeface="Courier New"/>
                <a:ea typeface="Courier New"/>
                <a:cs typeface="Courier New"/>
                <a:sym typeface="Courier New"/>
              </a:rPr>
              <a:t>of</a:t>
            </a:r>
            <a:r>
              <a:rPr lang="pl" sz="1800">
                <a:solidFill>
                  <a:srgbClr val="24292E"/>
                </a:solidFill>
                <a:highlight>
                  <a:srgbClr val="F6F8FA"/>
                </a:highlight>
                <a:latin typeface="Courier New"/>
                <a:ea typeface="Courier New"/>
                <a:cs typeface="Courier New"/>
                <a:sym typeface="Courier New"/>
              </a:rPr>
              <a:t> myArray) {</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800">
                <a:solidFill>
                  <a:srgbClr val="24292E"/>
                </a:solidFill>
                <a:highlight>
                  <a:srgbClr val="F6F8FA"/>
                </a:highlight>
                <a:latin typeface="Courier New"/>
                <a:ea typeface="Courier New"/>
                <a:cs typeface="Courier New"/>
                <a:sym typeface="Courier New"/>
              </a:rPr>
              <a:t>  </a:t>
            </a:r>
            <a:r>
              <a:rPr lang="pl" sz="1800">
                <a:solidFill>
                  <a:srgbClr val="6A737D"/>
                </a:solidFill>
                <a:highlight>
                  <a:srgbClr val="F6F8FA"/>
                </a:highlight>
                <a:latin typeface="Courier New"/>
                <a:ea typeface="Courier New"/>
                <a:cs typeface="Courier New"/>
                <a:sym typeface="Courier New"/>
              </a:rPr>
              <a:t>// Use myElement to access each array element one by one</a:t>
            </a:r>
            <a:endParaRPr sz="18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1200"/>
              </a:spcAft>
              <a:buNone/>
            </a:pPr>
            <a:r>
              <a:rPr lang="pl" sz="1800">
                <a:solidFill>
                  <a:srgbClr val="24292E"/>
                </a:solidFill>
                <a:highlight>
                  <a:srgbClr val="F6F8FA"/>
                </a:highlight>
                <a:latin typeface="Courier New"/>
                <a:ea typeface="Courier New"/>
                <a:cs typeface="Courier New"/>
                <a:sym typeface="Courier New"/>
              </a:rPr>
              <a:t>}</a:t>
            </a:r>
            <a:endParaRPr sz="1800">
              <a:solidFill>
                <a:srgbClr val="24292E"/>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8" name="Shape 948"/>
        <p:cNvGrpSpPr/>
        <p:nvPr/>
      </p:nvGrpSpPr>
      <p:grpSpPr>
        <a:xfrm>
          <a:off x="0" y="0"/>
          <a:ext cx="0" cy="0"/>
          <a:chOff x="0" y="0"/>
          <a:chExt cx="0" cy="0"/>
        </a:xfrm>
      </p:grpSpPr>
      <p:sp>
        <p:nvSpPr>
          <p:cNvPr id="949" name="Google Shape;949;p151"/>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Coding time!</a:t>
            </a:r>
            <a:endParaRPr i="1" sz="4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6"/>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pic>
        <p:nvPicPr>
          <p:cNvPr id="147" name="Google Shape;147;p26"/>
          <p:cNvPicPr preferRelativeResize="0"/>
          <p:nvPr/>
        </p:nvPicPr>
        <p:blipFill>
          <a:blip r:embed="rId4">
            <a:alphaModFix/>
          </a:blip>
          <a:stretch>
            <a:fillRect/>
          </a:stretch>
        </p:blipFill>
        <p:spPr>
          <a:xfrm>
            <a:off x="4572000" y="2178650"/>
            <a:ext cx="859400" cy="859400"/>
          </a:xfrm>
          <a:prstGeom prst="rect">
            <a:avLst/>
          </a:prstGeom>
          <a:noFill/>
          <a:ln>
            <a:noFill/>
          </a:ln>
        </p:spPr>
      </p:pic>
      <p:pic>
        <p:nvPicPr>
          <p:cNvPr id="148" name="Google Shape;148;p26"/>
          <p:cNvPicPr preferRelativeResize="0"/>
          <p:nvPr/>
        </p:nvPicPr>
        <p:blipFill>
          <a:blip r:embed="rId4">
            <a:alphaModFix/>
          </a:blip>
          <a:stretch>
            <a:fillRect/>
          </a:stretch>
        </p:blipFill>
        <p:spPr>
          <a:xfrm>
            <a:off x="4572000" y="1463750"/>
            <a:ext cx="859400" cy="859400"/>
          </a:xfrm>
          <a:prstGeom prst="rect">
            <a:avLst/>
          </a:prstGeom>
          <a:noFill/>
          <a:ln>
            <a:noFill/>
          </a:ln>
        </p:spPr>
      </p:pic>
      <p:pic>
        <p:nvPicPr>
          <p:cNvPr id="149" name="Google Shape;149;p26"/>
          <p:cNvPicPr preferRelativeResize="0"/>
          <p:nvPr/>
        </p:nvPicPr>
        <p:blipFill>
          <a:blip r:embed="rId4">
            <a:alphaModFix/>
          </a:blip>
          <a:stretch>
            <a:fillRect/>
          </a:stretch>
        </p:blipFill>
        <p:spPr>
          <a:xfrm>
            <a:off x="4572000" y="2856875"/>
            <a:ext cx="859400" cy="859400"/>
          </a:xfrm>
          <a:prstGeom prst="rect">
            <a:avLst/>
          </a:prstGeom>
          <a:noFill/>
          <a:ln>
            <a:noFill/>
          </a:ln>
        </p:spPr>
      </p:pic>
      <p:pic>
        <p:nvPicPr>
          <p:cNvPr id="150" name="Google Shape;150;p26"/>
          <p:cNvPicPr preferRelativeResize="0"/>
          <p:nvPr/>
        </p:nvPicPr>
        <p:blipFill>
          <a:blip r:embed="rId4">
            <a:alphaModFix/>
          </a:blip>
          <a:stretch>
            <a:fillRect/>
          </a:stretch>
        </p:blipFill>
        <p:spPr>
          <a:xfrm>
            <a:off x="4572000" y="3539275"/>
            <a:ext cx="859400" cy="859400"/>
          </a:xfrm>
          <a:prstGeom prst="rect">
            <a:avLst/>
          </a:prstGeom>
          <a:noFill/>
          <a:ln>
            <a:noFill/>
          </a:ln>
        </p:spPr>
      </p:pic>
      <p:sp>
        <p:nvSpPr>
          <p:cNvPr id="151" name="Google Shape;151;p26"/>
          <p:cNvSpPr txBox="1"/>
          <p:nvPr/>
        </p:nvSpPr>
        <p:spPr>
          <a:xfrm>
            <a:off x="5431400" y="15306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wytłumaczenie</a:t>
            </a:r>
            <a:endParaRPr sz="3000">
              <a:solidFill>
                <a:srgbClr val="EFEFEF"/>
              </a:solidFill>
            </a:endParaRPr>
          </a:p>
        </p:txBody>
      </p:sp>
      <p:sp>
        <p:nvSpPr>
          <p:cNvPr id="152" name="Google Shape;152;p26"/>
          <p:cNvSpPr txBox="1"/>
          <p:nvPr/>
        </p:nvSpPr>
        <p:spPr>
          <a:xfrm>
            <a:off x="5431400" y="22455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przykład</a:t>
            </a:r>
            <a:endParaRPr sz="3000">
              <a:solidFill>
                <a:srgbClr val="EFEFEF"/>
              </a:solidFill>
            </a:endParaRPr>
          </a:p>
        </p:txBody>
      </p:sp>
      <p:sp>
        <p:nvSpPr>
          <p:cNvPr id="153" name="Google Shape;153;p26"/>
          <p:cNvSpPr txBox="1"/>
          <p:nvPr/>
        </p:nvSpPr>
        <p:spPr>
          <a:xfrm>
            <a:off x="5431400" y="2923725"/>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zadanie 1</a:t>
            </a:r>
            <a:endParaRPr sz="3000">
              <a:solidFill>
                <a:srgbClr val="EFEFEF"/>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53" name="Shape 953"/>
        <p:cNvGrpSpPr/>
        <p:nvPr/>
      </p:nvGrpSpPr>
      <p:grpSpPr>
        <a:xfrm>
          <a:off x="0" y="0"/>
          <a:ext cx="0" cy="0"/>
          <a:chOff x="0" y="0"/>
          <a:chExt cx="0" cy="0"/>
        </a:xfrm>
      </p:grpSpPr>
      <p:sp>
        <p:nvSpPr>
          <p:cNvPr id="954" name="Google Shape;954;p152"/>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Musketeers</a:t>
            </a:r>
            <a:endParaRPr i="1" sz="4800">
              <a:solidFill>
                <a:srgbClr val="FFFFFF"/>
              </a:solidFill>
            </a:endParaRPr>
          </a:p>
        </p:txBody>
      </p:sp>
      <p:sp>
        <p:nvSpPr>
          <p:cNvPr id="955" name="Google Shape;955;p152"/>
          <p:cNvSpPr txBox="1"/>
          <p:nvPr>
            <p:ph idx="1" type="subTitle"/>
          </p:nvPr>
        </p:nvSpPr>
        <p:spPr>
          <a:xfrm>
            <a:off x="720000" y="2222350"/>
            <a:ext cx="8055000" cy="24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rgbClr val="EFEFEF"/>
                </a:solidFill>
              </a:rPr>
              <a:t>Write a program that:</a:t>
            </a:r>
            <a:endParaRPr sz="1800">
              <a:solidFill>
                <a:srgbClr val="EFEFEF"/>
              </a:solidFill>
            </a:endParaRPr>
          </a:p>
          <a:p>
            <a:pPr indent="-342900" lvl="0" marL="457200" rtl="0" algn="l">
              <a:spcBef>
                <a:spcPts val="0"/>
              </a:spcBef>
              <a:spcAft>
                <a:spcPts val="0"/>
              </a:spcAft>
              <a:buClr>
                <a:srgbClr val="EFEFEF"/>
              </a:buClr>
              <a:buSzPts val="1800"/>
              <a:buChar char="●"/>
            </a:pPr>
            <a:r>
              <a:rPr lang="pl" sz="1800">
                <a:solidFill>
                  <a:srgbClr val="EFEFEF"/>
                </a:solidFill>
              </a:rPr>
              <a:t>Creates an array named musketeers containing values "Athos", "Porthos" and "Aramis".</a:t>
            </a:r>
            <a:endParaRPr sz="1800">
              <a:solidFill>
                <a:srgbClr val="EFEFEF"/>
              </a:solidFill>
            </a:endParaRPr>
          </a:p>
          <a:p>
            <a:pPr indent="-342900" lvl="0" marL="457200" rtl="0" algn="l">
              <a:spcBef>
                <a:spcPts val="0"/>
              </a:spcBef>
              <a:spcAft>
                <a:spcPts val="0"/>
              </a:spcAft>
              <a:buClr>
                <a:srgbClr val="EFEFEF"/>
              </a:buClr>
              <a:buSzPts val="1800"/>
              <a:buChar char="●"/>
            </a:pPr>
            <a:r>
              <a:rPr lang="pl" sz="1800">
                <a:solidFill>
                  <a:srgbClr val="EFEFEF"/>
                </a:solidFill>
              </a:rPr>
              <a:t>Shows each array element using a for loop.</a:t>
            </a:r>
            <a:endParaRPr sz="1800">
              <a:solidFill>
                <a:srgbClr val="EFEFEF"/>
              </a:solidFill>
            </a:endParaRPr>
          </a:p>
          <a:p>
            <a:pPr indent="-342900" lvl="0" marL="457200" rtl="0" algn="l">
              <a:spcBef>
                <a:spcPts val="0"/>
              </a:spcBef>
              <a:spcAft>
                <a:spcPts val="0"/>
              </a:spcAft>
              <a:buClr>
                <a:srgbClr val="EFEFEF"/>
              </a:buClr>
              <a:buSzPts val="1800"/>
              <a:buChar char="●"/>
            </a:pPr>
            <a:r>
              <a:rPr lang="pl" sz="1800">
                <a:solidFill>
                  <a:srgbClr val="EFEFEF"/>
                </a:solidFill>
              </a:rPr>
              <a:t>Adds the "D'Artagnan" value to the array.</a:t>
            </a:r>
            <a:endParaRPr sz="1800">
              <a:solidFill>
                <a:srgbClr val="EFEFEF"/>
              </a:solidFill>
            </a:endParaRPr>
          </a:p>
          <a:p>
            <a:pPr indent="-342900" lvl="0" marL="457200" rtl="0" algn="l">
              <a:spcBef>
                <a:spcPts val="0"/>
              </a:spcBef>
              <a:spcAft>
                <a:spcPts val="0"/>
              </a:spcAft>
              <a:buClr>
                <a:srgbClr val="EFEFEF"/>
              </a:buClr>
              <a:buSzPts val="1800"/>
              <a:buChar char="●"/>
            </a:pPr>
            <a:r>
              <a:rPr lang="pl" sz="1800">
                <a:solidFill>
                  <a:srgbClr val="EFEFEF"/>
                </a:solidFill>
              </a:rPr>
              <a:t>Shows each array element using the forEach() method.</a:t>
            </a:r>
            <a:endParaRPr sz="1800">
              <a:solidFill>
                <a:srgbClr val="EFEFEF"/>
              </a:solidFill>
            </a:endParaRPr>
          </a:p>
          <a:p>
            <a:pPr indent="-342900" lvl="0" marL="457200" rtl="0" algn="l">
              <a:spcBef>
                <a:spcPts val="0"/>
              </a:spcBef>
              <a:spcAft>
                <a:spcPts val="0"/>
              </a:spcAft>
              <a:buClr>
                <a:srgbClr val="EFEFEF"/>
              </a:buClr>
              <a:buSzPts val="1800"/>
              <a:buChar char="●"/>
            </a:pPr>
            <a:r>
              <a:rPr lang="pl" sz="1800">
                <a:solidFill>
                  <a:srgbClr val="EFEFEF"/>
                </a:solidFill>
              </a:rPr>
              <a:t>Remove poor Aramis.</a:t>
            </a:r>
            <a:endParaRPr sz="1800">
              <a:solidFill>
                <a:srgbClr val="EFEFEF"/>
              </a:solidFill>
            </a:endParaRPr>
          </a:p>
          <a:p>
            <a:pPr indent="-342900" lvl="0" marL="457200" rtl="0" algn="l">
              <a:spcBef>
                <a:spcPts val="0"/>
              </a:spcBef>
              <a:spcAft>
                <a:spcPts val="0"/>
              </a:spcAft>
              <a:buClr>
                <a:srgbClr val="EFEFEF"/>
              </a:buClr>
              <a:buSzPts val="1800"/>
              <a:buChar char="●"/>
            </a:pPr>
            <a:r>
              <a:rPr lang="pl" sz="1800">
                <a:solidFill>
                  <a:srgbClr val="EFEFEF"/>
                </a:solidFill>
              </a:rPr>
              <a:t>Shows each array element using a for-of loop.</a:t>
            </a:r>
            <a:endParaRPr sz="1800">
              <a:solidFill>
                <a:srgbClr val="EFEFEF"/>
              </a:solidFill>
            </a:endParaRPr>
          </a:p>
          <a:p>
            <a:pPr indent="0" lvl="0" marL="0" rtl="0" algn="l">
              <a:spcBef>
                <a:spcPts val="0"/>
              </a:spcBef>
              <a:spcAft>
                <a:spcPts val="0"/>
              </a:spcAft>
              <a:buNone/>
            </a:pPr>
            <a:r>
              <a:t/>
            </a:r>
            <a:endParaRPr sz="1800">
              <a:solidFill>
                <a:srgbClr val="EFEFEF"/>
              </a:solidFill>
            </a:endParaRPr>
          </a:p>
          <a:p>
            <a:pPr indent="0" lvl="0" marL="0" rtl="0" algn="l">
              <a:spcBef>
                <a:spcPts val="0"/>
              </a:spcBef>
              <a:spcAft>
                <a:spcPts val="0"/>
              </a:spcAft>
              <a:buNone/>
            </a:pPr>
            <a:r>
              <a:t/>
            </a:r>
            <a:endParaRPr sz="1800">
              <a:solidFill>
                <a:srgbClr val="EFEFEF"/>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59" name="Shape 959"/>
        <p:cNvGrpSpPr/>
        <p:nvPr/>
      </p:nvGrpSpPr>
      <p:grpSpPr>
        <a:xfrm>
          <a:off x="0" y="0"/>
          <a:ext cx="0" cy="0"/>
          <a:chOff x="0" y="0"/>
          <a:chExt cx="0" cy="0"/>
        </a:xfrm>
      </p:grpSpPr>
      <p:sp>
        <p:nvSpPr>
          <p:cNvPr id="960" name="Google Shape;960;p153"/>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Sum of values</a:t>
            </a:r>
            <a:endParaRPr i="1" sz="4800">
              <a:solidFill>
                <a:srgbClr val="FFFFFF"/>
              </a:solidFill>
            </a:endParaRPr>
          </a:p>
        </p:txBody>
      </p:sp>
      <p:sp>
        <p:nvSpPr>
          <p:cNvPr id="961" name="Google Shape;961;p153"/>
          <p:cNvSpPr txBox="1"/>
          <p:nvPr>
            <p:ph idx="1" type="subTitle"/>
          </p:nvPr>
        </p:nvSpPr>
        <p:spPr>
          <a:xfrm>
            <a:off x="720000" y="2222350"/>
            <a:ext cx="8055000" cy="21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creates the following array, then calculates and shows the sum of its values (42 in that case).</a:t>
            </a:r>
            <a:endParaRPr sz="2400">
              <a:solidFill>
                <a:srgbClr val="EFEFEF"/>
              </a:solidFill>
            </a:endParaRPr>
          </a:p>
          <a:p>
            <a:pPr indent="0" lvl="0" marL="0" marR="152400" rtl="0" algn="l">
              <a:lnSpc>
                <a:spcPct val="145000"/>
              </a:lnSpc>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800">
                <a:solidFill>
                  <a:srgbClr val="D73A49"/>
                </a:solidFill>
                <a:highlight>
                  <a:srgbClr val="F6F8FA"/>
                </a:highlight>
                <a:latin typeface="Courier New"/>
                <a:ea typeface="Courier New"/>
                <a:cs typeface="Courier New"/>
                <a:sym typeface="Courier New"/>
              </a:rPr>
              <a:t>const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values</a:t>
            </a:r>
            <a:r>
              <a:rPr lang="pl" sz="1800">
                <a:solidFill>
                  <a:srgbClr val="24292E"/>
                </a:solidFill>
                <a:highlight>
                  <a:srgbClr val="F6F8FA"/>
                </a:highlight>
                <a:latin typeface="Courier New"/>
                <a:ea typeface="Courier New"/>
                <a:cs typeface="Courier New"/>
                <a:sym typeface="Courier New"/>
              </a:rPr>
              <a:t> </a:t>
            </a:r>
            <a:r>
              <a:rPr lang="pl" sz="1800">
                <a:solidFill>
                  <a:srgbClr val="D73A49"/>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3</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11</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7</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2</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9</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10</a:t>
            </a:r>
            <a:r>
              <a:rPr lang="pl" sz="1800">
                <a:solidFill>
                  <a:srgbClr val="24292E"/>
                </a:solidFill>
                <a:highlight>
                  <a:srgbClr val="F6F8FA"/>
                </a:highlight>
                <a:latin typeface="Courier New"/>
                <a:ea typeface="Courier New"/>
                <a:cs typeface="Courier New"/>
                <a:sym typeface="Courier New"/>
              </a:rPr>
              <a:t>];</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2400">
              <a:solidFill>
                <a:srgbClr val="EFEFEF"/>
              </a:solidFill>
            </a:endParaRPr>
          </a:p>
          <a:p>
            <a:pPr indent="0" lvl="0" marL="0" rtl="0" algn="l">
              <a:spcBef>
                <a:spcPts val="0"/>
              </a:spcBef>
              <a:spcAft>
                <a:spcPts val="0"/>
              </a:spcAft>
              <a:buNone/>
            </a:pPr>
            <a:r>
              <a:t/>
            </a:r>
            <a:endParaRPr>
              <a:solidFill>
                <a:srgbClr val="EFEFEF"/>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65" name="Shape 965"/>
        <p:cNvGrpSpPr/>
        <p:nvPr/>
      </p:nvGrpSpPr>
      <p:grpSpPr>
        <a:xfrm>
          <a:off x="0" y="0"/>
          <a:ext cx="0" cy="0"/>
          <a:chOff x="0" y="0"/>
          <a:chExt cx="0" cy="0"/>
        </a:xfrm>
      </p:grpSpPr>
      <p:sp>
        <p:nvSpPr>
          <p:cNvPr id="966" name="Google Shape;966;p154"/>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Array maximum</a:t>
            </a:r>
            <a:endParaRPr i="1" sz="4800">
              <a:solidFill>
                <a:srgbClr val="FFFFFF"/>
              </a:solidFill>
            </a:endParaRPr>
          </a:p>
        </p:txBody>
      </p:sp>
      <p:sp>
        <p:nvSpPr>
          <p:cNvPr id="967" name="Google Shape;967;p154"/>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creates the following array, then calculates and shows the array's maximum value.</a:t>
            </a:r>
            <a:endParaRPr sz="2400">
              <a:solidFill>
                <a:srgbClr val="EFEFEF"/>
              </a:solidFill>
            </a:endParaRPr>
          </a:p>
          <a:p>
            <a:pPr indent="0" lvl="0" marL="0" rtl="0" algn="l">
              <a:spcBef>
                <a:spcPts val="0"/>
              </a:spcBef>
              <a:spcAft>
                <a:spcPts val="0"/>
              </a:spcAft>
              <a:buNone/>
            </a:pPr>
            <a:r>
              <a:t/>
            </a:r>
            <a:endParaRPr>
              <a:solidFill>
                <a:srgbClr val="EFEFEF"/>
              </a:solidFill>
            </a:endParaRPr>
          </a:p>
          <a:p>
            <a:pPr indent="0" lvl="0" marL="0" marR="152400" rtl="0" algn="l">
              <a:lnSpc>
                <a:spcPct val="145000"/>
              </a:lnSpc>
              <a:spcBef>
                <a:spcPts val="0"/>
              </a:spcBef>
              <a:spcAft>
                <a:spcPts val="0"/>
              </a:spcAft>
              <a:buNone/>
            </a:pPr>
            <a:r>
              <a:rPr lang="pl" sz="1800">
                <a:solidFill>
                  <a:srgbClr val="D73A49"/>
                </a:solidFill>
                <a:highlight>
                  <a:srgbClr val="F6F8FA"/>
                </a:highlight>
                <a:latin typeface="Courier New"/>
                <a:ea typeface="Courier New"/>
                <a:cs typeface="Courier New"/>
                <a:sym typeface="Courier New"/>
              </a:rPr>
              <a:t>const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values</a:t>
            </a:r>
            <a:r>
              <a:rPr lang="pl" sz="1800">
                <a:solidFill>
                  <a:srgbClr val="24292E"/>
                </a:solidFill>
                <a:highlight>
                  <a:srgbClr val="F6F8FA"/>
                </a:highlight>
                <a:latin typeface="Courier New"/>
                <a:ea typeface="Courier New"/>
                <a:cs typeface="Courier New"/>
                <a:sym typeface="Courier New"/>
              </a:rPr>
              <a:t> </a:t>
            </a:r>
            <a:r>
              <a:rPr lang="pl" sz="1800">
                <a:solidFill>
                  <a:srgbClr val="D73A49"/>
                </a:solidFill>
                <a:highlight>
                  <a:srgbClr val="F6F8FA"/>
                </a:highlight>
                <a:latin typeface="Courier New"/>
                <a:ea typeface="Courier New"/>
                <a:cs typeface="Courier New"/>
                <a:sym typeface="Courier New"/>
              </a:rPr>
              <a:t>=</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3</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11</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7</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2</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9</a:t>
            </a:r>
            <a:r>
              <a:rPr lang="pl" sz="1800">
                <a:solidFill>
                  <a:srgbClr val="24292E"/>
                </a:solidFill>
                <a:highlight>
                  <a:srgbClr val="F6F8FA"/>
                </a:highlight>
                <a:latin typeface="Courier New"/>
                <a:ea typeface="Courier New"/>
                <a:cs typeface="Courier New"/>
                <a:sym typeface="Courier New"/>
              </a:rPr>
              <a:t>, </a:t>
            </a:r>
            <a:r>
              <a:rPr lang="pl" sz="1800">
                <a:solidFill>
                  <a:srgbClr val="005CC5"/>
                </a:solidFill>
                <a:highlight>
                  <a:srgbClr val="F6F8FA"/>
                </a:highlight>
                <a:latin typeface="Courier New"/>
                <a:ea typeface="Courier New"/>
                <a:cs typeface="Courier New"/>
                <a:sym typeface="Courier New"/>
              </a:rPr>
              <a:t>10</a:t>
            </a:r>
            <a:r>
              <a:rPr lang="pl" sz="1800">
                <a:solidFill>
                  <a:srgbClr val="24292E"/>
                </a:solidFill>
                <a:highlight>
                  <a:srgbClr val="F6F8FA"/>
                </a:highlight>
                <a:latin typeface="Courier New"/>
                <a:ea typeface="Courier New"/>
                <a:cs typeface="Courier New"/>
                <a:sym typeface="Courier New"/>
              </a:rPr>
              <a:t>];</a:t>
            </a:r>
            <a:endParaRPr sz="1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2400">
              <a:solidFill>
                <a:srgbClr val="EFEFEF"/>
              </a:solidFill>
            </a:endParaRPr>
          </a:p>
          <a:p>
            <a:pPr indent="0" lvl="0" marL="0" rtl="0" algn="l">
              <a:spcBef>
                <a:spcPts val="0"/>
              </a:spcBef>
              <a:spcAft>
                <a:spcPts val="0"/>
              </a:spcAft>
              <a:buNone/>
            </a:pPr>
            <a:r>
              <a:t/>
            </a:r>
            <a:endParaRPr>
              <a:solidFill>
                <a:srgbClr val="EFEFEF"/>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71" name="Shape 971"/>
        <p:cNvGrpSpPr/>
        <p:nvPr/>
      </p:nvGrpSpPr>
      <p:grpSpPr>
        <a:xfrm>
          <a:off x="0" y="0"/>
          <a:ext cx="0" cy="0"/>
          <a:chOff x="0" y="0"/>
          <a:chExt cx="0" cy="0"/>
        </a:xfrm>
      </p:grpSpPr>
      <p:sp>
        <p:nvSpPr>
          <p:cNvPr id="972" name="Google Shape;972;p155"/>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List of words</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973" name="Google Shape;973;p155"/>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asks the user for a word until the user types "stop". The program then shows each of these words, except "stop".</a:t>
            </a:r>
            <a:endParaRPr sz="2400">
              <a:solidFill>
                <a:srgbClr val="EFEFEF"/>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77" name="Shape 977"/>
        <p:cNvGrpSpPr/>
        <p:nvPr/>
      </p:nvGrpSpPr>
      <p:grpSpPr>
        <a:xfrm>
          <a:off x="0" y="0"/>
          <a:ext cx="0" cy="0"/>
          <a:chOff x="0" y="0"/>
          <a:chExt cx="0" cy="0"/>
        </a:xfrm>
      </p:grpSpPr>
      <p:sp>
        <p:nvSpPr>
          <p:cNvPr id="978" name="Google Shape;978;p156"/>
          <p:cNvSpPr txBox="1"/>
          <p:nvPr/>
        </p:nvSpPr>
        <p:spPr>
          <a:xfrm>
            <a:off x="720000" y="1080000"/>
            <a:ext cx="7519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Work with strings</a:t>
            </a:r>
            <a:endParaRPr sz="6000">
              <a:solidFill>
                <a:srgbClr val="FFFFFF"/>
              </a:solidFill>
            </a:endParaRPr>
          </a:p>
        </p:txBody>
      </p:sp>
      <p:sp>
        <p:nvSpPr>
          <p:cNvPr id="979" name="Google Shape;979;p156"/>
          <p:cNvSpPr txBox="1"/>
          <p:nvPr>
            <p:ph idx="1" type="subTitle"/>
          </p:nvPr>
        </p:nvSpPr>
        <p:spPr>
          <a:xfrm>
            <a:off x="720000" y="20391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A lot of code you write will involve modifying chains of text characters - or </a:t>
            </a:r>
            <a:r>
              <a:rPr lang="pl" u="sng">
                <a:solidFill>
                  <a:srgbClr val="EFEFEF"/>
                </a:solidFill>
                <a:hlinkClick r:id="rId4"/>
              </a:rPr>
              <a:t>strings</a:t>
            </a:r>
            <a:r>
              <a:rPr lang="pl">
                <a:solidFill>
                  <a:srgbClr val="EFEFEF"/>
                </a:solidFill>
              </a:rPr>
              <a:t>. Let's look at how!</a:t>
            </a:r>
            <a:endParaRPr>
              <a:solidFill>
                <a:srgbClr val="EFEFEF"/>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83" name="Shape 983"/>
        <p:cNvGrpSpPr/>
        <p:nvPr/>
      </p:nvGrpSpPr>
      <p:grpSpPr>
        <a:xfrm>
          <a:off x="0" y="0"/>
          <a:ext cx="0" cy="0"/>
          <a:chOff x="0" y="0"/>
          <a:chExt cx="0" cy="0"/>
        </a:xfrm>
      </p:grpSpPr>
      <p:sp>
        <p:nvSpPr>
          <p:cNvPr id="984" name="Google Shape;984;p157"/>
          <p:cNvSpPr txBox="1"/>
          <p:nvPr>
            <p:ph type="ctrTitle"/>
          </p:nvPr>
        </p:nvSpPr>
        <p:spPr>
          <a:xfrm>
            <a:off x="311700" y="744575"/>
            <a:ext cx="8520600" cy="42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"ABC"</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length</a:t>
            </a: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3</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str</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"I am a string"</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len</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str.</a:t>
            </a:r>
            <a:r>
              <a:rPr lang="pl" sz="1400">
                <a:solidFill>
                  <a:srgbClr val="005CC5"/>
                </a:solidFill>
                <a:highlight>
                  <a:srgbClr val="F6F8FA"/>
                </a:highlight>
                <a:latin typeface="Courier New"/>
                <a:ea typeface="Courier New"/>
                <a:cs typeface="Courier New"/>
                <a:sym typeface="Courier New"/>
              </a:rPr>
              <a:t>length</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(len); </a:t>
            </a:r>
            <a:r>
              <a:rPr lang="pl" sz="1400">
                <a:solidFill>
                  <a:srgbClr val="6A737D"/>
                </a:solidFill>
                <a:highlight>
                  <a:srgbClr val="F6F8FA"/>
                </a:highlight>
                <a:latin typeface="Courier New"/>
                <a:ea typeface="Courier New"/>
                <a:cs typeface="Courier New"/>
                <a:sym typeface="Courier New"/>
              </a:rPr>
              <a:t>// 13</a:t>
            </a:r>
            <a:endParaRPr sz="1400">
              <a:solidFill>
                <a:srgbClr val="434343"/>
              </a:solidFill>
            </a:endParaRPr>
          </a:p>
          <a:p>
            <a:pPr indent="0" lvl="0" marL="0" rtl="0" algn="l">
              <a:spcBef>
                <a:spcPts val="0"/>
              </a:spcBef>
              <a:spcAft>
                <a:spcPts val="0"/>
              </a:spcAft>
              <a:buNone/>
            </a:pPr>
            <a:r>
              <a:t/>
            </a:r>
            <a:endParaRPr sz="14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D73A49"/>
              </a:solidFill>
              <a:highlight>
                <a:srgbClr val="F6F8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originalWord</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"Bora-Bora"</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lowercaseWord</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originalWord.</a:t>
            </a:r>
            <a:r>
              <a:rPr lang="pl" sz="1400">
                <a:solidFill>
                  <a:srgbClr val="005CC5"/>
                </a:solidFill>
                <a:highlight>
                  <a:srgbClr val="F6F8FA"/>
                </a:highlight>
                <a:latin typeface="Courier New"/>
                <a:ea typeface="Courier New"/>
                <a:cs typeface="Courier New"/>
                <a:sym typeface="Courier New"/>
              </a:rPr>
              <a:t>toLowerCase</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(lowercaseWord); </a:t>
            </a:r>
            <a:r>
              <a:rPr lang="pl" sz="1400">
                <a:solidFill>
                  <a:srgbClr val="6A737D"/>
                </a:solidFill>
                <a:highlight>
                  <a:srgbClr val="F6F8FA"/>
                </a:highlight>
                <a:latin typeface="Courier New"/>
                <a:ea typeface="Courier New"/>
                <a:cs typeface="Courier New"/>
                <a:sym typeface="Courier New"/>
              </a:rPr>
              <a:t>// "bora-bora"</a:t>
            </a:r>
            <a:endParaRPr sz="1400">
              <a:solidFill>
                <a:srgbClr val="24292E"/>
              </a:solidFill>
              <a:highlight>
                <a:srgbClr val="F6F8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uppercaseWord</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originalWord.</a:t>
            </a:r>
            <a:r>
              <a:rPr lang="pl" sz="1400">
                <a:solidFill>
                  <a:srgbClr val="005CC5"/>
                </a:solidFill>
                <a:highlight>
                  <a:srgbClr val="F6F8FA"/>
                </a:highlight>
                <a:latin typeface="Courier New"/>
                <a:ea typeface="Courier New"/>
                <a:cs typeface="Courier New"/>
                <a:sym typeface="Courier New"/>
              </a:rPr>
              <a:t>toUpperCase</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(uppercaseWord); </a:t>
            </a:r>
            <a:r>
              <a:rPr lang="pl" sz="1400">
                <a:solidFill>
                  <a:srgbClr val="6A737D"/>
                </a:solidFill>
                <a:highlight>
                  <a:srgbClr val="F6F8FA"/>
                </a:highlight>
                <a:latin typeface="Courier New"/>
                <a:ea typeface="Courier New"/>
                <a:cs typeface="Courier New"/>
                <a:sym typeface="Courier New"/>
              </a:rPr>
              <a:t>// "BORA-BORA"</a:t>
            </a:r>
            <a:endParaRPr sz="1400">
              <a:solidFill>
                <a:srgbClr val="6A737D"/>
              </a:solidFill>
              <a:highlight>
                <a:srgbClr val="F6F8FA"/>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t/>
            </a:r>
            <a:endParaRPr sz="1400">
              <a:solidFill>
                <a:srgbClr val="6A737D"/>
              </a:solidFill>
              <a:highlight>
                <a:srgbClr val="F6F8FA"/>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t/>
            </a:r>
            <a:endParaRPr sz="1400">
              <a:solidFill>
                <a:srgbClr val="6A737D"/>
              </a:solidFill>
              <a:highlight>
                <a:srgbClr val="F6F8FA"/>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word</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"koala"</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(word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"koala"</a:t>
            </a: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true</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(word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"kangaroo"</a:t>
            </a: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false</a:t>
            </a:r>
            <a:endParaRPr sz="1400">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400">
              <a:solidFill>
                <a:srgbClr val="6A737D"/>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434343"/>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88" name="Shape 988"/>
        <p:cNvGrpSpPr/>
        <p:nvPr/>
      </p:nvGrpSpPr>
      <p:grpSpPr>
        <a:xfrm>
          <a:off x="0" y="0"/>
          <a:ext cx="0" cy="0"/>
          <a:chOff x="0" y="0"/>
          <a:chExt cx="0" cy="0"/>
        </a:xfrm>
      </p:grpSpPr>
      <p:sp>
        <p:nvSpPr>
          <p:cNvPr id="989" name="Google Shape;989;p158"/>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Coding time!</a:t>
            </a:r>
            <a:endParaRPr i="1" sz="4800">
              <a:solidFill>
                <a:srgbClr val="FFFFFF"/>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3" name="Shape 993"/>
        <p:cNvGrpSpPr/>
        <p:nvPr/>
      </p:nvGrpSpPr>
      <p:grpSpPr>
        <a:xfrm>
          <a:off x="0" y="0"/>
          <a:ext cx="0" cy="0"/>
          <a:chOff x="0" y="0"/>
          <a:chExt cx="0" cy="0"/>
        </a:xfrm>
      </p:grpSpPr>
      <p:sp>
        <p:nvSpPr>
          <p:cNvPr id="994" name="Google Shape;994;p159"/>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Word info</a:t>
            </a:r>
            <a:endParaRPr i="1" sz="4800">
              <a:solidFill>
                <a:srgbClr val="FFFFFF"/>
              </a:solidFill>
            </a:endParaRPr>
          </a:p>
        </p:txBody>
      </p:sp>
      <p:sp>
        <p:nvSpPr>
          <p:cNvPr id="995" name="Google Shape;995;p159"/>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asks you for a word then shows its length, lowercase, and uppercase values.</a:t>
            </a:r>
            <a:endParaRPr sz="2400">
              <a:solidFill>
                <a:srgbClr val="EFEFEF"/>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9" name="Shape 999"/>
        <p:cNvGrpSpPr/>
        <p:nvPr/>
      </p:nvGrpSpPr>
      <p:grpSpPr>
        <a:xfrm>
          <a:off x="0" y="0"/>
          <a:ext cx="0" cy="0"/>
          <a:chOff x="0" y="0"/>
          <a:chExt cx="0" cy="0"/>
        </a:xfrm>
      </p:grpSpPr>
      <p:sp>
        <p:nvSpPr>
          <p:cNvPr id="1000" name="Google Shape;1000;p160"/>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Vowel count</a:t>
            </a:r>
            <a:endParaRPr i="1" sz="4800">
              <a:solidFill>
                <a:srgbClr val="FFFFFF"/>
              </a:solidFill>
            </a:endParaRPr>
          </a:p>
        </p:txBody>
      </p:sp>
      <p:sp>
        <p:nvSpPr>
          <p:cNvPr id="1001" name="Google Shape;1001;p160"/>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Improve the previous program so that it also shows the number of vowels inside the word.</a:t>
            </a:r>
            <a:endParaRPr sz="2400">
              <a:solidFill>
                <a:srgbClr val="EFEFEF"/>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05" name="Shape 1005"/>
        <p:cNvGrpSpPr/>
        <p:nvPr/>
      </p:nvGrpSpPr>
      <p:grpSpPr>
        <a:xfrm>
          <a:off x="0" y="0"/>
          <a:ext cx="0" cy="0"/>
          <a:chOff x="0" y="0"/>
          <a:chExt cx="0" cy="0"/>
        </a:xfrm>
      </p:grpSpPr>
      <p:sp>
        <p:nvSpPr>
          <p:cNvPr id="1006" name="Google Shape;1006;p161"/>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Backwards word</a:t>
            </a:r>
            <a:endParaRPr i="1" sz="4800">
              <a:solidFill>
                <a:srgbClr val="FFFFFF"/>
              </a:solidFill>
            </a:endParaRPr>
          </a:p>
        </p:txBody>
      </p:sp>
      <p:sp>
        <p:nvSpPr>
          <p:cNvPr id="1007" name="Google Shape;1007;p161"/>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Improve the previous program so that it shows the word written backwards.</a:t>
            </a:r>
            <a:endParaRPr sz="2400">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7"/>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pic>
        <p:nvPicPr>
          <p:cNvPr id="159" name="Google Shape;159;p27"/>
          <p:cNvPicPr preferRelativeResize="0"/>
          <p:nvPr/>
        </p:nvPicPr>
        <p:blipFill>
          <a:blip r:embed="rId4">
            <a:alphaModFix/>
          </a:blip>
          <a:stretch>
            <a:fillRect/>
          </a:stretch>
        </p:blipFill>
        <p:spPr>
          <a:xfrm>
            <a:off x="4572000" y="2178650"/>
            <a:ext cx="859400" cy="859400"/>
          </a:xfrm>
          <a:prstGeom prst="rect">
            <a:avLst/>
          </a:prstGeom>
          <a:noFill/>
          <a:ln>
            <a:noFill/>
          </a:ln>
        </p:spPr>
      </p:pic>
      <p:pic>
        <p:nvPicPr>
          <p:cNvPr id="160" name="Google Shape;160;p27"/>
          <p:cNvPicPr preferRelativeResize="0"/>
          <p:nvPr/>
        </p:nvPicPr>
        <p:blipFill>
          <a:blip r:embed="rId4">
            <a:alphaModFix/>
          </a:blip>
          <a:stretch>
            <a:fillRect/>
          </a:stretch>
        </p:blipFill>
        <p:spPr>
          <a:xfrm>
            <a:off x="4572000" y="1463750"/>
            <a:ext cx="859400" cy="859400"/>
          </a:xfrm>
          <a:prstGeom prst="rect">
            <a:avLst/>
          </a:prstGeom>
          <a:noFill/>
          <a:ln>
            <a:noFill/>
          </a:ln>
        </p:spPr>
      </p:pic>
      <p:pic>
        <p:nvPicPr>
          <p:cNvPr id="161" name="Google Shape;161;p27"/>
          <p:cNvPicPr preferRelativeResize="0"/>
          <p:nvPr/>
        </p:nvPicPr>
        <p:blipFill>
          <a:blip r:embed="rId4">
            <a:alphaModFix/>
          </a:blip>
          <a:stretch>
            <a:fillRect/>
          </a:stretch>
        </p:blipFill>
        <p:spPr>
          <a:xfrm>
            <a:off x="4572000" y="2856875"/>
            <a:ext cx="859400" cy="859400"/>
          </a:xfrm>
          <a:prstGeom prst="rect">
            <a:avLst/>
          </a:prstGeom>
          <a:noFill/>
          <a:ln>
            <a:noFill/>
          </a:ln>
        </p:spPr>
      </p:pic>
      <p:pic>
        <p:nvPicPr>
          <p:cNvPr id="162" name="Google Shape;162;p27"/>
          <p:cNvPicPr preferRelativeResize="0"/>
          <p:nvPr/>
        </p:nvPicPr>
        <p:blipFill>
          <a:blip r:embed="rId4">
            <a:alphaModFix/>
          </a:blip>
          <a:stretch>
            <a:fillRect/>
          </a:stretch>
        </p:blipFill>
        <p:spPr>
          <a:xfrm>
            <a:off x="4572000" y="3539275"/>
            <a:ext cx="859400" cy="859400"/>
          </a:xfrm>
          <a:prstGeom prst="rect">
            <a:avLst/>
          </a:prstGeom>
          <a:noFill/>
          <a:ln>
            <a:noFill/>
          </a:ln>
        </p:spPr>
      </p:pic>
      <p:sp>
        <p:nvSpPr>
          <p:cNvPr id="163" name="Google Shape;163;p27"/>
          <p:cNvSpPr txBox="1"/>
          <p:nvPr/>
        </p:nvSpPr>
        <p:spPr>
          <a:xfrm>
            <a:off x="5431400" y="15306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wytłumaczenie</a:t>
            </a:r>
            <a:endParaRPr sz="3000">
              <a:solidFill>
                <a:srgbClr val="EFEFEF"/>
              </a:solidFill>
            </a:endParaRPr>
          </a:p>
        </p:txBody>
      </p:sp>
      <p:sp>
        <p:nvSpPr>
          <p:cNvPr id="164" name="Google Shape;164;p27"/>
          <p:cNvSpPr txBox="1"/>
          <p:nvPr/>
        </p:nvSpPr>
        <p:spPr>
          <a:xfrm>
            <a:off x="5431400" y="22455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przykład</a:t>
            </a:r>
            <a:endParaRPr sz="3000">
              <a:solidFill>
                <a:srgbClr val="EFEFEF"/>
              </a:solidFill>
            </a:endParaRPr>
          </a:p>
        </p:txBody>
      </p:sp>
      <p:sp>
        <p:nvSpPr>
          <p:cNvPr id="165" name="Google Shape;165;p27"/>
          <p:cNvSpPr txBox="1"/>
          <p:nvPr/>
        </p:nvSpPr>
        <p:spPr>
          <a:xfrm>
            <a:off x="5431400" y="2923725"/>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zadanie 1</a:t>
            </a:r>
            <a:endParaRPr sz="3000">
              <a:solidFill>
                <a:srgbClr val="EFEFEF"/>
              </a:solidFill>
            </a:endParaRPr>
          </a:p>
        </p:txBody>
      </p:sp>
      <p:sp>
        <p:nvSpPr>
          <p:cNvPr id="166" name="Google Shape;166;p27"/>
          <p:cNvSpPr txBox="1"/>
          <p:nvPr/>
        </p:nvSpPr>
        <p:spPr>
          <a:xfrm>
            <a:off x="5431400" y="3606125"/>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zadanie 2</a:t>
            </a:r>
            <a:endParaRPr sz="3000">
              <a:solidFill>
                <a:srgbClr val="EFEFEF"/>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11" name="Shape 1011"/>
        <p:cNvGrpSpPr/>
        <p:nvPr/>
      </p:nvGrpSpPr>
      <p:grpSpPr>
        <a:xfrm>
          <a:off x="0" y="0"/>
          <a:ext cx="0" cy="0"/>
          <a:chOff x="0" y="0"/>
          <a:chExt cx="0" cy="0"/>
        </a:xfrm>
      </p:grpSpPr>
      <p:sp>
        <p:nvSpPr>
          <p:cNvPr id="1012" name="Google Shape;1012;p162"/>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Palindrome</a:t>
            </a:r>
            <a:endParaRPr i="1" sz="4800">
              <a:solidFill>
                <a:srgbClr val="FFFFFF"/>
              </a:solidFill>
            </a:endParaRPr>
          </a:p>
        </p:txBody>
      </p:sp>
      <p:sp>
        <p:nvSpPr>
          <p:cNvPr id="1013" name="Google Shape;1013;p162"/>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Improve the previous program to check if the word is a palindrome. A palindrome is a word or sentence that's spelled the same way both forward and backward, ignoring punctuation, case, and spacing.</a:t>
            </a:r>
            <a:endParaRPr sz="2400">
              <a:solidFill>
                <a:srgbClr val="EFEFEF"/>
              </a:solidFill>
            </a:endParaRPr>
          </a:p>
          <a:p>
            <a:pPr indent="0" lvl="0" marL="0" rtl="0" algn="l">
              <a:spcBef>
                <a:spcPts val="0"/>
              </a:spcBef>
              <a:spcAft>
                <a:spcPts val="0"/>
              </a:spcAft>
              <a:buNone/>
            </a:pPr>
            <a:r>
              <a:t/>
            </a:r>
            <a:endParaRPr sz="2400">
              <a:solidFill>
                <a:srgbClr val="EFEFEF"/>
              </a:solidFill>
            </a:endParaRPr>
          </a:p>
          <a:p>
            <a:pPr indent="0" lvl="0" marL="0" rtl="0" algn="l">
              <a:spcBef>
                <a:spcPts val="0"/>
              </a:spcBef>
              <a:spcAft>
                <a:spcPts val="0"/>
              </a:spcAft>
              <a:buNone/>
            </a:pPr>
            <a:r>
              <a:t/>
            </a:r>
            <a:endParaRPr sz="1000">
              <a:solidFill>
                <a:srgbClr val="6A737D"/>
              </a:solidFill>
              <a:latin typeface="Courier New"/>
              <a:ea typeface="Courier New"/>
              <a:cs typeface="Courier New"/>
              <a:sym typeface="Courier New"/>
            </a:endParaRPr>
          </a:p>
          <a:p>
            <a:pPr indent="0" lvl="0" marL="0" rtl="0" algn="l">
              <a:spcBef>
                <a:spcPts val="0"/>
              </a:spcBef>
              <a:spcAft>
                <a:spcPts val="0"/>
              </a:spcAft>
              <a:buNone/>
            </a:pPr>
            <a:r>
              <a:rPr lang="pl" sz="1800">
                <a:solidFill>
                  <a:srgbClr val="F3F3F3"/>
                </a:solidFill>
                <a:latin typeface="Courier New"/>
                <a:ea typeface="Courier New"/>
                <a:cs typeface="Courier New"/>
                <a:sym typeface="Courier New"/>
              </a:rPr>
              <a:t>"radar"</a:t>
            </a:r>
            <a:r>
              <a:rPr lang="pl" sz="1800">
                <a:solidFill>
                  <a:srgbClr val="6A737D"/>
                </a:solidFill>
                <a:highlight>
                  <a:srgbClr val="FFFFFF"/>
                </a:highlight>
              </a:rPr>
              <a:t> should be detected as a palindrome, </a:t>
            </a:r>
            <a:r>
              <a:rPr lang="pl" sz="1800">
                <a:solidFill>
                  <a:srgbClr val="F3F3F3"/>
                </a:solidFill>
                <a:latin typeface="Courier New"/>
                <a:ea typeface="Courier New"/>
                <a:cs typeface="Courier New"/>
                <a:sym typeface="Courier New"/>
              </a:rPr>
              <a:t>"Radar"</a:t>
            </a:r>
            <a:r>
              <a:rPr lang="pl" sz="1800">
                <a:solidFill>
                  <a:srgbClr val="6A737D"/>
                </a:solidFill>
                <a:highlight>
                  <a:srgbClr val="FFFFFF"/>
                </a:highlight>
              </a:rPr>
              <a:t> too.</a:t>
            </a:r>
            <a:endParaRPr sz="1800">
              <a:solidFill>
                <a:srgbClr val="EFEFEF"/>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17" name="Shape 1017"/>
        <p:cNvGrpSpPr/>
        <p:nvPr/>
      </p:nvGrpSpPr>
      <p:grpSpPr>
        <a:xfrm>
          <a:off x="0" y="0"/>
          <a:ext cx="0" cy="0"/>
          <a:chOff x="0" y="0"/>
          <a:chExt cx="0" cy="0"/>
        </a:xfrm>
      </p:grpSpPr>
      <p:sp>
        <p:nvSpPr>
          <p:cNvPr id="1018" name="Google Shape;1018;p163"/>
          <p:cNvSpPr txBox="1"/>
          <p:nvPr>
            <p:ph type="ctrTitle"/>
          </p:nvPr>
        </p:nvSpPr>
        <p:spPr>
          <a:xfrm>
            <a:off x="692700" y="439775"/>
            <a:ext cx="8520600" cy="4186200"/>
          </a:xfrm>
          <a:prstGeom prst="rect">
            <a:avLst/>
          </a:prstGeom>
        </p:spPr>
        <p:txBody>
          <a:bodyPr anchorCtr="0" anchor="t" bIns="91425" lIns="91425" spcFirstLastPara="1" rIns="91425" wrap="square" tIns="91425">
            <a:noAutofit/>
          </a:bodyPr>
          <a:lstStyle/>
          <a:p>
            <a:pPr indent="0" lvl="0" marL="0" rtl="0" algn="l">
              <a:lnSpc>
                <a:spcPct val="127562"/>
              </a:lnSpc>
              <a:spcBef>
                <a:spcPts val="0"/>
              </a:spcBef>
              <a:spcAft>
                <a:spcPts val="0"/>
              </a:spcAft>
              <a:buNone/>
            </a:pPr>
            <a:r>
              <a:rPr lang="pl" sz="1200">
                <a:solidFill>
                  <a:srgbClr val="0082C6"/>
                </a:solidFill>
              </a:rPr>
              <a:t>generujLosowąZniewagę = function () {</a:t>
            </a:r>
            <a:endParaRPr sz="1200">
              <a:solidFill>
                <a:srgbClr val="0082C6"/>
              </a:solidFill>
            </a:endParaRPr>
          </a:p>
          <a:p>
            <a:pPr indent="0" lvl="0" marL="0" rtl="0" algn="l">
              <a:lnSpc>
                <a:spcPct val="127562"/>
              </a:lnSpc>
              <a:spcBef>
                <a:spcPts val="0"/>
              </a:spcBef>
              <a:spcAft>
                <a:spcPts val="0"/>
              </a:spcAft>
              <a:buNone/>
            </a:pPr>
            <a:r>
              <a:rPr lang="pl" sz="1200">
                <a:solidFill>
                  <a:srgbClr val="0082C6"/>
                </a:solidFill>
              </a:rPr>
              <a:t>       var losoweCzęściCiała = ["Twarz", "Noga", "Ręka"];</a:t>
            </a:r>
            <a:endParaRPr sz="1200">
              <a:solidFill>
                <a:srgbClr val="0082C6"/>
              </a:solidFill>
            </a:endParaRPr>
          </a:p>
          <a:p>
            <a:pPr indent="0" lvl="0" marL="0" rtl="0" algn="l">
              <a:lnSpc>
                <a:spcPct val="127562"/>
              </a:lnSpc>
              <a:spcBef>
                <a:spcPts val="0"/>
              </a:spcBef>
              <a:spcAft>
                <a:spcPts val="0"/>
              </a:spcAft>
              <a:buNone/>
            </a:pPr>
            <a:r>
              <a:rPr lang="pl" sz="1200">
                <a:solidFill>
                  <a:srgbClr val="0082C6"/>
                </a:solidFill>
              </a:rPr>
              <a:t>       var losowePrzymiotniki = ["Cuchnąca", "Nudna", "Głupia"];</a:t>
            </a:r>
            <a:endParaRPr sz="1200">
              <a:solidFill>
                <a:srgbClr val="0082C6"/>
              </a:solidFill>
            </a:endParaRPr>
          </a:p>
          <a:p>
            <a:pPr indent="0" lvl="0" marL="0" rtl="0" algn="l">
              <a:lnSpc>
                <a:spcPct val="127562"/>
              </a:lnSpc>
              <a:spcBef>
                <a:spcPts val="0"/>
              </a:spcBef>
              <a:spcAft>
                <a:spcPts val="0"/>
              </a:spcAft>
              <a:buNone/>
            </a:pPr>
            <a:r>
              <a:rPr lang="pl" sz="1200">
                <a:solidFill>
                  <a:srgbClr val="0082C6"/>
                </a:solidFill>
              </a:rPr>
              <a:t>       var losoweSłowa = ["Mucha", "Kuna", "Glista", "Małpa", "Norka"];</a:t>
            </a:r>
            <a:endParaRPr sz="1200">
              <a:solidFill>
                <a:srgbClr val="0082C6"/>
              </a:solidFill>
            </a:endParaRPr>
          </a:p>
          <a:p>
            <a:pPr indent="0" lvl="0" marL="0" rtl="0" algn="l">
              <a:lnSpc>
                <a:spcPct val="127562"/>
              </a:lnSpc>
              <a:spcBef>
                <a:spcPts val="1200"/>
              </a:spcBef>
              <a:spcAft>
                <a:spcPts val="0"/>
              </a:spcAft>
              <a:buNone/>
            </a:pPr>
            <a:r>
              <a:rPr lang="pl" sz="1200">
                <a:solidFill>
                  <a:srgbClr val="0082C6"/>
                </a:solidFill>
              </a:rPr>
              <a:t>       // Połącz wszystkie losowe łańcuchy w zdanie:</a:t>
            </a:r>
            <a:endParaRPr sz="1200">
              <a:solidFill>
                <a:srgbClr val="0082C6"/>
              </a:solidFill>
            </a:endParaRPr>
          </a:p>
          <a:p>
            <a:pPr indent="0" lvl="0" marL="0" rtl="0" algn="l">
              <a:lnSpc>
                <a:spcPct val="127562"/>
              </a:lnSpc>
              <a:spcBef>
                <a:spcPts val="0"/>
              </a:spcBef>
              <a:spcAft>
                <a:spcPts val="0"/>
              </a:spcAft>
              <a:buNone/>
            </a:pPr>
            <a:r>
              <a:rPr lang="pl" sz="1200">
                <a:solidFill>
                  <a:srgbClr val="0082C6"/>
                </a:solidFill>
              </a:rPr>
              <a:t>       var losowyŁańcuch = "Twoja " + wybierzLosoweSłowo(losoweCzęściCiała) +</a:t>
            </a:r>
            <a:endParaRPr sz="1200">
              <a:solidFill>
                <a:srgbClr val="0082C6"/>
              </a:solidFill>
            </a:endParaRPr>
          </a:p>
          <a:p>
            <a:pPr indent="0" lvl="0" marL="0" rtl="0" algn="l">
              <a:lnSpc>
                <a:spcPct val="127562"/>
              </a:lnSpc>
              <a:spcBef>
                <a:spcPts val="0"/>
              </a:spcBef>
              <a:spcAft>
                <a:spcPts val="0"/>
              </a:spcAft>
              <a:buNone/>
            </a:pPr>
            <a:r>
              <a:rPr lang="pl" sz="1200">
                <a:solidFill>
                  <a:srgbClr val="0082C6"/>
                </a:solidFill>
              </a:rPr>
              <a:t>       " jest jak " + wybierzLosoweSłowo(losowePrzymiotniki) +</a:t>
            </a:r>
            <a:endParaRPr sz="1200">
              <a:solidFill>
                <a:srgbClr val="0082C6"/>
              </a:solidFill>
            </a:endParaRPr>
          </a:p>
          <a:p>
            <a:pPr indent="0" lvl="0" marL="0" rtl="0" algn="l">
              <a:lnSpc>
                <a:spcPct val="127562"/>
              </a:lnSpc>
              <a:spcBef>
                <a:spcPts val="0"/>
              </a:spcBef>
              <a:spcAft>
                <a:spcPts val="0"/>
              </a:spcAft>
              <a:buNone/>
            </a:pPr>
            <a:r>
              <a:rPr lang="pl" sz="1200">
                <a:solidFill>
                  <a:srgbClr val="0082C6"/>
                </a:solidFill>
              </a:rPr>
              <a:t>    " " + wybierzLosoweSłowo(losoweSłowa) + "!!!";</a:t>
            </a:r>
            <a:endParaRPr sz="1200">
              <a:solidFill>
                <a:srgbClr val="0082C6"/>
              </a:solidFill>
            </a:endParaRPr>
          </a:p>
          <a:p>
            <a:pPr indent="0" lvl="0" marL="0" rtl="0" algn="l">
              <a:lnSpc>
                <a:spcPct val="127562"/>
              </a:lnSpc>
              <a:spcBef>
                <a:spcPts val="1200"/>
              </a:spcBef>
              <a:spcAft>
                <a:spcPts val="0"/>
              </a:spcAft>
              <a:buNone/>
            </a:pPr>
            <a:r>
              <a:rPr lang="pl" sz="1200">
                <a:solidFill>
                  <a:srgbClr val="000000"/>
                </a:solidFill>
              </a:rPr>
              <a:t>❶</a:t>
            </a:r>
            <a:r>
              <a:rPr lang="pl" sz="1200">
                <a:solidFill>
                  <a:srgbClr val="0082C6"/>
                </a:solidFill>
              </a:rPr>
              <a:t>     return losowyŁańcuch;</a:t>
            </a:r>
            <a:endParaRPr sz="1200">
              <a:solidFill>
                <a:srgbClr val="0082C6"/>
              </a:solidFill>
            </a:endParaRPr>
          </a:p>
          <a:p>
            <a:pPr indent="0" lvl="0" marL="0" rtl="0" algn="l">
              <a:lnSpc>
                <a:spcPct val="127562"/>
              </a:lnSpc>
              <a:spcBef>
                <a:spcPts val="0"/>
              </a:spcBef>
              <a:spcAft>
                <a:spcPts val="0"/>
              </a:spcAft>
              <a:buNone/>
            </a:pPr>
            <a:r>
              <a:rPr lang="pl" sz="1200">
                <a:solidFill>
                  <a:srgbClr val="0082C6"/>
                </a:solidFill>
              </a:rPr>
              <a:t>   };</a:t>
            </a:r>
            <a:endParaRPr sz="1200">
              <a:solidFill>
                <a:srgbClr val="0082C6"/>
              </a:solidFill>
            </a:endParaRPr>
          </a:p>
          <a:p>
            <a:pPr indent="0" lvl="0" marL="0" rtl="0" algn="l">
              <a:lnSpc>
                <a:spcPct val="127562"/>
              </a:lnSpc>
              <a:spcBef>
                <a:spcPts val="1200"/>
              </a:spcBef>
              <a:spcAft>
                <a:spcPts val="0"/>
              </a:spcAft>
              <a:buNone/>
            </a:pPr>
            <a:r>
              <a:rPr lang="pl" sz="1200">
                <a:solidFill>
                  <a:srgbClr val="0082C6"/>
                </a:solidFill>
              </a:rPr>
              <a:t>   generujLosowąZniewagę();</a:t>
            </a:r>
            <a:endParaRPr sz="1200">
              <a:solidFill>
                <a:srgbClr val="0082C6"/>
              </a:solidFill>
            </a:endParaRPr>
          </a:p>
          <a:p>
            <a:pPr indent="0" lvl="0" marL="0" rtl="0" algn="l">
              <a:lnSpc>
                <a:spcPct val="127562"/>
              </a:lnSpc>
              <a:spcBef>
                <a:spcPts val="0"/>
              </a:spcBef>
              <a:spcAft>
                <a:spcPts val="0"/>
              </a:spcAft>
              <a:buNone/>
            </a:pPr>
            <a:r>
              <a:rPr lang="pl" sz="1200">
                <a:solidFill>
                  <a:srgbClr val="000000"/>
                </a:solidFill>
              </a:rPr>
              <a:t>   "</a:t>
            </a:r>
            <a:r>
              <a:rPr lang="pl" sz="1200">
                <a:solidFill>
                  <a:srgbClr val="D22339"/>
                </a:solidFill>
              </a:rPr>
              <a:t>Twoja Noga jest jak Głupia Kuna!!!</a:t>
            </a:r>
            <a:r>
              <a:rPr lang="pl" sz="1200">
                <a:solidFill>
                  <a:srgbClr val="000000"/>
                </a:solidFill>
              </a:rPr>
              <a:t>"</a:t>
            </a:r>
            <a:endParaRPr sz="1200">
              <a:solidFill>
                <a:srgbClr val="000000"/>
              </a:solidFill>
            </a:endParaRPr>
          </a:p>
          <a:p>
            <a:pPr indent="0" lvl="0" marL="0" rtl="0" algn="l">
              <a:lnSpc>
                <a:spcPct val="127562"/>
              </a:lnSpc>
              <a:spcBef>
                <a:spcPts val="0"/>
              </a:spcBef>
              <a:spcAft>
                <a:spcPts val="0"/>
              </a:spcAft>
              <a:buNone/>
            </a:pPr>
            <a:r>
              <a:rPr lang="pl" sz="1200">
                <a:solidFill>
                  <a:srgbClr val="0082C6"/>
                </a:solidFill>
              </a:rPr>
              <a:t>   generujLosowąZniewagę();</a:t>
            </a:r>
            <a:endParaRPr sz="1200">
              <a:solidFill>
                <a:srgbClr val="0082C6"/>
              </a:solidFill>
            </a:endParaRPr>
          </a:p>
          <a:p>
            <a:pPr indent="0" lvl="0" marL="0" rtl="0" algn="l">
              <a:lnSpc>
                <a:spcPct val="127562"/>
              </a:lnSpc>
              <a:spcBef>
                <a:spcPts val="0"/>
              </a:spcBef>
              <a:spcAft>
                <a:spcPts val="0"/>
              </a:spcAft>
              <a:buNone/>
            </a:pPr>
            <a:r>
              <a:rPr lang="pl" sz="1200">
                <a:solidFill>
                  <a:srgbClr val="000000"/>
                </a:solidFill>
              </a:rPr>
              <a:t>   "</a:t>
            </a:r>
            <a:r>
              <a:rPr lang="pl" sz="1200">
                <a:solidFill>
                  <a:srgbClr val="D22339"/>
                </a:solidFill>
              </a:rPr>
              <a:t>Twoja Twarz jest jak Cuchnąca Małpa!!!</a:t>
            </a:r>
            <a:endParaRPr sz="1200">
              <a:solidFill>
                <a:srgbClr val="000000"/>
              </a:solidFill>
            </a:endParaRPr>
          </a:p>
          <a:p>
            <a:pPr indent="0" lvl="0" marL="0" rtl="0" algn="l">
              <a:lnSpc>
                <a:spcPct val="115000"/>
              </a:lnSpc>
              <a:spcBef>
                <a:spcPts val="0"/>
              </a:spcBef>
              <a:spcAft>
                <a:spcPts val="0"/>
              </a:spcAft>
              <a:buNone/>
            </a:pPr>
            <a:r>
              <a:t/>
            </a:r>
            <a:endParaRPr sz="1800">
              <a:solidFill>
                <a:schemeClr val="lt2"/>
              </a:solidFill>
            </a:endParaRPr>
          </a:p>
          <a:p>
            <a:pPr indent="0" lvl="0" marL="0" rtl="0" algn="l">
              <a:spcBef>
                <a:spcPts val="1600"/>
              </a:spcBef>
              <a:spcAft>
                <a:spcPts val="0"/>
              </a:spcAft>
              <a:buNone/>
            </a:pPr>
            <a:r>
              <a:t/>
            </a:r>
            <a:endParaRPr sz="1400">
              <a:solidFill>
                <a:srgbClr val="434343"/>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2" name="Shape 1022"/>
        <p:cNvGrpSpPr/>
        <p:nvPr/>
      </p:nvGrpSpPr>
      <p:grpSpPr>
        <a:xfrm>
          <a:off x="0" y="0"/>
          <a:ext cx="0" cy="0"/>
          <a:chOff x="0" y="0"/>
          <a:chExt cx="0" cy="0"/>
        </a:xfrm>
      </p:grpSpPr>
      <p:sp>
        <p:nvSpPr>
          <p:cNvPr id="1023" name="Google Shape;1023;p164"/>
          <p:cNvSpPr txBox="1"/>
          <p:nvPr/>
        </p:nvSpPr>
        <p:spPr>
          <a:xfrm>
            <a:off x="720000" y="1080000"/>
            <a:ext cx="82143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5000">
                <a:solidFill>
                  <a:srgbClr val="FFFFFF"/>
                </a:solidFill>
              </a:rPr>
              <a:t>Understand object-oriented programming</a:t>
            </a:r>
            <a:endParaRPr sz="5000">
              <a:solidFill>
                <a:srgbClr val="FFFFFF"/>
              </a:solidFill>
            </a:endParaRPr>
          </a:p>
        </p:txBody>
      </p:sp>
      <p:sp>
        <p:nvSpPr>
          <p:cNvPr id="1024" name="Google Shape;1024;p164"/>
          <p:cNvSpPr txBox="1"/>
          <p:nvPr>
            <p:ph idx="1" type="subTitle"/>
          </p:nvPr>
        </p:nvSpPr>
        <p:spPr>
          <a:xfrm>
            <a:off x="720000" y="2606650"/>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A few chapters ago, you learned how to create your first objects in JavaScript. Now it's time to better understand how to work with them.</a:t>
            </a:r>
            <a:endParaRPr sz="2400">
              <a:solidFill>
                <a:srgbClr val="EFEFEF"/>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28" name="Shape 1028"/>
        <p:cNvGrpSpPr/>
        <p:nvPr/>
      </p:nvGrpSpPr>
      <p:grpSpPr>
        <a:xfrm>
          <a:off x="0" y="0"/>
          <a:ext cx="0" cy="0"/>
          <a:chOff x="0" y="0"/>
          <a:chExt cx="0" cy="0"/>
        </a:xfrm>
      </p:grpSpPr>
      <p:sp>
        <p:nvSpPr>
          <p:cNvPr id="1029" name="Google Shape;1029;p165"/>
          <p:cNvSpPr txBox="1"/>
          <p:nvPr/>
        </p:nvSpPr>
        <p:spPr>
          <a:xfrm>
            <a:off x="720000" y="546600"/>
            <a:ext cx="3952500" cy="34260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class</a:t>
            </a: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MyClass</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constructor</a:t>
            </a:r>
            <a:r>
              <a:rPr lang="pl" sz="1000">
                <a:solidFill>
                  <a:srgbClr val="24292E"/>
                </a:solidFill>
                <a:highlight>
                  <a:srgbClr val="F6F8FA"/>
                </a:highlight>
                <a:latin typeface="Courier New"/>
                <a:ea typeface="Courier New"/>
                <a:cs typeface="Courier New"/>
                <a:sym typeface="Courier New"/>
              </a:rPr>
              <a:t>(param1, param2,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this</a:t>
            </a:r>
            <a:r>
              <a:rPr lang="pl" sz="1000">
                <a:solidFill>
                  <a:srgbClr val="24292E"/>
                </a:solidFill>
                <a:highlight>
                  <a:srgbClr val="F6F8FA"/>
                </a:highlight>
                <a:latin typeface="Courier New"/>
                <a:ea typeface="Courier New"/>
                <a:cs typeface="Courier New"/>
                <a:sym typeface="Courier New"/>
              </a:rPr>
              <a:t>.property1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param1;</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this</a:t>
            </a:r>
            <a:r>
              <a:rPr lang="pl" sz="1000">
                <a:solidFill>
                  <a:srgbClr val="24292E"/>
                </a:solidFill>
                <a:highlight>
                  <a:srgbClr val="F6F8FA"/>
                </a:highlight>
                <a:latin typeface="Courier New"/>
                <a:ea typeface="Courier New"/>
                <a:cs typeface="Courier New"/>
                <a:sym typeface="Courier New"/>
              </a:rPr>
              <a:t>.property2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param2;</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method1</a:t>
            </a:r>
            <a:r>
              <a:rPr lang="pl" sz="1000">
                <a:solidFill>
                  <a:srgbClr val="24292E"/>
                </a:solidFill>
                <a:highlight>
                  <a:srgbClr val="F6F8FA"/>
                </a:highlight>
                <a:latin typeface="Courier New"/>
                <a:ea typeface="Courier New"/>
                <a:cs typeface="Courier New"/>
                <a:sym typeface="Courier New"/>
              </a:rPr>
              <a:t>(</a:t>
            </a:r>
            <a:r>
              <a:rPr lang="pl" sz="1000">
                <a:solidFill>
                  <a:srgbClr val="6A737D"/>
                </a:solidFill>
                <a:highlight>
                  <a:srgbClr val="F6F8FA"/>
                </a:highlight>
                <a:latin typeface="Courier New"/>
                <a:ea typeface="Courier New"/>
                <a:cs typeface="Courier New"/>
                <a:sym typeface="Courier New"/>
              </a:rPr>
              <a:t>/* ... */</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method2</a:t>
            </a:r>
            <a:r>
              <a:rPr lang="pl" sz="1000">
                <a:solidFill>
                  <a:srgbClr val="24292E"/>
                </a:solidFill>
                <a:highlight>
                  <a:srgbClr val="F6F8FA"/>
                </a:highlight>
                <a:latin typeface="Courier New"/>
                <a:ea typeface="Courier New"/>
                <a:cs typeface="Courier New"/>
                <a:sym typeface="Courier New"/>
              </a:rPr>
              <a:t>(</a:t>
            </a:r>
            <a:r>
              <a:rPr lang="pl" sz="1000">
                <a:solidFill>
                  <a:srgbClr val="6A737D"/>
                </a:solidFill>
                <a:highlight>
                  <a:srgbClr val="F6F8FA"/>
                </a:highlight>
                <a:latin typeface="Courier New"/>
                <a:ea typeface="Courier New"/>
                <a:cs typeface="Courier New"/>
                <a:sym typeface="Courier New"/>
              </a:rPr>
              <a:t>/* ... */</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33" name="Shape 1033"/>
        <p:cNvGrpSpPr/>
        <p:nvPr/>
      </p:nvGrpSpPr>
      <p:grpSpPr>
        <a:xfrm>
          <a:off x="0" y="0"/>
          <a:ext cx="0" cy="0"/>
          <a:chOff x="0" y="0"/>
          <a:chExt cx="0" cy="0"/>
        </a:xfrm>
      </p:grpSpPr>
      <p:sp>
        <p:nvSpPr>
          <p:cNvPr id="1034" name="Google Shape;1034;p166"/>
          <p:cNvSpPr txBox="1"/>
          <p:nvPr/>
        </p:nvSpPr>
        <p:spPr>
          <a:xfrm>
            <a:off x="720000" y="546600"/>
            <a:ext cx="3952500" cy="34260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class</a:t>
            </a: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MyClass</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constructor</a:t>
            </a:r>
            <a:r>
              <a:rPr lang="pl" sz="1000">
                <a:solidFill>
                  <a:srgbClr val="24292E"/>
                </a:solidFill>
                <a:highlight>
                  <a:srgbClr val="F6F8FA"/>
                </a:highlight>
                <a:latin typeface="Courier New"/>
                <a:ea typeface="Courier New"/>
                <a:cs typeface="Courier New"/>
                <a:sym typeface="Courier New"/>
              </a:rPr>
              <a:t>(param1, param2,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this</a:t>
            </a:r>
            <a:r>
              <a:rPr lang="pl" sz="1000">
                <a:solidFill>
                  <a:srgbClr val="24292E"/>
                </a:solidFill>
                <a:highlight>
                  <a:srgbClr val="F6F8FA"/>
                </a:highlight>
                <a:latin typeface="Courier New"/>
                <a:ea typeface="Courier New"/>
                <a:cs typeface="Courier New"/>
                <a:sym typeface="Courier New"/>
              </a:rPr>
              <a:t>.property1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param1;</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this</a:t>
            </a:r>
            <a:r>
              <a:rPr lang="pl" sz="1000">
                <a:solidFill>
                  <a:srgbClr val="24292E"/>
                </a:solidFill>
                <a:highlight>
                  <a:srgbClr val="F6F8FA"/>
                </a:highlight>
                <a:latin typeface="Courier New"/>
                <a:ea typeface="Courier New"/>
                <a:cs typeface="Courier New"/>
                <a:sym typeface="Courier New"/>
              </a:rPr>
              <a:t>.property2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param2;</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method1</a:t>
            </a:r>
            <a:r>
              <a:rPr lang="pl" sz="1000">
                <a:solidFill>
                  <a:srgbClr val="24292E"/>
                </a:solidFill>
                <a:highlight>
                  <a:srgbClr val="F6F8FA"/>
                </a:highlight>
                <a:latin typeface="Courier New"/>
                <a:ea typeface="Courier New"/>
                <a:cs typeface="Courier New"/>
                <a:sym typeface="Courier New"/>
              </a:rPr>
              <a:t>(</a:t>
            </a:r>
            <a:r>
              <a:rPr lang="pl" sz="1000">
                <a:solidFill>
                  <a:srgbClr val="6A737D"/>
                </a:solidFill>
                <a:highlight>
                  <a:srgbClr val="F6F8FA"/>
                </a:highlight>
                <a:latin typeface="Courier New"/>
                <a:ea typeface="Courier New"/>
                <a:cs typeface="Courier New"/>
                <a:sym typeface="Courier New"/>
              </a:rPr>
              <a:t>/* ... */</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method2</a:t>
            </a:r>
            <a:r>
              <a:rPr lang="pl" sz="1000">
                <a:solidFill>
                  <a:srgbClr val="24292E"/>
                </a:solidFill>
                <a:highlight>
                  <a:srgbClr val="F6F8FA"/>
                </a:highlight>
                <a:latin typeface="Courier New"/>
                <a:ea typeface="Courier New"/>
                <a:cs typeface="Courier New"/>
                <a:sym typeface="Courier New"/>
              </a:rPr>
              <a:t>(</a:t>
            </a:r>
            <a:r>
              <a:rPr lang="pl" sz="1000">
                <a:solidFill>
                  <a:srgbClr val="6A737D"/>
                </a:solidFill>
                <a:highlight>
                  <a:srgbClr val="F6F8FA"/>
                </a:highlight>
                <a:latin typeface="Courier New"/>
                <a:ea typeface="Courier New"/>
                <a:cs typeface="Courier New"/>
                <a:sym typeface="Courier New"/>
              </a:rPr>
              <a:t>/* ... */</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73A49"/>
              </a:solidFill>
              <a:highlight>
                <a:srgbClr val="F6F8FA"/>
              </a:highlight>
              <a:latin typeface="Courier New"/>
              <a:ea typeface="Courier New"/>
              <a:cs typeface="Courier New"/>
              <a:sym typeface="Courier New"/>
            </a:endParaRPr>
          </a:p>
        </p:txBody>
      </p:sp>
      <p:sp>
        <p:nvSpPr>
          <p:cNvPr id="1035" name="Google Shape;1035;p166"/>
          <p:cNvSpPr txBox="1"/>
          <p:nvPr/>
        </p:nvSpPr>
        <p:spPr>
          <a:xfrm>
            <a:off x="4578000" y="470400"/>
            <a:ext cx="4445700" cy="39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aurora</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name</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"Aurora"</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health</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150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strength</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25</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xp</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Return the character description</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describe</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return</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this</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name</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 has </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this</a:t>
            </a:r>
            <a:r>
              <a:rPr lang="pl" sz="1000">
                <a:solidFill>
                  <a:srgbClr val="24292E"/>
                </a:solidFill>
                <a:highlight>
                  <a:srgbClr val="F6F8FA"/>
                </a:highlight>
                <a:latin typeface="Courier New"/>
                <a:ea typeface="Courier New"/>
                <a:cs typeface="Courier New"/>
                <a:sym typeface="Courier New"/>
              </a:rPr>
              <a:t>.health}</a:t>
            </a:r>
            <a:r>
              <a:rPr lang="pl" sz="1000">
                <a:solidFill>
                  <a:srgbClr val="032F62"/>
                </a:solidFill>
                <a:highlight>
                  <a:srgbClr val="F6F8FA"/>
                </a:highlight>
                <a:latin typeface="Courier New"/>
                <a:ea typeface="Courier New"/>
                <a:cs typeface="Courier New"/>
                <a:sym typeface="Courier New"/>
              </a:rPr>
              <a:t> health points, </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this</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.strength}</a:t>
            </a:r>
            <a:r>
              <a:rPr lang="pl" sz="1000">
                <a:solidFill>
                  <a:srgbClr val="032F62"/>
                </a:solidFill>
                <a:highlight>
                  <a:srgbClr val="F6F8FA"/>
                </a:highlight>
                <a:latin typeface="Courier New"/>
                <a:ea typeface="Courier New"/>
                <a:cs typeface="Courier New"/>
                <a:sym typeface="Courier New"/>
              </a:rPr>
              <a:t> as strength and </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this</a:t>
            </a:r>
            <a:r>
              <a:rPr lang="pl" sz="1000">
                <a:solidFill>
                  <a:srgbClr val="24292E"/>
                </a:solidFill>
                <a:highlight>
                  <a:srgbClr val="F6F8FA"/>
                </a:highlight>
                <a:latin typeface="Courier New"/>
                <a:ea typeface="Courier New"/>
                <a:cs typeface="Courier New"/>
                <a:sym typeface="Courier New"/>
              </a:rPr>
              <a:t>.xp}</a:t>
            </a:r>
            <a:r>
              <a:rPr lang="pl" sz="1000">
                <a:solidFill>
                  <a:srgbClr val="032F62"/>
                </a:solidFill>
                <a:highlight>
                  <a:srgbClr val="F6F8FA"/>
                </a:highlight>
                <a:latin typeface="Courier New"/>
                <a:ea typeface="Courier New"/>
                <a:cs typeface="Courier New"/>
                <a:sym typeface="Courier New"/>
              </a:rPr>
              <a:t> XP points`</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A737D"/>
                </a:solidFill>
                <a:highlight>
                  <a:srgbClr val="F6F8FA"/>
                </a:highlight>
                <a:latin typeface="Courier New"/>
                <a:ea typeface="Courier New"/>
                <a:cs typeface="Courier New"/>
                <a:sym typeface="Courier New"/>
              </a:rPr>
              <a:t>// Aurora is harmed by an arrow</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aurora.health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A737D"/>
                </a:solidFill>
                <a:highlight>
                  <a:srgbClr val="F6F8FA"/>
                </a:highlight>
                <a:latin typeface="Courier New"/>
                <a:ea typeface="Courier New"/>
                <a:cs typeface="Courier New"/>
                <a:sym typeface="Courier New"/>
              </a:rPr>
              <a:t>// Aurora gains a strength necklace</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aurora.strength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10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6A737D"/>
                </a:solidFill>
                <a:highlight>
                  <a:srgbClr val="F6F8FA"/>
                </a:highlight>
                <a:latin typeface="Courier New"/>
                <a:ea typeface="Courier New"/>
                <a:cs typeface="Courier New"/>
                <a:sym typeface="Courier New"/>
              </a:rPr>
              <a:t>// Aurora learns a new skill</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aurora.xp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15</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(aurora.</a:t>
            </a:r>
            <a:r>
              <a:rPr lang="pl" sz="1000">
                <a:solidFill>
                  <a:srgbClr val="6F42C1"/>
                </a:solidFill>
                <a:highlight>
                  <a:srgbClr val="F6F8FA"/>
                </a:highlight>
                <a:latin typeface="Courier New"/>
                <a:ea typeface="Courier New"/>
                <a:cs typeface="Courier New"/>
                <a:sym typeface="Courier New"/>
              </a:rPr>
              <a:t>describe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39" name="Shape 1039"/>
        <p:cNvGrpSpPr/>
        <p:nvPr/>
      </p:nvGrpSpPr>
      <p:grpSpPr>
        <a:xfrm>
          <a:off x="0" y="0"/>
          <a:ext cx="0" cy="0"/>
          <a:chOff x="0" y="0"/>
          <a:chExt cx="0" cy="0"/>
        </a:xfrm>
      </p:grpSpPr>
      <p:sp>
        <p:nvSpPr>
          <p:cNvPr id="1040" name="Google Shape;1040;p167"/>
          <p:cNvSpPr txBox="1"/>
          <p:nvPr>
            <p:ph type="ctrTitle"/>
          </p:nvPr>
        </p:nvSpPr>
        <p:spPr>
          <a:xfrm>
            <a:off x="311700" y="744575"/>
            <a:ext cx="8520600" cy="398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l" sz="1400">
                <a:solidFill>
                  <a:srgbClr val="24292E"/>
                </a:solidFill>
              </a:rPr>
              <a:t>To make the game more interesting, we'd like to have more characters in it. So here comes Glacius, Aurora's fellow.</a:t>
            </a:r>
            <a:endParaRPr sz="1400">
              <a:solidFill>
                <a:srgbClr val="24292E"/>
              </a:solidFill>
            </a:endParaRPr>
          </a:p>
          <a:p>
            <a:pPr indent="0" lvl="0" marL="0" rtl="0" algn="l">
              <a:spcBef>
                <a:spcPts val="120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glacius</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name</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"Glacius"</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health</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130</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strength</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30</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xp</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0</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a:t>
            </a:r>
            <a:r>
              <a:rPr lang="pl" sz="1400">
                <a:solidFill>
                  <a:srgbClr val="6A737D"/>
                </a:solidFill>
                <a:highlight>
                  <a:srgbClr val="F6F8FA"/>
                </a:highlight>
                <a:latin typeface="Courier New"/>
                <a:ea typeface="Courier New"/>
                <a:cs typeface="Courier New"/>
                <a:sym typeface="Courier New"/>
              </a:rPr>
              <a:t>// Return the character description</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a:t>
            </a:r>
            <a:r>
              <a:rPr lang="pl" sz="1400">
                <a:solidFill>
                  <a:srgbClr val="6F42C1"/>
                </a:solidFill>
                <a:highlight>
                  <a:srgbClr val="F6F8FA"/>
                </a:highlight>
                <a:latin typeface="Courier New"/>
                <a:ea typeface="Courier New"/>
                <a:cs typeface="Courier New"/>
                <a:sym typeface="Courier New"/>
              </a:rPr>
              <a:t>describe</a:t>
            </a:r>
            <a:r>
              <a:rPr lang="pl" sz="1400">
                <a:solidFill>
                  <a:srgbClr val="24292E"/>
                </a:solidFill>
                <a:highlight>
                  <a:srgbClr val="F6F8FA"/>
                </a:highlight>
                <a:latin typeface="Courier New"/>
                <a:ea typeface="Courier New"/>
                <a:cs typeface="Courier New"/>
                <a:sym typeface="Courier New"/>
              </a:rPr>
              <a:t>()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return</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this</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name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 has </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this</a:t>
            </a:r>
            <a:r>
              <a:rPr lang="pl" sz="1400">
                <a:solidFill>
                  <a:srgbClr val="24292E"/>
                </a:solidFill>
                <a:highlight>
                  <a:srgbClr val="F6F8FA"/>
                </a:highlight>
                <a:latin typeface="Courier New"/>
                <a:ea typeface="Courier New"/>
                <a:cs typeface="Courier New"/>
                <a:sym typeface="Courier New"/>
              </a:rPr>
              <a:t>.health}</a:t>
            </a:r>
            <a:r>
              <a:rPr lang="pl" sz="1400">
                <a:solidFill>
                  <a:srgbClr val="032F62"/>
                </a:solidFill>
                <a:highlight>
                  <a:srgbClr val="F6F8FA"/>
                </a:highlight>
                <a:latin typeface="Courier New"/>
                <a:ea typeface="Courier New"/>
                <a:cs typeface="Courier New"/>
                <a:sym typeface="Courier New"/>
              </a:rPr>
              <a:t> health points, </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this</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.strength}</a:t>
            </a:r>
            <a:r>
              <a:rPr lang="pl" sz="1400">
                <a:solidFill>
                  <a:srgbClr val="032F62"/>
                </a:solidFill>
                <a:highlight>
                  <a:srgbClr val="F6F8FA"/>
                </a:highlight>
                <a:latin typeface="Courier New"/>
                <a:ea typeface="Courier New"/>
                <a:cs typeface="Courier New"/>
                <a:sym typeface="Courier New"/>
              </a:rPr>
              <a:t> as strength and </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this</a:t>
            </a:r>
            <a:r>
              <a:rPr lang="pl" sz="1400">
                <a:solidFill>
                  <a:srgbClr val="24292E"/>
                </a:solidFill>
                <a:highlight>
                  <a:srgbClr val="F6F8FA"/>
                </a:highlight>
                <a:latin typeface="Courier New"/>
                <a:ea typeface="Courier New"/>
                <a:cs typeface="Courier New"/>
                <a:sym typeface="Courier New"/>
              </a:rPr>
              <a:t>.xp}</a:t>
            </a:r>
            <a:r>
              <a:rPr lang="pl" sz="1400">
                <a:solidFill>
                  <a:srgbClr val="032F62"/>
                </a:solidFill>
                <a:highlight>
                  <a:srgbClr val="F6F8FA"/>
                </a:highlight>
                <a:latin typeface="Courier New"/>
                <a:ea typeface="Courier New"/>
                <a:cs typeface="Courier New"/>
                <a:sym typeface="Courier New"/>
              </a:rPr>
              <a:t> XP points`</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a:t>
            </a:r>
            <a:endParaRPr sz="14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400">
              <a:solidFill>
                <a:srgbClr val="434343"/>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44" name="Shape 1044"/>
        <p:cNvGrpSpPr/>
        <p:nvPr/>
      </p:nvGrpSpPr>
      <p:grpSpPr>
        <a:xfrm>
          <a:off x="0" y="0"/>
          <a:ext cx="0" cy="0"/>
          <a:chOff x="0" y="0"/>
          <a:chExt cx="0" cy="0"/>
        </a:xfrm>
      </p:grpSpPr>
      <p:sp>
        <p:nvSpPr>
          <p:cNvPr id="1045" name="Google Shape;1045;p168"/>
          <p:cNvSpPr txBox="1"/>
          <p:nvPr>
            <p:ph type="ctrTitle"/>
          </p:nvPr>
        </p:nvSpPr>
        <p:spPr>
          <a:xfrm>
            <a:off x="311700" y="411800"/>
            <a:ext cx="8520600" cy="42945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pl" sz="1400">
                <a:solidFill>
                  <a:srgbClr val="24292E"/>
                </a:solidFill>
              </a:rPr>
              <a:t>Using a class</a:t>
            </a:r>
            <a:endParaRPr b="1" sz="1400">
              <a:solidFill>
                <a:srgbClr val="24292E"/>
              </a:solidFill>
            </a:endParaRPr>
          </a:p>
          <a:p>
            <a:pPr indent="0" lvl="0" marL="0" rtl="0" algn="l">
              <a:lnSpc>
                <a:spcPct val="115000"/>
              </a:lnSpc>
              <a:spcBef>
                <a:spcPts val="1200"/>
              </a:spcBef>
              <a:spcAft>
                <a:spcPts val="0"/>
              </a:spcAft>
              <a:buNone/>
            </a:pPr>
            <a:r>
              <a:rPr lang="pl" sz="1400">
                <a:solidFill>
                  <a:srgbClr val="24292E"/>
                </a:solidFill>
              </a:rPr>
              <a:t>Once a class is defined, you can use it to create objects. Check out the rest of the program.</a:t>
            </a:r>
            <a:endParaRPr sz="1400">
              <a:solidFill>
                <a:srgbClr val="24292E"/>
              </a:solidFill>
            </a:endParaRPr>
          </a:p>
          <a:p>
            <a:pPr indent="0" lvl="0" marL="0" rtl="0" algn="l">
              <a:spcBef>
                <a:spcPts val="120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aurora</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new</a:t>
            </a:r>
            <a:r>
              <a:rPr lang="pl" sz="1400">
                <a:solidFill>
                  <a:srgbClr val="24292E"/>
                </a:solidFill>
                <a:highlight>
                  <a:srgbClr val="F6F8FA"/>
                </a:highlight>
                <a:latin typeface="Courier New"/>
                <a:ea typeface="Courier New"/>
                <a:cs typeface="Courier New"/>
                <a:sym typeface="Courier New"/>
              </a:rPr>
              <a:t> </a:t>
            </a:r>
            <a:r>
              <a:rPr lang="pl" sz="1400">
                <a:solidFill>
                  <a:srgbClr val="6F42C1"/>
                </a:solidFill>
                <a:highlight>
                  <a:srgbClr val="F6F8FA"/>
                </a:highlight>
                <a:latin typeface="Courier New"/>
                <a:ea typeface="Courier New"/>
                <a:cs typeface="Courier New"/>
                <a:sym typeface="Courier New"/>
              </a:rPr>
              <a:t>Character</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"Aurora"</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150</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25</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glacius</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new</a:t>
            </a:r>
            <a:r>
              <a:rPr lang="pl" sz="1400">
                <a:solidFill>
                  <a:srgbClr val="24292E"/>
                </a:solidFill>
                <a:highlight>
                  <a:srgbClr val="F6F8FA"/>
                </a:highlight>
                <a:latin typeface="Courier New"/>
                <a:ea typeface="Courier New"/>
                <a:cs typeface="Courier New"/>
                <a:sym typeface="Courier New"/>
              </a:rPr>
              <a:t> </a:t>
            </a:r>
            <a:r>
              <a:rPr lang="pl" sz="1400">
                <a:solidFill>
                  <a:srgbClr val="6F42C1"/>
                </a:solidFill>
                <a:highlight>
                  <a:srgbClr val="F6F8FA"/>
                </a:highlight>
                <a:latin typeface="Courier New"/>
                <a:ea typeface="Courier New"/>
                <a:cs typeface="Courier New"/>
                <a:sym typeface="Courier New"/>
              </a:rPr>
              <a:t>Character</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"Glacius"</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130</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30</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A737D"/>
                </a:solidFill>
                <a:highlight>
                  <a:srgbClr val="F6F8FA"/>
                </a:highlight>
                <a:latin typeface="Courier New"/>
                <a:ea typeface="Courier New"/>
                <a:cs typeface="Courier New"/>
                <a:sym typeface="Courier New"/>
              </a:rPr>
              <a:t>// Aurora is harmed by an arrow</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aurora.health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20</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A737D"/>
                </a:solidFill>
                <a:highlight>
                  <a:srgbClr val="F6F8FA"/>
                </a:highlight>
                <a:latin typeface="Courier New"/>
                <a:ea typeface="Courier New"/>
                <a:cs typeface="Courier New"/>
                <a:sym typeface="Courier New"/>
              </a:rPr>
              <a:t>// Aurora gains a strength necklace</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aurora.strength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10</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A737D"/>
                </a:solidFill>
                <a:highlight>
                  <a:srgbClr val="F6F8FA"/>
                </a:highlight>
                <a:latin typeface="Courier New"/>
                <a:ea typeface="Courier New"/>
                <a:cs typeface="Courier New"/>
                <a:sym typeface="Courier New"/>
              </a:rPr>
              <a:t>// Aurora learns a new skill</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aurora.xp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15</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(aurora.</a:t>
            </a:r>
            <a:r>
              <a:rPr lang="pl" sz="1400">
                <a:solidFill>
                  <a:srgbClr val="6F42C1"/>
                </a:solidFill>
                <a:highlight>
                  <a:srgbClr val="F6F8FA"/>
                </a:highlight>
                <a:latin typeface="Courier New"/>
                <a:ea typeface="Courier New"/>
                <a:cs typeface="Courier New"/>
                <a:sym typeface="Courier New"/>
              </a:rPr>
              <a:t>describe</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(glacius.</a:t>
            </a:r>
            <a:r>
              <a:rPr lang="pl" sz="1400">
                <a:solidFill>
                  <a:srgbClr val="6F42C1"/>
                </a:solidFill>
                <a:highlight>
                  <a:srgbClr val="F6F8FA"/>
                </a:highlight>
                <a:latin typeface="Courier New"/>
                <a:ea typeface="Courier New"/>
                <a:cs typeface="Courier New"/>
                <a:sym typeface="Courier New"/>
              </a:rPr>
              <a:t>describe</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400">
              <a:solidFill>
                <a:srgbClr val="24292E"/>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9" name="Shape 1049"/>
        <p:cNvGrpSpPr/>
        <p:nvPr/>
      </p:nvGrpSpPr>
      <p:grpSpPr>
        <a:xfrm>
          <a:off x="0" y="0"/>
          <a:ext cx="0" cy="0"/>
          <a:chOff x="0" y="0"/>
          <a:chExt cx="0" cy="0"/>
        </a:xfrm>
      </p:grpSpPr>
      <p:sp>
        <p:nvSpPr>
          <p:cNvPr id="1050" name="Google Shape;1050;p169"/>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Coding time!</a:t>
            </a:r>
            <a:endParaRPr i="1" sz="4800">
              <a:solidFill>
                <a:srgbClr val="FFFFFF"/>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54" name="Shape 1054"/>
        <p:cNvGrpSpPr/>
        <p:nvPr/>
      </p:nvGrpSpPr>
      <p:grpSpPr>
        <a:xfrm>
          <a:off x="0" y="0"/>
          <a:ext cx="0" cy="0"/>
          <a:chOff x="0" y="0"/>
          <a:chExt cx="0" cy="0"/>
        </a:xfrm>
      </p:grpSpPr>
      <p:sp>
        <p:nvSpPr>
          <p:cNvPr id="1055" name="Google Shape;1055;p170"/>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Dogs</a:t>
            </a:r>
            <a:endParaRPr i="1" sz="4800">
              <a:solidFill>
                <a:srgbClr val="FFFFFF"/>
              </a:solidFill>
            </a:endParaRPr>
          </a:p>
        </p:txBody>
      </p:sp>
      <p:sp>
        <p:nvSpPr>
          <p:cNvPr id="1056" name="Google Shape;1056;p170"/>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Complete the following program to add the definition of the Dog class.</a:t>
            </a:r>
            <a:endParaRPr sz="2400">
              <a:solidFill>
                <a:srgbClr val="EFEFEF"/>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60" name="Shape 1060"/>
        <p:cNvGrpSpPr/>
        <p:nvPr/>
      </p:nvGrpSpPr>
      <p:grpSpPr>
        <a:xfrm>
          <a:off x="0" y="0"/>
          <a:ext cx="0" cy="0"/>
          <a:chOff x="0" y="0"/>
          <a:chExt cx="0" cy="0"/>
        </a:xfrm>
      </p:grpSpPr>
      <p:sp>
        <p:nvSpPr>
          <p:cNvPr id="1061" name="Google Shape;1061;p171"/>
          <p:cNvSpPr txBox="1"/>
          <p:nvPr>
            <p:ph type="ctrTitle"/>
          </p:nvPr>
        </p:nvSpPr>
        <p:spPr>
          <a:xfrm>
            <a:off x="569475" y="335500"/>
            <a:ext cx="8574600" cy="3941100"/>
          </a:xfrm>
          <a:prstGeom prst="rect">
            <a:avLst/>
          </a:prstGeom>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None/>
            </a:pPr>
            <a:r>
              <a:rPr lang="pl" sz="1400">
                <a:solidFill>
                  <a:srgbClr val="6A737D"/>
                </a:solidFill>
                <a:highlight>
                  <a:srgbClr val="FFFFFF"/>
                </a:highlight>
              </a:rPr>
              <a:t>Dogs taller than 60 emote </a:t>
            </a:r>
            <a:r>
              <a:rPr lang="pl" sz="1400">
                <a:solidFill>
                  <a:srgbClr val="6A737D"/>
                </a:solidFill>
                <a:highlight>
                  <a:srgbClr val="FFFFFF"/>
                </a:highlight>
                <a:latin typeface="Courier New"/>
                <a:ea typeface="Courier New"/>
                <a:cs typeface="Courier New"/>
                <a:sym typeface="Courier New"/>
              </a:rPr>
              <a:t>"Grrr! Grrr!"</a:t>
            </a:r>
            <a:r>
              <a:rPr lang="pl" sz="1400">
                <a:solidFill>
                  <a:srgbClr val="6A737D"/>
                </a:solidFill>
                <a:highlight>
                  <a:srgbClr val="FFFFFF"/>
                </a:highlight>
              </a:rPr>
              <a:t> when they bark, other ones yip </a:t>
            </a:r>
            <a:r>
              <a:rPr lang="pl" sz="1400">
                <a:solidFill>
                  <a:srgbClr val="6A737D"/>
                </a:solidFill>
                <a:highlight>
                  <a:srgbClr val="FFFFFF"/>
                </a:highlight>
                <a:latin typeface="Courier New"/>
                <a:ea typeface="Courier New"/>
                <a:cs typeface="Courier New"/>
                <a:sym typeface="Courier New"/>
              </a:rPr>
              <a:t>"Woof! Woof!"</a:t>
            </a:r>
            <a:r>
              <a:rPr lang="pl" sz="1400">
                <a:solidFill>
                  <a:srgbClr val="6A737D"/>
                </a:solidFill>
                <a:highlight>
                  <a:srgbClr val="FFFFFF"/>
                </a:highlight>
              </a:rPr>
              <a:t>.</a:t>
            </a:r>
            <a:endParaRPr sz="1400">
              <a:solidFill>
                <a:srgbClr val="6A737D"/>
              </a:solidFill>
              <a:highlight>
                <a:srgbClr val="FFFFFF"/>
              </a:highlight>
            </a:endParaRPr>
          </a:p>
          <a:p>
            <a:pPr indent="0" lvl="0" marL="0" marR="139700" rtl="0" algn="l">
              <a:lnSpc>
                <a:spcPct val="115000"/>
              </a:lnSpc>
              <a:spcBef>
                <a:spcPts val="1200"/>
              </a:spcBef>
              <a:spcAft>
                <a:spcPts val="0"/>
              </a:spcAft>
              <a:buNone/>
            </a:pPr>
            <a:r>
              <a:t/>
            </a:r>
            <a:endParaRPr sz="1400">
              <a:solidFill>
                <a:srgbClr val="6A737D"/>
              </a:solidFill>
              <a:highlight>
                <a:srgbClr val="FFFFFF"/>
              </a:highlight>
            </a:endParaRPr>
          </a:p>
          <a:p>
            <a:pPr indent="0" lvl="0" marL="0" marR="152400" rtl="0" algn="l">
              <a:lnSpc>
                <a:spcPct val="145000"/>
              </a:lnSpc>
              <a:spcBef>
                <a:spcPts val="1200"/>
              </a:spcBef>
              <a:spcAft>
                <a:spcPts val="0"/>
              </a:spcAft>
              <a:buNone/>
            </a:pPr>
            <a:r>
              <a:rPr lang="pl" sz="1400">
                <a:solidFill>
                  <a:srgbClr val="6A737D"/>
                </a:solidFill>
                <a:highlight>
                  <a:srgbClr val="F6F8FA"/>
                </a:highlight>
                <a:latin typeface="Courier New"/>
                <a:ea typeface="Courier New"/>
                <a:cs typeface="Courier New"/>
                <a:sym typeface="Courier New"/>
              </a:rPr>
              <a:t>// TODO: define the Dog class here</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fang</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new</a:t>
            </a:r>
            <a:r>
              <a:rPr lang="pl" sz="1400">
                <a:solidFill>
                  <a:srgbClr val="24292E"/>
                </a:solidFill>
                <a:highlight>
                  <a:srgbClr val="F6F8FA"/>
                </a:highlight>
                <a:latin typeface="Courier New"/>
                <a:ea typeface="Courier New"/>
                <a:cs typeface="Courier New"/>
                <a:sym typeface="Courier New"/>
              </a:rPr>
              <a:t> </a:t>
            </a:r>
            <a:r>
              <a:rPr lang="pl" sz="1400">
                <a:solidFill>
                  <a:srgbClr val="6F42C1"/>
                </a:solidFill>
                <a:highlight>
                  <a:srgbClr val="F6F8FA"/>
                </a:highlight>
                <a:latin typeface="Courier New"/>
                <a:ea typeface="Courier New"/>
                <a:cs typeface="Courier New"/>
                <a:sym typeface="Courier New"/>
              </a:rPr>
              <a:t>Dog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"Fang"</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"boarhound"</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75</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${fang.</a:t>
            </a:r>
            <a:r>
              <a:rPr lang="pl" sz="1400">
                <a:solidFill>
                  <a:srgbClr val="005CC5"/>
                </a:solidFill>
                <a:highlight>
                  <a:srgbClr val="F6F8FA"/>
                </a:highlight>
                <a:latin typeface="Courier New"/>
                <a:ea typeface="Courier New"/>
                <a:cs typeface="Courier New"/>
                <a:sym typeface="Courier New"/>
              </a:rPr>
              <a:t>name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 is a </a:t>
            </a:r>
            <a:r>
              <a:rPr lang="pl" sz="1400">
                <a:solidFill>
                  <a:srgbClr val="24292E"/>
                </a:solidFill>
                <a:highlight>
                  <a:srgbClr val="F6F8FA"/>
                </a:highlight>
                <a:latin typeface="Courier New"/>
                <a:ea typeface="Courier New"/>
                <a:cs typeface="Courier New"/>
                <a:sym typeface="Courier New"/>
              </a:rPr>
              <a:t>${fang.species}</a:t>
            </a:r>
            <a:r>
              <a:rPr lang="pl" sz="1400">
                <a:solidFill>
                  <a:srgbClr val="032F62"/>
                </a:solidFill>
                <a:highlight>
                  <a:srgbClr val="F6F8FA"/>
                </a:highlight>
                <a:latin typeface="Courier New"/>
                <a:ea typeface="Courier New"/>
                <a:cs typeface="Courier New"/>
                <a:sym typeface="Courier New"/>
              </a:rPr>
              <a:t> dog measuring </a:t>
            </a:r>
            <a:r>
              <a:rPr lang="pl" sz="1400">
                <a:solidFill>
                  <a:srgbClr val="24292E"/>
                </a:solidFill>
                <a:highlight>
                  <a:srgbClr val="F6F8FA"/>
                </a:highlight>
                <a:latin typeface="Courier New"/>
                <a:ea typeface="Courier New"/>
                <a:cs typeface="Courier New"/>
                <a:sym typeface="Courier New"/>
              </a:rPr>
              <a:t>${fang.</a:t>
            </a:r>
            <a:r>
              <a:rPr lang="pl" sz="1400">
                <a:solidFill>
                  <a:srgbClr val="005CC5"/>
                </a:solidFill>
                <a:highlight>
                  <a:srgbClr val="F6F8FA"/>
                </a:highlight>
                <a:latin typeface="Courier New"/>
                <a:ea typeface="Courier New"/>
                <a:cs typeface="Courier New"/>
                <a:sym typeface="Courier New"/>
              </a:rPr>
              <a:t>size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`Look, a cat! </a:t>
            </a:r>
            <a:r>
              <a:rPr lang="pl" sz="1400">
                <a:solidFill>
                  <a:srgbClr val="24292E"/>
                </a:solidFill>
                <a:highlight>
                  <a:srgbClr val="F6F8FA"/>
                </a:highlight>
                <a:latin typeface="Courier New"/>
                <a:ea typeface="Courier New"/>
                <a:cs typeface="Courier New"/>
                <a:sym typeface="Courier New"/>
              </a:rPr>
              <a:t>${fang.</a:t>
            </a:r>
            <a:r>
              <a:rPr lang="pl" sz="1400">
                <a:solidFill>
                  <a:srgbClr val="005CC5"/>
                </a:solidFill>
                <a:highlight>
                  <a:srgbClr val="F6F8FA"/>
                </a:highlight>
                <a:latin typeface="Courier New"/>
                <a:ea typeface="Courier New"/>
                <a:cs typeface="Courier New"/>
                <a:sym typeface="Courier New"/>
              </a:rPr>
              <a:t>name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 barks: </a:t>
            </a:r>
            <a:r>
              <a:rPr lang="pl" sz="1400">
                <a:solidFill>
                  <a:srgbClr val="24292E"/>
                </a:solidFill>
                <a:highlight>
                  <a:srgbClr val="F6F8FA"/>
                </a:highlight>
                <a:latin typeface="Courier New"/>
                <a:ea typeface="Courier New"/>
                <a:cs typeface="Courier New"/>
                <a:sym typeface="Courier New"/>
              </a:rPr>
              <a:t>${fang.</a:t>
            </a:r>
            <a:r>
              <a:rPr lang="pl" sz="1400">
                <a:solidFill>
                  <a:srgbClr val="6F42C1"/>
                </a:solidFill>
                <a:highlight>
                  <a:srgbClr val="F6F8FA"/>
                </a:highlight>
                <a:latin typeface="Courier New"/>
                <a:ea typeface="Courier New"/>
                <a:cs typeface="Courier New"/>
                <a:sym typeface="Courier New"/>
              </a:rPr>
              <a:t>bark</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snowy</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new</a:t>
            </a:r>
            <a:r>
              <a:rPr lang="pl" sz="1400">
                <a:solidFill>
                  <a:srgbClr val="24292E"/>
                </a:solidFill>
                <a:highlight>
                  <a:srgbClr val="F6F8FA"/>
                </a:highlight>
                <a:latin typeface="Courier New"/>
                <a:ea typeface="Courier New"/>
                <a:cs typeface="Courier New"/>
                <a:sym typeface="Courier New"/>
              </a:rPr>
              <a:t> </a:t>
            </a:r>
            <a:r>
              <a:rPr lang="pl" sz="1400">
                <a:solidFill>
                  <a:srgbClr val="6F42C1"/>
                </a:solidFill>
                <a:highlight>
                  <a:srgbClr val="F6F8FA"/>
                </a:highlight>
                <a:latin typeface="Courier New"/>
                <a:ea typeface="Courier New"/>
                <a:cs typeface="Courier New"/>
                <a:sym typeface="Courier New"/>
              </a:rPr>
              <a:t>Dog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"Snowy"</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"terrier"</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22</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${snowy.</a:t>
            </a:r>
            <a:r>
              <a:rPr lang="pl" sz="1400">
                <a:solidFill>
                  <a:srgbClr val="005CC5"/>
                </a:solidFill>
                <a:highlight>
                  <a:srgbClr val="F6F8FA"/>
                </a:highlight>
                <a:latin typeface="Courier New"/>
                <a:ea typeface="Courier New"/>
                <a:cs typeface="Courier New"/>
                <a:sym typeface="Courier New"/>
              </a:rPr>
              <a:t>name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 is a </a:t>
            </a:r>
            <a:r>
              <a:rPr lang="pl" sz="1400">
                <a:solidFill>
                  <a:srgbClr val="24292E"/>
                </a:solidFill>
                <a:highlight>
                  <a:srgbClr val="F6F8FA"/>
                </a:highlight>
                <a:latin typeface="Courier New"/>
                <a:ea typeface="Courier New"/>
                <a:cs typeface="Courier New"/>
                <a:sym typeface="Courier New"/>
              </a:rPr>
              <a:t>${snowy.species}</a:t>
            </a:r>
            <a:r>
              <a:rPr lang="pl" sz="1400">
                <a:solidFill>
                  <a:srgbClr val="032F62"/>
                </a:solidFill>
                <a:highlight>
                  <a:srgbClr val="F6F8FA"/>
                </a:highlight>
                <a:latin typeface="Courier New"/>
                <a:ea typeface="Courier New"/>
                <a:cs typeface="Courier New"/>
                <a:sym typeface="Courier New"/>
              </a:rPr>
              <a:t> dog measuring </a:t>
            </a:r>
            <a:r>
              <a:rPr lang="pl" sz="1400">
                <a:solidFill>
                  <a:srgbClr val="24292E"/>
                </a:solidFill>
                <a:highlight>
                  <a:srgbClr val="F6F8FA"/>
                </a:highlight>
                <a:latin typeface="Courier New"/>
                <a:ea typeface="Courier New"/>
                <a:cs typeface="Courier New"/>
                <a:sym typeface="Courier New"/>
              </a:rPr>
              <a:t>${snowy.</a:t>
            </a:r>
            <a:r>
              <a:rPr lang="pl" sz="1400">
                <a:solidFill>
                  <a:srgbClr val="005CC5"/>
                </a:solidFill>
                <a:highlight>
                  <a:srgbClr val="F6F8FA"/>
                </a:highlight>
                <a:latin typeface="Courier New"/>
                <a:ea typeface="Courier New"/>
                <a:cs typeface="Courier New"/>
                <a:sym typeface="Courier New"/>
              </a:rPr>
              <a:t>size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6F42C1"/>
                </a:solidFill>
                <a:highlight>
                  <a:srgbClr val="F6F8FA"/>
                </a:highlight>
                <a:latin typeface="Courier New"/>
                <a:ea typeface="Courier New"/>
                <a:cs typeface="Courier New"/>
                <a:sym typeface="Courier New"/>
              </a:rPr>
              <a:t>console</a:t>
            </a:r>
            <a:r>
              <a:rPr lang="pl" sz="1400">
                <a:solidFill>
                  <a:srgbClr val="24292E"/>
                </a:solidFill>
                <a:highlight>
                  <a:srgbClr val="F6F8FA"/>
                </a:highlight>
                <a:latin typeface="Courier New"/>
                <a:ea typeface="Courier New"/>
                <a:cs typeface="Courier New"/>
                <a:sym typeface="Courier New"/>
              </a:rPr>
              <a:t>.</a:t>
            </a:r>
            <a:r>
              <a:rPr lang="pl" sz="1400">
                <a:solidFill>
                  <a:srgbClr val="005CC5"/>
                </a:solidFill>
                <a:highlight>
                  <a:srgbClr val="F6F8FA"/>
                </a:highlight>
                <a:latin typeface="Courier New"/>
                <a:ea typeface="Courier New"/>
                <a:cs typeface="Courier New"/>
                <a:sym typeface="Courier New"/>
              </a:rPr>
              <a:t>log</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`Look, a cat! </a:t>
            </a:r>
            <a:r>
              <a:rPr lang="pl" sz="1400">
                <a:solidFill>
                  <a:srgbClr val="24292E"/>
                </a:solidFill>
                <a:highlight>
                  <a:srgbClr val="F6F8FA"/>
                </a:highlight>
                <a:latin typeface="Courier New"/>
                <a:ea typeface="Courier New"/>
                <a:cs typeface="Courier New"/>
                <a:sym typeface="Courier New"/>
              </a:rPr>
              <a:t>${snowy.</a:t>
            </a:r>
            <a:r>
              <a:rPr lang="pl" sz="1400">
                <a:solidFill>
                  <a:srgbClr val="005CC5"/>
                </a:solidFill>
                <a:highlight>
                  <a:srgbClr val="F6F8FA"/>
                </a:highlight>
                <a:latin typeface="Courier New"/>
                <a:ea typeface="Courier New"/>
                <a:cs typeface="Courier New"/>
                <a:sym typeface="Courier New"/>
              </a:rPr>
              <a:t>name</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 barks: </a:t>
            </a:r>
            <a:r>
              <a:rPr lang="pl" sz="1400">
                <a:solidFill>
                  <a:srgbClr val="24292E"/>
                </a:solidFill>
                <a:highlight>
                  <a:srgbClr val="F6F8FA"/>
                </a:highlight>
                <a:latin typeface="Courier New"/>
                <a:ea typeface="Courier New"/>
                <a:cs typeface="Courier New"/>
                <a:sym typeface="Courier New"/>
              </a:rPr>
              <a:t>${snowy.</a:t>
            </a:r>
            <a:r>
              <a:rPr lang="pl" sz="1400">
                <a:solidFill>
                  <a:srgbClr val="6F42C1"/>
                </a:solidFill>
                <a:highlight>
                  <a:srgbClr val="F6F8FA"/>
                </a:highlight>
                <a:latin typeface="Courier New"/>
                <a:ea typeface="Courier New"/>
                <a:cs typeface="Courier New"/>
                <a:sym typeface="Courier New"/>
              </a:rPr>
              <a:t>bark</a:t>
            </a:r>
            <a:r>
              <a:rPr lang="pl" sz="1400">
                <a:solidFill>
                  <a:srgbClr val="24292E"/>
                </a:solidFill>
                <a:highlight>
                  <a:srgbClr val="F6F8FA"/>
                </a:highlight>
                <a:latin typeface="Courier New"/>
                <a:ea typeface="Courier New"/>
                <a:cs typeface="Courier New"/>
                <a:sym typeface="Courier New"/>
              </a:rPr>
              <a:t>()}</a:t>
            </a:r>
            <a:r>
              <a:rPr lang="pl" sz="1400">
                <a:solidFill>
                  <a:srgbClr val="032F62"/>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1200"/>
              </a:spcBef>
              <a:spcAft>
                <a:spcPts val="0"/>
              </a:spcAft>
              <a:buNone/>
            </a:pPr>
            <a:r>
              <a:t/>
            </a:r>
            <a:endParaRPr sz="1400">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28"/>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pic>
        <p:nvPicPr>
          <p:cNvPr id="172" name="Google Shape;172;p28"/>
          <p:cNvPicPr preferRelativeResize="0"/>
          <p:nvPr/>
        </p:nvPicPr>
        <p:blipFill>
          <a:blip r:embed="rId4">
            <a:alphaModFix/>
          </a:blip>
          <a:stretch>
            <a:fillRect/>
          </a:stretch>
        </p:blipFill>
        <p:spPr>
          <a:xfrm>
            <a:off x="4572000" y="2178650"/>
            <a:ext cx="859400" cy="859400"/>
          </a:xfrm>
          <a:prstGeom prst="rect">
            <a:avLst/>
          </a:prstGeom>
          <a:noFill/>
          <a:ln>
            <a:noFill/>
          </a:ln>
        </p:spPr>
      </p:pic>
      <p:pic>
        <p:nvPicPr>
          <p:cNvPr id="173" name="Google Shape;173;p28"/>
          <p:cNvPicPr preferRelativeResize="0"/>
          <p:nvPr/>
        </p:nvPicPr>
        <p:blipFill>
          <a:blip r:embed="rId4">
            <a:alphaModFix/>
          </a:blip>
          <a:stretch>
            <a:fillRect/>
          </a:stretch>
        </p:blipFill>
        <p:spPr>
          <a:xfrm>
            <a:off x="4572000" y="1463750"/>
            <a:ext cx="859400" cy="859400"/>
          </a:xfrm>
          <a:prstGeom prst="rect">
            <a:avLst/>
          </a:prstGeom>
          <a:noFill/>
          <a:ln>
            <a:noFill/>
          </a:ln>
        </p:spPr>
      </p:pic>
      <p:pic>
        <p:nvPicPr>
          <p:cNvPr id="174" name="Google Shape;174;p28"/>
          <p:cNvPicPr preferRelativeResize="0"/>
          <p:nvPr/>
        </p:nvPicPr>
        <p:blipFill>
          <a:blip r:embed="rId4">
            <a:alphaModFix/>
          </a:blip>
          <a:stretch>
            <a:fillRect/>
          </a:stretch>
        </p:blipFill>
        <p:spPr>
          <a:xfrm>
            <a:off x="4572000" y="2856875"/>
            <a:ext cx="859400" cy="859400"/>
          </a:xfrm>
          <a:prstGeom prst="rect">
            <a:avLst/>
          </a:prstGeom>
          <a:noFill/>
          <a:ln>
            <a:noFill/>
          </a:ln>
        </p:spPr>
      </p:pic>
      <p:pic>
        <p:nvPicPr>
          <p:cNvPr id="175" name="Google Shape;175;p28"/>
          <p:cNvPicPr preferRelativeResize="0"/>
          <p:nvPr/>
        </p:nvPicPr>
        <p:blipFill>
          <a:blip r:embed="rId4">
            <a:alphaModFix/>
          </a:blip>
          <a:stretch>
            <a:fillRect/>
          </a:stretch>
        </p:blipFill>
        <p:spPr>
          <a:xfrm>
            <a:off x="4572000" y="3539275"/>
            <a:ext cx="859400" cy="859400"/>
          </a:xfrm>
          <a:prstGeom prst="rect">
            <a:avLst/>
          </a:prstGeom>
          <a:noFill/>
          <a:ln>
            <a:noFill/>
          </a:ln>
        </p:spPr>
      </p:pic>
      <p:sp>
        <p:nvSpPr>
          <p:cNvPr id="176" name="Google Shape;176;p28"/>
          <p:cNvSpPr txBox="1"/>
          <p:nvPr/>
        </p:nvSpPr>
        <p:spPr>
          <a:xfrm>
            <a:off x="5431400" y="15306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wytłumaczenie</a:t>
            </a:r>
            <a:endParaRPr sz="3000">
              <a:solidFill>
                <a:srgbClr val="EFEFEF"/>
              </a:solidFill>
            </a:endParaRPr>
          </a:p>
        </p:txBody>
      </p:sp>
      <p:sp>
        <p:nvSpPr>
          <p:cNvPr id="177" name="Google Shape;177;p28"/>
          <p:cNvSpPr txBox="1"/>
          <p:nvPr/>
        </p:nvSpPr>
        <p:spPr>
          <a:xfrm>
            <a:off x="5431400" y="22455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przykład</a:t>
            </a:r>
            <a:endParaRPr sz="3000">
              <a:solidFill>
                <a:srgbClr val="EFEFEF"/>
              </a:solidFill>
            </a:endParaRPr>
          </a:p>
        </p:txBody>
      </p:sp>
      <p:sp>
        <p:nvSpPr>
          <p:cNvPr id="178" name="Google Shape;178;p28"/>
          <p:cNvSpPr txBox="1"/>
          <p:nvPr/>
        </p:nvSpPr>
        <p:spPr>
          <a:xfrm>
            <a:off x="5431400" y="2923725"/>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zadanie 1</a:t>
            </a:r>
            <a:endParaRPr sz="3000">
              <a:solidFill>
                <a:srgbClr val="EFEFEF"/>
              </a:solidFill>
            </a:endParaRPr>
          </a:p>
        </p:txBody>
      </p:sp>
      <p:sp>
        <p:nvSpPr>
          <p:cNvPr id="179" name="Google Shape;179;p28"/>
          <p:cNvSpPr txBox="1"/>
          <p:nvPr/>
        </p:nvSpPr>
        <p:spPr>
          <a:xfrm>
            <a:off x="5431400" y="3606125"/>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zadanie 2</a:t>
            </a:r>
            <a:endParaRPr sz="3000">
              <a:solidFill>
                <a:srgbClr val="EFEFEF"/>
              </a:solidFill>
            </a:endParaRPr>
          </a:p>
        </p:txBody>
      </p:sp>
      <p:pic>
        <p:nvPicPr>
          <p:cNvPr id="180" name="Google Shape;180;p28"/>
          <p:cNvPicPr preferRelativeResize="0"/>
          <p:nvPr/>
        </p:nvPicPr>
        <p:blipFill>
          <a:blip r:embed="rId4">
            <a:alphaModFix/>
          </a:blip>
          <a:stretch>
            <a:fillRect/>
          </a:stretch>
        </p:blipFill>
        <p:spPr>
          <a:xfrm>
            <a:off x="4572000" y="4148875"/>
            <a:ext cx="859400" cy="859400"/>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5" name="Shape 1065"/>
        <p:cNvGrpSpPr/>
        <p:nvPr/>
      </p:nvGrpSpPr>
      <p:grpSpPr>
        <a:xfrm>
          <a:off x="0" y="0"/>
          <a:ext cx="0" cy="0"/>
          <a:chOff x="0" y="0"/>
          <a:chExt cx="0" cy="0"/>
        </a:xfrm>
      </p:grpSpPr>
      <p:sp>
        <p:nvSpPr>
          <p:cNvPr id="1066" name="Google Shape;1066;p172"/>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Character inventory</a:t>
            </a:r>
            <a:endParaRPr i="1" sz="4800">
              <a:solidFill>
                <a:srgbClr val="FFFFFF"/>
              </a:solidFill>
            </a:endParaRPr>
          </a:p>
        </p:txBody>
      </p:sp>
      <p:sp>
        <p:nvSpPr>
          <p:cNvPr id="1067" name="Google Shape;1067;p172"/>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rgbClr val="EFEFEF"/>
                </a:solidFill>
              </a:rPr>
              <a:t>Improve the example RPG to add character inventory management according to the following rules:</a:t>
            </a:r>
            <a:endParaRPr sz="1800">
              <a:solidFill>
                <a:srgbClr val="EFEFEF"/>
              </a:solidFill>
            </a:endParaRPr>
          </a:p>
          <a:p>
            <a:pPr indent="0" lvl="0" marL="0" rtl="0" algn="l">
              <a:spcBef>
                <a:spcPts val="0"/>
              </a:spcBef>
              <a:spcAft>
                <a:spcPts val="0"/>
              </a:spcAft>
              <a:buNone/>
            </a:pPr>
            <a:r>
              <a:t/>
            </a:r>
            <a:endParaRPr sz="1800">
              <a:solidFill>
                <a:srgbClr val="EFEFEF"/>
              </a:solidFill>
            </a:endParaRPr>
          </a:p>
          <a:p>
            <a:pPr indent="-342900" lvl="0" marL="457200" rtl="0" algn="l">
              <a:spcBef>
                <a:spcPts val="0"/>
              </a:spcBef>
              <a:spcAft>
                <a:spcPts val="0"/>
              </a:spcAft>
              <a:buClr>
                <a:srgbClr val="EFEFEF"/>
              </a:buClr>
              <a:buSzPts val="1800"/>
              <a:buChar char="●"/>
            </a:pPr>
            <a:r>
              <a:rPr lang="pl" sz="1800">
                <a:solidFill>
                  <a:srgbClr val="EFEFEF"/>
                </a:solidFill>
              </a:rPr>
              <a:t>A character's inventory contains a number of gold and a number of keys.</a:t>
            </a:r>
            <a:endParaRPr sz="1800">
              <a:solidFill>
                <a:srgbClr val="EFEFEF"/>
              </a:solidFill>
            </a:endParaRPr>
          </a:p>
          <a:p>
            <a:pPr indent="-342900" lvl="0" marL="457200" rtl="0" algn="l">
              <a:spcBef>
                <a:spcPts val="0"/>
              </a:spcBef>
              <a:spcAft>
                <a:spcPts val="0"/>
              </a:spcAft>
              <a:buClr>
                <a:srgbClr val="EFEFEF"/>
              </a:buClr>
              <a:buSzPts val="1800"/>
              <a:buChar char="●"/>
            </a:pPr>
            <a:r>
              <a:rPr lang="pl" sz="1800">
                <a:solidFill>
                  <a:srgbClr val="EFEFEF"/>
                </a:solidFill>
              </a:rPr>
              <a:t>Each character begins with 10 gold and 1 key.</a:t>
            </a:r>
            <a:endParaRPr sz="1800">
              <a:solidFill>
                <a:srgbClr val="EFEFEF"/>
              </a:solidFill>
            </a:endParaRPr>
          </a:p>
          <a:p>
            <a:pPr indent="-342900" lvl="0" marL="457200" rtl="0" algn="l">
              <a:spcBef>
                <a:spcPts val="0"/>
              </a:spcBef>
              <a:spcAft>
                <a:spcPts val="0"/>
              </a:spcAft>
              <a:buClr>
                <a:srgbClr val="EFEFEF"/>
              </a:buClr>
              <a:buSzPts val="1800"/>
              <a:buChar char="●"/>
            </a:pPr>
            <a:r>
              <a:rPr lang="pl" sz="1800">
                <a:solidFill>
                  <a:srgbClr val="EFEFEF"/>
                </a:solidFill>
              </a:rPr>
              <a:t>The character description must show the inventory state.</a:t>
            </a:r>
            <a:endParaRPr sz="1800">
              <a:solidFill>
                <a:srgbClr val="EFEFEF"/>
              </a:solidFill>
            </a:endParaRPr>
          </a:p>
          <a:p>
            <a:pPr indent="-342900" lvl="0" marL="457200" rtl="0" algn="l">
              <a:spcBef>
                <a:spcPts val="0"/>
              </a:spcBef>
              <a:spcAft>
                <a:spcPts val="0"/>
              </a:spcAft>
              <a:buClr>
                <a:srgbClr val="EFEFEF"/>
              </a:buClr>
              <a:buSzPts val="1800"/>
              <a:buChar char="●"/>
            </a:pPr>
            <a:r>
              <a:rPr lang="pl" sz="1800">
                <a:solidFill>
                  <a:srgbClr val="EFEFEF"/>
                </a:solidFill>
              </a:rPr>
              <a:t>When a character slays another character, the victim's inventory goes to its vanquisher.</a:t>
            </a:r>
            <a:endParaRPr sz="1800">
              <a:solidFill>
                <a:srgbClr val="EFEFEF"/>
              </a:solidFill>
            </a:endParaRPr>
          </a:p>
          <a:p>
            <a:pPr indent="0" lvl="0" marL="0" rtl="0" algn="l">
              <a:spcBef>
                <a:spcPts val="0"/>
              </a:spcBef>
              <a:spcAft>
                <a:spcPts val="0"/>
              </a:spcAft>
              <a:buNone/>
            </a:pPr>
            <a:r>
              <a:t/>
            </a:r>
            <a:endParaRPr sz="1800">
              <a:solidFill>
                <a:srgbClr val="EFEFEF"/>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71" name="Shape 1071"/>
        <p:cNvGrpSpPr/>
        <p:nvPr/>
      </p:nvGrpSpPr>
      <p:grpSpPr>
        <a:xfrm>
          <a:off x="0" y="0"/>
          <a:ext cx="0" cy="0"/>
          <a:chOff x="0" y="0"/>
          <a:chExt cx="0" cy="0"/>
        </a:xfrm>
      </p:grpSpPr>
      <p:sp>
        <p:nvSpPr>
          <p:cNvPr id="1072" name="Google Shape;1072;p173"/>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Account list</a:t>
            </a:r>
            <a:endParaRPr i="1" sz="4800">
              <a:solidFill>
                <a:srgbClr val="FFFFFF"/>
              </a:solidFill>
            </a:endParaRPr>
          </a:p>
        </p:txBody>
      </p:sp>
      <p:sp>
        <p:nvSpPr>
          <p:cNvPr id="1073" name="Google Shape;1073;p173"/>
          <p:cNvSpPr txBox="1"/>
          <p:nvPr>
            <p:ph idx="1" type="subTitle"/>
          </p:nvPr>
        </p:nvSpPr>
        <p:spPr>
          <a:xfrm>
            <a:off x="720000" y="2222350"/>
            <a:ext cx="8055000" cy="23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400">
                <a:solidFill>
                  <a:srgbClr val="EFEFEF"/>
                </a:solidFill>
              </a:rPr>
              <a:t>Let's build upon a previous account object exercise. A bank account is still defined by:</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317500" lvl="0" marL="457200" rtl="0" algn="l">
              <a:spcBef>
                <a:spcPts val="0"/>
              </a:spcBef>
              <a:spcAft>
                <a:spcPts val="0"/>
              </a:spcAft>
              <a:buClr>
                <a:srgbClr val="EFEFEF"/>
              </a:buClr>
              <a:buSzPts val="1400"/>
              <a:buChar char="●"/>
            </a:pPr>
            <a:r>
              <a:rPr lang="pl" sz="1400">
                <a:solidFill>
                  <a:srgbClr val="EFEFEF"/>
                </a:solidFill>
              </a:rPr>
              <a:t>A name property.</a:t>
            </a:r>
            <a:endParaRPr sz="1400">
              <a:solidFill>
                <a:srgbClr val="EFEFEF"/>
              </a:solidFill>
            </a:endParaRPr>
          </a:p>
          <a:p>
            <a:pPr indent="-317500" lvl="0" marL="457200" rtl="0" algn="l">
              <a:spcBef>
                <a:spcPts val="0"/>
              </a:spcBef>
              <a:spcAft>
                <a:spcPts val="0"/>
              </a:spcAft>
              <a:buClr>
                <a:srgbClr val="EFEFEF"/>
              </a:buClr>
              <a:buSzPts val="1400"/>
              <a:buChar char="●"/>
            </a:pPr>
            <a:r>
              <a:rPr lang="pl" sz="1400">
                <a:solidFill>
                  <a:srgbClr val="EFEFEF"/>
                </a:solidFill>
              </a:rPr>
              <a:t>A balance property, initially set to 0.</a:t>
            </a:r>
            <a:endParaRPr sz="1400">
              <a:solidFill>
                <a:srgbClr val="EFEFEF"/>
              </a:solidFill>
            </a:endParaRPr>
          </a:p>
          <a:p>
            <a:pPr indent="-317500" lvl="0" marL="457200" rtl="0" algn="l">
              <a:spcBef>
                <a:spcPts val="0"/>
              </a:spcBef>
              <a:spcAft>
                <a:spcPts val="0"/>
              </a:spcAft>
              <a:buClr>
                <a:srgbClr val="EFEFEF"/>
              </a:buClr>
              <a:buSzPts val="1400"/>
              <a:buChar char="●"/>
            </a:pPr>
            <a:r>
              <a:rPr lang="pl" sz="1400">
                <a:solidFill>
                  <a:srgbClr val="EFEFEF"/>
                </a:solidFill>
              </a:rPr>
              <a:t>A credit method adding the value passed as an argument to the account balance.</a:t>
            </a:r>
            <a:endParaRPr sz="1400">
              <a:solidFill>
                <a:srgbClr val="EFEFEF"/>
              </a:solidFill>
            </a:endParaRPr>
          </a:p>
          <a:p>
            <a:pPr indent="-317500" lvl="0" marL="457200" rtl="0" algn="l">
              <a:spcBef>
                <a:spcPts val="0"/>
              </a:spcBef>
              <a:spcAft>
                <a:spcPts val="0"/>
              </a:spcAft>
              <a:buClr>
                <a:srgbClr val="EFEFEF"/>
              </a:buClr>
              <a:buSzPts val="1400"/>
              <a:buChar char="●"/>
            </a:pPr>
            <a:r>
              <a:rPr lang="pl" sz="1400">
                <a:solidFill>
                  <a:srgbClr val="EFEFEF"/>
                </a:solidFill>
              </a:rPr>
              <a:t>A describe method returning the account description.</a:t>
            </a:r>
            <a:endParaRPr sz="1400">
              <a:solidFill>
                <a:srgbClr val="EFEFEF"/>
              </a:solidFill>
            </a:endParaRPr>
          </a:p>
          <a:p>
            <a:pPr indent="0" lvl="0" marL="45720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pl" sz="1400">
                <a:solidFill>
                  <a:srgbClr val="EFEFEF"/>
                </a:solidFill>
              </a:rPr>
              <a:t>Write a program that creates three accounts: one belonging to Sean, another to Brad and the third one to Georges. These accounts are stored in an array. Next, the program credits 1000 to each account and shows its description.</a:t>
            </a:r>
            <a:endParaRPr sz="1400">
              <a:solidFill>
                <a:srgbClr val="EFEFEF"/>
              </a:solidFill>
            </a:endParaRPr>
          </a:p>
          <a:p>
            <a:pPr indent="0" lvl="0" marL="0" rtl="0" algn="l">
              <a:spcBef>
                <a:spcPts val="0"/>
              </a:spcBef>
              <a:spcAft>
                <a:spcPts val="0"/>
              </a:spcAft>
              <a:buNone/>
            </a:pPr>
            <a:r>
              <a:t/>
            </a:r>
            <a:endParaRPr sz="1800">
              <a:solidFill>
                <a:srgbClr val="EFEFEF"/>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77" name="Shape 1077"/>
        <p:cNvGrpSpPr/>
        <p:nvPr/>
      </p:nvGrpSpPr>
      <p:grpSpPr>
        <a:xfrm>
          <a:off x="0" y="0"/>
          <a:ext cx="0" cy="0"/>
          <a:chOff x="0" y="0"/>
          <a:chExt cx="0" cy="0"/>
        </a:xfrm>
      </p:grpSpPr>
      <p:sp>
        <p:nvSpPr>
          <p:cNvPr id="1078" name="Google Shape;1078;p174"/>
          <p:cNvSpPr txBox="1"/>
          <p:nvPr/>
        </p:nvSpPr>
        <p:spPr>
          <a:xfrm>
            <a:off x="720000" y="1080000"/>
            <a:ext cx="7519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Discover function programming</a:t>
            </a:r>
            <a:endParaRPr sz="6000">
              <a:solidFill>
                <a:srgbClr val="FFFFFF"/>
              </a:solidFill>
            </a:endParaRPr>
          </a:p>
        </p:txBody>
      </p:sp>
      <p:sp>
        <p:nvSpPr>
          <p:cNvPr id="1079" name="Google Shape;1079;p174"/>
          <p:cNvSpPr txBox="1"/>
          <p:nvPr>
            <p:ph idx="1" type="subTitle"/>
          </p:nvPr>
        </p:nvSpPr>
        <p:spPr>
          <a:xfrm>
            <a:off x="720000" y="29194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Object-oriented programming vs </a:t>
            </a:r>
            <a:endParaRPr sz="2400">
              <a:solidFill>
                <a:srgbClr val="EFEFEF"/>
              </a:solidFill>
            </a:endParaRPr>
          </a:p>
          <a:p>
            <a:pPr indent="0" lvl="0" marL="0" rtl="0" algn="l">
              <a:spcBef>
                <a:spcPts val="0"/>
              </a:spcBef>
              <a:spcAft>
                <a:spcPts val="0"/>
              </a:spcAft>
              <a:buNone/>
            </a:pPr>
            <a:r>
              <a:rPr lang="pl" sz="2400">
                <a:solidFill>
                  <a:srgbClr val="EFEFEF"/>
                </a:solidFill>
              </a:rPr>
              <a:t>functional programming.</a:t>
            </a:r>
            <a:endParaRPr sz="2400">
              <a:solidFill>
                <a:srgbClr val="EFEFEF"/>
              </a:solidFill>
            </a:endParaRPr>
          </a:p>
          <a:p>
            <a:pPr indent="0" lvl="0" marL="0" rtl="0" algn="l">
              <a:spcBef>
                <a:spcPts val="0"/>
              </a:spcBef>
              <a:spcAft>
                <a:spcPts val="0"/>
              </a:spcAft>
              <a:buNone/>
            </a:pPr>
            <a:r>
              <a:t/>
            </a:r>
            <a:endParaRPr sz="2400">
              <a:solidFill>
                <a:srgbClr val="EFEFEF"/>
              </a:solidFill>
            </a:endParaRPr>
          </a:p>
          <a:p>
            <a:pPr indent="0" lvl="0" marL="0" rtl="0" algn="l">
              <a:spcBef>
                <a:spcPts val="0"/>
              </a:spcBef>
              <a:spcAft>
                <a:spcPts val="0"/>
              </a:spcAft>
              <a:buNone/>
            </a:pPr>
            <a:r>
              <a:t/>
            </a:r>
            <a:endParaRPr sz="2400">
              <a:solidFill>
                <a:srgbClr val="EFEFEF"/>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83" name="Shape 1083"/>
        <p:cNvGrpSpPr/>
        <p:nvPr/>
      </p:nvGrpSpPr>
      <p:grpSpPr>
        <a:xfrm>
          <a:off x="0" y="0"/>
          <a:ext cx="0" cy="0"/>
          <a:chOff x="0" y="0"/>
          <a:chExt cx="0" cy="0"/>
        </a:xfrm>
      </p:grpSpPr>
      <p:sp>
        <p:nvSpPr>
          <p:cNvPr id="1084" name="Google Shape;1084;p175"/>
          <p:cNvSpPr txBox="1"/>
          <p:nvPr>
            <p:ph type="ctrTitle"/>
          </p:nvPr>
        </p:nvSpPr>
        <p:spPr>
          <a:xfrm>
            <a:off x="311700" y="744575"/>
            <a:ext cx="8520600" cy="39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400">
                <a:solidFill>
                  <a:srgbClr val="D73A49"/>
                </a:solidFill>
                <a:highlight>
                  <a:srgbClr val="F6F8FA"/>
                </a:highlight>
                <a:latin typeface="Courier New"/>
                <a:ea typeface="Courier New"/>
                <a:cs typeface="Courier New"/>
                <a:sym typeface="Courier New"/>
              </a:rPr>
              <a:t>const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movieList</a:t>
            </a:r>
            <a:r>
              <a:rPr lang="pl" sz="1400">
                <a:solidFill>
                  <a:srgbClr val="24292E"/>
                </a:solidFill>
                <a:highlight>
                  <a:srgbClr val="F6F8FA"/>
                </a:highlight>
                <a:latin typeface="Courier New"/>
                <a:ea typeface="Courier New"/>
                <a:cs typeface="Courier New"/>
                <a:sym typeface="Courier New"/>
              </a:rPr>
              <a:t> </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title</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"Batman"</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year</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1989</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director</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"Tim Burton"</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imdbRating</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7.6</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title</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"Batman Returns"</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year</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1992</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director</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32F62"/>
                </a:solidFill>
                <a:highlight>
                  <a:srgbClr val="F6F8FA"/>
                </a:highlight>
                <a:latin typeface="Courier New"/>
                <a:ea typeface="Courier New"/>
                <a:cs typeface="Courier New"/>
                <a:sym typeface="Courier New"/>
              </a:rPr>
              <a:t>"Tim Burton"</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imdbRating</a:t>
            </a:r>
            <a:r>
              <a:rPr lang="pl" sz="1400">
                <a:solidFill>
                  <a:srgbClr val="D73A49"/>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 </a:t>
            </a:r>
            <a:r>
              <a:rPr lang="pl" sz="1400">
                <a:solidFill>
                  <a:srgbClr val="005CC5"/>
                </a:solidFill>
                <a:highlight>
                  <a:srgbClr val="F6F8FA"/>
                </a:highlight>
                <a:latin typeface="Courier New"/>
                <a:ea typeface="Courier New"/>
                <a:cs typeface="Courier New"/>
                <a:sym typeface="Courier New"/>
              </a:rPr>
              <a:t>7.0</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  },</a:t>
            </a:r>
            <a:endParaRPr sz="1400">
              <a:solidFill>
                <a:srgbClr val="24292E"/>
              </a:solidFill>
              <a:highlight>
                <a:srgbClr val="F6F8FA"/>
              </a:highlight>
              <a:latin typeface="Courier New"/>
              <a:ea typeface="Courier New"/>
              <a:cs typeface="Courier New"/>
              <a:sym typeface="Courier New"/>
            </a:endParaRPr>
          </a:p>
          <a:p>
            <a:pPr indent="457200" lvl="0" marL="0" rtl="0" algn="l">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400">
                <a:solidFill>
                  <a:srgbClr val="24292E"/>
                </a:solidFill>
                <a:highlight>
                  <a:srgbClr val="F6F8FA"/>
                </a:highlight>
                <a:latin typeface="Courier New"/>
                <a:ea typeface="Courier New"/>
                <a:cs typeface="Courier New"/>
                <a:sym typeface="Courier New"/>
              </a:rPr>
              <a:t>]</a:t>
            </a:r>
            <a:r>
              <a:rPr lang="pl" sz="1400">
                <a:solidFill>
                  <a:srgbClr val="24292E"/>
                </a:solidFill>
                <a:highlight>
                  <a:srgbClr val="F6F8FA"/>
                </a:highlight>
                <a:latin typeface="Courier New"/>
                <a:ea typeface="Courier New"/>
                <a:cs typeface="Courier New"/>
                <a:sym typeface="Courier New"/>
              </a:rPr>
              <a:t>;</a:t>
            </a:r>
            <a:endParaRPr sz="1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434343"/>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88" name="Shape 1088"/>
        <p:cNvGrpSpPr/>
        <p:nvPr/>
      </p:nvGrpSpPr>
      <p:grpSpPr>
        <a:xfrm>
          <a:off x="0" y="0"/>
          <a:ext cx="0" cy="0"/>
          <a:chOff x="0" y="0"/>
          <a:chExt cx="0" cy="0"/>
        </a:xfrm>
      </p:grpSpPr>
      <p:sp>
        <p:nvSpPr>
          <p:cNvPr id="1089" name="Google Shape;1089;p176"/>
          <p:cNvSpPr txBox="1"/>
          <p:nvPr>
            <p:ph type="ctrTitle"/>
          </p:nvPr>
        </p:nvSpPr>
        <p:spPr>
          <a:xfrm>
            <a:off x="311700" y="296600"/>
            <a:ext cx="8520600" cy="46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900">
                <a:solidFill>
                  <a:srgbClr val="6A737D"/>
                </a:solidFill>
                <a:highlight>
                  <a:srgbClr val="F6F8FA"/>
                </a:highlight>
                <a:latin typeface="Courier New"/>
                <a:ea typeface="Courier New"/>
                <a:cs typeface="Courier New"/>
                <a:sym typeface="Courier New"/>
              </a:rPr>
              <a:t>/ Get movie titles</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titles</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for</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movie</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of</a:t>
            </a:r>
            <a:r>
              <a:rPr lang="pl" sz="900">
                <a:solidFill>
                  <a:srgbClr val="24292E"/>
                </a:solidFill>
                <a:highlight>
                  <a:srgbClr val="F6F8FA"/>
                </a:highlight>
                <a:latin typeface="Courier New"/>
                <a:ea typeface="Courier New"/>
                <a:cs typeface="Courier New"/>
                <a:sym typeface="Courier New"/>
              </a:rPr>
              <a:t> movieList)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titles.</a:t>
            </a:r>
            <a:r>
              <a:rPr lang="pl" sz="900">
                <a:solidFill>
                  <a:srgbClr val="005CC5"/>
                </a:solidFill>
                <a:highlight>
                  <a:srgbClr val="F6F8FA"/>
                </a:highlight>
                <a:latin typeface="Courier New"/>
                <a:ea typeface="Courier New"/>
                <a:cs typeface="Courier New"/>
                <a:sym typeface="Courier New"/>
              </a:rPr>
              <a:t>push</a:t>
            </a:r>
            <a:r>
              <a:rPr lang="pl" sz="900">
                <a:solidFill>
                  <a:srgbClr val="24292E"/>
                </a:solidFill>
                <a:highlight>
                  <a:srgbClr val="F6F8FA"/>
                </a:highlight>
                <a:latin typeface="Courier New"/>
                <a:ea typeface="Courier New"/>
                <a:cs typeface="Courier New"/>
                <a:sym typeface="Courier New"/>
              </a:rPr>
              <a:t>(movie.</a:t>
            </a:r>
            <a:r>
              <a:rPr lang="pl" sz="900">
                <a:solidFill>
                  <a:srgbClr val="005CC5"/>
                </a:solidFill>
                <a:highlight>
                  <a:srgbClr val="F6F8FA"/>
                </a:highlight>
                <a:latin typeface="Courier New"/>
                <a:ea typeface="Courier New"/>
                <a:cs typeface="Courier New"/>
                <a:sym typeface="Courier New"/>
              </a:rPr>
              <a:t>title</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F42C1"/>
                </a:solidFill>
                <a:highlight>
                  <a:srgbClr val="F6F8FA"/>
                </a:highlight>
                <a:latin typeface="Courier New"/>
                <a:ea typeface="Courier New"/>
                <a:cs typeface="Courier New"/>
                <a:sym typeface="Courier New"/>
              </a:rPr>
              <a:t>console</a:t>
            </a:r>
            <a:r>
              <a:rPr lang="pl" sz="900">
                <a:solidFill>
                  <a:srgbClr val="24292E"/>
                </a:solidFill>
                <a:highlight>
                  <a:srgbClr val="F6F8FA"/>
                </a:highlight>
                <a:latin typeface="Courier New"/>
                <a:ea typeface="Courier New"/>
                <a:cs typeface="Courier New"/>
                <a:sym typeface="Courier New"/>
              </a:rPr>
              <a:t>.</a:t>
            </a:r>
            <a:r>
              <a:rPr lang="pl" sz="900">
                <a:solidFill>
                  <a:srgbClr val="005CC5"/>
                </a:solidFill>
                <a:highlight>
                  <a:srgbClr val="F6F8FA"/>
                </a:highlight>
                <a:latin typeface="Courier New"/>
                <a:ea typeface="Courier New"/>
                <a:cs typeface="Courier New"/>
                <a:sym typeface="Courier New"/>
              </a:rPr>
              <a:t>log</a:t>
            </a:r>
            <a:r>
              <a:rPr lang="pl" sz="900">
                <a:solidFill>
                  <a:srgbClr val="24292E"/>
                </a:solidFill>
                <a:highlight>
                  <a:srgbClr val="F6F8FA"/>
                </a:highlight>
                <a:latin typeface="Courier New"/>
                <a:ea typeface="Courier New"/>
                <a:cs typeface="Courier New"/>
                <a:sym typeface="Courier New"/>
              </a:rPr>
              <a:t>(titles);</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A737D"/>
                </a:solidFill>
                <a:highlight>
                  <a:srgbClr val="F6F8FA"/>
                </a:highlight>
                <a:latin typeface="Courier New"/>
                <a:ea typeface="Courier New"/>
                <a:cs typeface="Courier New"/>
                <a:sym typeface="Courier New"/>
              </a:rPr>
              <a:t>// Count movies by Christopher Nolan</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nolanMovieList</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for</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movie</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of</a:t>
            </a:r>
            <a:r>
              <a:rPr lang="pl" sz="900">
                <a:solidFill>
                  <a:srgbClr val="24292E"/>
                </a:solidFill>
                <a:highlight>
                  <a:srgbClr val="F6F8FA"/>
                </a:highlight>
                <a:latin typeface="Courier New"/>
                <a:ea typeface="Courier New"/>
                <a:cs typeface="Courier New"/>
                <a:sym typeface="Courier New"/>
              </a:rPr>
              <a:t> movieList)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if</a:t>
            </a:r>
            <a:r>
              <a:rPr lang="pl" sz="900">
                <a:solidFill>
                  <a:srgbClr val="24292E"/>
                </a:solidFill>
                <a:highlight>
                  <a:srgbClr val="F6F8FA"/>
                </a:highlight>
                <a:latin typeface="Courier New"/>
                <a:ea typeface="Courier New"/>
                <a:cs typeface="Courier New"/>
                <a:sym typeface="Courier New"/>
              </a:rPr>
              <a:t> (movie.director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r>
              <a:rPr lang="pl" sz="900">
                <a:solidFill>
                  <a:srgbClr val="032F62"/>
                </a:solidFill>
                <a:highlight>
                  <a:srgbClr val="F6F8FA"/>
                </a:highlight>
                <a:latin typeface="Courier New"/>
                <a:ea typeface="Courier New"/>
                <a:cs typeface="Courier New"/>
                <a:sym typeface="Courier New"/>
              </a:rPr>
              <a:t>"Christopher Nolan"</a:t>
            </a: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nolanMovieList.</a:t>
            </a:r>
            <a:r>
              <a:rPr lang="pl" sz="900">
                <a:solidFill>
                  <a:srgbClr val="005CC5"/>
                </a:solidFill>
                <a:highlight>
                  <a:srgbClr val="F6F8FA"/>
                </a:highlight>
                <a:latin typeface="Courier New"/>
                <a:ea typeface="Courier New"/>
                <a:cs typeface="Courier New"/>
                <a:sym typeface="Courier New"/>
              </a:rPr>
              <a:t>push</a:t>
            </a:r>
            <a:r>
              <a:rPr lang="pl" sz="900">
                <a:solidFill>
                  <a:srgbClr val="24292E"/>
                </a:solidFill>
                <a:highlight>
                  <a:srgbClr val="F6F8FA"/>
                </a:highlight>
                <a:latin typeface="Courier New"/>
                <a:ea typeface="Courier New"/>
                <a:cs typeface="Courier New"/>
                <a:sym typeface="Courier New"/>
              </a:rPr>
              <a:t>(movie);</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F42C1"/>
                </a:solidFill>
                <a:highlight>
                  <a:srgbClr val="F6F8FA"/>
                </a:highlight>
                <a:latin typeface="Courier New"/>
                <a:ea typeface="Courier New"/>
                <a:cs typeface="Courier New"/>
                <a:sym typeface="Courier New"/>
              </a:rPr>
              <a:t>console</a:t>
            </a:r>
            <a:r>
              <a:rPr lang="pl" sz="900">
                <a:solidFill>
                  <a:srgbClr val="24292E"/>
                </a:solidFill>
                <a:highlight>
                  <a:srgbClr val="F6F8FA"/>
                </a:highlight>
                <a:latin typeface="Courier New"/>
                <a:ea typeface="Courier New"/>
                <a:cs typeface="Courier New"/>
                <a:sym typeface="Courier New"/>
              </a:rPr>
              <a:t>.</a:t>
            </a:r>
            <a:r>
              <a:rPr lang="pl" sz="900">
                <a:solidFill>
                  <a:srgbClr val="005CC5"/>
                </a:solidFill>
                <a:highlight>
                  <a:srgbClr val="F6F8FA"/>
                </a:highlight>
                <a:latin typeface="Courier New"/>
                <a:ea typeface="Courier New"/>
                <a:cs typeface="Courier New"/>
                <a:sym typeface="Courier New"/>
              </a:rPr>
              <a:t>log</a:t>
            </a:r>
            <a:r>
              <a:rPr lang="pl" sz="900">
                <a:solidFill>
                  <a:srgbClr val="24292E"/>
                </a:solidFill>
                <a:highlight>
                  <a:srgbClr val="F6F8FA"/>
                </a:highlight>
                <a:latin typeface="Courier New"/>
                <a:ea typeface="Courier New"/>
                <a:cs typeface="Courier New"/>
                <a:sym typeface="Courier New"/>
              </a:rPr>
              <a:t>(nolanMovieList.</a:t>
            </a:r>
            <a:r>
              <a:rPr lang="pl" sz="900">
                <a:solidFill>
                  <a:srgbClr val="005CC5"/>
                </a:solidFill>
                <a:highlight>
                  <a:srgbClr val="F6F8FA"/>
                </a:highlight>
                <a:latin typeface="Courier New"/>
                <a:ea typeface="Courier New"/>
                <a:cs typeface="Courier New"/>
                <a:sym typeface="Courier New"/>
              </a:rPr>
              <a:t>length</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A737D"/>
                </a:solidFill>
                <a:highlight>
                  <a:srgbClr val="F6F8FA"/>
                </a:highlight>
                <a:latin typeface="Courier New"/>
                <a:ea typeface="Courier New"/>
                <a:cs typeface="Courier New"/>
                <a:sym typeface="Courier New"/>
              </a:rPr>
              <a:t>// Get titles of movies with an IMDB rating greater or equal to 7.5</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bestTitles</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for</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movie</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of</a:t>
            </a:r>
            <a:r>
              <a:rPr lang="pl" sz="900">
                <a:solidFill>
                  <a:srgbClr val="24292E"/>
                </a:solidFill>
                <a:highlight>
                  <a:srgbClr val="F6F8FA"/>
                </a:highlight>
                <a:latin typeface="Courier New"/>
                <a:ea typeface="Courier New"/>
                <a:cs typeface="Courier New"/>
                <a:sym typeface="Courier New"/>
              </a:rPr>
              <a:t> movieList)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if</a:t>
            </a:r>
            <a:r>
              <a:rPr lang="pl" sz="900">
                <a:solidFill>
                  <a:srgbClr val="24292E"/>
                </a:solidFill>
                <a:highlight>
                  <a:srgbClr val="F6F8FA"/>
                </a:highlight>
                <a:latin typeface="Courier New"/>
                <a:ea typeface="Courier New"/>
                <a:cs typeface="Courier New"/>
                <a:sym typeface="Courier New"/>
              </a:rPr>
              <a:t> (movie.imdbRating </a:t>
            </a:r>
            <a:r>
              <a:rPr lang="pl" sz="900">
                <a:solidFill>
                  <a:srgbClr val="D73A49"/>
                </a:solidFill>
                <a:highlight>
                  <a:srgbClr val="F6F8FA"/>
                </a:highlight>
                <a:latin typeface="Courier New"/>
                <a:ea typeface="Courier New"/>
                <a:cs typeface="Courier New"/>
                <a:sym typeface="Courier New"/>
              </a:rPr>
              <a:t>&gt;=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7.5</a:t>
            </a: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bestTitles.</a:t>
            </a:r>
            <a:r>
              <a:rPr lang="pl" sz="900">
                <a:solidFill>
                  <a:srgbClr val="005CC5"/>
                </a:solidFill>
                <a:highlight>
                  <a:srgbClr val="F6F8FA"/>
                </a:highlight>
                <a:latin typeface="Courier New"/>
                <a:ea typeface="Courier New"/>
                <a:cs typeface="Courier New"/>
                <a:sym typeface="Courier New"/>
              </a:rPr>
              <a:t>push</a:t>
            </a:r>
            <a:r>
              <a:rPr lang="pl" sz="900">
                <a:solidFill>
                  <a:srgbClr val="24292E"/>
                </a:solidFill>
                <a:highlight>
                  <a:srgbClr val="F6F8FA"/>
                </a:highlight>
                <a:latin typeface="Courier New"/>
                <a:ea typeface="Courier New"/>
                <a:cs typeface="Courier New"/>
                <a:sym typeface="Courier New"/>
              </a:rPr>
              <a:t>(movie.</a:t>
            </a:r>
            <a:r>
              <a:rPr lang="pl" sz="900">
                <a:solidFill>
                  <a:srgbClr val="005CC5"/>
                </a:solidFill>
                <a:highlight>
                  <a:srgbClr val="F6F8FA"/>
                </a:highlight>
                <a:latin typeface="Courier New"/>
                <a:ea typeface="Courier New"/>
                <a:cs typeface="Courier New"/>
                <a:sym typeface="Courier New"/>
              </a:rPr>
              <a:t>title</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F42C1"/>
                </a:solidFill>
                <a:highlight>
                  <a:srgbClr val="F6F8FA"/>
                </a:highlight>
                <a:latin typeface="Courier New"/>
                <a:ea typeface="Courier New"/>
                <a:cs typeface="Courier New"/>
                <a:sym typeface="Courier New"/>
              </a:rPr>
              <a:t>console</a:t>
            </a:r>
            <a:r>
              <a:rPr lang="pl" sz="900">
                <a:solidFill>
                  <a:srgbClr val="24292E"/>
                </a:solidFill>
                <a:highlight>
                  <a:srgbClr val="F6F8FA"/>
                </a:highlight>
                <a:latin typeface="Courier New"/>
                <a:ea typeface="Courier New"/>
                <a:cs typeface="Courier New"/>
                <a:sym typeface="Courier New"/>
              </a:rPr>
              <a:t>.</a:t>
            </a:r>
            <a:r>
              <a:rPr lang="pl" sz="900">
                <a:solidFill>
                  <a:srgbClr val="005CC5"/>
                </a:solidFill>
                <a:highlight>
                  <a:srgbClr val="F6F8FA"/>
                </a:highlight>
                <a:latin typeface="Courier New"/>
                <a:ea typeface="Courier New"/>
                <a:cs typeface="Courier New"/>
                <a:sym typeface="Courier New"/>
              </a:rPr>
              <a:t>log</a:t>
            </a:r>
            <a:r>
              <a:rPr lang="pl" sz="900">
                <a:solidFill>
                  <a:srgbClr val="24292E"/>
                </a:solidFill>
                <a:highlight>
                  <a:srgbClr val="F6F8FA"/>
                </a:highlight>
                <a:latin typeface="Courier New"/>
                <a:ea typeface="Courier New"/>
                <a:cs typeface="Courier New"/>
                <a:sym typeface="Courier New"/>
              </a:rPr>
              <a:t>(bestTitles);</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A737D"/>
                </a:solidFill>
                <a:highlight>
                  <a:srgbClr val="F6F8FA"/>
                </a:highlight>
                <a:latin typeface="Courier New"/>
                <a:ea typeface="Courier New"/>
                <a:cs typeface="Courier New"/>
                <a:sym typeface="Courier New"/>
              </a:rPr>
              <a:t>// Compute average movie rating of Christopher Nolan's movies</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let</a:t>
            </a:r>
            <a:r>
              <a:rPr lang="pl" sz="900">
                <a:solidFill>
                  <a:srgbClr val="24292E"/>
                </a:solidFill>
                <a:highlight>
                  <a:srgbClr val="F6F8FA"/>
                </a:highlight>
                <a:latin typeface="Courier New"/>
                <a:ea typeface="Courier New"/>
                <a:cs typeface="Courier New"/>
                <a:sym typeface="Courier New"/>
              </a:rPr>
              <a:t> ratingSum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0</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let</a:t>
            </a:r>
            <a:r>
              <a:rPr lang="pl" sz="900">
                <a:solidFill>
                  <a:srgbClr val="24292E"/>
                </a:solidFill>
                <a:highlight>
                  <a:srgbClr val="F6F8FA"/>
                </a:highlight>
                <a:latin typeface="Courier New"/>
                <a:ea typeface="Courier New"/>
                <a:cs typeface="Courier New"/>
                <a:sym typeface="Courier New"/>
              </a:rPr>
              <a:t> averageRating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0</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for</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movie</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of</a:t>
            </a:r>
            <a:r>
              <a:rPr lang="pl" sz="900">
                <a:solidFill>
                  <a:srgbClr val="24292E"/>
                </a:solidFill>
                <a:highlight>
                  <a:srgbClr val="F6F8FA"/>
                </a:highlight>
                <a:latin typeface="Courier New"/>
                <a:ea typeface="Courier New"/>
                <a:cs typeface="Courier New"/>
                <a:sym typeface="Courier New"/>
              </a:rPr>
              <a:t> nolanMovieList)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ratingSum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movie.imdbRating;</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averageRating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ratingSum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nolanMovieList.</a:t>
            </a:r>
            <a:r>
              <a:rPr lang="pl" sz="900">
                <a:solidFill>
                  <a:srgbClr val="005CC5"/>
                </a:solidFill>
                <a:highlight>
                  <a:srgbClr val="F6F8FA"/>
                </a:highlight>
                <a:latin typeface="Courier New"/>
                <a:ea typeface="Courier New"/>
                <a:cs typeface="Courier New"/>
                <a:sym typeface="Courier New"/>
              </a:rPr>
              <a:t>length</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900">
                <a:solidFill>
                  <a:srgbClr val="6F42C1"/>
                </a:solidFill>
                <a:highlight>
                  <a:srgbClr val="F6F8FA"/>
                </a:highlight>
                <a:latin typeface="Courier New"/>
                <a:ea typeface="Courier New"/>
                <a:cs typeface="Courier New"/>
                <a:sym typeface="Courier New"/>
              </a:rPr>
              <a:t>console</a:t>
            </a:r>
            <a:r>
              <a:rPr lang="pl" sz="900">
                <a:solidFill>
                  <a:srgbClr val="24292E"/>
                </a:solidFill>
                <a:highlight>
                  <a:srgbClr val="F6F8FA"/>
                </a:highlight>
                <a:latin typeface="Courier New"/>
                <a:ea typeface="Courier New"/>
                <a:cs typeface="Courier New"/>
                <a:sym typeface="Courier New"/>
              </a:rPr>
              <a:t>.</a:t>
            </a:r>
            <a:r>
              <a:rPr lang="pl" sz="900">
                <a:solidFill>
                  <a:srgbClr val="005CC5"/>
                </a:solidFill>
                <a:highlight>
                  <a:srgbClr val="F6F8FA"/>
                </a:highlight>
                <a:latin typeface="Courier New"/>
                <a:ea typeface="Courier New"/>
                <a:cs typeface="Courier New"/>
                <a:sym typeface="Courier New"/>
              </a:rPr>
              <a:t>log</a:t>
            </a:r>
            <a:r>
              <a:rPr lang="pl" sz="900">
                <a:solidFill>
                  <a:srgbClr val="24292E"/>
                </a:solidFill>
                <a:highlight>
                  <a:srgbClr val="F6F8FA"/>
                </a:highlight>
                <a:latin typeface="Courier New"/>
                <a:ea typeface="Courier New"/>
                <a:cs typeface="Courier New"/>
                <a:sym typeface="Courier New"/>
              </a:rPr>
              <a:t>(averageRating);</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93" name="Shape 1093"/>
        <p:cNvGrpSpPr/>
        <p:nvPr/>
      </p:nvGrpSpPr>
      <p:grpSpPr>
        <a:xfrm>
          <a:off x="0" y="0"/>
          <a:ext cx="0" cy="0"/>
          <a:chOff x="0" y="0"/>
          <a:chExt cx="0" cy="0"/>
        </a:xfrm>
      </p:grpSpPr>
      <p:sp>
        <p:nvSpPr>
          <p:cNvPr id="1094" name="Google Shape;1094;p177"/>
          <p:cNvSpPr txBox="1"/>
          <p:nvPr>
            <p:ph type="ctrTitle"/>
          </p:nvPr>
        </p:nvSpPr>
        <p:spPr>
          <a:xfrm>
            <a:off x="311700" y="296600"/>
            <a:ext cx="8520600" cy="46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900">
                <a:solidFill>
                  <a:srgbClr val="6A737D"/>
                </a:solidFill>
                <a:highlight>
                  <a:srgbClr val="F6F8FA"/>
                </a:highlight>
                <a:latin typeface="Courier New"/>
                <a:ea typeface="Courier New"/>
                <a:cs typeface="Courier New"/>
                <a:sym typeface="Courier New"/>
              </a:rPr>
              <a:t>/ Get movie titles</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titles</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for</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movie</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of</a:t>
            </a:r>
            <a:r>
              <a:rPr lang="pl" sz="900">
                <a:solidFill>
                  <a:srgbClr val="24292E"/>
                </a:solidFill>
                <a:highlight>
                  <a:srgbClr val="F6F8FA"/>
                </a:highlight>
                <a:latin typeface="Courier New"/>
                <a:ea typeface="Courier New"/>
                <a:cs typeface="Courier New"/>
                <a:sym typeface="Courier New"/>
              </a:rPr>
              <a:t> movieList)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titles.</a:t>
            </a:r>
            <a:r>
              <a:rPr lang="pl" sz="900">
                <a:solidFill>
                  <a:srgbClr val="005CC5"/>
                </a:solidFill>
                <a:highlight>
                  <a:srgbClr val="F6F8FA"/>
                </a:highlight>
                <a:latin typeface="Courier New"/>
                <a:ea typeface="Courier New"/>
                <a:cs typeface="Courier New"/>
                <a:sym typeface="Courier New"/>
              </a:rPr>
              <a:t>push</a:t>
            </a:r>
            <a:r>
              <a:rPr lang="pl" sz="900">
                <a:solidFill>
                  <a:srgbClr val="24292E"/>
                </a:solidFill>
                <a:highlight>
                  <a:srgbClr val="F6F8FA"/>
                </a:highlight>
                <a:latin typeface="Courier New"/>
                <a:ea typeface="Courier New"/>
                <a:cs typeface="Courier New"/>
                <a:sym typeface="Courier New"/>
              </a:rPr>
              <a:t>(movie.</a:t>
            </a:r>
            <a:r>
              <a:rPr lang="pl" sz="900">
                <a:solidFill>
                  <a:srgbClr val="005CC5"/>
                </a:solidFill>
                <a:highlight>
                  <a:srgbClr val="F6F8FA"/>
                </a:highlight>
                <a:latin typeface="Courier New"/>
                <a:ea typeface="Courier New"/>
                <a:cs typeface="Courier New"/>
                <a:sym typeface="Courier New"/>
              </a:rPr>
              <a:t>title</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F42C1"/>
                </a:solidFill>
                <a:highlight>
                  <a:srgbClr val="F6F8FA"/>
                </a:highlight>
                <a:latin typeface="Courier New"/>
                <a:ea typeface="Courier New"/>
                <a:cs typeface="Courier New"/>
                <a:sym typeface="Courier New"/>
              </a:rPr>
              <a:t>console</a:t>
            </a:r>
            <a:r>
              <a:rPr lang="pl" sz="900">
                <a:solidFill>
                  <a:srgbClr val="24292E"/>
                </a:solidFill>
                <a:highlight>
                  <a:srgbClr val="F6F8FA"/>
                </a:highlight>
                <a:latin typeface="Courier New"/>
                <a:ea typeface="Courier New"/>
                <a:cs typeface="Courier New"/>
                <a:sym typeface="Courier New"/>
              </a:rPr>
              <a:t>.</a:t>
            </a:r>
            <a:r>
              <a:rPr lang="pl" sz="900">
                <a:solidFill>
                  <a:srgbClr val="005CC5"/>
                </a:solidFill>
                <a:highlight>
                  <a:srgbClr val="F6F8FA"/>
                </a:highlight>
                <a:latin typeface="Courier New"/>
                <a:ea typeface="Courier New"/>
                <a:cs typeface="Courier New"/>
                <a:sym typeface="Courier New"/>
              </a:rPr>
              <a:t>log</a:t>
            </a:r>
            <a:r>
              <a:rPr lang="pl" sz="900">
                <a:solidFill>
                  <a:srgbClr val="24292E"/>
                </a:solidFill>
                <a:highlight>
                  <a:srgbClr val="F6F8FA"/>
                </a:highlight>
                <a:latin typeface="Courier New"/>
                <a:ea typeface="Courier New"/>
                <a:cs typeface="Courier New"/>
                <a:sym typeface="Courier New"/>
              </a:rPr>
              <a:t>(titles);</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A737D"/>
                </a:solidFill>
                <a:highlight>
                  <a:srgbClr val="F6F8FA"/>
                </a:highlight>
                <a:latin typeface="Courier New"/>
                <a:ea typeface="Courier New"/>
                <a:cs typeface="Courier New"/>
                <a:sym typeface="Courier New"/>
              </a:rPr>
              <a:t>// Count movies by Christopher Nolan</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nolanMovieList</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for</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movie</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of</a:t>
            </a:r>
            <a:r>
              <a:rPr lang="pl" sz="900">
                <a:solidFill>
                  <a:srgbClr val="24292E"/>
                </a:solidFill>
                <a:highlight>
                  <a:srgbClr val="F6F8FA"/>
                </a:highlight>
                <a:latin typeface="Courier New"/>
                <a:ea typeface="Courier New"/>
                <a:cs typeface="Courier New"/>
                <a:sym typeface="Courier New"/>
              </a:rPr>
              <a:t> movieList)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if</a:t>
            </a:r>
            <a:r>
              <a:rPr lang="pl" sz="900">
                <a:solidFill>
                  <a:srgbClr val="24292E"/>
                </a:solidFill>
                <a:highlight>
                  <a:srgbClr val="F6F8FA"/>
                </a:highlight>
                <a:latin typeface="Courier New"/>
                <a:ea typeface="Courier New"/>
                <a:cs typeface="Courier New"/>
                <a:sym typeface="Courier New"/>
              </a:rPr>
              <a:t> (movie.director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r>
              <a:rPr lang="pl" sz="900">
                <a:solidFill>
                  <a:srgbClr val="032F62"/>
                </a:solidFill>
                <a:highlight>
                  <a:srgbClr val="F6F8FA"/>
                </a:highlight>
                <a:latin typeface="Courier New"/>
                <a:ea typeface="Courier New"/>
                <a:cs typeface="Courier New"/>
                <a:sym typeface="Courier New"/>
              </a:rPr>
              <a:t>"Christopher Nolan"</a:t>
            </a: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nolanMovieList.</a:t>
            </a:r>
            <a:r>
              <a:rPr lang="pl" sz="900">
                <a:solidFill>
                  <a:srgbClr val="005CC5"/>
                </a:solidFill>
                <a:highlight>
                  <a:srgbClr val="F6F8FA"/>
                </a:highlight>
                <a:latin typeface="Courier New"/>
                <a:ea typeface="Courier New"/>
                <a:cs typeface="Courier New"/>
                <a:sym typeface="Courier New"/>
              </a:rPr>
              <a:t>push</a:t>
            </a:r>
            <a:r>
              <a:rPr lang="pl" sz="900">
                <a:solidFill>
                  <a:srgbClr val="24292E"/>
                </a:solidFill>
                <a:highlight>
                  <a:srgbClr val="F6F8FA"/>
                </a:highlight>
                <a:latin typeface="Courier New"/>
                <a:ea typeface="Courier New"/>
                <a:cs typeface="Courier New"/>
                <a:sym typeface="Courier New"/>
              </a:rPr>
              <a:t>(movie);</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F42C1"/>
                </a:solidFill>
                <a:highlight>
                  <a:srgbClr val="F6F8FA"/>
                </a:highlight>
                <a:latin typeface="Courier New"/>
                <a:ea typeface="Courier New"/>
                <a:cs typeface="Courier New"/>
                <a:sym typeface="Courier New"/>
              </a:rPr>
              <a:t>console</a:t>
            </a:r>
            <a:r>
              <a:rPr lang="pl" sz="900">
                <a:solidFill>
                  <a:srgbClr val="24292E"/>
                </a:solidFill>
                <a:highlight>
                  <a:srgbClr val="F6F8FA"/>
                </a:highlight>
                <a:latin typeface="Courier New"/>
                <a:ea typeface="Courier New"/>
                <a:cs typeface="Courier New"/>
                <a:sym typeface="Courier New"/>
              </a:rPr>
              <a:t>.</a:t>
            </a:r>
            <a:r>
              <a:rPr lang="pl" sz="900">
                <a:solidFill>
                  <a:srgbClr val="005CC5"/>
                </a:solidFill>
                <a:highlight>
                  <a:srgbClr val="F6F8FA"/>
                </a:highlight>
                <a:latin typeface="Courier New"/>
                <a:ea typeface="Courier New"/>
                <a:cs typeface="Courier New"/>
                <a:sym typeface="Courier New"/>
              </a:rPr>
              <a:t>log</a:t>
            </a:r>
            <a:r>
              <a:rPr lang="pl" sz="900">
                <a:solidFill>
                  <a:srgbClr val="24292E"/>
                </a:solidFill>
                <a:highlight>
                  <a:srgbClr val="F6F8FA"/>
                </a:highlight>
                <a:latin typeface="Courier New"/>
                <a:ea typeface="Courier New"/>
                <a:cs typeface="Courier New"/>
                <a:sym typeface="Courier New"/>
              </a:rPr>
              <a:t>(nolanMovieList.</a:t>
            </a:r>
            <a:r>
              <a:rPr lang="pl" sz="900">
                <a:solidFill>
                  <a:srgbClr val="005CC5"/>
                </a:solidFill>
                <a:highlight>
                  <a:srgbClr val="F6F8FA"/>
                </a:highlight>
                <a:latin typeface="Courier New"/>
                <a:ea typeface="Courier New"/>
                <a:cs typeface="Courier New"/>
                <a:sym typeface="Courier New"/>
              </a:rPr>
              <a:t>length</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A737D"/>
                </a:solidFill>
                <a:highlight>
                  <a:srgbClr val="F6F8FA"/>
                </a:highlight>
                <a:latin typeface="Courier New"/>
                <a:ea typeface="Courier New"/>
                <a:cs typeface="Courier New"/>
                <a:sym typeface="Courier New"/>
              </a:rPr>
              <a:t>// Get titles of movies with an IMDB rating greater or equal to 7.5</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bestTitles</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for</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movie</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of</a:t>
            </a:r>
            <a:r>
              <a:rPr lang="pl" sz="900">
                <a:solidFill>
                  <a:srgbClr val="24292E"/>
                </a:solidFill>
                <a:highlight>
                  <a:srgbClr val="F6F8FA"/>
                </a:highlight>
                <a:latin typeface="Courier New"/>
                <a:ea typeface="Courier New"/>
                <a:cs typeface="Courier New"/>
                <a:sym typeface="Courier New"/>
              </a:rPr>
              <a:t> movieList)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if</a:t>
            </a:r>
            <a:r>
              <a:rPr lang="pl" sz="900">
                <a:solidFill>
                  <a:srgbClr val="24292E"/>
                </a:solidFill>
                <a:highlight>
                  <a:srgbClr val="F6F8FA"/>
                </a:highlight>
                <a:latin typeface="Courier New"/>
                <a:ea typeface="Courier New"/>
                <a:cs typeface="Courier New"/>
                <a:sym typeface="Courier New"/>
              </a:rPr>
              <a:t> (movie.imdbRating </a:t>
            </a:r>
            <a:r>
              <a:rPr lang="pl" sz="900">
                <a:solidFill>
                  <a:srgbClr val="D73A49"/>
                </a:solidFill>
                <a:highlight>
                  <a:srgbClr val="F6F8FA"/>
                </a:highlight>
                <a:latin typeface="Courier New"/>
                <a:ea typeface="Courier New"/>
                <a:cs typeface="Courier New"/>
                <a:sym typeface="Courier New"/>
              </a:rPr>
              <a:t>&gt;=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7.5</a:t>
            </a: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bestTitles.</a:t>
            </a:r>
            <a:r>
              <a:rPr lang="pl" sz="900">
                <a:solidFill>
                  <a:srgbClr val="005CC5"/>
                </a:solidFill>
                <a:highlight>
                  <a:srgbClr val="F6F8FA"/>
                </a:highlight>
                <a:latin typeface="Courier New"/>
                <a:ea typeface="Courier New"/>
                <a:cs typeface="Courier New"/>
                <a:sym typeface="Courier New"/>
              </a:rPr>
              <a:t>push</a:t>
            </a:r>
            <a:r>
              <a:rPr lang="pl" sz="900">
                <a:solidFill>
                  <a:srgbClr val="24292E"/>
                </a:solidFill>
                <a:highlight>
                  <a:srgbClr val="F6F8FA"/>
                </a:highlight>
                <a:latin typeface="Courier New"/>
                <a:ea typeface="Courier New"/>
                <a:cs typeface="Courier New"/>
                <a:sym typeface="Courier New"/>
              </a:rPr>
              <a:t>(movie.</a:t>
            </a:r>
            <a:r>
              <a:rPr lang="pl" sz="900">
                <a:solidFill>
                  <a:srgbClr val="005CC5"/>
                </a:solidFill>
                <a:highlight>
                  <a:srgbClr val="F6F8FA"/>
                </a:highlight>
                <a:latin typeface="Courier New"/>
                <a:ea typeface="Courier New"/>
                <a:cs typeface="Courier New"/>
                <a:sym typeface="Courier New"/>
              </a:rPr>
              <a:t>title</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F42C1"/>
                </a:solidFill>
                <a:highlight>
                  <a:srgbClr val="F6F8FA"/>
                </a:highlight>
                <a:latin typeface="Courier New"/>
                <a:ea typeface="Courier New"/>
                <a:cs typeface="Courier New"/>
                <a:sym typeface="Courier New"/>
              </a:rPr>
              <a:t>console</a:t>
            </a:r>
            <a:r>
              <a:rPr lang="pl" sz="900">
                <a:solidFill>
                  <a:srgbClr val="24292E"/>
                </a:solidFill>
                <a:highlight>
                  <a:srgbClr val="F6F8FA"/>
                </a:highlight>
                <a:latin typeface="Courier New"/>
                <a:ea typeface="Courier New"/>
                <a:cs typeface="Courier New"/>
                <a:sym typeface="Courier New"/>
              </a:rPr>
              <a:t>.</a:t>
            </a:r>
            <a:r>
              <a:rPr lang="pl" sz="900">
                <a:solidFill>
                  <a:srgbClr val="005CC5"/>
                </a:solidFill>
                <a:highlight>
                  <a:srgbClr val="F6F8FA"/>
                </a:highlight>
                <a:latin typeface="Courier New"/>
                <a:ea typeface="Courier New"/>
                <a:cs typeface="Courier New"/>
                <a:sym typeface="Courier New"/>
              </a:rPr>
              <a:t>log</a:t>
            </a:r>
            <a:r>
              <a:rPr lang="pl" sz="900">
                <a:solidFill>
                  <a:srgbClr val="24292E"/>
                </a:solidFill>
                <a:highlight>
                  <a:srgbClr val="F6F8FA"/>
                </a:highlight>
                <a:latin typeface="Courier New"/>
                <a:ea typeface="Courier New"/>
                <a:cs typeface="Courier New"/>
                <a:sym typeface="Courier New"/>
              </a:rPr>
              <a:t>(bestTitles);</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6A737D"/>
                </a:solidFill>
                <a:highlight>
                  <a:srgbClr val="F6F8FA"/>
                </a:highlight>
                <a:latin typeface="Courier New"/>
                <a:ea typeface="Courier New"/>
                <a:cs typeface="Courier New"/>
                <a:sym typeface="Courier New"/>
              </a:rPr>
              <a:t>// Compute average movie rating of Christopher Nolan's movies</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let</a:t>
            </a:r>
            <a:r>
              <a:rPr lang="pl" sz="900">
                <a:solidFill>
                  <a:srgbClr val="24292E"/>
                </a:solidFill>
                <a:highlight>
                  <a:srgbClr val="F6F8FA"/>
                </a:highlight>
                <a:latin typeface="Courier New"/>
                <a:ea typeface="Courier New"/>
                <a:cs typeface="Courier New"/>
                <a:sym typeface="Courier New"/>
              </a:rPr>
              <a:t> ratingSum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0</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let</a:t>
            </a:r>
            <a:r>
              <a:rPr lang="pl" sz="900">
                <a:solidFill>
                  <a:srgbClr val="24292E"/>
                </a:solidFill>
                <a:highlight>
                  <a:srgbClr val="F6F8FA"/>
                </a:highlight>
                <a:latin typeface="Courier New"/>
                <a:ea typeface="Courier New"/>
                <a:cs typeface="Courier New"/>
                <a:sym typeface="Courier New"/>
              </a:rPr>
              <a:t> averageRating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0</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D73A49"/>
                </a:solidFill>
                <a:highlight>
                  <a:srgbClr val="F6F8FA"/>
                </a:highlight>
                <a:latin typeface="Courier New"/>
                <a:ea typeface="Courier New"/>
                <a:cs typeface="Courier New"/>
                <a:sym typeface="Courier New"/>
              </a:rPr>
              <a:t>for</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const</a:t>
            </a:r>
            <a:r>
              <a:rPr lang="pl" sz="900">
                <a:solidFill>
                  <a:srgbClr val="24292E"/>
                </a:solidFill>
                <a:highlight>
                  <a:srgbClr val="F6F8FA"/>
                </a:highlight>
                <a:latin typeface="Courier New"/>
                <a:ea typeface="Courier New"/>
                <a:cs typeface="Courier New"/>
                <a:sym typeface="Courier New"/>
              </a:rPr>
              <a:t> </a:t>
            </a:r>
            <a:r>
              <a:rPr lang="pl" sz="900">
                <a:solidFill>
                  <a:srgbClr val="005CC5"/>
                </a:solidFill>
                <a:highlight>
                  <a:srgbClr val="F6F8FA"/>
                </a:highlight>
                <a:latin typeface="Courier New"/>
                <a:ea typeface="Courier New"/>
                <a:cs typeface="Courier New"/>
                <a:sym typeface="Courier New"/>
              </a:rPr>
              <a:t>movie</a:t>
            </a:r>
            <a:r>
              <a:rPr lang="pl" sz="900">
                <a:solidFill>
                  <a:srgbClr val="24292E"/>
                </a:solidFill>
                <a:highlight>
                  <a:srgbClr val="F6F8FA"/>
                </a:highlight>
                <a:latin typeface="Courier New"/>
                <a:ea typeface="Courier New"/>
                <a:cs typeface="Courier New"/>
                <a:sym typeface="Courier New"/>
              </a:rPr>
              <a:t> </a:t>
            </a:r>
            <a:r>
              <a:rPr lang="pl" sz="900">
                <a:solidFill>
                  <a:srgbClr val="D73A49"/>
                </a:solidFill>
                <a:highlight>
                  <a:srgbClr val="F6F8FA"/>
                </a:highlight>
                <a:latin typeface="Courier New"/>
                <a:ea typeface="Courier New"/>
                <a:cs typeface="Courier New"/>
                <a:sym typeface="Courier New"/>
              </a:rPr>
              <a:t>of</a:t>
            </a:r>
            <a:r>
              <a:rPr lang="pl" sz="900">
                <a:solidFill>
                  <a:srgbClr val="24292E"/>
                </a:solidFill>
                <a:highlight>
                  <a:srgbClr val="F6F8FA"/>
                </a:highlight>
                <a:latin typeface="Courier New"/>
                <a:ea typeface="Courier New"/>
                <a:cs typeface="Courier New"/>
                <a:sym typeface="Courier New"/>
              </a:rPr>
              <a:t> nolanMovieList) {</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  ratingSum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movie.imdbRating;</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900">
                <a:solidFill>
                  <a:srgbClr val="24292E"/>
                </a:solidFill>
                <a:highlight>
                  <a:srgbClr val="F6F8FA"/>
                </a:highlight>
                <a:latin typeface="Courier New"/>
                <a:ea typeface="Courier New"/>
                <a:cs typeface="Courier New"/>
                <a:sym typeface="Courier New"/>
              </a:rPr>
              <a:t>averageRating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ratingSum </a:t>
            </a:r>
            <a:r>
              <a:rPr lang="pl" sz="900">
                <a:solidFill>
                  <a:srgbClr val="D73A49"/>
                </a:solidFill>
                <a:highlight>
                  <a:srgbClr val="F6F8FA"/>
                </a:highlight>
                <a:latin typeface="Courier New"/>
                <a:ea typeface="Courier New"/>
                <a:cs typeface="Courier New"/>
                <a:sym typeface="Courier New"/>
              </a:rPr>
              <a:t>/</a:t>
            </a:r>
            <a:r>
              <a:rPr lang="pl" sz="900">
                <a:solidFill>
                  <a:srgbClr val="24292E"/>
                </a:solidFill>
                <a:highlight>
                  <a:srgbClr val="F6F8FA"/>
                </a:highlight>
                <a:latin typeface="Courier New"/>
                <a:ea typeface="Courier New"/>
                <a:cs typeface="Courier New"/>
                <a:sym typeface="Courier New"/>
              </a:rPr>
              <a:t> nolanMovieList.</a:t>
            </a:r>
            <a:r>
              <a:rPr lang="pl" sz="900">
                <a:solidFill>
                  <a:srgbClr val="005CC5"/>
                </a:solidFill>
                <a:highlight>
                  <a:srgbClr val="F6F8FA"/>
                </a:highlight>
                <a:latin typeface="Courier New"/>
                <a:ea typeface="Courier New"/>
                <a:cs typeface="Courier New"/>
                <a:sym typeface="Courier New"/>
              </a:rPr>
              <a:t>length</a:t>
            </a:r>
            <a:r>
              <a:rPr lang="pl"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900">
                <a:solidFill>
                  <a:srgbClr val="6F42C1"/>
                </a:solidFill>
                <a:highlight>
                  <a:srgbClr val="F6F8FA"/>
                </a:highlight>
                <a:latin typeface="Courier New"/>
                <a:ea typeface="Courier New"/>
                <a:cs typeface="Courier New"/>
                <a:sym typeface="Courier New"/>
              </a:rPr>
              <a:t>console</a:t>
            </a:r>
            <a:r>
              <a:rPr lang="pl" sz="900">
                <a:solidFill>
                  <a:srgbClr val="24292E"/>
                </a:solidFill>
                <a:highlight>
                  <a:srgbClr val="F6F8FA"/>
                </a:highlight>
                <a:latin typeface="Courier New"/>
                <a:ea typeface="Courier New"/>
                <a:cs typeface="Courier New"/>
                <a:sym typeface="Courier New"/>
              </a:rPr>
              <a:t>.</a:t>
            </a:r>
            <a:r>
              <a:rPr lang="pl" sz="900">
                <a:solidFill>
                  <a:srgbClr val="005CC5"/>
                </a:solidFill>
                <a:highlight>
                  <a:srgbClr val="F6F8FA"/>
                </a:highlight>
                <a:latin typeface="Courier New"/>
                <a:ea typeface="Courier New"/>
                <a:cs typeface="Courier New"/>
                <a:sym typeface="Courier New"/>
              </a:rPr>
              <a:t>log</a:t>
            </a:r>
            <a:r>
              <a:rPr lang="pl" sz="900">
                <a:solidFill>
                  <a:srgbClr val="24292E"/>
                </a:solidFill>
                <a:highlight>
                  <a:srgbClr val="F6F8FA"/>
                </a:highlight>
                <a:latin typeface="Courier New"/>
                <a:ea typeface="Courier New"/>
                <a:cs typeface="Courier New"/>
                <a:sym typeface="Courier New"/>
              </a:rPr>
              <a:t>(averageRating);</a:t>
            </a:r>
            <a:endParaRPr sz="9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D73A49"/>
              </a:solidFill>
              <a:highlight>
                <a:srgbClr val="F6F8FA"/>
              </a:highlight>
              <a:latin typeface="Courier New"/>
              <a:ea typeface="Courier New"/>
              <a:cs typeface="Courier New"/>
              <a:sym typeface="Courier New"/>
            </a:endParaRPr>
          </a:p>
        </p:txBody>
      </p:sp>
      <p:pic>
        <p:nvPicPr>
          <p:cNvPr descr="Execution result" id="1095" name="Google Shape;1095;p177"/>
          <p:cNvPicPr preferRelativeResize="0"/>
          <p:nvPr/>
        </p:nvPicPr>
        <p:blipFill>
          <a:blip r:embed="rId3">
            <a:alphaModFix/>
          </a:blip>
          <a:stretch>
            <a:fillRect/>
          </a:stretch>
        </p:blipFill>
        <p:spPr>
          <a:xfrm>
            <a:off x="2974425" y="1917050"/>
            <a:ext cx="5857875" cy="2028825"/>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99" name="Shape 1099"/>
        <p:cNvGrpSpPr/>
        <p:nvPr/>
      </p:nvGrpSpPr>
      <p:grpSpPr>
        <a:xfrm>
          <a:off x="0" y="0"/>
          <a:ext cx="0" cy="0"/>
          <a:chOff x="0" y="0"/>
          <a:chExt cx="0" cy="0"/>
        </a:xfrm>
      </p:grpSpPr>
      <p:sp>
        <p:nvSpPr>
          <p:cNvPr id="1100" name="Google Shape;1100;p178"/>
          <p:cNvSpPr txBox="1"/>
          <p:nvPr>
            <p:ph type="ctrTitle"/>
          </p:nvPr>
        </p:nvSpPr>
        <p:spPr>
          <a:xfrm>
            <a:off x="311700" y="296600"/>
            <a:ext cx="8520600" cy="46341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pl" sz="1650">
                <a:solidFill>
                  <a:srgbClr val="24292E"/>
                </a:solidFill>
              </a:rPr>
              <a:t>Splitting the program into functions</a:t>
            </a:r>
            <a:endParaRPr b="1" sz="1650">
              <a:solidFill>
                <a:srgbClr val="24292E"/>
              </a:solidFill>
            </a:endParaRPr>
          </a:p>
          <a:p>
            <a:pPr indent="0" lvl="0" marL="0" rtl="0" algn="l">
              <a:lnSpc>
                <a:spcPct val="115000"/>
              </a:lnSpc>
              <a:spcBef>
                <a:spcPts val="1200"/>
              </a:spcBef>
              <a:spcAft>
                <a:spcPts val="0"/>
              </a:spcAft>
              <a:buNone/>
            </a:pPr>
            <a:r>
              <a:rPr lang="pl" sz="1200">
                <a:solidFill>
                  <a:srgbClr val="24292E"/>
                </a:solidFill>
              </a:rPr>
              <a:t>Another solution is to split the source code into subroutines called procedures or functions. This approach is called procedural programming and has the benefit of transforming some variables into local variables, which are only visible in the subroutine code.</a:t>
            </a:r>
            <a:endParaRPr sz="1200">
              <a:solidFill>
                <a:srgbClr val="24292E"/>
              </a:solidFill>
            </a:endParaRPr>
          </a:p>
          <a:p>
            <a:pPr indent="0" lvl="0" marL="0" rtl="0" algn="l">
              <a:lnSpc>
                <a:spcPct val="115000"/>
              </a:lnSpc>
              <a:spcBef>
                <a:spcPts val="1200"/>
              </a:spcBef>
              <a:spcAft>
                <a:spcPts val="0"/>
              </a:spcAft>
              <a:buNone/>
            </a:pPr>
            <a:r>
              <a:rPr lang="pl" sz="1200">
                <a:solidFill>
                  <a:srgbClr val="24292E"/>
                </a:solidFill>
              </a:rPr>
              <a:t>Let's try to introduce some functions in our code.</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900">
              <a:solidFill>
                <a:srgbClr val="6A737D"/>
              </a:solidFill>
              <a:highlight>
                <a:srgbClr val="F6F8FA"/>
              </a:highlight>
              <a:latin typeface="Courier New"/>
              <a:ea typeface="Courier New"/>
              <a:cs typeface="Courier New"/>
              <a:sym typeface="Courier New"/>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04" name="Shape 1104"/>
        <p:cNvGrpSpPr/>
        <p:nvPr/>
      </p:nvGrpSpPr>
      <p:grpSpPr>
        <a:xfrm>
          <a:off x="0" y="0"/>
          <a:ext cx="0" cy="0"/>
          <a:chOff x="0" y="0"/>
          <a:chExt cx="0" cy="0"/>
        </a:xfrm>
      </p:grpSpPr>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08" name="Shape 1108"/>
        <p:cNvGrpSpPr/>
        <p:nvPr/>
      </p:nvGrpSpPr>
      <p:grpSpPr>
        <a:xfrm>
          <a:off x="0" y="0"/>
          <a:ext cx="0" cy="0"/>
          <a:chOff x="0" y="0"/>
          <a:chExt cx="0" cy="0"/>
        </a:xfrm>
      </p:grpSpPr>
      <p:sp>
        <p:nvSpPr>
          <p:cNvPr id="1109" name="Google Shape;1109;p180"/>
          <p:cNvSpPr txBox="1"/>
          <p:nvPr>
            <p:ph type="ctrTitle"/>
          </p:nvPr>
        </p:nvSpPr>
        <p:spPr>
          <a:xfrm>
            <a:off x="311700" y="54825"/>
            <a:ext cx="8520600" cy="48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800">
                <a:solidFill>
                  <a:srgbClr val="6A737D"/>
                </a:solidFill>
                <a:highlight>
                  <a:srgbClr val="F6F8FA"/>
                </a:highlight>
                <a:latin typeface="Courier New"/>
                <a:ea typeface="Courier New"/>
                <a:cs typeface="Courier New"/>
                <a:sym typeface="Courier New"/>
              </a:rPr>
              <a:t>// Get movie titles</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titles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 </a:t>
            </a:r>
            <a:r>
              <a:rPr lang="pl" sz="800">
                <a:solidFill>
                  <a:srgbClr val="D73A49"/>
                </a:solidFill>
                <a:highlight>
                  <a:srgbClr val="F6F8FA"/>
                </a:highlight>
                <a:latin typeface="Courier New"/>
                <a:ea typeface="Courier New"/>
                <a:cs typeface="Courier New"/>
                <a:sym typeface="Courier New"/>
              </a:rPr>
              <a:t>=&gt;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titles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for</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movie</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of</a:t>
            </a:r>
            <a:r>
              <a:rPr lang="pl" sz="800">
                <a:solidFill>
                  <a:srgbClr val="24292E"/>
                </a:solidFill>
                <a:highlight>
                  <a:srgbClr val="F6F8FA"/>
                </a:highlight>
                <a:latin typeface="Courier New"/>
                <a:ea typeface="Courier New"/>
                <a:cs typeface="Courier New"/>
                <a:sym typeface="Courier New"/>
              </a:rPr>
              <a:t> movieList)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titles.</a:t>
            </a:r>
            <a:r>
              <a:rPr lang="pl" sz="800">
                <a:solidFill>
                  <a:srgbClr val="005CC5"/>
                </a:solidFill>
                <a:highlight>
                  <a:srgbClr val="F6F8FA"/>
                </a:highlight>
                <a:latin typeface="Courier New"/>
                <a:ea typeface="Courier New"/>
                <a:cs typeface="Courier New"/>
                <a:sym typeface="Courier New"/>
              </a:rPr>
              <a:t>push</a:t>
            </a:r>
            <a:r>
              <a:rPr lang="pl" sz="800">
                <a:solidFill>
                  <a:srgbClr val="24292E"/>
                </a:solidFill>
                <a:highlight>
                  <a:srgbClr val="F6F8FA"/>
                </a:highlight>
                <a:latin typeface="Courier New"/>
                <a:ea typeface="Courier New"/>
                <a:cs typeface="Courier New"/>
                <a:sym typeface="Courier New"/>
              </a:rPr>
              <a:t>(movie.</a:t>
            </a:r>
            <a:r>
              <a:rPr lang="pl" sz="800">
                <a:solidFill>
                  <a:srgbClr val="005CC5"/>
                </a:solidFill>
                <a:highlight>
                  <a:srgbClr val="F6F8FA"/>
                </a:highlight>
                <a:latin typeface="Courier New"/>
                <a:ea typeface="Courier New"/>
                <a:cs typeface="Courier New"/>
                <a:sym typeface="Courier New"/>
              </a:rPr>
              <a:t>title</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return</a:t>
            </a:r>
            <a:r>
              <a:rPr lang="pl" sz="800">
                <a:solidFill>
                  <a:srgbClr val="24292E"/>
                </a:solidFill>
                <a:highlight>
                  <a:srgbClr val="F6F8FA"/>
                </a:highlight>
                <a:latin typeface="Courier New"/>
                <a:ea typeface="Courier New"/>
                <a:cs typeface="Courier New"/>
                <a:sym typeface="Courier New"/>
              </a:rPr>
              <a:t> titles;</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nolanMovieList</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6A737D"/>
                </a:solidFill>
                <a:highlight>
                  <a:srgbClr val="F6F8FA"/>
                </a:highlight>
                <a:latin typeface="Courier New"/>
                <a:ea typeface="Courier New"/>
                <a:cs typeface="Courier New"/>
                <a:sym typeface="Courier New"/>
              </a:rPr>
              <a:t>// Get movies by Christopher Nolan</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nolanMovies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 </a:t>
            </a:r>
            <a:r>
              <a:rPr lang="pl" sz="800">
                <a:solidFill>
                  <a:srgbClr val="D73A49"/>
                </a:solidFill>
                <a:highlight>
                  <a:srgbClr val="F6F8FA"/>
                </a:highlight>
                <a:latin typeface="Courier New"/>
                <a:ea typeface="Courier New"/>
                <a:cs typeface="Courier New"/>
                <a:sym typeface="Courier New"/>
              </a:rPr>
              <a:t>=&gt;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for</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movie</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of</a:t>
            </a:r>
            <a:r>
              <a:rPr lang="pl" sz="800">
                <a:solidFill>
                  <a:srgbClr val="24292E"/>
                </a:solidFill>
                <a:highlight>
                  <a:srgbClr val="F6F8FA"/>
                </a:highlight>
                <a:latin typeface="Courier New"/>
                <a:ea typeface="Courier New"/>
                <a:cs typeface="Courier New"/>
                <a:sym typeface="Courier New"/>
              </a:rPr>
              <a:t> movieList)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if</a:t>
            </a:r>
            <a:r>
              <a:rPr lang="pl" sz="800">
                <a:solidFill>
                  <a:srgbClr val="24292E"/>
                </a:solidFill>
                <a:highlight>
                  <a:srgbClr val="F6F8FA"/>
                </a:highlight>
                <a:latin typeface="Courier New"/>
                <a:ea typeface="Courier New"/>
                <a:cs typeface="Courier New"/>
                <a:sym typeface="Courier New"/>
              </a:rPr>
              <a:t> (movie.director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"Christopher Nolan"</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nolanMovieList.</a:t>
            </a:r>
            <a:r>
              <a:rPr lang="pl" sz="800">
                <a:solidFill>
                  <a:srgbClr val="005CC5"/>
                </a:solidFill>
                <a:highlight>
                  <a:srgbClr val="F6F8FA"/>
                </a:highlight>
                <a:latin typeface="Courier New"/>
                <a:ea typeface="Courier New"/>
                <a:cs typeface="Courier New"/>
                <a:sym typeface="Courier New"/>
              </a:rPr>
              <a:t>push</a:t>
            </a:r>
            <a:r>
              <a:rPr lang="pl" sz="800">
                <a:solidFill>
                  <a:srgbClr val="24292E"/>
                </a:solidFill>
                <a:highlight>
                  <a:srgbClr val="F6F8FA"/>
                </a:highlight>
                <a:latin typeface="Courier New"/>
                <a:ea typeface="Courier New"/>
                <a:cs typeface="Courier New"/>
                <a:sym typeface="Courier New"/>
              </a:rPr>
              <a:t>(movie);</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6A737D"/>
                </a:solidFill>
                <a:highlight>
                  <a:srgbClr val="F6F8FA"/>
                </a:highlight>
                <a:latin typeface="Courier New"/>
                <a:ea typeface="Courier New"/>
                <a:cs typeface="Courier New"/>
                <a:sym typeface="Courier New"/>
              </a:rPr>
              <a:t>// Get titles of movies with an IMDB rating greater or equal to 7.5</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bestTitles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 </a:t>
            </a:r>
            <a:r>
              <a:rPr lang="pl" sz="800">
                <a:solidFill>
                  <a:srgbClr val="D73A49"/>
                </a:solidFill>
                <a:highlight>
                  <a:srgbClr val="F6F8FA"/>
                </a:highlight>
                <a:latin typeface="Courier New"/>
                <a:ea typeface="Courier New"/>
                <a:cs typeface="Courier New"/>
                <a:sym typeface="Courier New"/>
              </a:rPr>
              <a:t>=&gt;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bestTitles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for</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movie</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of</a:t>
            </a:r>
            <a:r>
              <a:rPr lang="pl" sz="800">
                <a:solidFill>
                  <a:srgbClr val="24292E"/>
                </a:solidFill>
                <a:highlight>
                  <a:srgbClr val="F6F8FA"/>
                </a:highlight>
                <a:latin typeface="Courier New"/>
                <a:ea typeface="Courier New"/>
                <a:cs typeface="Courier New"/>
                <a:sym typeface="Courier New"/>
              </a:rPr>
              <a:t> movieList)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if</a:t>
            </a:r>
            <a:r>
              <a:rPr lang="pl" sz="800">
                <a:solidFill>
                  <a:srgbClr val="24292E"/>
                </a:solidFill>
                <a:highlight>
                  <a:srgbClr val="F6F8FA"/>
                </a:highlight>
                <a:latin typeface="Courier New"/>
                <a:ea typeface="Courier New"/>
                <a:cs typeface="Courier New"/>
                <a:sym typeface="Courier New"/>
              </a:rPr>
              <a:t> (movie.imdbRating </a:t>
            </a:r>
            <a:r>
              <a:rPr lang="pl" sz="800">
                <a:solidFill>
                  <a:srgbClr val="D73A49"/>
                </a:solidFill>
                <a:highlight>
                  <a:srgbClr val="F6F8FA"/>
                </a:highlight>
                <a:latin typeface="Courier New"/>
                <a:ea typeface="Courier New"/>
                <a:cs typeface="Courier New"/>
                <a:sym typeface="Courier New"/>
              </a:rPr>
              <a:t>&gt;=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7.5</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bestTitles.</a:t>
            </a:r>
            <a:r>
              <a:rPr lang="pl" sz="800">
                <a:solidFill>
                  <a:srgbClr val="005CC5"/>
                </a:solidFill>
                <a:highlight>
                  <a:srgbClr val="F6F8FA"/>
                </a:highlight>
                <a:latin typeface="Courier New"/>
                <a:ea typeface="Courier New"/>
                <a:cs typeface="Courier New"/>
                <a:sym typeface="Courier New"/>
              </a:rPr>
              <a:t>push</a:t>
            </a:r>
            <a:r>
              <a:rPr lang="pl" sz="800">
                <a:solidFill>
                  <a:srgbClr val="24292E"/>
                </a:solidFill>
                <a:highlight>
                  <a:srgbClr val="F6F8FA"/>
                </a:highlight>
                <a:latin typeface="Courier New"/>
                <a:ea typeface="Courier New"/>
                <a:cs typeface="Courier New"/>
                <a:sym typeface="Courier New"/>
              </a:rPr>
              <a:t>(movie.</a:t>
            </a:r>
            <a:r>
              <a:rPr lang="pl" sz="800">
                <a:solidFill>
                  <a:srgbClr val="005CC5"/>
                </a:solidFill>
                <a:highlight>
                  <a:srgbClr val="F6F8FA"/>
                </a:highlight>
                <a:latin typeface="Courier New"/>
                <a:ea typeface="Courier New"/>
                <a:cs typeface="Courier New"/>
                <a:sym typeface="Courier New"/>
              </a:rPr>
              <a:t>title</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return</a:t>
            </a:r>
            <a:r>
              <a:rPr lang="pl" sz="800">
                <a:solidFill>
                  <a:srgbClr val="24292E"/>
                </a:solidFill>
                <a:highlight>
                  <a:srgbClr val="F6F8FA"/>
                </a:highlight>
                <a:latin typeface="Courier New"/>
                <a:ea typeface="Courier New"/>
                <a:cs typeface="Courier New"/>
                <a:sym typeface="Courier New"/>
              </a:rPr>
              <a:t> bestTitles;</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6A737D"/>
                </a:solidFill>
                <a:highlight>
                  <a:srgbClr val="F6F8FA"/>
                </a:highlight>
                <a:latin typeface="Courier New"/>
                <a:ea typeface="Courier New"/>
                <a:cs typeface="Courier New"/>
                <a:sym typeface="Courier New"/>
              </a:rPr>
              <a:t>// Compute average rating of Christopher Nolan's movies</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averageNolanRating</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 </a:t>
            </a:r>
            <a:r>
              <a:rPr lang="pl" sz="800">
                <a:solidFill>
                  <a:srgbClr val="D73A49"/>
                </a:solidFill>
                <a:highlight>
                  <a:srgbClr val="F6F8FA"/>
                </a:highlight>
                <a:latin typeface="Courier New"/>
                <a:ea typeface="Courier New"/>
                <a:cs typeface="Courier New"/>
                <a:sym typeface="Courier New"/>
              </a:rPr>
              <a:t>=&gt;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let</a:t>
            </a:r>
            <a:r>
              <a:rPr lang="pl" sz="800">
                <a:solidFill>
                  <a:srgbClr val="24292E"/>
                </a:solidFill>
                <a:highlight>
                  <a:srgbClr val="F6F8FA"/>
                </a:highlight>
                <a:latin typeface="Courier New"/>
                <a:ea typeface="Courier New"/>
                <a:cs typeface="Courier New"/>
                <a:sym typeface="Courier New"/>
              </a:rPr>
              <a:t> ratingSum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0</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for</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movie</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of</a:t>
            </a:r>
            <a:r>
              <a:rPr lang="pl" sz="800">
                <a:solidFill>
                  <a:srgbClr val="24292E"/>
                </a:solidFill>
                <a:highlight>
                  <a:srgbClr val="F6F8FA"/>
                </a:highlight>
                <a:latin typeface="Courier New"/>
                <a:ea typeface="Courier New"/>
                <a:cs typeface="Courier New"/>
                <a:sym typeface="Courier New"/>
              </a:rPr>
              <a:t> nolanMovieList)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ratingSum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movie.imdbRating;</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return</a:t>
            </a:r>
            <a:r>
              <a:rPr lang="pl" sz="800">
                <a:solidFill>
                  <a:srgbClr val="24292E"/>
                </a:solidFill>
                <a:highlight>
                  <a:srgbClr val="F6F8FA"/>
                </a:highlight>
                <a:latin typeface="Courier New"/>
                <a:ea typeface="Courier New"/>
                <a:cs typeface="Courier New"/>
                <a:sym typeface="Courier New"/>
              </a:rPr>
              <a:t> ratingSum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nolanMovieList.</a:t>
            </a:r>
            <a:r>
              <a:rPr lang="pl" sz="800">
                <a:solidFill>
                  <a:srgbClr val="005CC5"/>
                </a:solidFill>
                <a:highlight>
                  <a:srgbClr val="F6F8FA"/>
                </a:highlight>
                <a:latin typeface="Courier New"/>
                <a:ea typeface="Courier New"/>
                <a:cs typeface="Courier New"/>
                <a:sym typeface="Courier New"/>
              </a:rPr>
              <a:t>length</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b="1" sz="800">
              <a:solidFill>
                <a:srgbClr val="24292E"/>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13" name="Shape 1113"/>
        <p:cNvGrpSpPr/>
        <p:nvPr/>
      </p:nvGrpSpPr>
      <p:grpSpPr>
        <a:xfrm>
          <a:off x="0" y="0"/>
          <a:ext cx="0" cy="0"/>
          <a:chOff x="0" y="0"/>
          <a:chExt cx="0" cy="0"/>
        </a:xfrm>
      </p:grpSpPr>
      <p:sp>
        <p:nvSpPr>
          <p:cNvPr id="1114" name="Google Shape;1114;p181"/>
          <p:cNvSpPr txBox="1"/>
          <p:nvPr>
            <p:ph type="ctrTitle"/>
          </p:nvPr>
        </p:nvSpPr>
        <p:spPr>
          <a:xfrm>
            <a:off x="311700" y="54825"/>
            <a:ext cx="8520600" cy="48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800">
                <a:solidFill>
                  <a:srgbClr val="6A737D"/>
                </a:solidFill>
                <a:highlight>
                  <a:srgbClr val="F6F8FA"/>
                </a:highlight>
                <a:latin typeface="Courier New"/>
                <a:ea typeface="Courier New"/>
                <a:cs typeface="Courier New"/>
                <a:sym typeface="Courier New"/>
              </a:rPr>
              <a:t>// Get movie titles</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titles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 </a:t>
            </a:r>
            <a:r>
              <a:rPr lang="pl" sz="800">
                <a:solidFill>
                  <a:srgbClr val="D73A49"/>
                </a:solidFill>
                <a:highlight>
                  <a:srgbClr val="F6F8FA"/>
                </a:highlight>
                <a:latin typeface="Courier New"/>
                <a:ea typeface="Courier New"/>
                <a:cs typeface="Courier New"/>
                <a:sym typeface="Courier New"/>
              </a:rPr>
              <a:t>=&gt;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titles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for</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movie</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of</a:t>
            </a:r>
            <a:r>
              <a:rPr lang="pl" sz="800">
                <a:solidFill>
                  <a:srgbClr val="24292E"/>
                </a:solidFill>
                <a:highlight>
                  <a:srgbClr val="F6F8FA"/>
                </a:highlight>
                <a:latin typeface="Courier New"/>
                <a:ea typeface="Courier New"/>
                <a:cs typeface="Courier New"/>
                <a:sym typeface="Courier New"/>
              </a:rPr>
              <a:t> movieList)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titles.</a:t>
            </a:r>
            <a:r>
              <a:rPr lang="pl" sz="800">
                <a:solidFill>
                  <a:srgbClr val="005CC5"/>
                </a:solidFill>
                <a:highlight>
                  <a:srgbClr val="F6F8FA"/>
                </a:highlight>
                <a:latin typeface="Courier New"/>
                <a:ea typeface="Courier New"/>
                <a:cs typeface="Courier New"/>
                <a:sym typeface="Courier New"/>
              </a:rPr>
              <a:t>push</a:t>
            </a:r>
            <a:r>
              <a:rPr lang="pl" sz="800">
                <a:solidFill>
                  <a:srgbClr val="24292E"/>
                </a:solidFill>
                <a:highlight>
                  <a:srgbClr val="F6F8FA"/>
                </a:highlight>
                <a:latin typeface="Courier New"/>
                <a:ea typeface="Courier New"/>
                <a:cs typeface="Courier New"/>
                <a:sym typeface="Courier New"/>
              </a:rPr>
              <a:t>(movie.</a:t>
            </a:r>
            <a:r>
              <a:rPr lang="pl" sz="800">
                <a:solidFill>
                  <a:srgbClr val="005CC5"/>
                </a:solidFill>
                <a:highlight>
                  <a:srgbClr val="F6F8FA"/>
                </a:highlight>
                <a:latin typeface="Courier New"/>
                <a:ea typeface="Courier New"/>
                <a:cs typeface="Courier New"/>
                <a:sym typeface="Courier New"/>
              </a:rPr>
              <a:t>title</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return</a:t>
            </a:r>
            <a:r>
              <a:rPr lang="pl" sz="800">
                <a:solidFill>
                  <a:srgbClr val="24292E"/>
                </a:solidFill>
                <a:highlight>
                  <a:srgbClr val="F6F8FA"/>
                </a:highlight>
                <a:latin typeface="Courier New"/>
                <a:ea typeface="Courier New"/>
                <a:cs typeface="Courier New"/>
                <a:sym typeface="Courier New"/>
              </a:rPr>
              <a:t> titles;</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nolanMovieList</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6A737D"/>
                </a:solidFill>
                <a:highlight>
                  <a:srgbClr val="F6F8FA"/>
                </a:highlight>
                <a:latin typeface="Courier New"/>
                <a:ea typeface="Courier New"/>
                <a:cs typeface="Courier New"/>
                <a:sym typeface="Courier New"/>
              </a:rPr>
              <a:t>// Get movies by Christopher Nolan</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nolanMovies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 </a:t>
            </a:r>
            <a:r>
              <a:rPr lang="pl" sz="800">
                <a:solidFill>
                  <a:srgbClr val="D73A49"/>
                </a:solidFill>
                <a:highlight>
                  <a:srgbClr val="F6F8FA"/>
                </a:highlight>
                <a:latin typeface="Courier New"/>
                <a:ea typeface="Courier New"/>
                <a:cs typeface="Courier New"/>
                <a:sym typeface="Courier New"/>
              </a:rPr>
              <a:t>=&gt;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for</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movie</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of</a:t>
            </a:r>
            <a:r>
              <a:rPr lang="pl" sz="800">
                <a:solidFill>
                  <a:srgbClr val="24292E"/>
                </a:solidFill>
                <a:highlight>
                  <a:srgbClr val="F6F8FA"/>
                </a:highlight>
                <a:latin typeface="Courier New"/>
                <a:ea typeface="Courier New"/>
                <a:cs typeface="Courier New"/>
                <a:sym typeface="Courier New"/>
              </a:rPr>
              <a:t> movieList)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if</a:t>
            </a:r>
            <a:r>
              <a:rPr lang="pl" sz="800">
                <a:solidFill>
                  <a:srgbClr val="24292E"/>
                </a:solidFill>
                <a:highlight>
                  <a:srgbClr val="F6F8FA"/>
                </a:highlight>
                <a:latin typeface="Courier New"/>
                <a:ea typeface="Courier New"/>
                <a:cs typeface="Courier New"/>
                <a:sym typeface="Courier New"/>
              </a:rPr>
              <a:t> (movie.director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"Christopher Nolan"</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nolanMovieList.</a:t>
            </a:r>
            <a:r>
              <a:rPr lang="pl" sz="800">
                <a:solidFill>
                  <a:srgbClr val="005CC5"/>
                </a:solidFill>
                <a:highlight>
                  <a:srgbClr val="F6F8FA"/>
                </a:highlight>
                <a:latin typeface="Courier New"/>
                <a:ea typeface="Courier New"/>
                <a:cs typeface="Courier New"/>
                <a:sym typeface="Courier New"/>
              </a:rPr>
              <a:t>push</a:t>
            </a:r>
            <a:r>
              <a:rPr lang="pl" sz="800">
                <a:solidFill>
                  <a:srgbClr val="24292E"/>
                </a:solidFill>
                <a:highlight>
                  <a:srgbClr val="F6F8FA"/>
                </a:highlight>
                <a:latin typeface="Courier New"/>
                <a:ea typeface="Courier New"/>
                <a:cs typeface="Courier New"/>
                <a:sym typeface="Courier New"/>
              </a:rPr>
              <a:t>(movie);</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6A737D"/>
                </a:solidFill>
                <a:highlight>
                  <a:srgbClr val="F6F8FA"/>
                </a:highlight>
                <a:latin typeface="Courier New"/>
                <a:ea typeface="Courier New"/>
                <a:cs typeface="Courier New"/>
                <a:sym typeface="Courier New"/>
              </a:rPr>
              <a:t>// Get titles of movies with an IMDB rating greater or equal to 7.5</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bestTitles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 </a:t>
            </a:r>
            <a:r>
              <a:rPr lang="pl" sz="800">
                <a:solidFill>
                  <a:srgbClr val="D73A49"/>
                </a:solidFill>
                <a:highlight>
                  <a:srgbClr val="F6F8FA"/>
                </a:highlight>
                <a:latin typeface="Courier New"/>
                <a:ea typeface="Courier New"/>
                <a:cs typeface="Courier New"/>
                <a:sym typeface="Courier New"/>
              </a:rPr>
              <a:t>=&gt;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bestTitles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for</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movie</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of</a:t>
            </a:r>
            <a:r>
              <a:rPr lang="pl" sz="800">
                <a:solidFill>
                  <a:srgbClr val="24292E"/>
                </a:solidFill>
                <a:highlight>
                  <a:srgbClr val="F6F8FA"/>
                </a:highlight>
                <a:latin typeface="Courier New"/>
                <a:ea typeface="Courier New"/>
                <a:cs typeface="Courier New"/>
                <a:sym typeface="Courier New"/>
              </a:rPr>
              <a:t> movieList)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if</a:t>
            </a:r>
            <a:r>
              <a:rPr lang="pl" sz="800">
                <a:solidFill>
                  <a:srgbClr val="24292E"/>
                </a:solidFill>
                <a:highlight>
                  <a:srgbClr val="F6F8FA"/>
                </a:highlight>
                <a:latin typeface="Courier New"/>
                <a:ea typeface="Courier New"/>
                <a:cs typeface="Courier New"/>
                <a:sym typeface="Courier New"/>
              </a:rPr>
              <a:t> (movie.imdbRating </a:t>
            </a:r>
            <a:r>
              <a:rPr lang="pl" sz="800">
                <a:solidFill>
                  <a:srgbClr val="D73A49"/>
                </a:solidFill>
                <a:highlight>
                  <a:srgbClr val="F6F8FA"/>
                </a:highlight>
                <a:latin typeface="Courier New"/>
                <a:ea typeface="Courier New"/>
                <a:cs typeface="Courier New"/>
                <a:sym typeface="Courier New"/>
              </a:rPr>
              <a:t>&gt;=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7.5</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bestTitles.</a:t>
            </a:r>
            <a:r>
              <a:rPr lang="pl" sz="800">
                <a:solidFill>
                  <a:srgbClr val="005CC5"/>
                </a:solidFill>
                <a:highlight>
                  <a:srgbClr val="F6F8FA"/>
                </a:highlight>
                <a:latin typeface="Courier New"/>
                <a:ea typeface="Courier New"/>
                <a:cs typeface="Courier New"/>
                <a:sym typeface="Courier New"/>
              </a:rPr>
              <a:t>push</a:t>
            </a:r>
            <a:r>
              <a:rPr lang="pl" sz="800">
                <a:solidFill>
                  <a:srgbClr val="24292E"/>
                </a:solidFill>
                <a:highlight>
                  <a:srgbClr val="F6F8FA"/>
                </a:highlight>
                <a:latin typeface="Courier New"/>
                <a:ea typeface="Courier New"/>
                <a:cs typeface="Courier New"/>
                <a:sym typeface="Courier New"/>
              </a:rPr>
              <a:t>(movie.</a:t>
            </a:r>
            <a:r>
              <a:rPr lang="pl" sz="800">
                <a:solidFill>
                  <a:srgbClr val="005CC5"/>
                </a:solidFill>
                <a:highlight>
                  <a:srgbClr val="F6F8FA"/>
                </a:highlight>
                <a:latin typeface="Courier New"/>
                <a:ea typeface="Courier New"/>
                <a:cs typeface="Courier New"/>
                <a:sym typeface="Courier New"/>
              </a:rPr>
              <a:t>title</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return</a:t>
            </a:r>
            <a:r>
              <a:rPr lang="pl" sz="800">
                <a:solidFill>
                  <a:srgbClr val="24292E"/>
                </a:solidFill>
                <a:highlight>
                  <a:srgbClr val="F6F8FA"/>
                </a:highlight>
                <a:latin typeface="Courier New"/>
                <a:ea typeface="Courier New"/>
                <a:cs typeface="Courier New"/>
                <a:sym typeface="Courier New"/>
              </a:rPr>
              <a:t> bestTitles;</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6A737D"/>
                </a:solidFill>
                <a:highlight>
                  <a:srgbClr val="F6F8FA"/>
                </a:highlight>
                <a:latin typeface="Courier New"/>
                <a:ea typeface="Courier New"/>
                <a:cs typeface="Courier New"/>
                <a:sym typeface="Courier New"/>
              </a:rPr>
              <a:t>// Compute average rating of Christopher Nolan's movies</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averageNolanRating</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 </a:t>
            </a:r>
            <a:r>
              <a:rPr lang="pl" sz="800">
                <a:solidFill>
                  <a:srgbClr val="D73A49"/>
                </a:solidFill>
                <a:highlight>
                  <a:srgbClr val="F6F8FA"/>
                </a:highlight>
                <a:latin typeface="Courier New"/>
                <a:ea typeface="Courier New"/>
                <a:cs typeface="Courier New"/>
                <a:sym typeface="Courier New"/>
              </a:rPr>
              <a:t>=&gt;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let</a:t>
            </a:r>
            <a:r>
              <a:rPr lang="pl" sz="800">
                <a:solidFill>
                  <a:srgbClr val="24292E"/>
                </a:solidFill>
                <a:highlight>
                  <a:srgbClr val="F6F8FA"/>
                </a:highlight>
                <a:latin typeface="Courier New"/>
                <a:ea typeface="Courier New"/>
                <a:cs typeface="Courier New"/>
                <a:sym typeface="Courier New"/>
              </a:rPr>
              <a:t> ratingSum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0</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for</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movie</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of</a:t>
            </a:r>
            <a:r>
              <a:rPr lang="pl" sz="800">
                <a:solidFill>
                  <a:srgbClr val="24292E"/>
                </a:solidFill>
                <a:highlight>
                  <a:srgbClr val="F6F8FA"/>
                </a:highlight>
                <a:latin typeface="Courier New"/>
                <a:ea typeface="Courier New"/>
                <a:cs typeface="Courier New"/>
                <a:sym typeface="Courier New"/>
              </a:rPr>
              <a:t> nolanMovieList)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ratingSum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movie.imdbRating;</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return</a:t>
            </a:r>
            <a:r>
              <a:rPr lang="pl" sz="800">
                <a:solidFill>
                  <a:srgbClr val="24292E"/>
                </a:solidFill>
                <a:highlight>
                  <a:srgbClr val="F6F8FA"/>
                </a:highlight>
                <a:latin typeface="Courier New"/>
                <a:ea typeface="Courier New"/>
                <a:cs typeface="Courier New"/>
                <a:sym typeface="Courier New"/>
              </a:rPr>
              <a:t> ratingSum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nolanMovieList.</a:t>
            </a:r>
            <a:r>
              <a:rPr lang="pl" sz="800">
                <a:solidFill>
                  <a:srgbClr val="005CC5"/>
                </a:solidFill>
                <a:highlight>
                  <a:srgbClr val="F6F8FA"/>
                </a:highlight>
                <a:latin typeface="Courier New"/>
                <a:ea typeface="Courier New"/>
                <a:cs typeface="Courier New"/>
                <a:sym typeface="Courier New"/>
              </a:rPr>
              <a:t>length</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b="1" sz="800">
              <a:solidFill>
                <a:srgbClr val="24292E"/>
              </a:solidFill>
            </a:endParaRPr>
          </a:p>
        </p:txBody>
      </p:sp>
      <p:sp>
        <p:nvSpPr>
          <p:cNvPr id="1115" name="Google Shape;1115;p181"/>
          <p:cNvSpPr txBox="1"/>
          <p:nvPr/>
        </p:nvSpPr>
        <p:spPr>
          <a:xfrm>
            <a:off x="5136275" y="3197500"/>
            <a:ext cx="3783600" cy="12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a:t>
            </a:r>
            <a:r>
              <a:rPr lang="pl" sz="1200">
                <a:solidFill>
                  <a:srgbClr val="6F42C1"/>
                </a:solidFill>
                <a:highlight>
                  <a:srgbClr val="F6F8FA"/>
                </a:highlight>
                <a:latin typeface="Courier New"/>
                <a:ea typeface="Courier New"/>
                <a:cs typeface="Courier New"/>
                <a:sym typeface="Courier New"/>
              </a:rPr>
              <a:t>titles</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nolanMovies</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(nolanMovieList.</a:t>
            </a:r>
            <a:r>
              <a:rPr lang="pl" sz="1200">
                <a:solidFill>
                  <a:srgbClr val="005CC5"/>
                </a:solidFill>
                <a:highlight>
                  <a:srgbClr val="F6F8FA"/>
                </a:highlight>
                <a:latin typeface="Courier New"/>
                <a:ea typeface="Courier New"/>
                <a:cs typeface="Courier New"/>
                <a:sym typeface="Courier New"/>
              </a:rPr>
              <a:t>length</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a:t>
            </a:r>
            <a:r>
              <a:rPr lang="pl" sz="1200">
                <a:solidFill>
                  <a:srgbClr val="6F42C1"/>
                </a:solidFill>
                <a:highlight>
                  <a:srgbClr val="F6F8FA"/>
                </a:highlight>
                <a:latin typeface="Courier New"/>
                <a:ea typeface="Courier New"/>
                <a:cs typeface="Courier New"/>
                <a:sym typeface="Courier New"/>
              </a:rPr>
              <a:t>bestTitles</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a:t>
            </a:r>
            <a:r>
              <a:rPr lang="pl" sz="1200">
                <a:solidFill>
                  <a:srgbClr val="6F42C1"/>
                </a:solidFill>
                <a:highlight>
                  <a:srgbClr val="F6F8FA"/>
                </a:highlight>
                <a:latin typeface="Courier New"/>
                <a:ea typeface="Courier New"/>
                <a:cs typeface="Courier New"/>
                <a:sym typeface="Courier New"/>
              </a:rPr>
              <a:t>averageNolanRating</a:t>
            </a:r>
            <a:r>
              <a:rPr lang="pl" sz="1200">
                <a:solidFill>
                  <a:srgbClr val="24292E"/>
                </a:solidFill>
                <a:highlight>
                  <a:srgbClr val="F6F8FA"/>
                </a:highlight>
                <a:latin typeface="Courier New"/>
                <a:ea typeface="Courier New"/>
                <a:cs typeface="Courier New"/>
                <a:sym typeface="Courier New"/>
              </a:rPr>
              <a:t>());</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9"/>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pic>
        <p:nvPicPr>
          <p:cNvPr id="186" name="Google Shape;186;p29"/>
          <p:cNvPicPr preferRelativeResize="0"/>
          <p:nvPr/>
        </p:nvPicPr>
        <p:blipFill>
          <a:blip r:embed="rId4">
            <a:alphaModFix/>
          </a:blip>
          <a:stretch>
            <a:fillRect/>
          </a:stretch>
        </p:blipFill>
        <p:spPr>
          <a:xfrm>
            <a:off x="4572000" y="2178650"/>
            <a:ext cx="859400" cy="859400"/>
          </a:xfrm>
          <a:prstGeom prst="rect">
            <a:avLst/>
          </a:prstGeom>
          <a:noFill/>
          <a:ln>
            <a:noFill/>
          </a:ln>
        </p:spPr>
      </p:pic>
      <p:pic>
        <p:nvPicPr>
          <p:cNvPr id="187" name="Google Shape;187;p29"/>
          <p:cNvPicPr preferRelativeResize="0"/>
          <p:nvPr/>
        </p:nvPicPr>
        <p:blipFill>
          <a:blip r:embed="rId4">
            <a:alphaModFix/>
          </a:blip>
          <a:stretch>
            <a:fillRect/>
          </a:stretch>
        </p:blipFill>
        <p:spPr>
          <a:xfrm>
            <a:off x="4572000" y="1463750"/>
            <a:ext cx="859400" cy="859400"/>
          </a:xfrm>
          <a:prstGeom prst="rect">
            <a:avLst/>
          </a:prstGeom>
          <a:noFill/>
          <a:ln>
            <a:noFill/>
          </a:ln>
        </p:spPr>
      </p:pic>
      <p:pic>
        <p:nvPicPr>
          <p:cNvPr id="188" name="Google Shape;188;p29"/>
          <p:cNvPicPr preferRelativeResize="0"/>
          <p:nvPr/>
        </p:nvPicPr>
        <p:blipFill>
          <a:blip r:embed="rId4">
            <a:alphaModFix/>
          </a:blip>
          <a:stretch>
            <a:fillRect/>
          </a:stretch>
        </p:blipFill>
        <p:spPr>
          <a:xfrm>
            <a:off x="4572000" y="2856875"/>
            <a:ext cx="859400" cy="859400"/>
          </a:xfrm>
          <a:prstGeom prst="rect">
            <a:avLst/>
          </a:prstGeom>
          <a:noFill/>
          <a:ln>
            <a:noFill/>
          </a:ln>
        </p:spPr>
      </p:pic>
      <p:pic>
        <p:nvPicPr>
          <p:cNvPr id="189" name="Google Shape;189;p29"/>
          <p:cNvPicPr preferRelativeResize="0"/>
          <p:nvPr/>
        </p:nvPicPr>
        <p:blipFill>
          <a:blip r:embed="rId4">
            <a:alphaModFix/>
          </a:blip>
          <a:stretch>
            <a:fillRect/>
          </a:stretch>
        </p:blipFill>
        <p:spPr>
          <a:xfrm>
            <a:off x="4572000" y="3539275"/>
            <a:ext cx="859400" cy="859400"/>
          </a:xfrm>
          <a:prstGeom prst="rect">
            <a:avLst/>
          </a:prstGeom>
          <a:noFill/>
          <a:ln>
            <a:noFill/>
          </a:ln>
        </p:spPr>
      </p:pic>
      <p:sp>
        <p:nvSpPr>
          <p:cNvPr id="190" name="Google Shape;190;p29"/>
          <p:cNvSpPr txBox="1"/>
          <p:nvPr/>
        </p:nvSpPr>
        <p:spPr>
          <a:xfrm>
            <a:off x="5431400" y="15306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wytłumaczenie</a:t>
            </a:r>
            <a:endParaRPr sz="3000">
              <a:solidFill>
                <a:srgbClr val="EFEFEF"/>
              </a:solidFill>
            </a:endParaRPr>
          </a:p>
        </p:txBody>
      </p:sp>
      <p:sp>
        <p:nvSpPr>
          <p:cNvPr id="191" name="Google Shape;191;p29"/>
          <p:cNvSpPr txBox="1"/>
          <p:nvPr/>
        </p:nvSpPr>
        <p:spPr>
          <a:xfrm>
            <a:off x="5431400" y="22455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przykład</a:t>
            </a:r>
            <a:endParaRPr sz="3000">
              <a:solidFill>
                <a:srgbClr val="EFEFEF"/>
              </a:solidFill>
            </a:endParaRPr>
          </a:p>
        </p:txBody>
      </p:sp>
      <p:sp>
        <p:nvSpPr>
          <p:cNvPr id="192" name="Google Shape;192;p29"/>
          <p:cNvSpPr txBox="1"/>
          <p:nvPr/>
        </p:nvSpPr>
        <p:spPr>
          <a:xfrm>
            <a:off x="5431400" y="2923725"/>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zadanie 1</a:t>
            </a:r>
            <a:endParaRPr sz="3000">
              <a:solidFill>
                <a:srgbClr val="EFEFEF"/>
              </a:solidFill>
            </a:endParaRPr>
          </a:p>
        </p:txBody>
      </p:sp>
      <p:sp>
        <p:nvSpPr>
          <p:cNvPr id="193" name="Google Shape;193;p29"/>
          <p:cNvSpPr txBox="1"/>
          <p:nvPr/>
        </p:nvSpPr>
        <p:spPr>
          <a:xfrm>
            <a:off x="5431400" y="3606125"/>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zadanie 2</a:t>
            </a:r>
            <a:endParaRPr sz="3000">
              <a:solidFill>
                <a:srgbClr val="EFEFEF"/>
              </a:solidFill>
            </a:endParaRPr>
          </a:p>
        </p:txBody>
      </p:sp>
      <p:pic>
        <p:nvPicPr>
          <p:cNvPr id="194" name="Google Shape;194;p29"/>
          <p:cNvPicPr preferRelativeResize="0"/>
          <p:nvPr/>
        </p:nvPicPr>
        <p:blipFill>
          <a:blip r:embed="rId4">
            <a:alphaModFix/>
          </a:blip>
          <a:stretch>
            <a:fillRect/>
          </a:stretch>
        </p:blipFill>
        <p:spPr>
          <a:xfrm>
            <a:off x="4572000" y="4148875"/>
            <a:ext cx="859400" cy="859400"/>
          </a:xfrm>
          <a:prstGeom prst="rect">
            <a:avLst/>
          </a:prstGeom>
          <a:noFill/>
          <a:ln>
            <a:noFill/>
          </a:ln>
        </p:spPr>
      </p:pic>
      <p:sp>
        <p:nvSpPr>
          <p:cNvPr id="195" name="Google Shape;195;p29"/>
          <p:cNvSpPr txBox="1"/>
          <p:nvPr/>
        </p:nvSpPr>
        <p:spPr>
          <a:xfrm>
            <a:off x="5431400" y="4215725"/>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zadanie 3...</a:t>
            </a:r>
            <a:endParaRPr sz="3000">
              <a:solidFill>
                <a:srgbClr val="EFEFEF"/>
              </a:solidFill>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19" name="Shape 1119"/>
        <p:cNvGrpSpPr/>
        <p:nvPr/>
      </p:nvGrpSpPr>
      <p:grpSpPr>
        <a:xfrm>
          <a:off x="0" y="0"/>
          <a:ext cx="0" cy="0"/>
          <a:chOff x="0" y="0"/>
          <a:chExt cx="0" cy="0"/>
        </a:xfrm>
      </p:grpSpPr>
      <p:sp>
        <p:nvSpPr>
          <p:cNvPr id="1120" name="Google Shape;1120;p182"/>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Coding time!</a:t>
            </a:r>
            <a:endParaRPr i="1" sz="4800">
              <a:solidFill>
                <a:srgbClr val="FFFFFF"/>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24" name="Shape 1124"/>
        <p:cNvGrpSpPr/>
        <p:nvPr/>
      </p:nvGrpSpPr>
      <p:grpSpPr>
        <a:xfrm>
          <a:off x="0" y="0"/>
          <a:ext cx="0" cy="0"/>
          <a:chOff x="0" y="0"/>
          <a:chExt cx="0" cy="0"/>
        </a:xfrm>
      </p:grpSpPr>
      <p:sp>
        <p:nvSpPr>
          <p:cNvPr id="1125" name="Google Shape;1125;p183"/>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Older movies</a:t>
            </a:r>
            <a:endParaRPr i="1" sz="4800">
              <a:solidFill>
                <a:srgbClr val="FFFFFF"/>
              </a:solidFill>
            </a:endParaRPr>
          </a:p>
        </p:txBody>
      </p:sp>
      <p:sp>
        <p:nvSpPr>
          <p:cNvPr id="1126" name="Google Shape;1126;p183"/>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Improve the example movie program from above so that it shows the titles of movies released before year 2000, using functional programming.</a:t>
            </a:r>
            <a:endParaRPr sz="2400">
              <a:solidFill>
                <a:srgbClr val="EFEFEF"/>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30" name="Shape 1130"/>
        <p:cNvGrpSpPr/>
        <p:nvPr/>
      </p:nvGrpSpPr>
      <p:grpSpPr>
        <a:xfrm>
          <a:off x="0" y="0"/>
          <a:ext cx="0" cy="0"/>
          <a:chOff x="0" y="0"/>
          <a:chExt cx="0" cy="0"/>
        </a:xfrm>
      </p:grpSpPr>
      <p:sp>
        <p:nvSpPr>
          <p:cNvPr id="1131" name="Google Shape;1131;p184"/>
          <p:cNvSpPr txBox="1"/>
          <p:nvPr>
            <p:ph type="ctrTitle"/>
          </p:nvPr>
        </p:nvSpPr>
        <p:spPr>
          <a:xfrm>
            <a:off x="798075" y="564100"/>
            <a:ext cx="3407100" cy="39411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const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movieList</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title</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32F62"/>
                </a:solidFill>
                <a:highlight>
                  <a:srgbClr val="F6F8FA"/>
                </a:highlight>
                <a:latin typeface="Courier New"/>
                <a:ea typeface="Courier New"/>
                <a:cs typeface="Courier New"/>
                <a:sym typeface="Courier New"/>
              </a:rPr>
              <a:t>"Batman"</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year</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1989</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director</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32F62"/>
                </a:solidFill>
                <a:highlight>
                  <a:srgbClr val="F6F8FA"/>
                </a:highlight>
                <a:latin typeface="Courier New"/>
                <a:ea typeface="Courier New"/>
                <a:cs typeface="Courier New"/>
                <a:sym typeface="Courier New"/>
              </a:rPr>
              <a:t>"Tim Burton"</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imdbRating</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7.6</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title</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32F62"/>
                </a:solidFill>
                <a:highlight>
                  <a:srgbClr val="F6F8FA"/>
                </a:highlight>
                <a:latin typeface="Courier New"/>
                <a:ea typeface="Courier New"/>
                <a:cs typeface="Courier New"/>
                <a:sym typeface="Courier New"/>
              </a:rPr>
              <a:t>"Batman Returns"</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year</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1992</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director</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32F62"/>
                </a:solidFill>
                <a:highlight>
                  <a:srgbClr val="F6F8FA"/>
                </a:highlight>
                <a:latin typeface="Courier New"/>
                <a:ea typeface="Courier New"/>
                <a:cs typeface="Courier New"/>
                <a:sym typeface="Courier New"/>
              </a:rPr>
              <a:t>"Tim Burton"</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imdbRating</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7.0</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6A737D"/>
              </a:solidFill>
              <a:highlight>
                <a:srgbClr val="FFFFFF"/>
              </a:highlight>
            </a:endParaRPr>
          </a:p>
        </p:txBody>
      </p:sp>
      <p:sp>
        <p:nvSpPr>
          <p:cNvPr id="1132" name="Google Shape;1132;p184"/>
          <p:cNvSpPr txBox="1"/>
          <p:nvPr/>
        </p:nvSpPr>
        <p:spPr>
          <a:xfrm>
            <a:off x="4303325" y="1647750"/>
            <a:ext cx="4896600" cy="1381200"/>
          </a:xfrm>
          <a:prstGeom prst="rect">
            <a:avLst/>
          </a:prstGeom>
          <a:noFill/>
          <a:ln>
            <a:noFill/>
          </a:ln>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pl">
                <a:solidFill>
                  <a:srgbClr val="6A737D"/>
                </a:solidFill>
                <a:highlight>
                  <a:srgbClr val="F6F8FA"/>
                </a:highlight>
                <a:latin typeface="Courier New"/>
                <a:ea typeface="Courier New"/>
                <a:cs typeface="Courier New"/>
                <a:sym typeface="Courier New"/>
              </a:rPr>
              <a:t>// TODO: Make an array of the titles of movies released before 2000</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(moviesBefore2000);</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6" name="Shape 1136"/>
        <p:cNvGrpSpPr/>
        <p:nvPr/>
      </p:nvGrpSpPr>
      <p:grpSpPr>
        <a:xfrm>
          <a:off x="0" y="0"/>
          <a:ext cx="0" cy="0"/>
          <a:chOff x="0" y="0"/>
          <a:chExt cx="0" cy="0"/>
        </a:xfrm>
      </p:grpSpPr>
      <p:sp>
        <p:nvSpPr>
          <p:cNvPr id="1137" name="Google Shape;1137;p185"/>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Government forms</a:t>
            </a:r>
            <a:endParaRPr i="1" sz="4800">
              <a:solidFill>
                <a:srgbClr val="FFFFFF"/>
              </a:solidFill>
            </a:endParaRPr>
          </a:p>
        </p:txBody>
      </p:sp>
      <p:sp>
        <p:nvSpPr>
          <p:cNvPr id="1138" name="Google Shape;1138;p185"/>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Complete the following program to compute and show the names of political forms ending with "cy".</a:t>
            </a:r>
            <a:endParaRPr sz="2400">
              <a:solidFill>
                <a:srgbClr val="EFEFEF"/>
              </a:solidFill>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42" name="Shape 1142"/>
        <p:cNvGrpSpPr/>
        <p:nvPr/>
      </p:nvGrpSpPr>
      <p:grpSpPr>
        <a:xfrm>
          <a:off x="0" y="0"/>
          <a:ext cx="0" cy="0"/>
          <a:chOff x="0" y="0"/>
          <a:chExt cx="0" cy="0"/>
        </a:xfrm>
      </p:grpSpPr>
      <p:sp>
        <p:nvSpPr>
          <p:cNvPr id="1143" name="Google Shape;1143;p186"/>
          <p:cNvSpPr txBox="1"/>
          <p:nvPr>
            <p:ph type="ctrTitle"/>
          </p:nvPr>
        </p:nvSpPr>
        <p:spPr>
          <a:xfrm>
            <a:off x="505300" y="499300"/>
            <a:ext cx="3328800" cy="38058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governmentForms</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name</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"Plutocracy"</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definition</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"Rule by the wealthy"</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600">
                <a:solidFill>
                  <a:srgbClr val="24292E"/>
                </a:solidFill>
                <a:highlight>
                  <a:srgbClr val="F6F8FA"/>
                </a:highlight>
                <a:latin typeface="Courier New"/>
                <a:ea typeface="Courier New"/>
                <a:cs typeface="Courier New"/>
                <a:sym typeface="Courier New"/>
              </a:rPr>
              <a:t>,</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name</a:t>
            </a:r>
            <a:r>
              <a:rPr lang="pl" sz="600">
                <a:solidFill>
                  <a:srgbClr val="D73A49"/>
                </a:solidFill>
                <a:highlight>
                  <a:srgbClr val="F6F8FA"/>
                </a:highlight>
                <a:latin typeface="Courier New"/>
                <a:ea typeface="Courier New"/>
                <a:cs typeface="Courier New"/>
                <a:sym typeface="Courier New"/>
              </a:rPr>
              <a:t>:</a:t>
            </a:r>
            <a:r>
              <a:rPr lang="pl" sz="600">
                <a:solidFill>
                  <a:srgbClr val="24292E"/>
                </a:solidFill>
                <a:highlight>
                  <a:srgbClr val="F6F8FA"/>
                </a:highlight>
                <a:latin typeface="Courier New"/>
                <a:ea typeface="Courier New"/>
                <a:cs typeface="Courier New"/>
                <a:sym typeface="Courier New"/>
              </a:rPr>
              <a:t> </a:t>
            </a:r>
            <a:r>
              <a:rPr lang="pl" sz="600">
                <a:solidFill>
                  <a:srgbClr val="032F62"/>
                </a:solidFill>
                <a:highlight>
                  <a:srgbClr val="F6F8FA"/>
                </a:highlight>
                <a:latin typeface="Courier New"/>
                <a:ea typeface="Courier New"/>
                <a:cs typeface="Courier New"/>
                <a:sym typeface="Courier New"/>
              </a:rPr>
              <a:t>"Oligarchy"</a:t>
            </a:r>
            <a:r>
              <a:rPr lang="pl" sz="600">
                <a:solidFill>
                  <a:srgbClr val="24292E"/>
                </a:solidFill>
                <a:highlight>
                  <a:srgbClr val="F6F8FA"/>
                </a:highlight>
                <a:latin typeface="Courier New"/>
                <a:ea typeface="Courier New"/>
                <a:cs typeface="Courier New"/>
                <a:sym typeface="Courier New"/>
              </a:rPr>
              <a:t>,</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definition</a:t>
            </a:r>
            <a:r>
              <a:rPr lang="pl" sz="600">
                <a:solidFill>
                  <a:srgbClr val="D73A49"/>
                </a:solidFill>
                <a:highlight>
                  <a:srgbClr val="F6F8FA"/>
                </a:highlight>
                <a:latin typeface="Courier New"/>
                <a:ea typeface="Courier New"/>
                <a:cs typeface="Courier New"/>
                <a:sym typeface="Courier New"/>
              </a:rPr>
              <a:t>:</a:t>
            </a:r>
            <a:r>
              <a:rPr lang="pl" sz="600">
                <a:solidFill>
                  <a:srgbClr val="24292E"/>
                </a:solidFill>
                <a:highlight>
                  <a:srgbClr val="F6F8FA"/>
                </a:highlight>
                <a:latin typeface="Courier New"/>
                <a:ea typeface="Courier New"/>
                <a:cs typeface="Courier New"/>
                <a:sym typeface="Courier New"/>
              </a:rPr>
              <a:t> </a:t>
            </a:r>
            <a:r>
              <a:rPr lang="pl" sz="600">
                <a:solidFill>
                  <a:srgbClr val="032F62"/>
                </a:solidFill>
                <a:highlight>
                  <a:srgbClr val="F6F8FA"/>
                </a:highlight>
                <a:latin typeface="Courier New"/>
                <a:ea typeface="Courier New"/>
                <a:cs typeface="Courier New"/>
                <a:sym typeface="Courier New"/>
              </a:rPr>
              <a:t>"Rule by a small number of people"</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name</a:t>
            </a:r>
            <a:r>
              <a:rPr lang="pl" sz="600">
                <a:solidFill>
                  <a:srgbClr val="D73A49"/>
                </a:solidFill>
                <a:highlight>
                  <a:srgbClr val="F6F8FA"/>
                </a:highlight>
                <a:latin typeface="Courier New"/>
                <a:ea typeface="Courier New"/>
                <a:cs typeface="Courier New"/>
                <a:sym typeface="Courier New"/>
              </a:rPr>
              <a:t>:</a:t>
            </a:r>
            <a:r>
              <a:rPr lang="pl" sz="600">
                <a:solidFill>
                  <a:srgbClr val="24292E"/>
                </a:solidFill>
                <a:highlight>
                  <a:srgbClr val="F6F8FA"/>
                </a:highlight>
                <a:latin typeface="Courier New"/>
                <a:ea typeface="Courier New"/>
                <a:cs typeface="Courier New"/>
                <a:sym typeface="Courier New"/>
              </a:rPr>
              <a:t> </a:t>
            </a:r>
            <a:r>
              <a:rPr lang="pl" sz="600">
                <a:solidFill>
                  <a:srgbClr val="032F62"/>
                </a:solidFill>
                <a:highlight>
                  <a:srgbClr val="F6F8FA"/>
                </a:highlight>
                <a:latin typeface="Courier New"/>
                <a:ea typeface="Courier New"/>
                <a:cs typeface="Courier New"/>
                <a:sym typeface="Courier New"/>
              </a:rPr>
              <a:t>"Kleptocracy"</a:t>
            </a:r>
            <a:r>
              <a:rPr lang="pl" sz="600">
                <a:solidFill>
                  <a:srgbClr val="24292E"/>
                </a:solidFill>
                <a:highlight>
                  <a:srgbClr val="F6F8FA"/>
                </a:highlight>
                <a:latin typeface="Courier New"/>
                <a:ea typeface="Courier New"/>
                <a:cs typeface="Courier New"/>
                <a:sym typeface="Courier New"/>
              </a:rPr>
              <a:t>,</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definition</a:t>
            </a:r>
            <a:r>
              <a:rPr lang="pl" sz="600">
                <a:solidFill>
                  <a:srgbClr val="D73A49"/>
                </a:solidFill>
                <a:highlight>
                  <a:srgbClr val="F6F8FA"/>
                </a:highlight>
                <a:latin typeface="Courier New"/>
                <a:ea typeface="Courier New"/>
                <a:cs typeface="Courier New"/>
                <a:sym typeface="Courier New"/>
              </a:rPr>
              <a:t>:</a:t>
            </a:r>
            <a:r>
              <a:rPr lang="pl" sz="600">
                <a:solidFill>
                  <a:srgbClr val="24292E"/>
                </a:solidFill>
                <a:highlight>
                  <a:srgbClr val="F6F8FA"/>
                </a:highlight>
                <a:latin typeface="Courier New"/>
                <a:ea typeface="Courier New"/>
                <a:cs typeface="Courier New"/>
                <a:sym typeface="Courier New"/>
              </a:rPr>
              <a:t> </a:t>
            </a:r>
            <a:r>
              <a:rPr lang="pl" sz="600">
                <a:solidFill>
                  <a:srgbClr val="032F62"/>
                </a:solidFill>
                <a:highlight>
                  <a:srgbClr val="F6F8FA"/>
                </a:highlight>
                <a:latin typeface="Courier New"/>
                <a:ea typeface="Courier New"/>
                <a:cs typeface="Courier New"/>
                <a:sym typeface="Courier New"/>
              </a:rPr>
              <a:t>"Rule by the thieves"</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name</a:t>
            </a:r>
            <a:r>
              <a:rPr lang="pl" sz="600">
                <a:solidFill>
                  <a:srgbClr val="D73A49"/>
                </a:solidFill>
                <a:highlight>
                  <a:srgbClr val="F6F8FA"/>
                </a:highlight>
                <a:latin typeface="Courier New"/>
                <a:ea typeface="Courier New"/>
                <a:cs typeface="Courier New"/>
                <a:sym typeface="Courier New"/>
              </a:rPr>
              <a:t>:</a:t>
            </a:r>
            <a:r>
              <a:rPr lang="pl" sz="600">
                <a:solidFill>
                  <a:srgbClr val="24292E"/>
                </a:solidFill>
                <a:highlight>
                  <a:srgbClr val="F6F8FA"/>
                </a:highlight>
                <a:latin typeface="Courier New"/>
                <a:ea typeface="Courier New"/>
                <a:cs typeface="Courier New"/>
                <a:sym typeface="Courier New"/>
              </a:rPr>
              <a:t> </a:t>
            </a:r>
            <a:r>
              <a:rPr lang="pl" sz="600">
                <a:solidFill>
                  <a:srgbClr val="032F62"/>
                </a:solidFill>
                <a:highlight>
                  <a:srgbClr val="F6F8FA"/>
                </a:highlight>
                <a:latin typeface="Courier New"/>
                <a:ea typeface="Courier New"/>
                <a:cs typeface="Courier New"/>
                <a:sym typeface="Courier New"/>
              </a:rPr>
              <a:t>"Theocracy"</a:t>
            </a:r>
            <a:r>
              <a:rPr lang="pl" sz="600">
                <a:solidFill>
                  <a:srgbClr val="24292E"/>
                </a:solidFill>
                <a:highlight>
                  <a:srgbClr val="F6F8FA"/>
                </a:highlight>
                <a:latin typeface="Courier New"/>
                <a:ea typeface="Courier New"/>
                <a:cs typeface="Courier New"/>
                <a:sym typeface="Courier New"/>
              </a:rPr>
              <a:t>,</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definition</a:t>
            </a:r>
            <a:r>
              <a:rPr lang="pl" sz="600">
                <a:solidFill>
                  <a:srgbClr val="D73A49"/>
                </a:solidFill>
                <a:highlight>
                  <a:srgbClr val="F6F8FA"/>
                </a:highlight>
                <a:latin typeface="Courier New"/>
                <a:ea typeface="Courier New"/>
                <a:cs typeface="Courier New"/>
                <a:sym typeface="Courier New"/>
              </a:rPr>
              <a:t>:</a:t>
            </a:r>
            <a:r>
              <a:rPr lang="pl" sz="600">
                <a:solidFill>
                  <a:srgbClr val="24292E"/>
                </a:solidFill>
                <a:highlight>
                  <a:srgbClr val="F6F8FA"/>
                </a:highlight>
                <a:latin typeface="Courier New"/>
                <a:ea typeface="Courier New"/>
                <a:cs typeface="Courier New"/>
                <a:sym typeface="Courier New"/>
              </a:rPr>
              <a:t> </a:t>
            </a:r>
            <a:r>
              <a:rPr lang="pl" sz="600">
                <a:solidFill>
                  <a:srgbClr val="032F62"/>
                </a:solidFill>
                <a:highlight>
                  <a:srgbClr val="F6F8FA"/>
                </a:highlight>
                <a:latin typeface="Courier New"/>
                <a:ea typeface="Courier New"/>
                <a:cs typeface="Courier New"/>
                <a:sym typeface="Courier New"/>
              </a:rPr>
              <a:t>"Rule by a religious elite"</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name</a:t>
            </a:r>
            <a:r>
              <a:rPr lang="pl" sz="600">
                <a:solidFill>
                  <a:srgbClr val="D73A49"/>
                </a:solidFill>
                <a:highlight>
                  <a:srgbClr val="F6F8FA"/>
                </a:highlight>
                <a:latin typeface="Courier New"/>
                <a:ea typeface="Courier New"/>
                <a:cs typeface="Courier New"/>
                <a:sym typeface="Courier New"/>
              </a:rPr>
              <a:t>:</a:t>
            </a:r>
            <a:r>
              <a:rPr lang="pl" sz="600">
                <a:solidFill>
                  <a:srgbClr val="24292E"/>
                </a:solidFill>
                <a:highlight>
                  <a:srgbClr val="F6F8FA"/>
                </a:highlight>
                <a:latin typeface="Courier New"/>
                <a:ea typeface="Courier New"/>
                <a:cs typeface="Courier New"/>
                <a:sym typeface="Courier New"/>
              </a:rPr>
              <a:t> </a:t>
            </a:r>
            <a:r>
              <a:rPr lang="pl" sz="600">
                <a:solidFill>
                  <a:srgbClr val="032F62"/>
                </a:solidFill>
                <a:highlight>
                  <a:srgbClr val="F6F8FA"/>
                </a:highlight>
                <a:latin typeface="Courier New"/>
                <a:ea typeface="Courier New"/>
                <a:cs typeface="Courier New"/>
                <a:sym typeface="Courier New"/>
              </a:rPr>
              <a:t>"Democracy"</a:t>
            </a:r>
            <a:r>
              <a:rPr lang="pl" sz="600">
                <a:solidFill>
                  <a:srgbClr val="24292E"/>
                </a:solidFill>
                <a:highlight>
                  <a:srgbClr val="F6F8FA"/>
                </a:highlight>
                <a:latin typeface="Courier New"/>
                <a:ea typeface="Courier New"/>
                <a:cs typeface="Courier New"/>
                <a:sym typeface="Courier New"/>
              </a:rPr>
              <a:t>,</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definition</a:t>
            </a:r>
            <a:r>
              <a:rPr lang="pl" sz="600">
                <a:solidFill>
                  <a:srgbClr val="D73A49"/>
                </a:solidFill>
                <a:highlight>
                  <a:srgbClr val="F6F8FA"/>
                </a:highlight>
                <a:latin typeface="Courier New"/>
                <a:ea typeface="Courier New"/>
                <a:cs typeface="Courier New"/>
                <a:sym typeface="Courier New"/>
              </a:rPr>
              <a:t>:</a:t>
            </a:r>
            <a:r>
              <a:rPr lang="pl" sz="600">
                <a:solidFill>
                  <a:srgbClr val="24292E"/>
                </a:solidFill>
                <a:highlight>
                  <a:srgbClr val="F6F8FA"/>
                </a:highlight>
                <a:latin typeface="Courier New"/>
                <a:ea typeface="Courier New"/>
                <a:cs typeface="Courier New"/>
                <a:sym typeface="Courier New"/>
              </a:rPr>
              <a:t> </a:t>
            </a:r>
            <a:r>
              <a:rPr lang="pl" sz="600">
                <a:solidFill>
                  <a:srgbClr val="032F62"/>
                </a:solidFill>
                <a:highlight>
                  <a:srgbClr val="F6F8FA"/>
                </a:highlight>
                <a:latin typeface="Courier New"/>
                <a:ea typeface="Courier New"/>
                <a:cs typeface="Courier New"/>
                <a:sym typeface="Courier New"/>
              </a:rPr>
              <a:t>"Rule by the people"</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name</a:t>
            </a:r>
            <a:r>
              <a:rPr lang="pl" sz="600">
                <a:solidFill>
                  <a:srgbClr val="D73A49"/>
                </a:solidFill>
                <a:highlight>
                  <a:srgbClr val="F6F8FA"/>
                </a:highlight>
                <a:latin typeface="Courier New"/>
                <a:ea typeface="Courier New"/>
                <a:cs typeface="Courier New"/>
                <a:sym typeface="Courier New"/>
              </a:rPr>
              <a:t>:</a:t>
            </a:r>
            <a:r>
              <a:rPr lang="pl" sz="600">
                <a:solidFill>
                  <a:srgbClr val="24292E"/>
                </a:solidFill>
                <a:highlight>
                  <a:srgbClr val="F6F8FA"/>
                </a:highlight>
                <a:latin typeface="Courier New"/>
                <a:ea typeface="Courier New"/>
                <a:cs typeface="Courier New"/>
                <a:sym typeface="Courier New"/>
              </a:rPr>
              <a:t> </a:t>
            </a:r>
            <a:r>
              <a:rPr lang="pl" sz="600">
                <a:solidFill>
                  <a:srgbClr val="032F62"/>
                </a:solidFill>
                <a:highlight>
                  <a:srgbClr val="F6F8FA"/>
                </a:highlight>
                <a:latin typeface="Courier New"/>
                <a:ea typeface="Courier New"/>
                <a:cs typeface="Courier New"/>
                <a:sym typeface="Courier New"/>
              </a:rPr>
              <a:t>"Autocracy"</a:t>
            </a:r>
            <a:r>
              <a:rPr lang="pl" sz="600">
                <a:solidFill>
                  <a:srgbClr val="24292E"/>
                </a:solidFill>
                <a:highlight>
                  <a:srgbClr val="F6F8FA"/>
                </a:highlight>
                <a:latin typeface="Courier New"/>
                <a:ea typeface="Courier New"/>
                <a:cs typeface="Courier New"/>
                <a:sym typeface="Courier New"/>
              </a:rPr>
              <a:t>,</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definition</a:t>
            </a:r>
            <a:r>
              <a:rPr lang="pl" sz="600">
                <a:solidFill>
                  <a:srgbClr val="D73A49"/>
                </a:solidFill>
                <a:highlight>
                  <a:srgbClr val="F6F8FA"/>
                </a:highlight>
                <a:latin typeface="Courier New"/>
                <a:ea typeface="Courier New"/>
                <a:cs typeface="Courier New"/>
                <a:sym typeface="Courier New"/>
              </a:rPr>
              <a:t>:</a:t>
            </a:r>
            <a:r>
              <a:rPr lang="pl" sz="600">
                <a:solidFill>
                  <a:srgbClr val="24292E"/>
                </a:solidFill>
                <a:highlight>
                  <a:srgbClr val="F6F8FA"/>
                </a:highlight>
                <a:latin typeface="Courier New"/>
                <a:ea typeface="Courier New"/>
                <a:cs typeface="Courier New"/>
                <a:sym typeface="Courier New"/>
              </a:rPr>
              <a:t> </a:t>
            </a:r>
            <a:r>
              <a:rPr lang="pl" sz="600">
                <a:solidFill>
                  <a:srgbClr val="032F62"/>
                </a:solidFill>
                <a:highlight>
                  <a:srgbClr val="F6F8FA"/>
                </a:highlight>
                <a:latin typeface="Courier New"/>
                <a:ea typeface="Courier New"/>
                <a:cs typeface="Courier New"/>
                <a:sym typeface="Courier New"/>
              </a:rPr>
              <a:t>"Rule by a single person"</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600">
                <a:solidFill>
                  <a:srgbClr val="24292E"/>
                </a:solidFill>
                <a:highlight>
                  <a:srgbClr val="F6F8FA"/>
                </a:highlight>
                <a:latin typeface="Courier New"/>
                <a:ea typeface="Courier New"/>
                <a:cs typeface="Courier New"/>
                <a:sym typeface="Courier New"/>
              </a:rPr>
              <a:t>  }</a:t>
            </a:r>
            <a:endParaRPr sz="6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400">
              <a:solidFill>
                <a:srgbClr val="6A737D"/>
              </a:solidFill>
              <a:highlight>
                <a:srgbClr val="FFFFFF"/>
              </a:highlight>
            </a:endParaRPr>
          </a:p>
        </p:txBody>
      </p:sp>
      <p:sp>
        <p:nvSpPr>
          <p:cNvPr id="1144" name="Google Shape;1144;p186"/>
          <p:cNvSpPr txBox="1"/>
          <p:nvPr/>
        </p:nvSpPr>
        <p:spPr>
          <a:xfrm>
            <a:off x="3946350" y="741775"/>
            <a:ext cx="5119500" cy="3555000"/>
          </a:xfrm>
          <a:prstGeom prst="rect">
            <a:avLst/>
          </a:prstGeom>
          <a:noFill/>
          <a:ln>
            <a:noFill/>
          </a:ln>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pl">
                <a:solidFill>
                  <a:srgbClr val="6A737D"/>
                </a:solidFill>
                <a:highlight>
                  <a:srgbClr val="F6F8FA"/>
                </a:highlight>
                <a:latin typeface="Courier New"/>
                <a:ea typeface="Courier New"/>
                <a:cs typeface="Courier New"/>
                <a:sym typeface="Courier New"/>
              </a:rPr>
              <a:t>// TODO: compute the formsEndingWithCy array</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A737D"/>
                </a:solidFill>
                <a:highlight>
                  <a:srgbClr val="F6F8FA"/>
                </a:highlight>
                <a:latin typeface="Courier New"/>
                <a:ea typeface="Courier New"/>
                <a:cs typeface="Courier New"/>
                <a:sym typeface="Courier New"/>
              </a:rPr>
              <a:t>// Should show [</a:t>
            </a:r>
            <a:endParaRPr>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A737D"/>
                </a:solidFill>
                <a:highlight>
                  <a:srgbClr val="F6F8FA"/>
                </a:highlight>
                <a:latin typeface="Courier New"/>
                <a:ea typeface="Courier New"/>
                <a:cs typeface="Courier New"/>
                <a:sym typeface="Courier New"/>
              </a:rPr>
              <a:t>"Plutocracy", </a:t>
            </a:r>
            <a:endParaRPr>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A737D"/>
                </a:solidFill>
                <a:highlight>
                  <a:srgbClr val="F6F8FA"/>
                </a:highlight>
                <a:latin typeface="Courier New"/>
                <a:ea typeface="Courier New"/>
                <a:cs typeface="Courier New"/>
                <a:sym typeface="Courier New"/>
              </a:rPr>
              <a:t>"Kleptocracy", </a:t>
            </a:r>
            <a:endParaRPr>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A737D"/>
                </a:solidFill>
                <a:highlight>
                  <a:srgbClr val="F6F8FA"/>
                </a:highlight>
                <a:latin typeface="Courier New"/>
                <a:ea typeface="Courier New"/>
                <a:cs typeface="Courier New"/>
                <a:sym typeface="Courier New"/>
              </a:rPr>
              <a:t>"Theocracy", </a:t>
            </a:r>
            <a:endParaRPr>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A737D"/>
                </a:solidFill>
                <a:highlight>
                  <a:srgbClr val="F6F8FA"/>
                </a:highlight>
                <a:latin typeface="Courier New"/>
                <a:ea typeface="Courier New"/>
                <a:cs typeface="Courier New"/>
                <a:sym typeface="Courier New"/>
              </a:rPr>
              <a:t>"Democracy", </a:t>
            </a:r>
            <a:endParaRPr>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A737D"/>
                </a:solidFill>
                <a:highlight>
                  <a:srgbClr val="F6F8FA"/>
                </a:highlight>
                <a:latin typeface="Courier New"/>
                <a:ea typeface="Courier New"/>
                <a:cs typeface="Courier New"/>
                <a:sym typeface="Courier New"/>
              </a:rPr>
              <a:t>"Autocracy"</a:t>
            </a:r>
            <a:endParaRPr>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A737D"/>
                </a:solidFill>
                <a:highlight>
                  <a:srgbClr val="F6F8FA"/>
                </a:highlight>
                <a:latin typeface="Courier New"/>
                <a:ea typeface="Courier New"/>
                <a:cs typeface="Courier New"/>
                <a:sym typeface="Courier New"/>
              </a:rPr>
              <a:t>]</a:t>
            </a:r>
            <a:endParaRPr>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a:solidFill>
                  <a:srgbClr val="6F42C1"/>
                </a:solidFill>
                <a:highlight>
                  <a:srgbClr val="F6F8FA"/>
                </a:highlight>
                <a:latin typeface="Courier New"/>
                <a:ea typeface="Courier New"/>
                <a:cs typeface="Courier New"/>
                <a:sym typeface="Courier New"/>
              </a:rPr>
              <a:t>console</a:t>
            </a:r>
            <a:r>
              <a:rPr lang="pl">
                <a:solidFill>
                  <a:srgbClr val="24292E"/>
                </a:solidFill>
                <a:highlight>
                  <a:srgbClr val="F6F8FA"/>
                </a:highlight>
                <a:latin typeface="Courier New"/>
                <a:ea typeface="Courier New"/>
                <a:cs typeface="Courier New"/>
                <a:sym typeface="Courier New"/>
              </a:rPr>
              <a:t>.</a:t>
            </a:r>
            <a:r>
              <a:rPr lang="pl">
                <a:solidFill>
                  <a:srgbClr val="005CC5"/>
                </a:solidFill>
                <a:highlight>
                  <a:srgbClr val="F6F8FA"/>
                </a:highlight>
                <a:latin typeface="Courier New"/>
                <a:ea typeface="Courier New"/>
                <a:cs typeface="Courier New"/>
                <a:sym typeface="Courier New"/>
              </a:rPr>
              <a:t>log</a:t>
            </a:r>
            <a:r>
              <a:rPr lang="pl">
                <a:solidFill>
                  <a:srgbClr val="24292E"/>
                </a:solidFill>
                <a:highlight>
                  <a:srgbClr val="F6F8FA"/>
                </a:highlight>
                <a:latin typeface="Courier New"/>
                <a:ea typeface="Courier New"/>
                <a:cs typeface="Courier New"/>
                <a:sym typeface="Courier New"/>
              </a:rPr>
              <a:t>(formsEndingWithCy);</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48" name="Shape 1148"/>
        <p:cNvGrpSpPr/>
        <p:nvPr/>
      </p:nvGrpSpPr>
      <p:grpSpPr>
        <a:xfrm>
          <a:off x="0" y="0"/>
          <a:ext cx="0" cy="0"/>
          <a:chOff x="0" y="0"/>
          <a:chExt cx="0" cy="0"/>
        </a:xfrm>
      </p:grpSpPr>
      <p:sp>
        <p:nvSpPr>
          <p:cNvPr id="1149" name="Google Shape;1149;p187"/>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Arrays sum</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1150" name="Google Shape;1150;p187"/>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Complete the following program to compute and show the total sum of the values in each of the arrays.</a:t>
            </a:r>
            <a:endParaRPr sz="2400">
              <a:solidFill>
                <a:srgbClr val="EFEFEF"/>
              </a:solidFill>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54" name="Shape 1154"/>
        <p:cNvGrpSpPr/>
        <p:nvPr/>
      </p:nvGrpSpPr>
      <p:grpSpPr>
        <a:xfrm>
          <a:off x="0" y="0"/>
          <a:ext cx="0" cy="0"/>
          <a:chOff x="0" y="0"/>
          <a:chExt cx="0" cy="0"/>
        </a:xfrm>
      </p:grpSpPr>
      <p:sp>
        <p:nvSpPr>
          <p:cNvPr id="1155" name="Google Shape;1155;p188"/>
          <p:cNvSpPr txBox="1"/>
          <p:nvPr>
            <p:ph type="ctrTitle"/>
          </p:nvPr>
        </p:nvSpPr>
        <p:spPr>
          <a:xfrm>
            <a:off x="677775" y="624250"/>
            <a:ext cx="8267700" cy="37974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pl" sz="2400">
                <a:solidFill>
                  <a:srgbClr val="D73A49"/>
                </a:solidFill>
                <a:highlight>
                  <a:srgbClr val="F6F8FA"/>
                </a:highlight>
                <a:latin typeface="Courier New"/>
                <a:ea typeface="Courier New"/>
                <a:cs typeface="Courier New"/>
                <a:sym typeface="Courier New"/>
              </a:rPr>
              <a:t>const</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arrays</a:t>
            </a:r>
            <a:r>
              <a:rPr lang="pl" sz="2400">
                <a:solidFill>
                  <a:srgbClr val="24292E"/>
                </a:solidFill>
                <a:highlight>
                  <a:srgbClr val="F6F8FA"/>
                </a:highlight>
                <a:latin typeface="Courier New"/>
                <a:ea typeface="Courier New"/>
                <a:cs typeface="Courier New"/>
                <a:sym typeface="Courier New"/>
              </a:rPr>
              <a:t> </a:t>
            </a:r>
            <a:r>
              <a:rPr lang="pl" sz="2400">
                <a:solidFill>
                  <a:srgbClr val="D73A49"/>
                </a:solidFill>
                <a:highlight>
                  <a:srgbClr val="F6F8FA"/>
                </a:highlight>
                <a:latin typeface="Courier New"/>
                <a:ea typeface="Courier New"/>
                <a:cs typeface="Courier New"/>
                <a:sym typeface="Courier New"/>
              </a:rPr>
              <a:t>=</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1</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4</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11</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3</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5</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7</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2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2400">
                <a:solidFill>
                  <a:srgbClr val="6A737D"/>
                </a:solidFill>
                <a:highlight>
                  <a:srgbClr val="F6F8FA"/>
                </a:highlight>
                <a:latin typeface="Courier New"/>
                <a:ea typeface="Courier New"/>
                <a:cs typeface="Courier New"/>
                <a:sym typeface="Courier New"/>
              </a:rPr>
              <a:t>// TODO: compute the value </a:t>
            </a:r>
            <a:endParaRPr sz="2400">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2400">
                <a:solidFill>
                  <a:srgbClr val="6A737D"/>
                </a:solidFill>
                <a:highlight>
                  <a:srgbClr val="F6F8FA"/>
                </a:highlight>
                <a:latin typeface="Courier New"/>
                <a:ea typeface="Courier New"/>
                <a:cs typeface="Courier New"/>
                <a:sym typeface="Courier New"/>
              </a:rPr>
              <a:t>of the arraysSum variable</a:t>
            </a:r>
            <a:endParaRPr sz="2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2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(arraysSum); </a:t>
            </a:r>
            <a:r>
              <a:rPr lang="pl" sz="2400">
                <a:solidFill>
                  <a:srgbClr val="6A737D"/>
                </a:solidFill>
                <a:highlight>
                  <a:srgbClr val="F6F8FA"/>
                </a:highlight>
                <a:latin typeface="Courier New"/>
                <a:ea typeface="Courier New"/>
                <a:cs typeface="Courier New"/>
                <a:sym typeface="Courier New"/>
              </a:rPr>
              <a:t>// Should show 31</a:t>
            </a:r>
            <a:endParaRPr sz="2400">
              <a:solidFill>
                <a:srgbClr val="6A737D"/>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2400">
              <a:solidFill>
                <a:srgbClr val="6A737D"/>
              </a:solidFill>
              <a:highlight>
                <a:srgbClr val="FFFFFF"/>
              </a:highlight>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59" name="Shape 1159"/>
        <p:cNvGrpSpPr/>
        <p:nvPr/>
      </p:nvGrpSpPr>
      <p:grpSpPr>
        <a:xfrm>
          <a:off x="0" y="0"/>
          <a:ext cx="0" cy="0"/>
          <a:chOff x="0" y="0"/>
          <a:chExt cx="0" cy="0"/>
        </a:xfrm>
      </p:grpSpPr>
      <p:sp>
        <p:nvSpPr>
          <p:cNvPr id="1160" name="Google Shape;1160;p189"/>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Student results</a:t>
            </a:r>
            <a:endParaRPr i="1" sz="4800">
              <a:solidFill>
                <a:srgbClr val="FFFFFF"/>
              </a:solidFill>
            </a:endParaRPr>
          </a:p>
        </p:txBody>
      </p:sp>
      <p:sp>
        <p:nvSpPr>
          <p:cNvPr id="1161" name="Google Shape;1161;p189"/>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Here's a program that shows female students results (name and average grade).</a:t>
            </a:r>
            <a:endParaRPr sz="2400">
              <a:solidFill>
                <a:srgbClr val="EFEFEF"/>
              </a:solidFill>
            </a:endParaRPr>
          </a:p>
          <a:p>
            <a:pPr indent="0" lvl="0" marL="0" rtl="0" algn="l">
              <a:spcBef>
                <a:spcPts val="0"/>
              </a:spcBef>
              <a:spcAft>
                <a:spcPts val="0"/>
              </a:spcAft>
              <a:buNone/>
            </a:pPr>
            <a:r>
              <a:t/>
            </a:r>
            <a:endParaRPr sz="2400">
              <a:solidFill>
                <a:srgbClr val="EFEFEF"/>
              </a:solidFill>
            </a:endParaRPr>
          </a:p>
          <a:p>
            <a:pPr indent="0" lvl="0" marL="0" rtl="0" algn="l">
              <a:spcBef>
                <a:spcPts val="0"/>
              </a:spcBef>
              <a:spcAft>
                <a:spcPts val="0"/>
              </a:spcAft>
              <a:buNone/>
            </a:pPr>
            <a:r>
              <a:rPr lang="pl" sz="2400">
                <a:solidFill>
                  <a:srgbClr val="EFEFEF"/>
                </a:solidFill>
              </a:rPr>
              <a:t>* </a:t>
            </a:r>
            <a:r>
              <a:rPr lang="pl" sz="2400">
                <a:solidFill>
                  <a:srgbClr val="EFEFEF"/>
                </a:solidFill>
              </a:rPr>
              <a:t>Refactor it using functional programming. Execution result must stay the same.</a:t>
            </a:r>
            <a:endParaRPr sz="2400">
              <a:solidFill>
                <a:srgbClr val="EFEFEF"/>
              </a:solidFill>
            </a:endParaRPr>
          </a:p>
        </p:txBody>
      </p:sp>
      <p:pic>
        <p:nvPicPr>
          <p:cNvPr descr="Execution result" id="1162" name="Google Shape;1162;p189"/>
          <p:cNvPicPr preferRelativeResize="0"/>
          <p:nvPr/>
        </p:nvPicPr>
        <p:blipFill>
          <a:blip r:embed="rId4">
            <a:alphaModFix/>
          </a:blip>
          <a:stretch>
            <a:fillRect/>
          </a:stretch>
        </p:blipFill>
        <p:spPr>
          <a:xfrm>
            <a:off x="7646100" y="3468500"/>
            <a:ext cx="1002125" cy="10970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66" name="Shape 1166"/>
        <p:cNvGrpSpPr/>
        <p:nvPr/>
      </p:nvGrpSpPr>
      <p:grpSpPr>
        <a:xfrm>
          <a:off x="0" y="0"/>
          <a:ext cx="0" cy="0"/>
          <a:chOff x="0" y="0"/>
          <a:chExt cx="0" cy="0"/>
        </a:xfrm>
      </p:grpSpPr>
      <p:sp>
        <p:nvSpPr>
          <p:cNvPr id="1167" name="Google Shape;1167;p190"/>
          <p:cNvSpPr txBox="1"/>
          <p:nvPr>
            <p:ph type="ctrTitle"/>
          </p:nvPr>
        </p:nvSpPr>
        <p:spPr>
          <a:xfrm>
            <a:off x="677775" y="624250"/>
            <a:ext cx="2101500" cy="41919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pl" sz="800">
                <a:solidFill>
                  <a:srgbClr val="D73A49"/>
                </a:solidFill>
                <a:highlight>
                  <a:srgbClr val="F6F8FA"/>
                </a:highlight>
                <a:latin typeface="Courier New"/>
                <a:ea typeface="Courier New"/>
                <a:cs typeface="Courier New"/>
                <a:sym typeface="Courier New"/>
              </a:rPr>
              <a:t>const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students</a:t>
            </a:r>
            <a:r>
              <a:rPr lang="pl" sz="800">
                <a:solidFill>
                  <a:srgbClr val="24292E"/>
                </a:solidFill>
                <a:highlight>
                  <a:srgbClr val="F6F8FA"/>
                </a:highlight>
                <a:latin typeface="Courier New"/>
                <a:ea typeface="Courier New"/>
                <a:cs typeface="Courier New"/>
                <a:sym typeface="Courier New"/>
              </a:rPr>
              <a:t> </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name</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"Anna"</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sex</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"f"</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grades</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4.5</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3.5</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4</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name</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"Dennis"</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sex</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"m"</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country</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"Germany"</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grades</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5</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1.5</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4</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name</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"Martha"</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sex</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"f"</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grades</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5</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4</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2.5</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3</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name</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"Brock"</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sex</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32F62"/>
                </a:solidFill>
                <a:highlight>
                  <a:srgbClr val="F6F8FA"/>
                </a:highlight>
                <a:latin typeface="Courier New"/>
                <a:ea typeface="Courier New"/>
                <a:cs typeface="Courier New"/>
                <a:sym typeface="Courier New"/>
              </a:rPr>
              <a:t>"m"</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grades</a:t>
            </a:r>
            <a:r>
              <a:rPr lang="pl" sz="800">
                <a:solidFill>
                  <a:srgbClr val="D73A49"/>
                </a:solidFill>
                <a:highlight>
                  <a:srgbClr val="F6F8FA"/>
                </a:highlight>
                <a:latin typeface="Courier New"/>
                <a:ea typeface="Courier New"/>
                <a:cs typeface="Courier New"/>
                <a:sym typeface="Courier New"/>
              </a:rPr>
              <a:t>:</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4</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3</a:t>
            </a:r>
            <a:r>
              <a:rPr lang="pl" sz="800">
                <a:solidFill>
                  <a:srgbClr val="24292E"/>
                </a:solidFill>
                <a:highlight>
                  <a:srgbClr val="F6F8FA"/>
                </a:highlight>
                <a:latin typeface="Courier New"/>
                <a:ea typeface="Courier New"/>
                <a:cs typeface="Courier New"/>
                <a:sym typeface="Courier New"/>
              </a:rPr>
              <a:t>, </a:t>
            </a:r>
            <a:r>
              <a:rPr lang="pl" sz="800">
                <a:solidFill>
                  <a:srgbClr val="005CC5"/>
                </a:solidFill>
                <a:highlight>
                  <a:srgbClr val="F6F8FA"/>
                </a:highlight>
                <a:latin typeface="Courier New"/>
                <a:ea typeface="Courier New"/>
                <a:cs typeface="Courier New"/>
                <a:sym typeface="Courier New"/>
              </a:rPr>
              <a:t>2</a:t>
            </a: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  }</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800">
                <a:solidFill>
                  <a:srgbClr val="24292E"/>
                </a:solidFill>
                <a:highlight>
                  <a:srgbClr val="F6F8FA"/>
                </a:highlight>
                <a:latin typeface="Courier New"/>
                <a:ea typeface="Courier New"/>
                <a:cs typeface="Courier New"/>
                <a:sym typeface="Courier New"/>
              </a:rPr>
              <a:t>];</a:t>
            </a:r>
            <a:endParaRPr sz="8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800">
              <a:solidFill>
                <a:srgbClr val="D73A49"/>
              </a:solidFill>
              <a:highlight>
                <a:srgbClr val="F6F8FA"/>
              </a:highlight>
              <a:latin typeface="Courier New"/>
              <a:ea typeface="Courier New"/>
              <a:cs typeface="Courier New"/>
              <a:sym typeface="Courier New"/>
            </a:endParaRPr>
          </a:p>
        </p:txBody>
      </p:sp>
      <p:sp>
        <p:nvSpPr>
          <p:cNvPr id="1168" name="Google Shape;1168;p190"/>
          <p:cNvSpPr txBox="1"/>
          <p:nvPr/>
        </p:nvSpPr>
        <p:spPr>
          <a:xfrm>
            <a:off x="3852125" y="271175"/>
            <a:ext cx="4944600" cy="4811700"/>
          </a:xfrm>
          <a:prstGeom prst="rect">
            <a:avLst/>
          </a:prstGeom>
          <a:noFill/>
          <a:ln>
            <a:noFill/>
          </a:ln>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pl" sz="1200">
                <a:solidFill>
                  <a:srgbClr val="6A737D"/>
                </a:solidFill>
                <a:highlight>
                  <a:srgbClr val="F6F8FA"/>
                </a:highlight>
                <a:latin typeface="Courier New"/>
                <a:ea typeface="Courier New"/>
                <a:cs typeface="Courier New"/>
                <a:sym typeface="Courier New"/>
              </a:rPr>
              <a:t>// Compute female student results</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const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femaleStudentsResults</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for</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const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student</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of</a:t>
            </a:r>
            <a:r>
              <a:rPr lang="pl" sz="1200">
                <a:solidFill>
                  <a:srgbClr val="24292E"/>
                </a:solidFill>
                <a:highlight>
                  <a:srgbClr val="F6F8FA"/>
                </a:highlight>
                <a:latin typeface="Courier New"/>
                <a:ea typeface="Courier New"/>
                <a:cs typeface="Courier New"/>
                <a:sym typeface="Courier New"/>
              </a:rPr>
              <a:t> students)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if</a:t>
            </a:r>
            <a:r>
              <a:rPr lang="pl" sz="1200">
                <a:solidFill>
                  <a:srgbClr val="24292E"/>
                </a:solidFill>
                <a:highlight>
                  <a:srgbClr val="F6F8FA"/>
                </a:highlight>
                <a:latin typeface="Courier New"/>
                <a:ea typeface="Courier New"/>
                <a:cs typeface="Courier New"/>
                <a:sym typeface="Courier New"/>
              </a:rPr>
              <a:t> (student.sex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32F62"/>
                </a:solidFill>
                <a:highlight>
                  <a:srgbClr val="F6F8FA"/>
                </a:highlight>
                <a:latin typeface="Courier New"/>
                <a:ea typeface="Courier New"/>
                <a:cs typeface="Courier New"/>
                <a:sym typeface="Courier New"/>
              </a:rPr>
              <a:t>"f"</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let</a:t>
            </a:r>
            <a:r>
              <a:rPr lang="pl" sz="1200">
                <a:solidFill>
                  <a:srgbClr val="24292E"/>
                </a:solidFill>
                <a:highlight>
                  <a:srgbClr val="F6F8FA"/>
                </a:highlight>
                <a:latin typeface="Courier New"/>
                <a:ea typeface="Courier New"/>
                <a:cs typeface="Courier New"/>
                <a:sym typeface="Courier New"/>
              </a:rPr>
              <a:t> gradesSum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0</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for</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const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grade</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of</a:t>
            </a:r>
            <a:r>
              <a:rPr lang="pl" sz="1200">
                <a:solidFill>
                  <a:srgbClr val="24292E"/>
                </a:solidFill>
                <a:highlight>
                  <a:srgbClr val="F6F8FA"/>
                </a:highlight>
                <a:latin typeface="Courier New"/>
                <a:ea typeface="Courier New"/>
                <a:cs typeface="Courier New"/>
                <a:sym typeface="Courier New"/>
              </a:rPr>
              <a:t> student.grades)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gradesSum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grade;</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const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averageGrade</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gradesSum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student.grades.</a:t>
            </a:r>
            <a:r>
              <a:rPr lang="pl" sz="1200">
                <a:solidFill>
                  <a:srgbClr val="005CC5"/>
                </a:solidFill>
                <a:highlight>
                  <a:srgbClr val="F6F8FA"/>
                </a:highlight>
                <a:latin typeface="Courier New"/>
                <a:ea typeface="Courier New"/>
                <a:cs typeface="Courier New"/>
                <a:sym typeface="Courier New"/>
              </a:rPr>
              <a:t>length</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femaleStudentsResults.</a:t>
            </a:r>
            <a:r>
              <a:rPr lang="pl" sz="1200">
                <a:solidFill>
                  <a:srgbClr val="005CC5"/>
                </a:solidFill>
                <a:highlight>
                  <a:srgbClr val="F6F8FA"/>
                </a:highlight>
                <a:latin typeface="Courier New"/>
                <a:ea typeface="Courier New"/>
                <a:cs typeface="Courier New"/>
                <a:sym typeface="Courier New"/>
              </a:rPr>
              <a:t>push</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name</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student.</a:t>
            </a:r>
            <a:r>
              <a:rPr lang="pl" sz="1200">
                <a:solidFill>
                  <a:srgbClr val="005CC5"/>
                </a:solidFill>
                <a:highlight>
                  <a:srgbClr val="F6F8FA"/>
                </a:highlight>
                <a:latin typeface="Courier New"/>
                <a:ea typeface="Courier New"/>
                <a:cs typeface="Courier New"/>
                <a:sym typeface="Courier New"/>
              </a:rPr>
              <a:t>name</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avgGrade</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averageGrade</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(femaleStudentsResults);</a:t>
            </a:r>
            <a:endParaRPr sz="1200"/>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2" name="Shape 1172"/>
        <p:cNvGrpSpPr/>
        <p:nvPr/>
      </p:nvGrpSpPr>
      <p:grpSpPr>
        <a:xfrm>
          <a:off x="0" y="0"/>
          <a:ext cx="0" cy="0"/>
          <a:chOff x="0" y="0"/>
          <a:chExt cx="0" cy="0"/>
        </a:xfrm>
      </p:grpSpPr>
      <p:sp>
        <p:nvSpPr>
          <p:cNvPr id="1173" name="Google Shape;1173;p191"/>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FINAL c</a:t>
            </a:r>
            <a:r>
              <a:rPr i="1" lang="pl" sz="4800">
                <a:solidFill>
                  <a:srgbClr val="FFFFFF"/>
                </a:solidFill>
              </a:rPr>
              <a:t>oding time!</a:t>
            </a:r>
            <a:endParaRPr i="1" sz="4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30"/>
          <p:cNvSpPr txBox="1"/>
          <p:nvPr/>
        </p:nvSpPr>
        <p:spPr>
          <a:xfrm>
            <a:off x="720000" y="1080000"/>
            <a:ext cx="6467400" cy="19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to learning</a:t>
            </a:r>
            <a:endParaRPr sz="6000">
              <a:solidFill>
                <a:srgbClr val="FFFFFF"/>
              </a:solidFil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7" name="Shape 1177"/>
        <p:cNvGrpSpPr/>
        <p:nvPr/>
      </p:nvGrpSpPr>
      <p:grpSpPr>
        <a:xfrm>
          <a:off x="0" y="0"/>
          <a:ext cx="0" cy="0"/>
          <a:chOff x="0" y="0"/>
          <a:chExt cx="0" cy="0"/>
        </a:xfrm>
      </p:grpSpPr>
      <p:sp>
        <p:nvSpPr>
          <p:cNvPr id="1178" name="Google Shape;1178;p192"/>
          <p:cNvSpPr txBox="1"/>
          <p:nvPr/>
        </p:nvSpPr>
        <p:spPr>
          <a:xfrm>
            <a:off x="720000" y="1080000"/>
            <a:ext cx="8051100" cy="20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Project: </a:t>
            </a:r>
            <a:endParaRPr sz="6000">
              <a:solidFill>
                <a:srgbClr val="FFFFFF"/>
              </a:solidFill>
            </a:endParaRPr>
          </a:p>
          <a:p>
            <a:pPr indent="0" lvl="0" marL="0" rtl="0" algn="l">
              <a:spcBef>
                <a:spcPts val="0"/>
              </a:spcBef>
              <a:spcAft>
                <a:spcPts val="0"/>
              </a:spcAft>
              <a:buNone/>
            </a:pPr>
            <a:r>
              <a:rPr lang="pl" sz="6000">
                <a:solidFill>
                  <a:srgbClr val="FFFFFF"/>
                </a:solidFill>
              </a:rPr>
              <a:t>a social news program</a:t>
            </a:r>
            <a:endParaRPr sz="6000">
              <a:solidFill>
                <a:srgbClr val="FFFFFF"/>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82" name="Shape 1182"/>
        <p:cNvGrpSpPr/>
        <p:nvPr/>
      </p:nvGrpSpPr>
      <p:grpSpPr>
        <a:xfrm>
          <a:off x="0" y="0"/>
          <a:ext cx="0" cy="0"/>
          <a:chOff x="0" y="0"/>
          <a:chExt cx="0" cy="0"/>
        </a:xfrm>
      </p:grpSpPr>
      <p:sp>
        <p:nvSpPr>
          <p:cNvPr id="1183" name="Google Shape;1183;p193"/>
          <p:cNvSpPr txBox="1"/>
          <p:nvPr/>
        </p:nvSpPr>
        <p:spPr>
          <a:xfrm>
            <a:off x="720000" y="1080000"/>
            <a:ext cx="8051100" cy="20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Project: </a:t>
            </a:r>
            <a:endParaRPr sz="6000">
              <a:solidFill>
                <a:srgbClr val="FFFFFF"/>
              </a:solidFill>
            </a:endParaRPr>
          </a:p>
          <a:p>
            <a:pPr indent="0" lvl="0" marL="0" rtl="0" algn="l">
              <a:spcBef>
                <a:spcPts val="0"/>
              </a:spcBef>
              <a:spcAft>
                <a:spcPts val="0"/>
              </a:spcAft>
              <a:buNone/>
            </a:pPr>
            <a:r>
              <a:rPr lang="pl" sz="6000">
                <a:solidFill>
                  <a:srgbClr val="FFFFFF"/>
                </a:solidFill>
              </a:rPr>
              <a:t>a social news program</a:t>
            </a:r>
            <a:endParaRPr sz="6000">
              <a:solidFill>
                <a:srgbClr val="FFFFFF"/>
              </a:solidFill>
            </a:endParaRPr>
          </a:p>
        </p:txBody>
      </p:sp>
      <p:sp>
        <p:nvSpPr>
          <p:cNvPr id="1184" name="Google Shape;1184;p193"/>
          <p:cNvSpPr txBox="1"/>
          <p:nvPr>
            <p:ph idx="1" type="subTitle"/>
          </p:nvPr>
        </p:nvSpPr>
        <p:spPr>
          <a:xfrm>
            <a:off x="718050" y="2854625"/>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Now that you've discovered the basics of programming, let's go ahead and build a real project.</a:t>
            </a:r>
            <a:endParaRPr sz="2400">
              <a:solidFill>
                <a:srgbClr val="EFEFEF"/>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88" name="Shape 1188"/>
        <p:cNvGrpSpPr/>
        <p:nvPr/>
      </p:nvGrpSpPr>
      <p:grpSpPr>
        <a:xfrm>
          <a:off x="0" y="0"/>
          <a:ext cx="0" cy="0"/>
          <a:chOff x="0" y="0"/>
          <a:chExt cx="0" cy="0"/>
        </a:xfrm>
      </p:grpSpPr>
      <p:sp>
        <p:nvSpPr>
          <p:cNvPr id="1189" name="Google Shape;1189;p194"/>
          <p:cNvSpPr txBox="1"/>
          <p:nvPr>
            <p:ph type="ctrTitle"/>
          </p:nvPr>
        </p:nvSpPr>
        <p:spPr>
          <a:xfrm>
            <a:off x="268775" y="144125"/>
            <a:ext cx="8730900" cy="4837200"/>
          </a:xfrm>
          <a:prstGeom prst="rect">
            <a:avLst/>
          </a:prstGeom>
        </p:spPr>
        <p:txBody>
          <a:bodyPr anchorCtr="0" anchor="t" bIns="91425" lIns="91425" spcFirstLastPara="1" rIns="91425" wrap="square" tIns="91425">
            <a:noAutofit/>
          </a:bodyPr>
          <a:lstStyle/>
          <a:p>
            <a:pPr indent="190500" lvl="0" marL="0" marR="38100" rtl="0" algn="l">
              <a:lnSpc>
                <a:spcPct val="100000"/>
              </a:lnSpc>
              <a:spcBef>
                <a:spcPts val="1800"/>
              </a:spcBef>
              <a:spcAft>
                <a:spcPts val="0"/>
              </a:spcAft>
              <a:buNone/>
            </a:pPr>
            <a:r>
              <a:rPr b="1" lang="pl" sz="1700">
                <a:solidFill>
                  <a:srgbClr val="24292E"/>
                </a:solidFill>
              </a:rPr>
              <a:t>Functional requirements</a:t>
            </a:r>
            <a:endParaRPr b="1" sz="1700">
              <a:solidFill>
                <a:srgbClr val="24292E"/>
              </a:solidFill>
            </a:endParaRPr>
          </a:p>
          <a:p>
            <a:pPr indent="-304800" lvl="0" marL="457200" rtl="0" algn="l">
              <a:lnSpc>
                <a:spcPct val="100000"/>
              </a:lnSpc>
              <a:spcBef>
                <a:spcPts val="1200"/>
              </a:spcBef>
              <a:spcAft>
                <a:spcPts val="0"/>
              </a:spcAft>
              <a:buClr>
                <a:srgbClr val="24292E"/>
              </a:buClr>
              <a:buSzPts val="1200"/>
              <a:buChar char="●"/>
            </a:pPr>
            <a:r>
              <a:rPr lang="pl" sz="1200">
                <a:solidFill>
                  <a:srgbClr val="24292E"/>
                </a:solidFill>
              </a:rPr>
              <a:t>A link is defined by its title, its URL and its author (submitter).</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If a new link URL does not start with </a:t>
            </a:r>
            <a:r>
              <a:rPr lang="pl" sz="1000">
                <a:solidFill>
                  <a:srgbClr val="24292E"/>
                </a:solidFill>
                <a:latin typeface="Courier New"/>
                <a:ea typeface="Courier New"/>
                <a:cs typeface="Courier New"/>
                <a:sym typeface="Courier New"/>
              </a:rPr>
              <a:t>"http://"</a:t>
            </a:r>
            <a:r>
              <a:rPr lang="pl" sz="1200">
                <a:solidFill>
                  <a:srgbClr val="24292E"/>
                </a:solidFill>
              </a:rPr>
              <a:t> or </a:t>
            </a:r>
            <a:r>
              <a:rPr lang="pl" sz="1000">
                <a:solidFill>
                  <a:srgbClr val="24292E"/>
                </a:solidFill>
                <a:latin typeface="Courier New"/>
                <a:ea typeface="Courier New"/>
                <a:cs typeface="Courier New"/>
                <a:sym typeface="Courier New"/>
              </a:rPr>
              <a:t>"https://"</a:t>
            </a:r>
            <a:r>
              <a:rPr lang="pl" sz="1200">
                <a:solidFill>
                  <a:srgbClr val="24292E"/>
                </a:solidFill>
              </a:rPr>
              <a:t>, </a:t>
            </a:r>
            <a:r>
              <a:rPr lang="pl" sz="1000">
                <a:solidFill>
                  <a:srgbClr val="24292E"/>
                </a:solidFill>
                <a:latin typeface="Courier New"/>
                <a:ea typeface="Courier New"/>
                <a:cs typeface="Courier New"/>
                <a:sym typeface="Courier New"/>
              </a:rPr>
              <a:t>"http://"</a:t>
            </a:r>
            <a:r>
              <a:rPr lang="pl" sz="1200">
                <a:solidFill>
                  <a:srgbClr val="24292E"/>
                </a:solidFill>
              </a:rPr>
              <a:t> is automatically added to its beginning.</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At launch, the program displays a start menu with the possible actions in an alert window and asks the user for his choice. Possible actions are:</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Show the list of links.</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Add a new link.</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Remove an existing link.</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Quit the program.</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Showing the list of links displays the index (rank) and the properties of each link in an alert window, or a message in the absence of any link.</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When adding a link, the program asks the user for the new link properties (title, URL and author). The link is then created. Subsequently, it must appear in the shown links.</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When removing a link, the user is asked for the link index until it is correct. The associated link is then removed. Subsequently, it must disappear from the shown links. Removing a link is not possible if there are no existing links.</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After an action is performed, the start menu is shown again. This goes on until the user chooses to quit the program.</a:t>
            </a:r>
            <a:endParaRPr sz="1200">
              <a:solidFill>
                <a:srgbClr val="24292E"/>
              </a:solidFill>
            </a:endParaRPr>
          </a:p>
          <a:p>
            <a:pPr indent="190500" lvl="0" marL="0" marR="38100" rtl="0" algn="l">
              <a:lnSpc>
                <a:spcPct val="100000"/>
              </a:lnSpc>
              <a:spcBef>
                <a:spcPts val="1800"/>
              </a:spcBef>
              <a:spcAft>
                <a:spcPts val="0"/>
              </a:spcAft>
              <a:buNone/>
            </a:pPr>
            <a:r>
              <a:rPr b="1" lang="pl" sz="1700">
                <a:solidFill>
                  <a:srgbClr val="24292E"/>
                </a:solidFill>
              </a:rPr>
              <a:t>Technical requirements</a:t>
            </a:r>
            <a:endParaRPr b="1" sz="1700">
              <a:solidFill>
                <a:srgbClr val="24292E"/>
              </a:solidFill>
            </a:endParaRPr>
          </a:p>
          <a:p>
            <a:pPr indent="-304800" lvl="0" marL="457200" rtl="0" algn="l">
              <a:lnSpc>
                <a:spcPct val="100000"/>
              </a:lnSpc>
              <a:spcBef>
                <a:spcPts val="1200"/>
              </a:spcBef>
              <a:spcAft>
                <a:spcPts val="0"/>
              </a:spcAft>
              <a:buClr>
                <a:srgbClr val="24292E"/>
              </a:buClr>
              <a:buSzPts val="1200"/>
              <a:buChar char="●"/>
            </a:pPr>
            <a:r>
              <a:rPr lang="pl" sz="1200">
                <a:solidFill>
                  <a:srgbClr val="24292E"/>
                </a:solidFill>
              </a:rPr>
              <a:t>All your code should be correctly indented.</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Names should be wisely chosen and adhere to the camelCase convention.</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Code duplication should be avoided.</a:t>
            </a:r>
            <a:endParaRPr sz="1200">
              <a:solidFill>
                <a:srgbClr val="24292E"/>
              </a:solidFill>
            </a:endParaRPr>
          </a:p>
          <a:p>
            <a:pPr indent="0" lvl="0" marL="0" rtl="0" algn="l">
              <a:lnSpc>
                <a:spcPct val="100000"/>
              </a:lnSpc>
              <a:spcBef>
                <a:spcPts val="1200"/>
              </a:spcBef>
              <a:spcAft>
                <a:spcPts val="0"/>
              </a:spcAft>
              <a:buNone/>
            </a:pPr>
            <a:r>
              <a:t/>
            </a:r>
            <a:endParaRPr>
              <a:solidFill>
                <a:srgbClr val="434343"/>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93" name="Shape 1193"/>
        <p:cNvGrpSpPr/>
        <p:nvPr/>
      </p:nvGrpSpPr>
      <p:grpSpPr>
        <a:xfrm>
          <a:off x="0" y="0"/>
          <a:ext cx="0" cy="0"/>
          <a:chOff x="0" y="0"/>
          <a:chExt cx="0" cy="0"/>
        </a:xfrm>
      </p:grpSpPr>
      <p:sp>
        <p:nvSpPr>
          <p:cNvPr id="1194" name="Google Shape;1194;p195"/>
          <p:cNvSpPr txBox="1"/>
          <p:nvPr>
            <p:ph type="ctrTitle"/>
          </p:nvPr>
        </p:nvSpPr>
        <p:spPr>
          <a:xfrm>
            <a:off x="268775" y="144125"/>
            <a:ext cx="8730900" cy="4837200"/>
          </a:xfrm>
          <a:prstGeom prst="rect">
            <a:avLst/>
          </a:prstGeom>
        </p:spPr>
        <p:txBody>
          <a:bodyPr anchorCtr="0" anchor="t" bIns="91425" lIns="91425" spcFirstLastPara="1" rIns="91425" wrap="square" tIns="91425">
            <a:noAutofit/>
          </a:bodyPr>
          <a:lstStyle/>
          <a:p>
            <a:pPr indent="190500" lvl="0" marL="0" marR="38100" rtl="0" algn="l">
              <a:lnSpc>
                <a:spcPct val="100000"/>
              </a:lnSpc>
              <a:spcBef>
                <a:spcPts val="1800"/>
              </a:spcBef>
              <a:spcAft>
                <a:spcPts val="0"/>
              </a:spcAft>
              <a:buNone/>
            </a:pPr>
            <a:r>
              <a:rPr b="1" lang="pl" sz="1700">
                <a:solidFill>
                  <a:srgbClr val="24292E"/>
                </a:solidFill>
              </a:rPr>
              <a:t>Functional requirements</a:t>
            </a:r>
            <a:endParaRPr b="1" sz="1700">
              <a:solidFill>
                <a:srgbClr val="24292E"/>
              </a:solidFill>
            </a:endParaRPr>
          </a:p>
          <a:p>
            <a:pPr indent="-304800" lvl="0" marL="457200" rtl="0" algn="l">
              <a:lnSpc>
                <a:spcPct val="100000"/>
              </a:lnSpc>
              <a:spcBef>
                <a:spcPts val="1200"/>
              </a:spcBef>
              <a:spcAft>
                <a:spcPts val="0"/>
              </a:spcAft>
              <a:buClr>
                <a:srgbClr val="24292E"/>
              </a:buClr>
              <a:buSzPts val="1200"/>
              <a:buChar char="●"/>
            </a:pPr>
            <a:r>
              <a:rPr lang="pl" sz="1200">
                <a:solidFill>
                  <a:srgbClr val="24292E"/>
                </a:solidFill>
              </a:rPr>
              <a:t>A link is defined by its title, its URL and its author (submitter).</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If a new link URL does not start with </a:t>
            </a:r>
            <a:r>
              <a:rPr lang="pl" sz="1000">
                <a:solidFill>
                  <a:srgbClr val="24292E"/>
                </a:solidFill>
                <a:latin typeface="Courier New"/>
                <a:ea typeface="Courier New"/>
                <a:cs typeface="Courier New"/>
                <a:sym typeface="Courier New"/>
              </a:rPr>
              <a:t>"http://"</a:t>
            </a:r>
            <a:r>
              <a:rPr lang="pl" sz="1200">
                <a:solidFill>
                  <a:srgbClr val="24292E"/>
                </a:solidFill>
              </a:rPr>
              <a:t> or </a:t>
            </a:r>
            <a:r>
              <a:rPr lang="pl" sz="1000">
                <a:solidFill>
                  <a:srgbClr val="24292E"/>
                </a:solidFill>
                <a:latin typeface="Courier New"/>
                <a:ea typeface="Courier New"/>
                <a:cs typeface="Courier New"/>
                <a:sym typeface="Courier New"/>
              </a:rPr>
              <a:t>"https://"</a:t>
            </a:r>
            <a:r>
              <a:rPr lang="pl" sz="1200">
                <a:solidFill>
                  <a:srgbClr val="24292E"/>
                </a:solidFill>
              </a:rPr>
              <a:t>, </a:t>
            </a:r>
            <a:r>
              <a:rPr lang="pl" sz="1000">
                <a:solidFill>
                  <a:srgbClr val="24292E"/>
                </a:solidFill>
                <a:latin typeface="Courier New"/>
                <a:ea typeface="Courier New"/>
                <a:cs typeface="Courier New"/>
                <a:sym typeface="Courier New"/>
              </a:rPr>
              <a:t>"http://"</a:t>
            </a:r>
            <a:r>
              <a:rPr lang="pl" sz="1200">
                <a:solidFill>
                  <a:srgbClr val="24292E"/>
                </a:solidFill>
              </a:rPr>
              <a:t> is automatically added to its beginning.</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At launch, the program displays a start menu with the possible actions in an alert window and asks the user for his choice. Possible actions are:</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Show the list of links.</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Add a new link.</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Remove an existing link.</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Quit the program.</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Showing the list of links displays the index (rank) and the properties of each link in an alert window, or a message in the absence of any link.</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When adding a link, the program asks the user for the new link properties (title, URL and author). The link is then created. Subsequently, it must appear in the shown links.</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When removing a link, the user is asked for the link index until it is correct. The associated link is then removed. Subsequently, it must disappear from the shown links. Removing a link is not possible if there are no existing links.</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After an action is performed, the start menu is shown again. This goes on until the user chooses to quit the program.</a:t>
            </a:r>
            <a:endParaRPr sz="1200">
              <a:solidFill>
                <a:srgbClr val="24292E"/>
              </a:solidFill>
            </a:endParaRPr>
          </a:p>
          <a:p>
            <a:pPr indent="190500" lvl="0" marL="0" marR="38100" rtl="0" algn="l">
              <a:lnSpc>
                <a:spcPct val="100000"/>
              </a:lnSpc>
              <a:spcBef>
                <a:spcPts val="1800"/>
              </a:spcBef>
              <a:spcAft>
                <a:spcPts val="0"/>
              </a:spcAft>
              <a:buNone/>
            </a:pPr>
            <a:r>
              <a:rPr b="1" lang="pl" sz="1700">
                <a:solidFill>
                  <a:srgbClr val="24292E"/>
                </a:solidFill>
              </a:rPr>
              <a:t>Technical requirements</a:t>
            </a:r>
            <a:endParaRPr b="1" sz="1700">
              <a:solidFill>
                <a:srgbClr val="24292E"/>
              </a:solidFill>
            </a:endParaRPr>
          </a:p>
          <a:p>
            <a:pPr indent="-304800" lvl="0" marL="457200" rtl="0" algn="l">
              <a:lnSpc>
                <a:spcPct val="100000"/>
              </a:lnSpc>
              <a:spcBef>
                <a:spcPts val="1200"/>
              </a:spcBef>
              <a:spcAft>
                <a:spcPts val="0"/>
              </a:spcAft>
              <a:buClr>
                <a:srgbClr val="24292E"/>
              </a:buClr>
              <a:buSzPts val="1200"/>
              <a:buChar char="●"/>
            </a:pPr>
            <a:r>
              <a:rPr lang="pl" sz="1200">
                <a:solidFill>
                  <a:srgbClr val="24292E"/>
                </a:solidFill>
              </a:rPr>
              <a:t>All your code should be correctly indented.</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Names should be wisely chosen and adhere to the camelCase convention.</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Code duplication should be avoided.</a:t>
            </a:r>
            <a:endParaRPr sz="1200">
              <a:solidFill>
                <a:srgbClr val="24292E"/>
              </a:solidFill>
            </a:endParaRPr>
          </a:p>
          <a:p>
            <a:pPr indent="0" lvl="0" marL="0" rtl="0" algn="l">
              <a:lnSpc>
                <a:spcPct val="100000"/>
              </a:lnSpc>
              <a:spcBef>
                <a:spcPts val="1200"/>
              </a:spcBef>
              <a:spcAft>
                <a:spcPts val="0"/>
              </a:spcAft>
              <a:buNone/>
            </a:pPr>
            <a:r>
              <a:t/>
            </a:r>
            <a:endParaRPr>
              <a:solidFill>
                <a:srgbClr val="434343"/>
              </a:solidFill>
            </a:endParaRPr>
          </a:p>
        </p:txBody>
      </p:sp>
      <p:pic>
        <p:nvPicPr>
          <p:cNvPr descr="Start menu" id="1195" name="Google Shape;1195;p195"/>
          <p:cNvPicPr preferRelativeResize="0"/>
          <p:nvPr/>
        </p:nvPicPr>
        <p:blipFill>
          <a:blip r:embed="rId3">
            <a:alphaModFix/>
          </a:blip>
          <a:stretch>
            <a:fillRect/>
          </a:stretch>
        </p:blipFill>
        <p:spPr>
          <a:xfrm>
            <a:off x="1135750" y="752350"/>
            <a:ext cx="1584300" cy="1179950"/>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99" name="Shape 1199"/>
        <p:cNvGrpSpPr/>
        <p:nvPr/>
      </p:nvGrpSpPr>
      <p:grpSpPr>
        <a:xfrm>
          <a:off x="0" y="0"/>
          <a:ext cx="0" cy="0"/>
          <a:chOff x="0" y="0"/>
          <a:chExt cx="0" cy="0"/>
        </a:xfrm>
      </p:grpSpPr>
      <p:sp>
        <p:nvSpPr>
          <p:cNvPr id="1200" name="Google Shape;1200;p196"/>
          <p:cNvSpPr txBox="1"/>
          <p:nvPr>
            <p:ph type="ctrTitle"/>
          </p:nvPr>
        </p:nvSpPr>
        <p:spPr>
          <a:xfrm>
            <a:off x="268775" y="144125"/>
            <a:ext cx="8730900" cy="4837200"/>
          </a:xfrm>
          <a:prstGeom prst="rect">
            <a:avLst/>
          </a:prstGeom>
        </p:spPr>
        <p:txBody>
          <a:bodyPr anchorCtr="0" anchor="t" bIns="91425" lIns="91425" spcFirstLastPara="1" rIns="91425" wrap="square" tIns="91425">
            <a:noAutofit/>
          </a:bodyPr>
          <a:lstStyle/>
          <a:p>
            <a:pPr indent="190500" lvl="0" marL="0" marR="38100" rtl="0" algn="l">
              <a:lnSpc>
                <a:spcPct val="100000"/>
              </a:lnSpc>
              <a:spcBef>
                <a:spcPts val="1800"/>
              </a:spcBef>
              <a:spcAft>
                <a:spcPts val="0"/>
              </a:spcAft>
              <a:buNone/>
            </a:pPr>
            <a:r>
              <a:rPr b="1" lang="pl" sz="1700">
                <a:solidFill>
                  <a:srgbClr val="24292E"/>
                </a:solidFill>
              </a:rPr>
              <a:t>Functional requirements</a:t>
            </a:r>
            <a:endParaRPr b="1" sz="1700">
              <a:solidFill>
                <a:srgbClr val="24292E"/>
              </a:solidFill>
            </a:endParaRPr>
          </a:p>
          <a:p>
            <a:pPr indent="-304800" lvl="0" marL="457200" rtl="0" algn="l">
              <a:lnSpc>
                <a:spcPct val="100000"/>
              </a:lnSpc>
              <a:spcBef>
                <a:spcPts val="1200"/>
              </a:spcBef>
              <a:spcAft>
                <a:spcPts val="0"/>
              </a:spcAft>
              <a:buClr>
                <a:srgbClr val="24292E"/>
              </a:buClr>
              <a:buSzPts val="1200"/>
              <a:buChar char="●"/>
            </a:pPr>
            <a:r>
              <a:rPr lang="pl" sz="1200">
                <a:solidFill>
                  <a:srgbClr val="24292E"/>
                </a:solidFill>
              </a:rPr>
              <a:t>A link is defined by its title, its URL and its author (submitter).</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If a new link URL does not start with </a:t>
            </a:r>
            <a:r>
              <a:rPr lang="pl" sz="1000">
                <a:solidFill>
                  <a:srgbClr val="24292E"/>
                </a:solidFill>
                <a:latin typeface="Courier New"/>
                <a:ea typeface="Courier New"/>
                <a:cs typeface="Courier New"/>
                <a:sym typeface="Courier New"/>
              </a:rPr>
              <a:t>"http://"</a:t>
            </a:r>
            <a:r>
              <a:rPr lang="pl" sz="1200">
                <a:solidFill>
                  <a:srgbClr val="24292E"/>
                </a:solidFill>
              </a:rPr>
              <a:t> or </a:t>
            </a:r>
            <a:r>
              <a:rPr lang="pl" sz="1000">
                <a:solidFill>
                  <a:srgbClr val="24292E"/>
                </a:solidFill>
                <a:latin typeface="Courier New"/>
                <a:ea typeface="Courier New"/>
                <a:cs typeface="Courier New"/>
                <a:sym typeface="Courier New"/>
              </a:rPr>
              <a:t>"https://"</a:t>
            </a:r>
            <a:r>
              <a:rPr lang="pl" sz="1200">
                <a:solidFill>
                  <a:srgbClr val="24292E"/>
                </a:solidFill>
              </a:rPr>
              <a:t>, </a:t>
            </a:r>
            <a:r>
              <a:rPr lang="pl" sz="1000">
                <a:solidFill>
                  <a:srgbClr val="24292E"/>
                </a:solidFill>
                <a:latin typeface="Courier New"/>
                <a:ea typeface="Courier New"/>
                <a:cs typeface="Courier New"/>
                <a:sym typeface="Courier New"/>
              </a:rPr>
              <a:t>"http://"</a:t>
            </a:r>
            <a:r>
              <a:rPr lang="pl" sz="1200">
                <a:solidFill>
                  <a:srgbClr val="24292E"/>
                </a:solidFill>
              </a:rPr>
              <a:t> is automatically added to its beginning.</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At launch, the program displays a start menu with the possible actions in an alert window and asks the user for his choice. Possible actions are:</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Show the list of links.</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Add a new link.</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Remove an existing link.</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Quit the program.</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Showing the list of links displays the index (rank) and the properties of each link in an alert window, or a message in the absence of any link.</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When adding a link, the program asks the user for the new link properties (title, URL and author). The link is then created. Subsequently, it must appear in the shown links.</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When removing a link, the user is asked for the link index until it is correct. The associated link is then removed. Subsequently, it must disappear from the shown links. Removing a link is not possible if there are no existing links.</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After an action is performed, the start menu is shown again. This goes on until the user chooses to quit the program.</a:t>
            </a:r>
            <a:endParaRPr sz="1200">
              <a:solidFill>
                <a:srgbClr val="24292E"/>
              </a:solidFill>
            </a:endParaRPr>
          </a:p>
          <a:p>
            <a:pPr indent="190500" lvl="0" marL="0" marR="38100" rtl="0" algn="l">
              <a:lnSpc>
                <a:spcPct val="100000"/>
              </a:lnSpc>
              <a:spcBef>
                <a:spcPts val="1800"/>
              </a:spcBef>
              <a:spcAft>
                <a:spcPts val="0"/>
              </a:spcAft>
              <a:buNone/>
            </a:pPr>
            <a:r>
              <a:rPr b="1" lang="pl" sz="1700">
                <a:solidFill>
                  <a:srgbClr val="24292E"/>
                </a:solidFill>
              </a:rPr>
              <a:t>Technical requirements</a:t>
            </a:r>
            <a:endParaRPr b="1" sz="1700">
              <a:solidFill>
                <a:srgbClr val="24292E"/>
              </a:solidFill>
            </a:endParaRPr>
          </a:p>
          <a:p>
            <a:pPr indent="-304800" lvl="0" marL="457200" rtl="0" algn="l">
              <a:lnSpc>
                <a:spcPct val="100000"/>
              </a:lnSpc>
              <a:spcBef>
                <a:spcPts val="1200"/>
              </a:spcBef>
              <a:spcAft>
                <a:spcPts val="0"/>
              </a:spcAft>
              <a:buClr>
                <a:srgbClr val="24292E"/>
              </a:buClr>
              <a:buSzPts val="1200"/>
              <a:buChar char="●"/>
            </a:pPr>
            <a:r>
              <a:rPr lang="pl" sz="1200">
                <a:solidFill>
                  <a:srgbClr val="24292E"/>
                </a:solidFill>
              </a:rPr>
              <a:t>All your code should be correctly indented.</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Names should be wisely chosen and adhere to the camelCase convention.</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Code duplication should be avoided.</a:t>
            </a:r>
            <a:endParaRPr sz="1200">
              <a:solidFill>
                <a:srgbClr val="24292E"/>
              </a:solidFill>
            </a:endParaRPr>
          </a:p>
          <a:p>
            <a:pPr indent="0" lvl="0" marL="0" rtl="0" algn="l">
              <a:lnSpc>
                <a:spcPct val="100000"/>
              </a:lnSpc>
              <a:spcBef>
                <a:spcPts val="1200"/>
              </a:spcBef>
              <a:spcAft>
                <a:spcPts val="0"/>
              </a:spcAft>
              <a:buNone/>
            </a:pPr>
            <a:r>
              <a:t/>
            </a:r>
            <a:endParaRPr>
              <a:solidFill>
                <a:srgbClr val="434343"/>
              </a:solidFill>
            </a:endParaRPr>
          </a:p>
        </p:txBody>
      </p:sp>
      <p:pic>
        <p:nvPicPr>
          <p:cNvPr descr="Start menu" id="1201" name="Google Shape;1201;p196"/>
          <p:cNvPicPr preferRelativeResize="0"/>
          <p:nvPr/>
        </p:nvPicPr>
        <p:blipFill>
          <a:blip r:embed="rId3">
            <a:alphaModFix/>
          </a:blip>
          <a:stretch>
            <a:fillRect/>
          </a:stretch>
        </p:blipFill>
        <p:spPr>
          <a:xfrm>
            <a:off x="1135750" y="752350"/>
            <a:ext cx="1584300" cy="1179950"/>
          </a:xfrm>
          <a:prstGeom prst="rect">
            <a:avLst/>
          </a:prstGeom>
          <a:noFill/>
          <a:ln>
            <a:noFill/>
          </a:ln>
        </p:spPr>
      </p:pic>
      <p:pic>
        <p:nvPicPr>
          <p:cNvPr descr="Showing a link" id="1202" name="Google Shape;1202;p196"/>
          <p:cNvPicPr preferRelativeResize="0"/>
          <p:nvPr/>
        </p:nvPicPr>
        <p:blipFill>
          <a:blip r:embed="rId4">
            <a:alphaModFix/>
          </a:blip>
          <a:stretch>
            <a:fillRect/>
          </a:stretch>
        </p:blipFill>
        <p:spPr>
          <a:xfrm>
            <a:off x="2611525" y="1844725"/>
            <a:ext cx="2821350" cy="1033275"/>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06" name="Shape 1206"/>
        <p:cNvGrpSpPr/>
        <p:nvPr/>
      </p:nvGrpSpPr>
      <p:grpSpPr>
        <a:xfrm>
          <a:off x="0" y="0"/>
          <a:ext cx="0" cy="0"/>
          <a:chOff x="0" y="0"/>
          <a:chExt cx="0" cy="0"/>
        </a:xfrm>
      </p:grpSpPr>
      <p:sp>
        <p:nvSpPr>
          <p:cNvPr id="1207" name="Google Shape;1207;p197"/>
          <p:cNvSpPr txBox="1"/>
          <p:nvPr>
            <p:ph type="ctrTitle"/>
          </p:nvPr>
        </p:nvSpPr>
        <p:spPr>
          <a:xfrm>
            <a:off x="268775" y="144125"/>
            <a:ext cx="8730900" cy="4837200"/>
          </a:xfrm>
          <a:prstGeom prst="rect">
            <a:avLst/>
          </a:prstGeom>
        </p:spPr>
        <p:txBody>
          <a:bodyPr anchorCtr="0" anchor="t" bIns="91425" lIns="91425" spcFirstLastPara="1" rIns="91425" wrap="square" tIns="91425">
            <a:noAutofit/>
          </a:bodyPr>
          <a:lstStyle/>
          <a:p>
            <a:pPr indent="190500" lvl="0" marL="0" marR="38100" rtl="0" algn="l">
              <a:lnSpc>
                <a:spcPct val="100000"/>
              </a:lnSpc>
              <a:spcBef>
                <a:spcPts val="1800"/>
              </a:spcBef>
              <a:spcAft>
                <a:spcPts val="0"/>
              </a:spcAft>
              <a:buNone/>
            </a:pPr>
            <a:r>
              <a:rPr b="1" lang="pl" sz="1700">
                <a:solidFill>
                  <a:srgbClr val="24292E"/>
                </a:solidFill>
              </a:rPr>
              <a:t>Functional requirements</a:t>
            </a:r>
            <a:endParaRPr b="1" sz="1700">
              <a:solidFill>
                <a:srgbClr val="24292E"/>
              </a:solidFill>
            </a:endParaRPr>
          </a:p>
          <a:p>
            <a:pPr indent="-304800" lvl="0" marL="457200" rtl="0" algn="l">
              <a:lnSpc>
                <a:spcPct val="100000"/>
              </a:lnSpc>
              <a:spcBef>
                <a:spcPts val="1200"/>
              </a:spcBef>
              <a:spcAft>
                <a:spcPts val="0"/>
              </a:spcAft>
              <a:buClr>
                <a:srgbClr val="24292E"/>
              </a:buClr>
              <a:buSzPts val="1200"/>
              <a:buChar char="●"/>
            </a:pPr>
            <a:r>
              <a:rPr lang="pl" sz="1200">
                <a:solidFill>
                  <a:srgbClr val="24292E"/>
                </a:solidFill>
              </a:rPr>
              <a:t>A link is defined by its title, its URL and its author (submitter).</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If a new link URL does not start with </a:t>
            </a:r>
            <a:r>
              <a:rPr lang="pl" sz="1000">
                <a:solidFill>
                  <a:srgbClr val="24292E"/>
                </a:solidFill>
                <a:latin typeface="Courier New"/>
                <a:ea typeface="Courier New"/>
                <a:cs typeface="Courier New"/>
                <a:sym typeface="Courier New"/>
              </a:rPr>
              <a:t>"http://"</a:t>
            </a:r>
            <a:r>
              <a:rPr lang="pl" sz="1200">
                <a:solidFill>
                  <a:srgbClr val="24292E"/>
                </a:solidFill>
              </a:rPr>
              <a:t> or </a:t>
            </a:r>
            <a:r>
              <a:rPr lang="pl" sz="1000">
                <a:solidFill>
                  <a:srgbClr val="24292E"/>
                </a:solidFill>
                <a:latin typeface="Courier New"/>
                <a:ea typeface="Courier New"/>
                <a:cs typeface="Courier New"/>
                <a:sym typeface="Courier New"/>
              </a:rPr>
              <a:t>"https://"</a:t>
            </a:r>
            <a:r>
              <a:rPr lang="pl" sz="1200">
                <a:solidFill>
                  <a:srgbClr val="24292E"/>
                </a:solidFill>
              </a:rPr>
              <a:t>, </a:t>
            </a:r>
            <a:r>
              <a:rPr lang="pl" sz="1000">
                <a:solidFill>
                  <a:srgbClr val="24292E"/>
                </a:solidFill>
                <a:latin typeface="Courier New"/>
                <a:ea typeface="Courier New"/>
                <a:cs typeface="Courier New"/>
                <a:sym typeface="Courier New"/>
              </a:rPr>
              <a:t>"http://"</a:t>
            </a:r>
            <a:r>
              <a:rPr lang="pl" sz="1200">
                <a:solidFill>
                  <a:srgbClr val="24292E"/>
                </a:solidFill>
              </a:rPr>
              <a:t> is automatically added to its beginning.</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At launch, the program displays a start menu with the possible actions in an alert window and asks the user for his choice. Possible actions are:</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Show the list of links.</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Add a new link.</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Remove an existing link.</a:t>
            </a:r>
            <a:endParaRPr sz="1200">
              <a:solidFill>
                <a:srgbClr val="24292E"/>
              </a:solidFill>
            </a:endParaRPr>
          </a:p>
          <a:p>
            <a:pPr indent="-304800" lvl="1" marL="914400" rtl="0" algn="l">
              <a:lnSpc>
                <a:spcPct val="100000"/>
              </a:lnSpc>
              <a:spcBef>
                <a:spcPts val="0"/>
              </a:spcBef>
              <a:spcAft>
                <a:spcPts val="0"/>
              </a:spcAft>
              <a:buClr>
                <a:srgbClr val="24292E"/>
              </a:buClr>
              <a:buSzPts val="1200"/>
              <a:buChar char="○"/>
            </a:pPr>
            <a:r>
              <a:rPr lang="pl" sz="1200">
                <a:solidFill>
                  <a:srgbClr val="24292E"/>
                </a:solidFill>
              </a:rPr>
              <a:t>Quit the program.</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Showing the list of links displays the index (rank) and the properties of each link in an alert window, or a message in the absence of any link.</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When adding a link, the program asks the user for the new link properties (title, URL and author). The link is then created. Subsequently, it must appear in the shown links.</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When removing a link, the user is asked for the link index until it is correct. The associated link is then removed. Subsequently, it must disappear from the shown links. Removing a link is not possible if there are no existing links.</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After an action is performed, the start menu is shown again. This goes on until the user chooses to quit the program.</a:t>
            </a:r>
            <a:endParaRPr sz="1200">
              <a:solidFill>
                <a:srgbClr val="24292E"/>
              </a:solidFill>
            </a:endParaRPr>
          </a:p>
          <a:p>
            <a:pPr indent="190500" lvl="0" marL="0" marR="38100" rtl="0" algn="l">
              <a:lnSpc>
                <a:spcPct val="100000"/>
              </a:lnSpc>
              <a:spcBef>
                <a:spcPts val="1800"/>
              </a:spcBef>
              <a:spcAft>
                <a:spcPts val="0"/>
              </a:spcAft>
              <a:buNone/>
            </a:pPr>
            <a:r>
              <a:rPr b="1" lang="pl" sz="1700">
                <a:solidFill>
                  <a:srgbClr val="24292E"/>
                </a:solidFill>
              </a:rPr>
              <a:t>Technical requirements</a:t>
            </a:r>
            <a:endParaRPr b="1" sz="1700">
              <a:solidFill>
                <a:srgbClr val="24292E"/>
              </a:solidFill>
            </a:endParaRPr>
          </a:p>
          <a:p>
            <a:pPr indent="-304800" lvl="0" marL="457200" rtl="0" algn="l">
              <a:lnSpc>
                <a:spcPct val="100000"/>
              </a:lnSpc>
              <a:spcBef>
                <a:spcPts val="1200"/>
              </a:spcBef>
              <a:spcAft>
                <a:spcPts val="0"/>
              </a:spcAft>
              <a:buClr>
                <a:srgbClr val="24292E"/>
              </a:buClr>
              <a:buSzPts val="1200"/>
              <a:buChar char="●"/>
            </a:pPr>
            <a:r>
              <a:rPr lang="pl" sz="1200">
                <a:solidFill>
                  <a:srgbClr val="24292E"/>
                </a:solidFill>
              </a:rPr>
              <a:t>All your code should be correctly indented.</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Names should be wisely chosen and adhere to the camelCase convention.</a:t>
            </a:r>
            <a:endParaRPr sz="1200">
              <a:solidFill>
                <a:srgbClr val="24292E"/>
              </a:solidFill>
            </a:endParaRPr>
          </a:p>
          <a:p>
            <a:pPr indent="-304800" lvl="0" marL="457200" rtl="0" algn="l">
              <a:lnSpc>
                <a:spcPct val="100000"/>
              </a:lnSpc>
              <a:spcBef>
                <a:spcPts val="0"/>
              </a:spcBef>
              <a:spcAft>
                <a:spcPts val="0"/>
              </a:spcAft>
              <a:buClr>
                <a:srgbClr val="24292E"/>
              </a:buClr>
              <a:buSzPts val="1200"/>
              <a:buChar char="●"/>
            </a:pPr>
            <a:r>
              <a:rPr lang="pl" sz="1200">
                <a:solidFill>
                  <a:srgbClr val="24292E"/>
                </a:solidFill>
              </a:rPr>
              <a:t>Code duplication should be avoided.</a:t>
            </a:r>
            <a:endParaRPr sz="1200">
              <a:solidFill>
                <a:srgbClr val="24292E"/>
              </a:solidFill>
            </a:endParaRPr>
          </a:p>
          <a:p>
            <a:pPr indent="0" lvl="0" marL="0" rtl="0" algn="l">
              <a:lnSpc>
                <a:spcPct val="100000"/>
              </a:lnSpc>
              <a:spcBef>
                <a:spcPts val="1200"/>
              </a:spcBef>
              <a:spcAft>
                <a:spcPts val="0"/>
              </a:spcAft>
              <a:buNone/>
            </a:pPr>
            <a:r>
              <a:t/>
            </a:r>
            <a:endParaRPr>
              <a:solidFill>
                <a:srgbClr val="434343"/>
              </a:solidFill>
            </a:endParaRPr>
          </a:p>
        </p:txBody>
      </p:sp>
      <p:pic>
        <p:nvPicPr>
          <p:cNvPr descr="Start menu" id="1208" name="Google Shape;1208;p197"/>
          <p:cNvPicPr preferRelativeResize="0"/>
          <p:nvPr/>
        </p:nvPicPr>
        <p:blipFill>
          <a:blip r:embed="rId3">
            <a:alphaModFix/>
          </a:blip>
          <a:stretch>
            <a:fillRect/>
          </a:stretch>
        </p:blipFill>
        <p:spPr>
          <a:xfrm>
            <a:off x="1135750" y="752350"/>
            <a:ext cx="1584300" cy="1179950"/>
          </a:xfrm>
          <a:prstGeom prst="rect">
            <a:avLst/>
          </a:prstGeom>
          <a:noFill/>
          <a:ln>
            <a:noFill/>
          </a:ln>
        </p:spPr>
      </p:pic>
      <p:pic>
        <p:nvPicPr>
          <p:cNvPr descr="Showing a link" id="1209" name="Google Shape;1209;p197"/>
          <p:cNvPicPr preferRelativeResize="0"/>
          <p:nvPr/>
        </p:nvPicPr>
        <p:blipFill>
          <a:blip r:embed="rId4">
            <a:alphaModFix/>
          </a:blip>
          <a:stretch>
            <a:fillRect/>
          </a:stretch>
        </p:blipFill>
        <p:spPr>
          <a:xfrm>
            <a:off x="2611525" y="1844725"/>
            <a:ext cx="2821350" cy="1033275"/>
          </a:xfrm>
          <a:prstGeom prst="rect">
            <a:avLst/>
          </a:prstGeom>
          <a:noFill/>
          <a:ln>
            <a:noFill/>
          </a:ln>
        </p:spPr>
      </p:pic>
      <p:pic>
        <p:nvPicPr>
          <p:cNvPr descr="Selecting a link index" id="1210" name="Google Shape;1210;p197"/>
          <p:cNvPicPr preferRelativeResize="0"/>
          <p:nvPr/>
        </p:nvPicPr>
        <p:blipFill>
          <a:blip r:embed="rId5">
            <a:alphaModFix/>
          </a:blip>
          <a:stretch>
            <a:fillRect/>
          </a:stretch>
        </p:blipFill>
        <p:spPr>
          <a:xfrm>
            <a:off x="4412850" y="2878000"/>
            <a:ext cx="2662175" cy="1122875"/>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14" name="Shape 1214"/>
        <p:cNvGrpSpPr/>
        <p:nvPr/>
      </p:nvGrpSpPr>
      <p:grpSpPr>
        <a:xfrm>
          <a:off x="0" y="0"/>
          <a:ext cx="0" cy="0"/>
          <a:chOff x="0" y="0"/>
          <a:chExt cx="0" cy="0"/>
        </a:xfrm>
      </p:grpSpPr>
      <p:pic>
        <p:nvPicPr>
          <p:cNvPr id="1215" name="Google Shape;1215;p198"/>
          <p:cNvPicPr preferRelativeResize="0"/>
          <p:nvPr/>
        </p:nvPicPr>
        <p:blipFill>
          <a:blip r:embed="rId4">
            <a:alphaModFix/>
          </a:blip>
          <a:stretch>
            <a:fillRect/>
          </a:stretch>
        </p:blipFill>
        <p:spPr>
          <a:xfrm>
            <a:off x="1799750" y="865150"/>
            <a:ext cx="5715000" cy="3143250"/>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19" name="Shape 1219"/>
        <p:cNvGrpSpPr/>
        <p:nvPr/>
      </p:nvGrpSpPr>
      <p:grpSpPr>
        <a:xfrm>
          <a:off x="0" y="0"/>
          <a:ext cx="0" cy="0"/>
          <a:chOff x="0" y="0"/>
          <a:chExt cx="0" cy="0"/>
        </a:xfrm>
      </p:grpSpPr>
      <p:sp>
        <p:nvSpPr>
          <p:cNvPr id="1220" name="Google Shape;1220;p199"/>
          <p:cNvSpPr txBox="1"/>
          <p:nvPr/>
        </p:nvSpPr>
        <p:spPr>
          <a:xfrm>
            <a:off x="1545150" y="1393650"/>
            <a:ext cx="5630400" cy="12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4800">
                <a:solidFill>
                  <a:srgbClr val="FFFFFF"/>
                </a:solidFill>
              </a:rPr>
              <a:t>Dziękuję za uwagę</a:t>
            </a:r>
            <a:endParaRPr sz="4800">
              <a:solidFill>
                <a:srgbClr val="FFFFFF"/>
              </a:solidFill>
            </a:endParaRPr>
          </a:p>
        </p:txBody>
      </p:sp>
      <p:sp>
        <p:nvSpPr>
          <p:cNvPr id="1221" name="Google Shape;1221;p199"/>
          <p:cNvSpPr txBox="1"/>
          <p:nvPr/>
        </p:nvSpPr>
        <p:spPr>
          <a:xfrm>
            <a:off x="2832750" y="2289650"/>
            <a:ext cx="3055200" cy="7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600">
                <a:solidFill>
                  <a:srgbClr val="FFFFFF"/>
                </a:solidFill>
              </a:rPr>
              <a:t>Pozdrawiamy!</a:t>
            </a:r>
            <a:endParaRPr sz="36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31"/>
          <p:cNvSpPr txBox="1"/>
          <p:nvPr/>
        </p:nvSpPr>
        <p:spPr>
          <a:xfrm>
            <a:off x="720000" y="1080000"/>
            <a:ext cx="6467400" cy="19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to learning</a:t>
            </a:r>
            <a:endParaRPr sz="6000">
              <a:solidFill>
                <a:srgbClr val="FFFFFF"/>
              </a:solidFill>
            </a:endParaRPr>
          </a:p>
        </p:txBody>
      </p:sp>
      <p:sp>
        <p:nvSpPr>
          <p:cNvPr id="206" name="Google Shape;206;p31"/>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time</a:t>
            </a:r>
            <a:endParaRPr>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1" name="Google Shape;61;p14"/>
          <p:cNvPicPr preferRelativeResize="0"/>
          <p:nvPr/>
        </p:nvPicPr>
        <p:blipFill>
          <a:blip r:embed="rId3">
            <a:alphaModFix/>
          </a:blip>
          <a:stretch>
            <a:fillRect/>
          </a:stretch>
        </p:blipFill>
        <p:spPr>
          <a:xfrm>
            <a:off x="0" y="0"/>
            <a:ext cx="9144003" cy="5143496"/>
          </a:xfrm>
          <a:prstGeom prst="rect">
            <a:avLst/>
          </a:prstGeom>
          <a:noFill/>
          <a:ln>
            <a:noFill/>
          </a:ln>
        </p:spPr>
      </p:pic>
      <p:sp>
        <p:nvSpPr>
          <p:cNvPr id="62" name="Google Shape;62;p14"/>
          <p:cNvSpPr txBox="1"/>
          <p:nvPr/>
        </p:nvSpPr>
        <p:spPr>
          <a:xfrm rot="265816">
            <a:off x="481494" y="3150697"/>
            <a:ext cx="1879716" cy="140515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8200" u="sng">
                <a:solidFill>
                  <a:srgbClr val="FFFFFF"/>
                </a:solidFill>
                <a:latin typeface="Amatic SC"/>
                <a:ea typeface="Amatic SC"/>
                <a:cs typeface="Amatic SC"/>
                <a:sym typeface="Amatic SC"/>
              </a:rPr>
              <a:t>Adam</a:t>
            </a:r>
            <a:endParaRPr b="1" sz="8200" u="sng">
              <a:solidFill>
                <a:srgbClr val="FFFFFF"/>
              </a:solidFill>
              <a:latin typeface="Amatic SC"/>
              <a:ea typeface="Amatic SC"/>
              <a:cs typeface="Amatic SC"/>
              <a:sym typeface="Amatic S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2"/>
          <p:cNvSpPr txBox="1"/>
          <p:nvPr/>
        </p:nvSpPr>
        <p:spPr>
          <a:xfrm>
            <a:off x="720000" y="1080000"/>
            <a:ext cx="6467400" cy="19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to learning</a:t>
            </a:r>
            <a:endParaRPr sz="6000">
              <a:solidFill>
                <a:srgbClr val="FFFFFF"/>
              </a:solidFill>
            </a:endParaRPr>
          </a:p>
        </p:txBody>
      </p:sp>
      <p:sp>
        <p:nvSpPr>
          <p:cNvPr id="212" name="Google Shape;212;p32"/>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time, regularity</a:t>
            </a:r>
            <a:endParaRPr>
              <a:solidFill>
                <a:srgbClr val="EFEFE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33"/>
          <p:cNvSpPr txBox="1"/>
          <p:nvPr/>
        </p:nvSpPr>
        <p:spPr>
          <a:xfrm>
            <a:off x="720000" y="1080000"/>
            <a:ext cx="6467400" cy="19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to learning</a:t>
            </a:r>
            <a:endParaRPr sz="6000">
              <a:solidFill>
                <a:srgbClr val="FFFFFF"/>
              </a:solidFill>
            </a:endParaRPr>
          </a:p>
        </p:txBody>
      </p:sp>
      <p:sp>
        <p:nvSpPr>
          <p:cNvPr id="218" name="Google Shape;218;p33"/>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time, regularity, flow channel</a:t>
            </a:r>
            <a:endParaRPr>
              <a:solidFill>
                <a:srgbClr val="EFEFE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2" name="Shape 222"/>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35"/>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programming</a:t>
            </a:r>
            <a:endParaRPr sz="6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36"/>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programming</a:t>
            </a:r>
            <a:endParaRPr sz="6000">
              <a:solidFill>
                <a:srgbClr val="FFFFFF"/>
              </a:solidFill>
            </a:endParaRPr>
          </a:p>
        </p:txBody>
      </p:sp>
      <p:sp>
        <p:nvSpPr>
          <p:cNvPr id="233" name="Google Shape;233;p36"/>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computer</a:t>
            </a:r>
            <a:endParaRPr>
              <a:solidFill>
                <a:srgbClr val="EFEFE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37"/>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programming</a:t>
            </a:r>
            <a:endParaRPr sz="6000">
              <a:solidFill>
                <a:srgbClr val="FFFFFF"/>
              </a:solidFill>
            </a:endParaRPr>
          </a:p>
        </p:txBody>
      </p:sp>
      <p:sp>
        <p:nvSpPr>
          <p:cNvPr id="239" name="Google Shape;239;p37"/>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computer</a:t>
            </a:r>
            <a:endParaRPr>
              <a:solidFill>
                <a:srgbClr val="EFEFEF"/>
              </a:solidFill>
            </a:endParaRPr>
          </a:p>
        </p:txBody>
      </p:sp>
      <p:pic>
        <p:nvPicPr>
          <p:cNvPr id="240" name="Google Shape;240;p37"/>
          <p:cNvPicPr preferRelativeResize="0"/>
          <p:nvPr/>
        </p:nvPicPr>
        <p:blipFill>
          <a:blip r:embed="rId4">
            <a:alphaModFix/>
          </a:blip>
          <a:stretch>
            <a:fillRect/>
          </a:stretch>
        </p:blipFill>
        <p:spPr>
          <a:xfrm rot="-6031573">
            <a:off x="2201875" y="3380150"/>
            <a:ext cx="713200" cy="713200"/>
          </a:xfrm>
          <a:prstGeom prst="rect">
            <a:avLst/>
          </a:prstGeom>
          <a:noFill/>
          <a:ln>
            <a:noFill/>
          </a:ln>
        </p:spPr>
      </p:pic>
      <p:sp>
        <p:nvSpPr>
          <p:cNvPr id="241" name="Google Shape;241;p37"/>
          <p:cNvSpPr txBox="1"/>
          <p:nvPr/>
        </p:nvSpPr>
        <p:spPr>
          <a:xfrm>
            <a:off x="2849175" y="3698075"/>
            <a:ext cx="55953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to m</a:t>
            </a:r>
            <a:r>
              <a:rPr lang="pl">
                <a:solidFill>
                  <a:srgbClr val="EFEFEF"/>
                </a:solidFill>
              </a:rPr>
              <a:t>aszyna, której rolą jest wykonanie serii akcji PRECYZYJNIE!</a:t>
            </a:r>
            <a:endParaRPr>
              <a:solidFill>
                <a:srgbClr val="EFEFE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38"/>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programming</a:t>
            </a:r>
            <a:endParaRPr sz="6000">
              <a:solidFill>
                <a:srgbClr val="FFFFFF"/>
              </a:solidFill>
            </a:endParaRPr>
          </a:p>
        </p:txBody>
      </p:sp>
      <p:sp>
        <p:nvSpPr>
          <p:cNvPr id="247" name="Google Shape;247;p38"/>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computer, program</a:t>
            </a:r>
            <a:endParaRPr>
              <a:solidFill>
                <a:srgbClr val="EFEFE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39"/>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programming</a:t>
            </a:r>
            <a:endParaRPr sz="6000">
              <a:solidFill>
                <a:srgbClr val="FFFFFF"/>
              </a:solidFill>
            </a:endParaRPr>
          </a:p>
        </p:txBody>
      </p:sp>
      <p:sp>
        <p:nvSpPr>
          <p:cNvPr id="253" name="Google Shape;253;p39"/>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computer, program</a:t>
            </a:r>
            <a:endParaRPr>
              <a:solidFill>
                <a:srgbClr val="EFEFEF"/>
              </a:solidFill>
            </a:endParaRPr>
          </a:p>
        </p:txBody>
      </p:sp>
      <p:pic>
        <p:nvPicPr>
          <p:cNvPr id="254" name="Google Shape;254;p39"/>
          <p:cNvPicPr preferRelativeResize="0"/>
          <p:nvPr/>
        </p:nvPicPr>
        <p:blipFill>
          <a:blip r:embed="rId4">
            <a:alphaModFix/>
          </a:blip>
          <a:stretch>
            <a:fillRect/>
          </a:stretch>
        </p:blipFill>
        <p:spPr>
          <a:xfrm rot="-5649096">
            <a:off x="2653075" y="3470350"/>
            <a:ext cx="713201" cy="713201"/>
          </a:xfrm>
          <a:prstGeom prst="rect">
            <a:avLst/>
          </a:prstGeom>
          <a:noFill/>
          <a:ln>
            <a:noFill/>
          </a:ln>
        </p:spPr>
      </p:pic>
      <p:sp>
        <p:nvSpPr>
          <p:cNvPr id="255" name="Google Shape;255;p39"/>
          <p:cNvSpPr txBox="1"/>
          <p:nvPr/>
        </p:nvSpPr>
        <p:spPr>
          <a:xfrm>
            <a:off x="4036600" y="4036600"/>
            <a:ext cx="34650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9"/>
          <p:cNvSpPr txBox="1"/>
          <p:nvPr/>
        </p:nvSpPr>
        <p:spPr>
          <a:xfrm>
            <a:off x="3264275" y="3852475"/>
            <a:ext cx="34650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to lista/zbiór akcji danych komputerowi</a:t>
            </a:r>
            <a:endParaRPr>
              <a:solidFill>
                <a:srgbClr val="EFEFEF"/>
              </a:solidFill>
            </a:endParaRPr>
          </a:p>
          <a:p>
            <a:pPr indent="0" lvl="0" marL="0" rtl="0" algn="l">
              <a:spcBef>
                <a:spcPts val="0"/>
              </a:spcBef>
              <a:spcAft>
                <a:spcPts val="0"/>
              </a:spcAft>
              <a:buNone/>
            </a:pPr>
            <a:r>
              <a:rPr lang="pl">
                <a:solidFill>
                  <a:srgbClr val="EFEFEF"/>
                </a:solidFill>
              </a:rPr>
              <a:t> do wykonania - format: tekstowy</a:t>
            </a:r>
            <a:endParaRPr>
              <a:solidFill>
                <a:srgbClr val="EFEFE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40"/>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programming</a:t>
            </a:r>
            <a:endParaRPr sz="6000">
              <a:solidFill>
                <a:srgbClr val="FFFFFF"/>
              </a:solidFill>
            </a:endParaRPr>
          </a:p>
        </p:txBody>
      </p:sp>
      <p:sp>
        <p:nvSpPr>
          <p:cNvPr id="262" name="Google Shape;262;p40"/>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computer, program, programmer</a:t>
            </a:r>
            <a:endParaRPr>
              <a:solidFill>
                <a:srgbClr val="EFEFE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41"/>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programming</a:t>
            </a:r>
            <a:endParaRPr sz="6000">
              <a:solidFill>
                <a:srgbClr val="FFFFFF"/>
              </a:solidFill>
            </a:endParaRPr>
          </a:p>
        </p:txBody>
      </p:sp>
      <p:sp>
        <p:nvSpPr>
          <p:cNvPr id="268" name="Google Shape;268;p41"/>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computer, program, programmer</a:t>
            </a:r>
            <a:endParaRPr>
              <a:solidFill>
                <a:srgbClr val="EFEFEF"/>
              </a:solidFill>
            </a:endParaRPr>
          </a:p>
        </p:txBody>
      </p:sp>
      <p:pic>
        <p:nvPicPr>
          <p:cNvPr id="269" name="Google Shape;269;p41"/>
          <p:cNvPicPr preferRelativeResize="0"/>
          <p:nvPr/>
        </p:nvPicPr>
        <p:blipFill>
          <a:blip r:embed="rId4">
            <a:alphaModFix/>
          </a:blip>
          <a:stretch>
            <a:fillRect/>
          </a:stretch>
        </p:blipFill>
        <p:spPr>
          <a:xfrm rot="-5649096">
            <a:off x="4305375" y="3452325"/>
            <a:ext cx="713201" cy="713201"/>
          </a:xfrm>
          <a:prstGeom prst="rect">
            <a:avLst/>
          </a:prstGeom>
          <a:noFill/>
          <a:ln>
            <a:noFill/>
          </a:ln>
        </p:spPr>
      </p:pic>
      <p:sp>
        <p:nvSpPr>
          <p:cNvPr id="270" name="Google Shape;270;p41"/>
          <p:cNvSpPr txBox="1"/>
          <p:nvPr/>
        </p:nvSpPr>
        <p:spPr>
          <a:xfrm>
            <a:off x="4876800" y="3765950"/>
            <a:ext cx="34650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zadaniem programisty jest tworzenie programów. do użytku różne języki programistyczne</a:t>
            </a:r>
            <a:endParaRPr>
              <a:solidFill>
                <a:srgbClr val="EFEFEF"/>
              </a:solidFill>
            </a:endParaRPr>
          </a:p>
        </p:txBody>
      </p:sp>
      <p:sp>
        <p:nvSpPr>
          <p:cNvPr id="271" name="Google Shape;271;p41"/>
          <p:cNvSpPr txBox="1"/>
          <p:nvPr/>
        </p:nvSpPr>
        <p:spPr>
          <a:xfrm>
            <a:off x="5384125" y="4070150"/>
            <a:ext cx="34650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720000" y="1764750"/>
            <a:ext cx="5154300" cy="9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l" sz="6000"/>
              <a:t>Poznajmy się</a:t>
            </a:r>
            <a:endParaRPr sz="6000"/>
          </a:p>
        </p:txBody>
      </p:sp>
      <p:sp>
        <p:nvSpPr>
          <p:cNvPr id="68" name="Google Shape;68;p15"/>
          <p:cNvSpPr txBox="1"/>
          <p:nvPr>
            <p:ph idx="1" type="subTitle"/>
          </p:nvPr>
        </p:nvSpPr>
        <p:spPr>
          <a:xfrm>
            <a:off x="720000" y="2571750"/>
            <a:ext cx="155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Pytania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42"/>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programming</a:t>
            </a:r>
            <a:endParaRPr sz="6000">
              <a:solidFill>
                <a:srgbClr val="FFFFFF"/>
              </a:solidFill>
            </a:endParaRPr>
          </a:p>
        </p:txBody>
      </p:sp>
      <p:sp>
        <p:nvSpPr>
          <p:cNvPr id="277" name="Google Shape;277;p42"/>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computer, program, programmer, code</a:t>
            </a:r>
            <a:endParaRPr>
              <a:solidFill>
                <a:srgbClr val="EFEFE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43"/>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programming</a:t>
            </a:r>
            <a:endParaRPr sz="6000">
              <a:solidFill>
                <a:srgbClr val="FFFFFF"/>
              </a:solidFill>
            </a:endParaRPr>
          </a:p>
        </p:txBody>
      </p:sp>
      <p:sp>
        <p:nvSpPr>
          <p:cNvPr id="283" name="Google Shape;283;p43"/>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computer, program, programmer, code</a:t>
            </a:r>
            <a:endParaRPr>
              <a:solidFill>
                <a:srgbClr val="EFEFEF"/>
              </a:solidFill>
            </a:endParaRPr>
          </a:p>
        </p:txBody>
      </p:sp>
      <p:pic>
        <p:nvPicPr>
          <p:cNvPr id="284" name="Google Shape;284;p43"/>
          <p:cNvPicPr preferRelativeResize="0"/>
          <p:nvPr/>
        </p:nvPicPr>
        <p:blipFill>
          <a:blip r:embed="rId4">
            <a:alphaModFix/>
          </a:blip>
          <a:stretch>
            <a:fillRect/>
          </a:stretch>
        </p:blipFill>
        <p:spPr>
          <a:xfrm rot="4032618">
            <a:off x="6063300" y="3489150"/>
            <a:ext cx="728524" cy="728524"/>
          </a:xfrm>
          <a:prstGeom prst="rect">
            <a:avLst/>
          </a:prstGeom>
          <a:noFill/>
          <a:ln>
            <a:noFill/>
          </a:ln>
        </p:spPr>
      </p:pic>
      <p:sp>
        <p:nvSpPr>
          <p:cNvPr id="285" name="Google Shape;285;p43"/>
          <p:cNvSpPr txBox="1"/>
          <p:nvPr/>
        </p:nvSpPr>
        <p:spPr>
          <a:xfrm>
            <a:off x="2743200" y="3918350"/>
            <a:ext cx="3465000" cy="566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l">
                <a:solidFill>
                  <a:srgbClr val="EFEFEF"/>
                </a:solidFill>
              </a:rPr>
              <a:t>fragment zadania, często mowa o ALGORYTMACH - myślenia o rozwiązaniach przed pisaniem kodu</a:t>
            </a:r>
            <a:endParaRPr>
              <a:solidFill>
                <a:srgbClr val="EFEFE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89" name="Shape 289"/>
        <p:cNvGrpSpPr/>
        <p:nvPr/>
      </p:nvGrpSpPr>
      <p:grpSpPr>
        <a:xfrm>
          <a:off x="0" y="0"/>
          <a:ext cx="0" cy="0"/>
          <a:chOff x="0" y="0"/>
          <a:chExt cx="0" cy="0"/>
        </a:xfrm>
      </p:grpSpPr>
      <p:pic>
        <p:nvPicPr>
          <p:cNvPr id="290" name="Google Shape;290;p44"/>
          <p:cNvPicPr preferRelativeResize="0"/>
          <p:nvPr/>
        </p:nvPicPr>
        <p:blipFill>
          <a:blip r:embed="rId3">
            <a:alphaModFix/>
          </a:blip>
          <a:stretch>
            <a:fillRect/>
          </a:stretch>
        </p:blipFill>
        <p:spPr>
          <a:xfrm>
            <a:off x="4999100" y="1344663"/>
            <a:ext cx="3104400" cy="2064426"/>
          </a:xfrm>
          <a:prstGeom prst="rect">
            <a:avLst/>
          </a:prstGeom>
          <a:noFill/>
          <a:ln>
            <a:noFill/>
          </a:ln>
        </p:spPr>
      </p:pic>
      <p:pic>
        <p:nvPicPr>
          <p:cNvPr id="291" name="Google Shape;291;p44"/>
          <p:cNvPicPr preferRelativeResize="0"/>
          <p:nvPr/>
        </p:nvPicPr>
        <p:blipFill>
          <a:blip r:embed="rId4">
            <a:alphaModFix/>
          </a:blip>
          <a:stretch>
            <a:fillRect/>
          </a:stretch>
        </p:blipFill>
        <p:spPr>
          <a:xfrm>
            <a:off x="1643150" y="1080000"/>
            <a:ext cx="2261100" cy="2483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p45"/>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46"/>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02" name="Google Shape;302;p46"/>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a:t>
            </a:r>
            <a:endParaRPr>
              <a:solidFill>
                <a:srgbClr val="EFEFE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47"/>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08" name="Google Shape;308;p47"/>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a:t>
            </a:r>
            <a:endParaRPr>
              <a:solidFill>
                <a:srgbClr val="EFEFE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48"/>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14" name="Google Shape;314;p48"/>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a:t>
            </a:r>
            <a:endParaRPr>
              <a:solidFill>
                <a:srgbClr val="EFEFEF"/>
              </a:solidFill>
            </a:endParaRPr>
          </a:p>
        </p:txBody>
      </p:sp>
      <p:pic>
        <p:nvPicPr>
          <p:cNvPr id="315" name="Google Shape;315;p48"/>
          <p:cNvPicPr preferRelativeResize="0"/>
          <p:nvPr/>
        </p:nvPicPr>
        <p:blipFill>
          <a:blip r:embed="rId4">
            <a:alphaModFix/>
          </a:blip>
          <a:stretch>
            <a:fillRect/>
          </a:stretch>
        </p:blipFill>
        <p:spPr>
          <a:xfrm rot="-10091920">
            <a:off x="2832849" y="3382661"/>
            <a:ext cx="728525" cy="728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49"/>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21" name="Google Shape;321;p49"/>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a:t>
            </a:r>
            <a:endParaRPr>
              <a:solidFill>
                <a:srgbClr val="EFEFEF"/>
              </a:solidFill>
            </a:endParaRPr>
          </a:p>
        </p:txBody>
      </p:sp>
      <p:pic>
        <p:nvPicPr>
          <p:cNvPr id="322" name="Google Shape;322;p49"/>
          <p:cNvPicPr preferRelativeResize="0"/>
          <p:nvPr/>
        </p:nvPicPr>
        <p:blipFill>
          <a:blip r:embed="rId4">
            <a:alphaModFix/>
          </a:blip>
          <a:stretch>
            <a:fillRect/>
          </a:stretch>
        </p:blipFill>
        <p:spPr>
          <a:xfrm rot="-10091920">
            <a:off x="2832849" y="3382661"/>
            <a:ext cx="728525" cy="728525"/>
          </a:xfrm>
          <a:prstGeom prst="rect">
            <a:avLst/>
          </a:prstGeom>
          <a:noFill/>
          <a:ln>
            <a:noFill/>
          </a:ln>
        </p:spPr>
      </p:pic>
      <p:sp>
        <p:nvSpPr>
          <p:cNvPr id="323" name="Google Shape;323;p49"/>
          <p:cNvSpPr txBox="1"/>
          <p:nvPr/>
        </p:nvSpPr>
        <p:spPr>
          <a:xfrm>
            <a:off x="3537400" y="3597525"/>
            <a:ext cx="5546400" cy="145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l">
                <a:solidFill>
                  <a:srgbClr val="F3F3F3"/>
                </a:solidFill>
              </a:rPr>
              <a:t>It was invented in 1995 by </a:t>
            </a:r>
            <a:r>
              <a:rPr lang="pl" u="sng">
                <a:solidFill>
                  <a:srgbClr val="F3F3F3"/>
                </a:solidFill>
                <a:hlinkClick r:id="rId5"/>
              </a:rPr>
              <a:t>Brendan Eich</a:t>
            </a:r>
            <a:r>
              <a:rPr lang="pl">
                <a:solidFill>
                  <a:srgbClr val="F3F3F3"/>
                </a:solidFill>
              </a:rPr>
              <a:t>, who at the time worked for </a:t>
            </a:r>
            <a:r>
              <a:rPr lang="pl" u="sng">
                <a:solidFill>
                  <a:srgbClr val="F3F3F3"/>
                </a:solidFill>
                <a:hlinkClick r:id="rId6"/>
              </a:rPr>
              <a:t>Netscape</a:t>
            </a:r>
            <a:r>
              <a:rPr lang="pl">
                <a:solidFill>
                  <a:srgbClr val="F3F3F3"/>
                </a:solidFill>
              </a:rPr>
              <a:t>, which created the first popular web browser (Firefox's ancestor).</a:t>
            </a:r>
            <a:endParaRPr>
              <a:solidFill>
                <a:srgbClr val="F3F3F3"/>
              </a:solidFill>
            </a:endParaRPr>
          </a:p>
          <a:p>
            <a:pPr indent="0" lvl="0" marL="0" rtl="0" algn="l">
              <a:lnSpc>
                <a:spcPct val="115000"/>
              </a:lnSpc>
              <a:spcBef>
                <a:spcPts val="120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50"/>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29" name="Google Shape;329;p50"/>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 versions</a:t>
            </a:r>
            <a:endParaRPr>
              <a:solidFill>
                <a:srgbClr val="EFEFE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51"/>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35" name="Google Shape;335;p51"/>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 versions</a:t>
            </a:r>
            <a:endParaRPr>
              <a:solidFill>
                <a:srgbClr val="EFEFEF"/>
              </a:solidFill>
            </a:endParaRPr>
          </a:p>
        </p:txBody>
      </p:sp>
      <p:pic>
        <p:nvPicPr>
          <p:cNvPr id="336" name="Google Shape;336;p51"/>
          <p:cNvPicPr preferRelativeResize="0"/>
          <p:nvPr/>
        </p:nvPicPr>
        <p:blipFill>
          <a:blip r:embed="rId4">
            <a:alphaModFix/>
          </a:blip>
          <a:stretch>
            <a:fillRect/>
          </a:stretch>
        </p:blipFill>
        <p:spPr>
          <a:xfrm rot="10800000">
            <a:off x="3572800" y="3376637"/>
            <a:ext cx="728525" cy="728525"/>
          </a:xfrm>
          <a:prstGeom prst="rect">
            <a:avLst/>
          </a:prstGeom>
          <a:noFill/>
          <a:ln>
            <a:noFill/>
          </a:ln>
        </p:spPr>
      </p:pic>
      <p:sp>
        <p:nvSpPr>
          <p:cNvPr id="337" name="Google Shape;337;p51"/>
          <p:cNvSpPr txBox="1"/>
          <p:nvPr/>
        </p:nvSpPr>
        <p:spPr>
          <a:xfrm>
            <a:off x="4303450" y="3812075"/>
            <a:ext cx="1539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3F3F3"/>
                </a:solidFill>
              </a:rPr>
              <a:t>ES2015 - ES6.</a:t>
            </a:r>
            <a:endParaRPr>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nvSpPr>
        <p:spPr>
          <a:xfrm>
            <a:off x="720000" y="1080000"/>
            <a:ext cx="4931700" cy="9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JavaScript</a:t>
            </a:r>
            <a:endParaRPr sz="6000">
              <a:solidFill>
                <a:srgbClr val="FFFFFF"/>
              </a:solidFill>
            </a:endParaRPr>
          </a:p>
        </p:txBody>
      </p:sp>
      <p:sp>
        <p:nvSpPr>
          <p:cNvPr id="74" name="Google Shape;74;p16"/>
          <p:cNvSpPr txBox="1"/>
          <p:nvPr/>
        </p:nvSpPr>
        <p:spPr>
          <a:xfrm>
            <a:off x="720000" y="1859125"/>
            <a:ext cx="4931700" cy="11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7200">
                <a:solidFill>
                  <a:srgbClr val="FFFFFF"/>
                </a:solidFill>
              </a:rPr>
              <a:t>Podstawy</a:t>
            </a:r>
            <a:endParaRPr b="1" sz="72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Google Shape;342;p52"/>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43" name="Google Shape;343;p52"/>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 versions</a:t>
            </a:r>
            <a:endParaRPr>
              <a:solidFill>
                <a:srgbClr val="EFEFEF"/>
              </a:solidFill>
            </a:endParaRPr>
          </a:p>
        </p:txBody>
      </p:sp>
      <p:pic>
        <p:nvPicPr>
          <p:cNvPr id="344" name="Google Shape;344;p52"/>
          <p:cNvPicPr preferRelativeResize="0"/>
          <p:nvPr/>
        </p:nvPicPr>
        <p:blipFill>
          <a:blip r:embed="rId4">
            <a:alphaModFix/>
          </a:blip>
          <a:stretch>
            <a:fillRect/>
          </a:stretch>
        </p:blipFill>
        <p:spPr>
          <a:xfrm rot="10800000">
            <a:off x="3572800" y="3376637"/>
            <a:ext cx="728525" cy="728525"/>
          </a:xfrm>
          <a:prstGeom prst="rect">
            <a:avLst/>
          </a:prstGeom>
          <a:noFill/>
          <a:ln>
            <a:noFill/>
          </a:ln>
        </p:spPr>
      </p:pic>
      <p:sp>
        <p:nvSpPr>
          <p:cNvPr id="345" name="Google Shape;345;p52"/>
          <p:cNvSpPr txBox="1"/>
          <p:nvPr/>
        </p:nvSpPr>
        <p:spPr>
          <a:xfrm>
            <a:off x="4303450" y="3812075"/>
            <a:ext cx="1539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3F3F3"/>
                </a:solidFill>
              </a:rPr>
              <a:t>ES2015 - ES6.</a:t>
            </a:r>
            <a:endParaRPr>
              <a:solidFill>
                <a:srgbClr val="F3F3F3"/>
              </a:solidFill>
            </a:endParaRPr>
          </a:p>
        </p:txBody>
      </p:sp>
      <p:pic>
        <p:nvPicPr>
          <p:cNvPr id="346" name="Google Shape;346;p52"/>
          <p:cNvPicPr preferRelativeResize="0"/>
          <p:nvPr/>
        </p:nvPicPr>
        <p:blipFill>
          <a:blip r:embed="rId5">
            <a:alphaModFix/>
          </a:blip>
          <a:stretch>
            <a:fillRect/>
          </a:stretch>
        </p:blipFill>
        <p:spPr>
          <a:xfrm>
            <a:off x="4379655" y="3499526"/>
            <a:ext cx="4387520" cy="1176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53"/>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52" name="Google Shape;352;p53"/>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 versions</a:t>
            </a:r>
            <a:endParaRPr>
              <a:solidFill>
                <a:srgbClr val="EFEFEF"/>
              </a:solidFill>
            </a:endParaRPr>
          </a:p>
        </p:txBody>
      </p:sp>
      <p:pic>
        <p:nvPicPr>
          <p:cNvPr id="353" name="Google Shape;353;p53"/>
          <p:cNvPicPr preferRelativeResize="0"/>
          <p:nvPr/>
        </p:nvPicPr>
        <p:blipFill>
          <a:blip r:embed="rId4">
            <a:alphaModFix/>
          </a:blip>
          <a:stretch>
            <a:fillRect/>
          </a:stretch>
        </p:blipFill>
        <p:spPr>
          <a:xfrm rot="10800000">
            <a:off x="3572800" y="3376637"/>
            <a:ext cx="728525" cy="728525"/>
          </a:xfrm>
          <a:prstGeom prst="rect">
            <a:avLst/>
          </a:prstGeom>
          <a:noFill/>
          <a:ln>
            <a:noFill/>
          </a:ln>
        </p:spPr>
      </p:pic>
      <p:sp>
        <p:nvSpPr>
          <p:cNvPr id="354" name="Google Shape;354;p53"/>
          <p:cNvSpPr txBox="1"/>
          <p:nvPr/>
        </p:nvSpPr>
        <p:spPr>
          <a:xfrm>
            <a:off x="4303450" y="3812075"/>
            <a:ext cx="1539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3F3F3"/>
                </a:solidFill>
              </a:rPr>
              <a:t>ES2015 - ES6.</a:t>
            </a:r>
            <a:endParaRPr>
              <a:solidFill>
                <a:srgbClr val="F3F3F3"/>
              </a:solidFill>
            </a:endParaRPr>
          </a:p>
        </p:txBody>
      </p:sp>
      <p:pic>
        <p:nvPicPr>
          <p:cNvPr id="355" name="Google Shape;355;p53"/>
          <p:cNvPicPr preferRelativeResize="0"/>
          <p:nvPr/>
        </p:nvPicPr>
        <p:blipFill>
          <a:blip r:embed="rId5">
            <a:alphaModFix/>
          </a:blip>
          <a:stretch>
            <a:fillRect/>
          </a:stretch>
        </p:blipFill>
        <p:spPr>
          <a:xfrm>
            <a:off x="4379655" y="3499526"/>
            <a:ext cx="4387520" cy="1176750"/>
          </a:xfrm>
          <a:prstGeom prst="rect">
            <a:avLst/>
          </a:prstGeom>
          <a:noFill/>
          <a:ln>
            <a:noFill/>
          </a:ln>
        </p:spPr>
      </p:pic>
      <p:pic>
        <p:nvPicPr>
          <p:cNvPr id="356" name="Google Shape;356;p53"/>
          <p:cNvPicPr preferRelativeResize="0"/>
          <p:nvPr/>
        </p:nvPicPr>
        <p:blipFill>
          <a:blip r:embed="rId4">
            <a:alphaModFix/>
          </a:blip>
          <a:stretch>
            <a:fillRect/>
          </a:stretch>
        </p:blipFill>
        <p:spPr>
          <a:xfrm rot="8786536">
            <a:off x="5451701" y="2507450"/>
            <a:ext cx="728524" cy="7285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54"/>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62" name="Google Shape;362;p54"/>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 versions</a:t>
            </a:r>
            <a:endParaRPr>
              <a:solidFill>
                <a:srgbClr val="EFEFEF"/>
              </a:solidFill>
            </a:endParaRPr>
          </a:p>
        </p:txBody>
      </p:sp>
      <p:pic>
        <p:nvPicPr>
          <p:cNvPr id="363" name="Google Shape;363;p54"/>
          <p:cNvPicPr preferRelativeResize="0"/>
          <p:nvPr/>
        </p:nvPicPr>
        <p:blipFill>
          <a:blip r:embed="rId4">
            <a:alphaModFix/>
          </a:blip>
          <a:stretch>
            <a:fillRect/>
          </a:stretch>
        </p:blipFill>
        <p:spPr>
          <a:xfrm rot="10800000">
            <a:off x="3572800" y="3376637"/>
            <a:ext cx="728525" cy="728525"/>
          </a:xfrm>
          <a:prstGeom prst="rect">
            <a:avLst/>
          </a:prstGeom>
          <a:noFill/>
          <a:ln>
            <a:noFill/>
          </a:ln>
        </p:spPr>
      </p:pic>
      <p:sp>
        <p:nvSpPr>
          <p:cNvPr id="364" name="Google Shape;364;p54"/>
          <p:cNvSpPr txBox="1"/>
          <p:nvPr/>
        </p:nvSpPr>
        <p:spPr>
          <a:xfrm>
            <a:off x="4303450" y="3812075"/>
            <a:ext cx="1539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3F3F3"/>
                </a:solidFill>
              </a:rPr>
              <a:t>ES2015 - ES6.</a:t>
            </a:r>
            <a:endParaRPr>
              <a:solidFill>
                <a:srgbClr val="F3F3F3"/>
              </a:solidFill>
            </a:endParaRPr>
          </a:p>
        </p:txBody>
      </p:sp>
      <p:pic>
        <p:nvPicPr>
          <p:cNvPr id="365" name="Google Shape;365;p54"/>
          <p:cNvPicPr preferRelativeResize="0"/>
          <p:nvPr/>
        </p:nvPicPr>
        <p:blipFill>
          <a:blip r:embed="rId5">
            <a:alphaModFix/>
          </a:blip>
          <a:stretch>
            <a:fillRect/>
          </a:stretch>
        </p:blipFill>
        <p:spPr>
          <a:xfrm>
            <a:off x="4379655" y="3499526"/>
            <a:ext cx="4387520" cy="1176750"/>
          </a:xfrm>
          <a:prstGeom prst="rect">
            <a:avLst/>
          </a:prstGeom>
          <a:noFill/>
          <a:ln>
            <a:noFill/>
          </a:ln>
        </p:spPr>
      </p:pic>
      <p:pic>
        <p:nvPicPr>
          <p:cNvPr id="366" name="Google Shape;366;p54"/>
          <p:cNvPicPr preferRelativeResize="0"/>
          <p:nvPr/>
        </p:nvPicPr>
        <p:blipFill>
          <a:blip r:embed="rId4">
            <a:alphaModFix/>
          </a:blip>
          <a:stretch>
            <a:fillRect/>
          </a:stretch>
        </p:blipFill>
        <p:spPr>
          <a:xfrm rot="8786536">
            <a:off x="5451701" y="2507450"/>
            <a:ext cx="728524" cy="728524"/>
          </a:xfrm>
          <a:prstGeom prst="rect">
            <a:avLst/>
          </a:prstGeom>
          <a:noFill/>
          <a:ln>
            <a:noFill/>
          </a:ln>
        </p:spPr>
      </p:pic>
      <p:sp>
        <p:nvSpPr>
          <p:cNvPr id="367" name="Google Shape;367;p54"/>
          <p:cNvSpPr txBox="1"/>
          <p:nvPr>
            <p:ph idx="1" type="subTitle"/>
          </p:nvPr>
        </p:nvSpPr>
        <p:spPr>
          <a:xfrm>
            <a:off x="6320875" y="2619800"/>
            <a:ext cx="25644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User Interface</a:t>
            </a:r>
            <a:endParaRPr>
              <a:solidFill>
                <a:srgbClr val="EFEFE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55"/>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73" name="Google Shape;373;p55"/>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 versions</a:t>
            </a:r>
            <a:endParaRPr>
              <a:solidFill>
                <a:srgbClr val="EFEFEF"/>
              </a:solidFill>
            </a:endParaRPr>
          </a:p>
        </p:txBody>
      </p:sp>
      <p:pic>
        <p:nvPicPr>
          <p:cNvPr id="374" name="Google Shape;374;p55"/>
          <p:cNvPicPr preferRelativeResize="0"/>
          <p:nvPr/>
        </p:nvPicPr>
        <p:blipFill>
          <a:blip r:embed="rId4">
            <a:alphaModFix/>
          </a:blip>
          <a:stretch>
            <a:fillRect/>
          </a:stretch>
        </p:blipFill>
        <p:spPr>
          <a:xfrm rot="10800000">
            <a:off x="3572800" y="3376637"/>
            <a:ext cx="728525" cy="728525"/>
          </a:xfrm>
          <a:prstGeom prst="rect">
            <a:avLst/>
          </a:prstGeom>
          <a:noFill/>
          <a:ln>
            <a:noFill/>
          </a:ln>
        </p:spPr>
      </p:pic>
      <p:sp>
        <p:nvSpPr>
          <p:cNvPr id="375" name="Google Shape;375;p55"/>
          <p:cNvSpPr txBox="1"/>
          <p:nvPr/>
        </p:nvSpPr>
        <p:spPr>
          <a:xfrm>
            <a:off x="4303450" y="3812075"/>
            <a:ext cx="1539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3F3F3"/>
                </a:solidFill>
              </a:rPr>
              <a:t>ES2015 - ES6.</a:t>
            </a:r>
            <a:endParaRPr>
              <a:solidFill>
                <a:srgbClr val="F3F3F3"/>
              </a:solidFill>
            </a:endParaRPr>
          </a:p>
        </p:txBody>
      </p:sp>
      <p:pic>
        <p:nvPicPr>
          <p:cNvPr id="376" name="Google Shape;376;p55"/>
          <p:cNvPicPr preferRelativeResize="0"/>
          <p:nvPr/>
        </p:nvPicPr>
        <p:blipFill>
          <a:blip r:embed="rId5">
            <a:alphaModFix/>
          </a:blip>
          <a:stretch>
            <a:fillRect/>
          </a:stretch>
        </p:blipFill>
        <p:spPr>
          <a:xfrm>
            <a:off x="4379655" y="3499526"/>
            <a:ext cx="4387520" cy="1176750"/>
          </a:xfrm>
          <a:prstGeom prst="rect">
            <a:avLst/>
          </a:prstGeom>
          <a:noFill/>
          <a:ln>
            <a:noFill/>
          </a:ln>
        </p:spPr>
      </p:pic>
      <p:pic>
        <p:nvPicPr>
          <p:cNvPr id="377" name="Google Shape;377;p55"/>
          <p:cNvPicPr preferRelativeResize="0"/>
          <p:nvPr/>
        </p:nvPicPr>
        <p:blipFill>
          <a:blip r:embed="rId4">
            <a:alphaModFix/>
          </a:blip>
          <a:stretch>
            <a:fillRect/>
          </a:stretch>
        </p:blipFill>
        <p:spPr>
          <a:xfrm rot="8786536">
            <a:off x="5451701" y="2507450"/>
            <a:ext cx="728524" cy="728524"/>
          </a:xfrm>
          <a:prstGeom prst="rect">
            <a:avLst/>
          </a:prstGeom>
          <a:noFill/>
          <a:ln>
            <a:noFill/>
          </a:ln>
        </p:spPr>
      </p:pic>
      <p:sp>
        <p:nvSpPr>
          <p:cNvPr id="378" name="Google Shape;378;p55"/>
          <p:cNvSpPr txBox="1"/>
          <p:nvPr>
            <p:ph idx="1" type="subTitle"/>
          </p:nvPr>
        </p:nvSpPr>
        <p:spPr>
          <a:xfrm>
            <a:off x="6320875" y="2619800"/>
            <a:ext cx="25644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User Interface</a:t>
            </a:r>
            <a:endParaRPr>
              <a:solidFill>
                <a:srgbClr val="EFEFEF"/>
              </a:solidFill>
            </a:endParaRPr>
          </a:p>
        </p:txBody>
      </p:sp>
      <p:pic>
        <p:nvPicPr>
          <p:cNvPr id="379" name="Google Shape;379;p55"/>
          <p:cNvPicPr preferRelativeResize="0"/>
          <p:nvPr/>
        </p:nvPicPr>
        <p:blipFill>
          <a:blip r:embed="rId4">
            <a:alphaModFix/>
          </a:blip>
          <a:stretch>
            <a:fillRect/>
          </a:stretch>
        </p:blipFill>
        <p:spPr>
          <a:xfrm rot="7591083">
            <a:off x="5381526" y="1775550"/>
            <a:ext cx="728524" cy="7285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56"/>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85" name="Google Shape;385;p56"/>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 versions</a:t>
            </a:r>
            <a:endParaRPr>
              <a:solidFill>
                <a:srgbClr val="EFEFEF"/>
              </a:solidFill>
            </a:endParaRPr>
          </a:p>
        </p:txBody>
      </p:sp>
      <p:pic>
        <p:nvPicPr>
          <p:cNvPr id="386" name="Google Shape;386;p56"/>
          <p:cNvPicPr preferRelativeResize="0"/>
          <p:nvPr/>
        </p:nvPicPr>
        <p:blipFill>
          <a:blip r:embed="rId4">
            <a:alphaModFix/>
          </a:blip>
          <a:stretch>
            <a:fillRect/>
          </a:stretch>
        </p:blipFill>
        <p:spPr>
          <a:xfrm rot="10800000">
            <a:off x="3572800" y="3376637"/>
            <a:ext cx="728525" cy="728525"/>
          </a:xfrm>
          <a:prstGeom prst="rect">
            <a:avLst/>
          </a:prstGeom>
          <a:noFill/>
          <a:ln>
            <a:noFill/>
          </a:ln>
        </p:spPr>
      </p:pic>
      <p:sp>
        <p:nvSpPr>
          <p:cNvPr id="387" name="Google Shape;387;p56"/>
          <p:cNvSpPr txBox="1"/>
          <p:nvPr/>
        </p:nvSpPr>
        <p:spPr>
          <a:xfrm>
            <a:off x="4303450" y="3812075"/>
            <a:ext cx="1539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3F3F3"/>
                </a:solidFill>
              </a:rPr>
              <a:t>ES2015 - ES6.</a:t>
            </a:r>
            <a:endParaRPr>
              <a:solidFill>
                <a:srgbClr val="F3F3F3"/>
              </a:solidFill>
            </a:endParaRPr>
          </a:p>
        </p:txBody>
      </p:sp>
      <p:pic>
        <p:nvPicPr>
          <p:cNvPr id="388" name="Google Shape;388;p56"/>
          <p:cNvPicPr preferRelativeResize="0"/>
          <p:nvPr/>
        </p:nvPicPr>
        <p:blipFill>
          <a:blip r:embed="rId5">
            <a:alphaModFix/>
          </a:blip>
          <a:stretch>
            <a:fillRect/>
          </a:stretch>
        </p:blipFill>
        <p:spPr>
          <a:xfrm>
            <a:off x="4379655" y="3499526"/>
            <a:ext cx="4387520" cy="1176750"/>
          </a:xfrm>
          <a:prstGeom prst="rect">
            <a:avLst/>
          </a:prstGeom>
          <a:noFill/>
          <a:ln>
            <a:noFill/>
          </a:ln>
        </p:spPr>
      </p:pic>
      <p:pic>
        <p:nvPicPr>
          <p:cNvPr id="389" name="Google Shape;389;p56"/>
          <p:cNvPicPr preferRelativeResize="0"/>
          <p:nvPr/>
        </p:nvPicPr>
        <p:blipFill>
          <a:blip r:embed="rId4">
            <a:alphaModFix/>
          </a:blip>
          <a:stretch>
            <a:fillRect/>
          </a:stretch>
        </p:blipFill>
        <p:spPr>
          <a:xfrm rot="8786536">
            <a:off x="5451701" y="2507450"/>
            <a:ext cx="728524" cy="728524"/>
          </a:xfrm>
          <a:prstGeom prst="rect">
            <a:avLst/>
          </a:prstGeom>
          <a:noFill/>
          <a:ln>
            <a:noFill/>
          </a:ln>
        </p:spPr>
      </p:pic>
      <p:sp>
        <p:nvSpPr>
          <p:cNvPr id="390" name="Google Shape;390;p56"/>
          <p:cNvSpPr txBox="1"/>
          <p:nvPr>
            <p:ph idx="1" type="subTitle"/>
          </p:nvPr>
        </p:nvSpPr>
        <p:spPr>
          <a:xfrm>
            <a:off x="6320875" y="2619800"/>
            <a:ext cx="25644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User Interface</a:t>
            </a:r>
            <a:endParaRPr>
              <a:solidFill>
                <a:srgbClr val="EFEFEF"/>
              </a:solidFill>
            </a:endParaRPr>
          </a:p>
        </p:txBody>
      </p:sp>
      <p:pic>
        <p:nvPicPr>
          <p:cNvPr id="391" name="Google Shape;391;p56"/>
          <p:cNvPicPr preferRelativeResize="0"/>
          <p:nvPr/>
        </p:nvPicPr>
        <p:blipFill>
          <a:blip r:embed="rId4">
            <a:alphaModFix/>
          </a:blip>
          <a:stretch>
            <a:fillRect/>
          </a:stretch>
        </p:blipFill>
        <p:spPr>
          <a:xfrm rot="7591083">
            <a:off x="5381526" y="1775550"/>
            <a:ext cx="728524" cy="728524"/>
          </a:xfrm>
          <a:prstGeom prst="rect">
            <a:avLst/>
          </a:prstGeom>
          <a:noFill/>
          <a:ln>
            <a:noFill/>
          </a:ln>
        </p:spPr>
      </p:pic>
      <p:sp>
        <p:nvSpPr>
          <p:cNvPr id="392" name="Google Shape;392;p56"/>
          <p:cNvSpPr txBox="1"/>
          <p:nvPr>
            <p:ph idx="1" type="subTitle"/>
          </p:nvPr>
        </p:nvSpPr>
        <p:spPr>
          <a:xfrm>
            <a:off x="6160450" y="1659800"/>
            <a:ext cx="11367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React</a:t>
            </a:r>
            <a:endParaRPr>
              <a:solidFill>
                <a:srgbClr val="EFEFE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6" name="Shape 396"/>
        <p:cNvGrpSpPr/>
        <p:nvPr/>
      </p:nvGrpSpPr>
      <p:grpSpPr>
        <a:xfrm>
          <a:off x="0" y="0"/>
          <a:ext cx="0" cy="0"/>
          <a:chOff x="0" y="0"/>
          <a:chExt cx="0" cy="0"/>
        </a:xfrm>
      </p:grpSpPr>
      <p:sp>
        <p:nvSpPr>
          <p:cNvPr id="397" name="Google Shape;397;p57"/>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398" name="Google Shape;398;p57"/>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 versions</a:t>
            </a:r>
            <a:endParaRPr>
              <a:solidFill>
                <a:srgbClr val="EFEFEF"/>
              </a:solidFill>
            </a:endParaRPr>
          </a:p>
        </p:txBody>
      </p:sp>
      <p:pic>
        <p:nvPicPr>
          <p:cNvPr id="399" name="Google Shape;399;p57"/>
          <p:cNvPicPr preferRelativeResize="0"/>
          <p:nvPr/>
        </p:nvPicPr>
        <p:blipFill>
          <a:blip r:embed="rId4">
            <a:alphaModFix/>
          </a:blip>
          <a:stretch>
            <a:fillRect/>
          </a:stretch>
        </p:blipFill>
        <p:spPr>
          <a:xfrm rot="10800000">
            <a:off x="3572800" y="3376637"/>
            <a:ext cx="728525" cy="728525"/>
          </a:xfrm>
          <a:prstGeom prst="rect">
            <a:avLst/>
          </a:prstGeom>
          <a:noFill/>
          <a:ln>
            <a:noFill/>
          </a:ln>
        </p:spPr>
      </p:pic>
      <p:sp>
        <p:nvSpPr>
          <p:cNvPr id="400" name="Google Shape;400;p57"/>
          <p:cNvSpPr txBox="1"/>
          <p:nvPr/>
        </p:nvSpPr>
        <p:spPr>
          <a:xfrm>
            <a:off x="4303450" y="3812075"/>
            <a:ext cx="1539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3F3F3"/>
                </a:solidFill>
              </a:rPr>
              <a:t>ES2015 - ES6.</a:t>
            </a:r>
            <a:endParaRPr>
              <a:solidFill>
                <a:srgbClr val="F3F3F3"/>
              </a:solidFill>
            </a:endParaRPr>
          </a:p>
        </p:txBody>
      </p:sp>
      <p:pic>
        <p:nvPicPr>
          <p:cNvPr id="401" name="Google Shape;401;p57"/>
          <p:cNvPicPr preferRelativeResize="0"/>
          <p:nvPr/>
        </p:nvPicPr>
        <p:blipFill>
          <a:blip r:embed="rId5">
            <a:alphaModFix/>
          </a:blip>
          <a:stretch>
            <a:fillRect/>
          </a:stretch>
        </p:blipFill>
        <p:spPr>
          <a:xfrm>
            <a:off x="4379655" y="3499526"/>
            <a:ext cx="4387520" cy="1176750"/>
          </a:xfrm>
          <a:prstGeom prst="rect">
            <a:avLst/>
          </a:prstGeom>
          <a:noFill/>
          <a:ln>
            <a:noFill/>
          </a:ln>
        </p:spPr>
      </p:pic>
      <p:pic>
        <p:nvPicPr>
          <p:cNvPr id="402" name="Google Shape;402;p57"/>
          <p:cNvPicPr preferRelativeResize="0"/>
          <p:nvPr/>
        </p:nvPicPr>
        <p:blipFill>
          <a:blip r:embed="rId4">
            <a:alphaModFix/>
          </a:blip>
          <a:stretch>
            <a:fillRect/>
          </a:stretch>
        </p:blipFill>
        <p:spPr>
          <a:xfrm rot="8786536">
            <a:off x="5451701" y="2507450"/>
            <a:ext cx="728524" cy="728524"/>
          </a:xfrm>
          <a:prstGeom prst="rect">
            <a:avLst/>
          </a:prstGeom>
          <a:noFill/>
          <a:ln>
            <a:noFill/>
          </a:ln>
        </p:spPr>
      </p:pic>
      <p:sp>
        <p:nvSpPr>
          <p:cNvPr id="403" name="Google Shape;403;p57"/>
          <p:cNvSpPr txBox="1"/>
          <p:nvPr>
            <p:ph idx="1" type="subTitle"/>
          </p:nvPr>
        </p:nvSpPr>
        <p:spPr>
          <a:xfrm>
            <a:off x="6320875" y="2619800"/>
            <a:ext cx="25644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User Interface</a:t>
            </a:r>
            <a:endParaRPr>
              <a:solidFill>
                <a:srgbClr val="EFEFEF"/>
              </a:solidFill>
            </a:endParaRPr>
          </a:p>
        </p:txBody>
      </p:sp>
      <p:pic>
        <p:nvPicPr>
          <p:cNvPr id="404" name="Google Shape;404;p57"/>
          <p:cNvPicPr preferRelativeResize="0"/>
          <p:nvPr/>
        </p:nvPicPr>
        <p:blipFill>
          <a:blip r:embed="rId4">
            <a:alphaModFix/>
          </a:blip>
          <a:stretch>
            <a:fillRect/>
          </a:stretch>
        </p:blipFill>
        <p:spPr>
          <a:xfrm rot="7591083">
            <a:off x="5381526" y="1775550"/>
            <a:ext cx="728524" cy="728524"/>
          </a:xfrm>
          <a:prstGeom prst="rect">
            <a:avLst/>
          </a:prstGeom>
          <a:noFill/>
          <a:ln>
            <a:noFill/>
          </a:ln>
        </p:spPr>
      </p:pic>
      <p:sp>
        <p:nvSpPr>
          <p:cNvPr id="405" name="Google Shape;405;p57"/>
          <p:cNvSpPr txBox="1"/>
          <p:nvPr>
            <p:ph idx="1" type="subTitle"/>
          </p:nvPr>
        </p:nvSpPr>
        <p:spPr>
          <a:xfrm>
            <a:off x="6160450" y="1659800"/>
            <a:ext cx="11367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React</a:t>
            </a:r>
            <a:endParaRPr>
              <a:solidFill>
                <a:srgbClr val="EFEFEF"/>
              </a:solidFill>
            </a:endParaRPr>
          </a:p>
        </p:txBody>
      </p:sp>
      <p:pic>
        <p:nvPicPr>
          <p:cNvPr id="406" name="Google Shape;406;p57"/>
          <p:cNvPicPr preferRelativeResize="0"/>
          <p:nvPr/>
        </p:nvPicPr>
        <p:blipFill>
          <a:blip r:embed="rId4">
            <a:alphaModFix/>
          </a:blip>
          <a:stretch>
            <a:fillRect/>
          </a:stretch>
        </p:blipFill>
        <p:spPr>
          <a:xfrm rot="5976895">
            <a:off x="5130851" y="1091725"/>
            <a:ext cx="728524" cy="7285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0" name="Shape 410"/>
        <p:cNvGrpSpPr/>
        <p:nvPr/>
      </p:nvGrpSpPr>
      <p:grpSpPr>
        <a:xfrm>
          <a:off x="0" y="0"/>
          <a:ext cx="0" cy="0"/>
          <a:chOff x="0" y="0"/>
          <a:chExt cx="0" cy="0"/>
        </a:xfrm>
      </p:grpSpPr>
      <p:sp>
        <p:nvSpPr>
          <p:cNvPr id="411" name="Google Shape;411;p58"/>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Introduction </a:t>
            </a:r>
            <a:endParaRPr sz="6000">
              <a:solidFill>
                <a:srgbClr val="FFFFFF"/>
              </a:solidFill>
            </a:endParaRPr>
          </a:p>
          <a:p>
            <a:pPr indent="0" lvl="0" marL="0" rtl="0" algn="l">
              <a:spcBef>
                <a:spcPts val="0"/>
              </a:spcBef>
              <a:spcAft>
                <a:spcPts val="0"/>
              </a:spcAft>
              <a:buNone/>
            </a:pPr>
            <a:r>
              <a:rPr lang="pl" sz="6000">
                <a:solidFill>
                  <a:srgbClr val="FFFFFF"/>
                </a:solidFill>
              </a:rPr>
              <a:t>to JavaScript</a:t>
            </a:r>
            <a:endParaRPr sz="6000">
              <a:solidFill>
                <a:srgbClr val="FFFFFF"/>
              </a:solidFill>
            </a:endParaRPr>
          </a:p>
        </p:txBody>
      </p:sp>
      <p:sp>
        <p:nvSpPr>
          <p:cNvPr id="412" name="Google Shape;412;p58"/>
          <p:cNvSpPr txBox="1"/>
          <p:nvPr>
            <p:ph idx="1" type="subTitle"/>
          </p:nvPr>
        </p:nvSpPr>
        <p:spPr>
          <a:xfrm>
            <a:off x="720000" y="29956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TL;DR, history, versions</a:t>
            </a:r>
            <a:endParaRPr>
              <a:solidFill>
                <a:srgbClr val="EFEFEF"/>
              </a:solidFill>
            </a:endParaRPr>
          </a:p>
        </p:txBody>
      </p:sp>
      <p:pic>
        <p:nvPicPr>
          <p:cNvPr id="413" name="Google Shape;413;p58"/>
          <p:cNvPicPr preferRelativeResize="0"/>
          <p:nvPr/>
        </p:nvPicPr>
        <p:blipFill>
          <a:blip r:embed="rId4">
            <a:alphaModFix/>
          </a:blip>
          <a:stretch>
            <a:fillRect/>
          </a:stretch>
        </p:blipFill>
        <p:spPr>
          <a:xfrm rot="10800000">
            <a:off x="3572800" y="3376637"/>
            <a:ext cx="728525" cy="728525"/>
          </a:xfrm>
          <a:prstGeom prst="rect">
            <a:avLst/>
          </a:prstGeom>
          <a:noFill/>
          <a:ln>
            <a:noFill/>
          </a:ln>
        </p:spPr>
      </p:pic>
      <p:sp>
        <p:nvSpPr>
          <p:cNvPr id="414" name="Google Shape;414;p58"/>
          <p:cNvSpPr txBox="1"/>
          <p:nvPr/>
        </p:nvSpPr>
        <p:spPr>
          <a:xfrm>
            <a:off x="4303450" y="3812075"/>
            <a:ext cx="1539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3F3F3"/>
                </a:solidFill>
              </a:rPr>
              <a:t>ES2015 - ES6.</a:t>
            </a:r>
            <a:endParaRPr>
              <a:solidFill>
                <a:srgbClr val="F3F3F3"/>
              </a:solidFill>
            </a:endParaRPr>
          </a:p>
        </p:txBody>
      </p:sp>
      <p:pic>
        <p:nvPicPr>
          <p:cNvPr id="415" name="Google Shape;415;p58"/>
          <p:cNvPicPr preferRelativeResize="0"/>
          <p:nvPr/>
        </p:nvPicPr>
        <p:blipFill>
          <a:blip r:embed="rId5">
            <a:alphaModFix/>
          </a:blip>
          <a:stretch>
            <a:fillRect/>
          </a:stretch>
        </p:blipFill>
        <p:spPr>
          <a:xfrm>
            <a:off x="4379655" y="3499526"/>
            <a:ext cx="4387520" cy="1176750"/>
          </a:xfrm>
          <a:prstGeom prst="rect">
            <a:avLst/>
          </a:prstGeom>
          <a:noFill/>
          <a:ln>
            <a:noFill/>
          </a:ln>
        </p:spPr>
      </p:pic>
      <p:pic>
        <p:nvPicPr>
          <p:cNvPr id="416" name="Google Shape;416;p58"/>
          <p:cNvPicPr preferRelativeResize="0"/>
          <p:nvPr/>
        </p:nvPicPr>
        <p:blipFill>
          <a:blip r:embed="rId4">
            <a:alphaModFix/>
          </a:blip>
          <a:stretch>
            <a:fillRect/>
          </a:stretch>
        </p:blipFill>
        <p:spPr>
          <a:xfrm rot="8786536">
            <a:off x="5451701" y="2507450"/>
            <a:ext cx="728524" cy="728524"/>
          </a:xfrm>
          <a:prstGeom prst="rect">
            <a:avLst/>
          </a:prstGeom>
          <a:noFill/>
          <a:ln>
            <a:noFill/>
          </a:ln>
        </p:spPr>
      </p:pic>
      <p:sp>
        <p:nvSpPr>
          <p:cNvPr id="417" name="Google Shape;417;p58"/>
          <p:cNvSpPr txBox="1"/>
          <p:nvPr>
            <p:ph idx="1" type="subTitle"/>
          </p:nvPr>
        </p:nvSpPr>
        <p:spPr>
          <a:xfrm>
            <a:off x="6320875" y="2619800"/>
            <a:ext cx="25644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User Interface</a:t>
            </a:r>
            <a:endParaRPr>
              <a:solidFill>
                <a:srgbClr val="EFEFEF"/>
              </a:solidFill>
            </a:endParaRPr>
          </a:p>
        </p:txBody>
      </p:sp>
      <p:pic>
        <p:nvPicPr>
          <p:cNvPr id="418" name="Google Shape;418;p58"/>
          <p:cNvPicPr preferRelativeResize="0"/>
          <p:nvPr/>
        </p:nvPicPr>
        <p:blipFill>
          <a:blip r:embed="rId4">
            <a:alphaModFix/>
          </a:blip>
          <a:stretch>
            <a:fillRect/>
          </a:stretch>
        </p:blipFill>
        <p:spPr>
          <a:xfrm rot="7591083">
            <a:off x="5381526" y="1775550"/>
            <a:ext cx="728524" cy="728524"/>
          </a:xfrm>
          <a:prstGeom prst="rect">
            <a:avLst/>
          </a:prstGeom>
          <a:noFill/>
          <a:ln>
            <a:noFill/>
          </a:ln>
        </p:spPr>
      </p:pic>
      <p:sp>
        <p:nvSpPr>
          <p:cNvPr id="419" name="Google Shape;419;p58"/>
          <p:cNvSpPr txBox="1"/>
          <p:nvPr>
            <p:ph idx="1" type="subTitle"/>
          </p:nvPr>
        </p:nvSpPr>
        <p:spPr>
          <a:xfrm>
            <a:off x="6160450" y="1659800"/>
            <a:ext cx="11367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React</a:t>
            </a:r>
            <a:endParaRPr>
              <a:solidFill>
                <a:srgbClr val="EFEFEF"/>
              </a:solidFill>
            </a:endParaRPr>
          </a:p>
        </p:txBody>
      </p:sp>
      <p:pic>
        <p:nvPicPr>
          <p:cNvPr id="420" name="Google Shape;420;p58"/>
          <p:cNvPicPr preferRelativeResize="0"/>
          <p:nvPr/>
        </p:nvPicPr>
        <p:blipFill>
          <a:blip r:embed="rId4">
            <a:alphaModFix/>
          </a:blip>
          <a:stretch>
            <a:fillRect/>
          </a:stretch>
        </p:blipFill>
        <p:spPr>
          <a:xfrm rot="5976895">
            <a:off x="5130851" y="1091725"/>
            <a:ext cx="728524" cy="728524"/>
          </a:xfrm>
          <a:prstGeom prst="rect">
            <a:avLst/>
          </a:prstGeom>
          <a:noFill/>
          <a:ln>
            <a:noFill/>
          </a:ln>
        </p:spPr>
      </p:pic>
      <p:sp>
        <p:nvSpPr>
          <p:cNvPr id="421" name="Google Shape;421;p58"/>
          <p:cNvSpPr txBox="1"/>
          <p:nvPr>
            <p:ph idx="1" type="subTitle"/>
          </p:nvPr>
        </p:nvSpPr>
        <p:spPr>
          <a:xfrm>
            <a:off x="5703250" y="741400"/>
            <a:ext cx="11367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Node</a:t>
            </a:r>
            <a:endParaRPr>
              <a:solidFill>
                <a:srgbClr val="EFEFE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p59"/>
          <p:cNvSpPr txBox="1"/>
          <p:nvPr/>
        </p:nvSpPr>
        <p:spPr>
          <a:xfrm>
            <a:off x="720000" y="1080000"/>
            <a:ext cx="70152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Environment setup</a:t>
            </a:r>
            <a:endParaRPr sz="6000">
              <a:solidFill>
                <a:srgbClr val="FFFFFF"/>
              </a:solidFill>
            </a:endParaRPr>
          </a:p>
        </p:txBody>
      </p:sp>
      <p:sp>
        <p:nvSpPr>
          <p:cNvPr id="427" name="Google Shape;427;p59"/>
          <p:cNvSpPr txBox="1"/>
          <p:nvPr>
            <p:ph idx="1" type="subTitle"/>
          </p:nvPr>
        </p:nvSpPr>
        <p:spPr>
          <a:xfrm>
            <a:off x="720000" y="2105875"/>
            <a:ext cx="8286600" cy="28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browser console, codepen.io, IDE</a:t>
            </a:r>
            <a:endParaRPr>
              <a:solidFill>
                <a:srgbClr val="EFEFEF"/>
              </a:solidFill>
            </a:endParaRPr>
          </a:p>
          <a:p>
            <a:pPr indent="0" lvl="0" marL="0" rtl="0" algn="l">
              <a:spcBef>
                <a:spcPts val="0"/>
              </a:spcBef>
              <a:spcAft>
                <a:spcPts val="0"/>
              </a:spcAft>
              <a:buNone/>
            </a:pPr>
            <a:r>
              <a:rPr lang="pl" sz="2400">
                <a:solidFill>
                  <a:srgbClr val="EFEFEF"/>
                </a:solidFill>
              </a:rPr>
              <a:t>https://github.com/amiloszewicz/SZoT-JavaScript-Basics</a:t>
            </a:r>
            <a:endParaRPr sz="2400">
              <a:solidFill>
                <a:srgbClr val="EFEFEF"/>
              </a:solidFill>
            </a:endParaRPr>
          </a:p>
          <a:p>
            <a:pPr indent="0" lvl="0" marL="0" rtl="0" algn="l">
              <a:spcBef>
                <a:spcPts val="0"/>
              </a:spcBef>
              <a:spcAft>
                <a:spcPts val="0"/>
              </a:spcAft>
              <a:buNone/>
            </a:pPr>
            <a:r>
              <a:t/>
            </a:r>
            <a:endParaRPr>
              <a:solidFill>
                <a:srgbClr val="EFEFE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60"/>
          <p:cNvSpPr txBox="1"/>
          <p:nvPr/>
        </p:nvSpPr>
        <p:spPr>
          <a:xfrm>
            <a:off x="720000" y="1080000"/>
            <a:ext cx="58767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3, 2, 1… Code!</a:t>
            </a:r>
            <a:endParaRPr sz="6000">
              <a:solidFill>
                <a:srgbClr val="FFFFFF"/>
              </a:solidFill>
            </a:endParaRPr>
          </a:p>
        </p:txBody>
      </p:sp>
      <p:sp>
        <p:nvSpPr>
          <p:cNvPr id="433" name="Google Shape;433;p60"/>
          <p:cNvSpPr txBox="1"/>
          <p:nvPr>
            <p:ph idx="1" type="subTitle"/>
          </p:nvPr>
        </p:nvSpPr>
        <p:spPr>
          <a:xfrm>
            <a:off x="720000" y="206247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Podstawy programowania: values, types, program structure</a:t>
            </a:r>
            <a:endParaRPr sz="2400">
              <a:solidFill>
                <a:srgbClr val="EFEFE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37" name="Shape 437"/>
        <p:cNvGrpSpPr/>
        <p:nvPr/>
      </p:nvGrpSpPr>
      <p:grpSpPr>
        <a:xfrm>
          <a:off x="0" y="0"/>
          <a:ext cx="0" cy="0"/>
          <a:chOff x="0" y="0"/>
          <a:chExt cx="0" cy="0"/>
        </a:xfrm>
      </p:grpSpPr>
      <p:sp>
        <p:nvSpPr>
          <p:cNvPr id="438" name="Google Shape;438;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l">
                <a:solidFill>
                  <a:srgbClr val="434343"/>
                </a:solidFill>
              </a:rPr>
              <a:t>console.log();</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nvSpPr>
        <p:spPr>
          <a:xfrm>
            <a:off x="720000" y="1080000"/>
            <a:ext cx="52845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O czym będzie prezentacja?</a:t>
            </a:r>
            <a:endParaRPr sz="6000">
              <a:solidFill>
                <a:srgbClr val="FFFFFF"/>
              </a:solidFill>
            </a:endParaRPr>
          </a:p>
        </p:txBody>
      </p:sp>
      <p:sp>
        <p:nvSpPr>
          <p:cNvPr id="80" name="Google Shape;80;p17"/>
          <p:cNvSpPr txBox="1"/>
          <p:nvPr>
            <p:ph idx="1" type="subTitle"/>
          </p:nvPr>
        </p:nvSpPr>
        <p:spPr>
          <a:xfrm>
            <a:off x="720000" y="2980800"/>
            <a:ext cx="1830600" cy="6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9D9D9"/>
                </a:solidFill>
              </a:rPr>
              <a:t>PL / ENG</a:t>
            </a:r>
            <a:endParaRPr>
              <a:solidFill>
                <a:srgbClr val="D9D9D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42" name="Shape 442"/>
        <p:cNvGrpSpPr/>
        <p:nvPr/>
      </p:nvGrpSpPr>
      <p:grpSpPr>
        <a:xfrm>
          <a:off x="0" y="0"/>
          <a:ext cx="0" cy="0"/>
          <a:chOff x="0" y="0"/>
          <a:chExt cx="0" cy="0"/>
        </a:xfrm>
      </p:grpSpPr>
      <p:graphicFrame>
        <p:nvGraphicFramePr>
          <p:cNvPr id="443" name="Google Shape;443;p62"/>
          <p:cNvGraphicFramePr/>
          <p:nvPr/>
        </p:nvGraphicFramePr>
        <p:xfrm>
          <a:off x="1104900" y="1162050"/>
          <a:ext cx="3000000" cy="3000000"/>
        </p:xfrm>
        <a:graphic>
          <a:graphicData uri="http://schemas.openxmlformats.org/drawingml/2006/table">
            <a:tbl>
              <a:tblPr>
                <a:noFill/>
                <a:tableStyleId>{00A067D7-E303-45DF-A6ED-7193D7EDB784}</a:tableStyleId>
              </a:tblPr>
              <a:tblGrid>
                <a:gridCol w="3619500"/>
                <a:gridCol w="3619500"/>
              </a:tblGrid>
              <a:tr h="381000">
                <a:tc>
                  <a:txBody>
                    <a:bodyPr>
                      <a:noAutofit/>
                    </a:bodyPr>
                    <a:lstStyle/>
                    <a:p>
                      <a:pPr indent="0" lvl="0" marL="0" rtl="0" algn="ctr">
                        <a:spcBef>
                          <a:spcPts val="0"/>
                        </a:spcBef>
                        <a:spcAft>
                          <a:spcPts val="0"/>
                        </a:spcAft>
                        <a:buNone/>
                      </a:pPr>
                      <a:r>
                        <a:rPr b="1" lang="pl" sz="2400"/>
                        <a:t>OPERATOR</a:t>
                      </a:r>
                      <a:endParaRPr b="1" sz="24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pl" sz="2400"/>
                        <a:t>ROLE</a:t>
                      </a:r>
                      <a:endParaRPr b="1" sz="24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pl" sz="1800"/>
                        <a:t>+</a:t>
                      </a:r>
                      <a:endParaRPr sz="1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pl" sz="1800"/>
                        <a:t>Addition</a:t>
                      </a:r>
                      <a:endParaRPr sz="1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pl" sz="1800"/>
                        <a:t>-</a:t>
                      </a:r>
                      <a:endParaRPr sz="1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pl" sz="1800"/>
                        <a:t>Subtraction</a:t>
                      </a:r>
                      <a:endParaRPr sz="1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pl" sz="1800"/>
                        <a:t>*</a:t>
                      </a:r>
                      <a:endParaRPr sz="1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pl" sz="1800"/>
                        <a:t>Multiplication</a:t>
                      </a:r>
                      <a:endParaRPr sz="1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pl" sz="1800"/>
                        <a:t>/</a:t>
                      </a:r>
                      <a:endParaRPr sz="1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pl" sz="1800"/>
                        <a:t>Division</a:t>
                      </a:r>
                      <a:endParaRPr sz="1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47" name="Shape 447"/>
        <p:cNvGrpSpPr/>
        <p:nvPr/>
      </p:nvGrpSpPr>
      <p:grpSpPr>
        <a:xfrm>
          <a:off x="0" y="0"/>
          <a:ext cx="0" cy="0"/>
          <a:chOff x="0" y="0"/>
          <a:chExt cx="0" cy="0"/>
        </a:xfrm>
      </p:grpSpPr>
      <p:sp>
        <p:nvSpPr>
          <p:cNvPr id="448" name="Google Shape;448;p63"/>
          <p:cNvSpPr txBox="1"/>
          <p:nvPr>
            <p:ph type="ctrTitle"/>
          </p:nvPr>
        </p:nvSpPr>
        <p:spPr>
          <a:xfrm>
            <a:off x="997500" y="1201775"/>
            <a:ext cx="7340400" cy="2808300"/>
          </a:xfrm>
          <a:prstGeom prst="rect">
            <a:avLst/>
          </a:prstGeom>
          <a:noFill/>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pl" sz="1650">
                <a:solidFill>
                  <a:srgbClr val="24292E"/>
                </a:solidFill>
              </a:rPr>
              <a:t>Execution flow</a:t>
            </a:r>
            <a:endParaRPr sz="2400">
              <a:solidFill>
                <a:srgbClr val="6F42C1"/>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32F62"/>
                </a:solidFill>
                <a:highlight>
                  <a:srgbClr val="F6F8FA"/>
                </a:highlight>
                <a:latin typeface="Courier New"/>
                <a:ea typeface="Courier New"/>
                <a:cs typeface="Courier New"/>
                <a:sym typeface="Courier New"/>
              </a:rPr>
              <a:t>"Hello from</a:t>
            </a:r>
            <a:r>
              <a:rPr lang="pl" sz="2400">
                <a:solidFill>
                  <a:srgbClr val="032F62"/>
                </a:solidFill>
                <a:highlight>
                  <a:srgbClr val="F6F8FA"/>
                </a:highlight>
                <a:latin typeface="Courier New"/>
                <a:ea typeface="Courier New"/>
                <a:cs typeface="Courier New"/>
                <a:sym typeface="Courier New"/>
              </a:rPr>
              <a:t> </a:t>
            </a:r>
            <a:r>
              <a:rPr lang="pl" sz="2400">
                <a:solidFill>
                  <a:srgbClr val="032F62"/>
                </a:solidFill>
                <a:highlight>
                  <a:srgbClr val="F6F8FA"/>
                </a:highlight>
                <a:latin typeface="Courier New"/>
                <a:ea typeface="Courier New"/>
                <a:cs typeface="Courier New"/>
                <a:sym typeface="Courier New"/>
              </a:rPr>
              <a:t>JavaScript!"</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32F62"/>
                </a:solidFill>
                <a:highlight>
                  <a:srgbClr val="F6F8FA"/>
                </a:highlight>
                <a:latin typeface="Courier New"/>
                <a:ea typeface="Courier New"/>
                <a:cs typeface="Courier New"/>
                <a:sym typeface="Courier New"/>
              </a:rPr>
              <a:t>"Let's do some math"</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4</a:t>
            </a:r>
            <a:r>
              <a:rPr lang="pl" sz="2400">
                <a:solidFill>
                  <a:srgbClr val="24292E"/>
                </a:solidFill>
                <a:highlight>
                  <a:srgbClr val="F6F8FA"/>
                </a:highlight>
                <a:latin typeface="Courier New"/>
                <a:ea typeface="Courier New"/>
                <a:cs typeface="Courier New"/>
                <a:sym typeface="Courier New"/>
              </a:rPr>
              <a:t> </a:t>
            </a:r>
            <a:r>
              <a:rPr lang="pl" sz="2400">
                <a:solidFill>
                  <a:srgbClr val="D73A49"/>
                </a:solidFill>
                <a:highlight>
                  <a:srgbClr val="F6F8FA"/>
                </a:highlight>
                <a:latin typeface="Courier New"/>
                <a:ea typeface="Courier New"/>
                <a:cs typeface="Courier New"/>
                <a:sym typeface="Courier New"/>
              </a:rPr>
              <a:t>+</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7</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12</a:t>
            </a:r>
            <a:r>
              <a:rPr lang="pl" sz="2400">
                <a:solidFill>
                  <a:srgbClr val="24292E"/>
                </a:solidFill>
                <a:highlight>
                  <a:srgbClr val="F6F8FA"/>
                </a:highlight>
                <a:latin typeface="Courier New"/>
                <a:ea typeface="Courier New"/>
                <a:cs typeface="Courier New"/>
                <a:sym typeface="Courier New"/>
              </a:rPr>
              <a:t> </a:t>
            </a:r>
            <a:r>
              <a:rPr lang="pl" sz="2400">
                <a:solidFill>
                  <a:srgbClr val="D73A49"/>
                </a:solidFill>
                <a:highlight>
                  <a:srgbClr val="F6F8FA"/>
                </a:highlight>
                <a:latin typeface="Courier New"/>
                <a:ea typeface="Courier New"/>
                <a:cs typeface="Courier New"/>
                <a:sym typeface="Courier New"/>
              </a:rPr>
              <a:t>/</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0</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32F62"/>
                </a:solidFill>
                <a:highlight>
                  <a:srgbClr val="F6F8FA"/>
                </a:highlight>
                <a:latin typeface="Courier New"/>
                <a:ea typeface="Courier New"/>
                <a:cs typeface="Courier New"/>
                <a:sym typeface="Courier New"/>
              </a:rPr>
              <a:t>"Goodbye!"</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2400">
              <a:solidFill>
                <a:srgbClr val="434343"/>
              </a:solidFill>
            </a:endParaRPr>
          </a:p>
          <a:p>
            <a:pPr indent="0" lvl="0" marL="0" rtl="0" algn="l">
              <a:spcBef>
                <a:spcPts val="0"/>
              </a:spcBef>
              <a:spcAft>
                <a:spcPts val="0"/>
              </a:spcAft>
              <a:buNone/>
            </a:pPr>
            <a:r>
              <a:t/>
            </a:r>
            <a:endParaRPr sz="2400">
              <a:solidFill>
                <a:srgbClr val="434343"/>
              </a:solidFill>
            </a:endParaRPr>
          </a:p>
          <a:p>
            <a:pPr indent="0" lvl="0" marL="0" rtl="0" algn="l">
              <a:spcBef>
                <a:spcPts val="0"/>
              </a:spcBef>
              <a:spcAft>
                <a:spcPts val="0"/>
              </a:spcAft>
              <a:buNone/>
            </a:pPr>
            <a:r>
              <a:t/>
            </a:r>
            <a:endParaRPr sz="2400">
              <a:solidFill>
                <a:srgbClr val="434343"/>
              </a:solidFill>
            </a:endParaRPr>
          </a:p>
          <a:p>
            <a:pPr indent="0" lvl="0" marL="0" rtl="0" algn="l">
              <a:spcBef>
                <a:spcPts val="0"/>
              </a:spcBef>
              <a:spcAft>
                <a:spcPts val="0"/>
              </a:spcAft>
              <a:buNone/>
            </a:pPr>
            <a:r>
              <a:t/>
            </a:r>
            <a:endParaRPr sz="2400">
              <a:solidFill>
                <a:srgbClr val="43434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52" name="Shape 452"/>
        <p:cNvGrpSpPr/>
        <p:nvPr/>
      </p:nvGrpSpPr>
      <p:grpSpPr>
        <a:xfrm>
          <a:off x="0" y="0"/>
          <a:ext cx="0" cy="0"/>
          <a:chOff x="0" y="0"/>
          <a:chExt cx="0" cy="0"/>
        </a:xfrm>
      </p:grpSpPr>
      <p:sp>
        <p:nvSpPr>
          <p:cNvPr id="453" name="Google Shape;453;p64"/>
          <p:cNvSpPr txBox="1"/>
          <p:nvPr>
            <p:ph type="ctrTitle"/>
          </p:nvPr>
        </p:nvSpPr>
        <p:spPr>
          <a:xfrm>
            <a:off x="997500" y="1201775"/>
            <a:ext cx="7340400" cy="2808300"/>
          </a:xfrm>
          <a:prstGeom prst="rect">
            <a:avLst/>
          </a:prstGeom>
          <a:noFill/>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pl" sz="1650">
                <a:solidFill>
                  <a:srgbClr val="24292E"/>
                </a:solidFill>
              </a:rPr>
              <a:t>Execution flow</a:t>
            </a:r>
            <a:endParaRPr sz="2400">
              <a:solidFill>
                <a:srgbClr val="6F42C1"/>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32F62"/>
                </a:solidFill>
                <a:highlight>
                  <a:srgbClr val="F6F8FA"/>
                </a:highlight>
                <a:latin typeface="Courier New"/>
                <a:ea typeface="Courier New"/>
                <a:cs typeface="Courier New"/>
                <a:sym typeface="Courier New"/>
              </a:rPr>
              <a:t>"Hello from JavaScript!"</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32F62"/>
                </a:solidFill>
                <a:highlight>
                  <a:srgbClr val="F6F8FA"/>
                </a:highlight>
                <a:latin typeface="Courier New"/>
                <a:ea typeface="Courier New"/>
                <a:cs typeface="Courier New"/>
                <a:sym typeface="Courier New"/>
              </a:rPr>
              <a:t>"Let's do some math"</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4</a:t>
            </a:r>
            <a:r>
              <a:rPr lang="pl" sz="2400">
                <a:solidFill>
                  <a:srgbClr val="24292E"/>
                </a:solidFill>
                <a:highlight>
                  <a:srgbClr val="F6F8FA"/>
                </a:highlight>
                <a:latin typeface="Courier New"/>
                <a:ea typeface="Courier New"/>
                <a:cs typeface="Courier New"/>
                <a:sym typeface="Courier New"/>
              </a:rPr>
              <a:t> </a:t>
            </a:r>
            <a:r>
              <a:rPr lang="pl" sz="2400">
                <a:solidFill>
                  <a:srgbClr val="D73A49"/>
                </a:solidFill>
                <a:highlight>
                  <a:srgbClr val="F6F8FA"/>
                </a:highlight>
                <a:latin typeface="Courier New"/>
                <a:ea typeface="Courier New"/>
                <a:cs typeface="Courier New"/>
                <a:sym typeface="Courier New"/>
              </a:rPr>
              <a:t>+</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7</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12</a:t>
            </a:r>
            <a:r>
              <a:rPr lang="pl" sz="2400">
                <a:solidFill>
                  <a:srgbClr val="24292E"/>
                </a:solidFill>
                <a:highlight>
                  <a:srgbClr val="F6F8FA"/>
                </a:highlight>
                <a:latin typeface="Courier New"/>
                <a:ea typeface="Courier New"/>
                <a:cs typeface="Courier New"/>
                <a:sym typeface="Courier New"/>
              </a:rPr>
              <a:t> </a:t>
            </a:r>
            <a:r>
              <a:rPr lang="pl" sz="2400">
                <a:solidFill>
                  <a:srgbClr val="D73A49"/>
                </a:solidFill>
                <a:highlight>
                  <a:srgbClr val="F6F8FA"/>
                </a:highlight>
                <a:latin typeface="Courier New"/>
                <a:ea typeface="Courier New"/>
                <a:cs typeface="Courier New"/>
                <a:sym typeface="Courier New"/>
              </a:rPr>
              <a:t>/</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0</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32F62"/>
                </a:solidFill>
                <a:highlight>
                  <a:srgbClr val="F6F8FA"/>
                </a:highlight>
                <a:latin typeface="Courier New"/>
                <a:ea typeface="Courier New"/>
                <a:cs typeface="Courier New"/>
                <a:sym typeface="Courier New"/>
              </a:rPr>
              <a:t>"Goodbye!"</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2400">
              <a:solidFill>
                <a:srgbClr val="434343"/>
              </a:solidFill>
            </a:endParaRPr>
          </a:p>
          <a:p>
            <a:pPr indent="0" lvl="0" marL="0" rtl="0" algn="l">
              <a:spcBef>
                <a:spcPts val="0"/>
              </a:spcBef>
              <a:spcAft>
                <a:spcPts val="0"/>
              </a:spcAft>
              <a:buNone/>
            </a:pPr>
            <a:r>
              <a:t/>
            </a:r>
            <a:endParaRPr sz="2400">
              <a:solidFill>
                <a:srgbClr val="434343"/>
              </a:solidFill>
            </a:endParaRPr>
          </a:p>
          <a:p>
            <a:pPr indent="0" lvl="0" marL="0" rtl="0" algn="l">
              <a:spcBef>
                <a:spcPts val="0"/>
              </a:spcBef>
              <a:spcAft>
                <a:spcPts val="0"/>
              </a:spcAft>
              <a:buNone/>
            </a:pPr>
            <a:r>
              <a:t/>
            </a:r>
            <a:endParaRPr sz="2400">
              <a:solidFill>
                <a:srgbClr val="434343"/>
              </a:solidFill>
            </a:endParaRPr>
          </a:p>
          <a:p>
            <a:pPr indent="0" lvl="0" marL="0" rtl="0" algn="l">
              <a:spcBef>
                <a:spcPts val="0"/>
              </a:spcBef>
              <a:spcAft>
                <a:spcPts val="0"/>
              </a:spcAft>
              <a:buNone/>
            </a:pPr>
            <a:r>
              <a:t/>
            </a:r>
            <a:endParaRPr sz="2400">
              <a:solidFill>
                <a:srgbClr val="434343"/>
              </a:solidFill>
            </a:endParaRPr>
          </a:p>
        </p:txBody>
      </p:sp>
      <p:pic>
        <p:nvPicPr>
          <p:cNvPr descr="Execution result in browser console" id="454" name="Google Shape;454;p64"/>
          <p:cNvPicPr preferRelativeResize="0"/>
          <p:nvPr/>
        </p:nvPicPr>
        <p:blipFill>
          <a:blip r:embed="rId3">
            <a:alphaModFix/>
          </a:blip>
          <a:stretch>
            <a:fillRect/>
          </a:stretch>
        </p:blipFill>
        <p:spPr>
          <a:xfrm>
            <a:off x="1592175" y="1272525"/>
            <a:ext cx="4806625" cy="27336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58" name="Shape 458"/>
        <p:cNvGrpSpPr/>
        <p:nvPr/>
      </p:nvGrpSpPr>
      <p:grpSpPr>
        <a:xfrm>
          <a:off x="0" y="0"/>
          <a:ext cx="0" cy="0"/>
          <a:chOff x="0" y="0"/>
          <a:chExt cx="0" cy="0"/>
        </a:xfrm>
      </p:grpSpPr>
      <p:sp>
        <p:nvSpPr>
          <p:cNvPr id="459" name="Google Shape;459;p65"/>
          <p:cNvSpPr txBox="1"/>
          <p:nvPr>
            <p:ph type="ctrTitle"/>
          </p:nvPr>
        </p:nvSpPr>
        <p:spPr>
          <a:xfrm>
            <a:off x="997500" y="1201775"/>
            <a:ext cx="7340400" cy="206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32F62"/>
                </a:solidFill>
                <a:highlight>
                  <a:srgbClr val="F6F8FA"/>
                </a:highlight>
                <a:latin typeface="Courier New"/>
                <a:ea typeface="Courier New"/>
                <a:cs typeface="Courier New"/>
                <a:sym typeface="Courier New"/>
              </a:rPr>
              <a:t>"Hello from JavaScript!"</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A737D"/>
                </a:solidFill>
                <a:highlight>
                  <a:srgbClr val="F6F8FA"/>
                </a:highlight>
                <a:latin typeface="Courier New"/>
                <a:ea typeface="Courier New"/>
                <a:cs typeface="Courier New"/>
                <a:sym typeface="Courier New"/>
              </a:rPr>
              <a:t>// console.log("Let's do some math");</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4</a:t>
            </a:r>
            <a:r>
              <a:rPr lang="pl" sz="2400">
                <a:solidFill>
                  <a:srgbClr val="24292E"/>
                </a:solidFill>
                <a:highlight>
                  <a:srgbClr val="F6F8FA"/>
                </a:highlight>
                <a:latin typeface="Courier New"/>
                <a:ea typeface="Courier New"/>
                <a:cs typeface="Courier New"/>
                <a:sym typeface="Courier New"/>
              </a:rPr>
              <a:t> </a:t>
            </a:r>
            <a:r>
              <a:rPr lang="pl" sz="2400">
                <a:solidFill>
                  <a:srgbClr val="D73A49"/>
                </a:solidFill>
                <a:highlight>
                  <a:srgbClr val="F6F8FA"/>
                </a:highlight>
                <a:latin typeface="Courier New"/>
                <a:ea typeface="Courier New"/>
                <a:cs typeface="Courier New"/>
                <a:sym typeface="Courier New"/>
              </a:rPr>
              <a:t>+</a:t>
            </a:r>
            <a:r>
              <a:rPr lang="pl" sz="2400">
                <a:solidFill>
                  <a:srgbClr val="24292E"/>
                </a:solidFill>
                <a:highlight>
                  <a:srgbClr val="F6F8FA"/>
                </a:highlight>
                <a:latin typeface="Courier New"/>
                <a:ea typeface="Courier New"/>
                <a:cs typeface="Courier New"/>
                <a:sym typeface="Courier New"/>
              </a:rPr>
              <a:t> </a:t>
            </a:r>
            <a:r>
              <a:rPr lang="pl" sz="2400">
                <a:solidFill>
                  <a:srgbClr val="005CC5"/>
                </a:solidFill>
                <a:highlight>
                  <a:srgbClr val="F6F8FA"/>
                </a:highlight>
                <a:latin typeface="Courier New"/>
                <a:ea typeface="Courier New"/>
                <a:cs typeface="Courier New"/>
                <a:sym typeface="Courier New"/>
              </a:rPr>
              <a:t>7</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A737D"/>
                </a:solidFill>
                <a:highlight>
                  <a:srgbClr val="F6F8FA"/>
                </a:highlight>
                <a:latin typeface="Courier New"/>
                <a:ea typeface="Courier New"/>
                <a:cs typeface="Courier New"/>
                <a:sym typeface="Courier New"/>
              </a:rPr>
              <a:t>// console.log(12 / 0);</a:t>
            </a:r>
            <a:endParaRPr sz="2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32F62"/>
                </a:solidFill>
                <a:highlight>
                  <a:srgbClr val="F6F8FA"/>
                </a:highlight>
                <a:latin typeface="Courier New"/>
                <a:ea typeface="Courier New"/>
                <a:cs typeface="Courier New"/>
                <a:sym typeface="Courier New"/>
              </a:rPr>
              <a:t>"Goodbye!"</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2400">
              <a:solidFill>
                <a:srgbClr val="6F42C1"/>
              </a:solidFill>
              <a:highlight>
                <a:srgbClr val="F6F8FA"/>
              </a:highlight>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3" name="Shape 463"/>
        <p:cNvGrpSpPr/>
        <p:nvPr/>
      </p:nvGrpSpPr>
      <p:grpSpPr>
        <a:xfrm>
          <a:off x="0" y="0"/>
          <a:ext cx="0" cy="0"/>
          <a:chOff x="0" y="0"/>
          <a:chExt cx="0" cy="0"/>
        </a:xfrm>
      </p:grpSpPr>
      <p:sp>
        <p:nvSpPr>
          <p:cNvPr id="464" name="Google Shape;464;p66"/>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Coding time!</a:t>
            </a:r>
            <a:endParaRPr i="1" sz="4800">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8" name="Shape 468"/>
        <p:cNvGrpSpPr/>
        <p:nvPr/>
      </p:nvGrpSpPr>
      <p:grpSpPr>
        <a:xfrm>
          <a:off x="0" y="0"/>
          <a:ext cx="0" cy="0"/>
          <a:chOff x="0" y="0"/>
          <a:chExt cx="0" cy="0"/>
        </a:xfrm>
      </p:grpSpPr>
      <p:sp>
        <p:nvSpPr>
          <p:cNvPr id="469" name="Google Shape;469;p67"/>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Presentation</a:t>
            </a:r>
            <a:endParaRPr i="1" sz="4800">
              <a:solidFill>
                <a:srgbClr val="FFFFFF"/>
              </a:solidFill>
            </a:endParaRPr>
          </a:p>
        </p:txBody>
      </p:sp>
      <p:sp>
        <p:nvSpPr>
          <p:cNvPr id="470" name="Google Shape;470;p67"/>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displays your name and age.</a:t>
            </a:r>
            <a:endParaRPr sz="2400">
              <a:solidFill>
                <a:srgbClr val="EFEFE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4" name="Shape 474"/>
        <p:cNvGrpSpPr/>
        <p:nvPr/>
      </p:nvGrpSpPr>
      <p:grpSpPr>
        <a:xfrm>
          <a:off x="0" y="0"/>
          <a:ext cx="0" cy="0"/>
          <a:chOff x="0" y="0"/>
          <a:chExt cx="0" cy="0"/>
        </a:xfrm>
      </p:grpSpPr>
      <p:pic>
        <p:nvPicPr>
          <p:cNvPr id="475" name="Google Shape;475;p68"/>
          <p:cNvPicPr preferRelativeResize="0"/>
          <p:nvPr/>
        </p:nvPicPr>
        <p:blipFill>
          <a:blip r:embed="rId4">
            <a:alphaModFix/>
          </a:blip>
          <a:stretch>
            <a:fillRect/>
          </a:stretch>
        </p:blipFill>
        <p:spPr>
          <a:xfrm>
            <a:off x="2520138" y="1292275"/>
            <a:ext cx="4103726" cy="22570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9" name="Shape 479"/>
        <p:cNvGrpSpPr/>
        <p:nvPr/>
      </p:nvGrpSpPr>
      <p:grpSpPr>
        <a:xfrm>
          <a:off x="0" y="0"/>
          <a:ext cx="0" cy="0"/>
          <a:chOff x="0" y="0"/>
          <a:chExt cx="0" cy="0"/>
        </a:xfrm>
      </p:grpSpPr>
      <p:sp>
        <p:nvSpPr>
          <p:cNvPr id="480" name="Google Shape;480;p69"/>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Minimalistic calculator</a:t>
            </a:r>
            <a:endParaRPr i="1" sz="4800">
              <a:solidFill>
                <a:srgbClr val="FFFFFF"/>
              </a:solidFill>
            </a:endParaRPr>
          </a:p>
        </p:txBody>
      </p:sp>
      <p:sp>
        <p:nvSpPr>
          <p:cNvPr id="481" name="Google Shape;481;p69"/>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displays the results of adding, subtracting, multiplying </a:t>
            </a:r>
            <a:endParaRPr sz="2400">
              <a:solidFill>
                <a:srgbClr val="EFEFEF"/>
              </a:solidFill>
            </a:endParaRPr>
          </a:p>
          <a:p>
            <a:pPr indent="0" lvl="0" marL="0" rtl="0" algn="l">
              <a:spcBef>
                <a:spcPts val="0"/>
              </a:spcBef>
              <a:spcAft>
                <a:spcPts val="0"/>
              </a:spcAft>
              <a:buNone/>
            </a:pPr>
            <a:r>
              <a:rPr lang="pl" sz="2400">
                <a:solidFill>
                  <a:srgbClr val="EFEFEF"/>
                </a:solidFill>
              </a:rPr>
              <a:t>and dividing 6 by 3.</a:t>
            </a:r>
            <a:endParaRPr sz="2400">
              <a:solidFill>
                <a:srgbClr val="EFEFE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85" name="Shape 485"/>
        <p:cNvGrpSpPr/>
        <p:nvPr/>
      </p:nvGrpSpPr>
      <p:grpSpPr>
        <a:xfrm>
          <a:off x="0" y="0"/>
          <a:ext cx="0" cy="0"/>
          <a:chOff x="0" y="0"/>
          <a:chExt cx="0" cy="0"/>
        </a:xfrm>
      </p:grpSpPr>
      <p:sp>
        <p:nvSpPr>
          <p:cNvPr id="486" name="Google Shape;486;p70"/>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Values prediction</a:t>
            </a:r>
            <a:endParaRPr i="1" sz="4800">
              <a:solidFill>
                <a:srgbClr val="FFFFFF"/>
              </a:solidFill>
            </a:endParaRPr>
          </a:p>
        </p:txBody>
      </p:sp>
      <p:sp>
        <p:nvSpPr>
          <p:cNvPr id="487" name="Google Shape;487;p70"/>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Observe the following program and try to predict the values it displays.</a:t>
            </a:r>
            <a:endParaRPr sz="2400">
              <a:solidFill>
                <a:srgbClr val="EFEFE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1" name="Shape 491"/>
        <p:cNvGrpSpPr/>
        <p:nvPr/>
      </p:nvGrpSpPr>
      <p:grpSpPr>
        <a:xfrm>
          <a:off x="0" y="0"/>
          <a:ext cx="0" cy="0"/>
          <a:chOff x="0" y="0"/>
          <a:chExt cx="0" cy="0"/>
        </a:xfrm>
      </p:grpSpPr>
      <p:sp>
        <p:nvSpPr>
          <p:cNvPr id="492" name="Google Shape;492;p71"/>
          <p:cNvSpPr txBox="1"/>
          <p:nvPr/>
        </p:nvSpPr>
        <p:spPr>
          <a:xfrm>
            <a:off x="720000" y="1080000"/>
            <a:ext cx="7519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Play with variables</a:t>
            </a:r>
            <a:endParaRPr sz="6000">
              <a:solidFill>
                <a:srgbClr val="FFFFFF"/>
              </a:solidFill>
            </a:endParaRPr>
          </a:p>
        </p:txBody>
      </p:sp>
      <p:sp>
        <p:nvSpPr>
          <p:cNvPr id="493" name="Google Shape;493;p71"/>
          <p:cNvSpPr txBox="1"/>
          <p:nvPr>
            <p:ph idx="1" type="subTitle"/>
          </p:nvPr>
        </p:nvSpPr>
        <p:spPr>
          <a:xfrm>
            <a:off x="695925" y="202112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You know how to use JavaScript to display values. Let’s store data, like information entered by a user.</a:t>
            </a:r>
            <a:endParaRPr sz="2400">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4" name="Shape 84"/>
        <p:cNvGrpSpPr/>
        <p:nvPr/>
      </p:nvGrpSpPr>
      <p:grpSpPr>
        <a:xfrm>
          <a:off x="0" y="0"/>
          <a:ext cx="0" cy="0"/>
          <a:chOff x="0" y="0"/>
          <a:chExt cx="0" cy="0"/>
        </a:xfrm>
      </p:grpSpPr>
      <p:graphicFrame>
        <p:nvGraphicFramePr>
          <p:cNvPr id="85" name="Google Shape;85;p18"/>
          <p:cNvGraphicFramePr/>
          <p:nvPr/>
        </p:nvGraphicFramePr>
        <p:xfrm>
          <a:off x="952500" y="476250"/>
          <a:ext cx="3000000" cy="3000000"/>
        </p:xfrm>
        <a:graphic>
          <a:graphicData uri="http://schemas.openxmlformats.org/drawingml/2006/table">
            <a:tbl>
              <a:tblPr>
                <a:noFill/>
                <a:tableStyleId>{00A067D7-E303-45DF-A6ED-7193D7EDB784}</a:tableStyleId>
              </a:tblPr>
              <a:tblGrid>
                <a:gridCol w="1809750"/>
                <a:gridCol w="1809750"/>
                <a:gridCol w="1809750"/>
                <a:gridCol w="1809750"/>
              </a:tblGrid>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value</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object</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arguments</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loop</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my name</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methods</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 symbol</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project</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browser</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i++</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map()</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algorithm</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let</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where am I?</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web</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JavaScript</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console.log()</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toUpperCase()</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comments</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computer</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increment</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filter()</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function</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switch</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ECMAScript 6</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parameters</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while loop</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declaration</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const</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concatenation</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boolean</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camelCase</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operator</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variable</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index</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if and else</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programming</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my salary</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alert()</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string</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type</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array</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who is he?</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EFEFEF"/>
                        </a:buClr>
                        <a:buSzPts val="1400"/>
                        <a:buChar char="●"/>
                      </a:pPr>
                      <a:r>
                        <a:rPr lang="pl">
                          <a:solidFill>
                            <a:srgbClr val="EFEFEF"/>
                          </a:solidFill>
                        </a:rPr>
                        <a:t>programmer and etc...</a:t>
                      </a:r>
                      <a:endParaRPr>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97" name="Shape 497"/>
        <p:cNvGrpSpPr/>
        <p:nvPr/>
      </p:nvGrpSpPr>
      <p:grpSpPr>
        <a:xfrm>
          <a:off x="0" y="0"/>
          <a:ext cx="0" cy="0"/>
          <a:chOff x="0" y="0"/>
          <a:chExt cx="0" cy="0"/>
        </a:xfrm>
      </p:grpSpPr>
      <p:sp>
        <p:nvSpPr>
          <p:cNvPr id="498" name="Google Shape;498;p72"/>
          <p:cNvSpPr txBox="1"/>
          <p:nvPr>
            <p:ph type="ctrTitle"/>
          </p:nvPr>
        </p:nvSpPr>
        <p:spPr>
          <a:xfrm>
            <a:off x="311700" y="363575"/>
            <a:ext cx="8520600" cy="42504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pl" sz="1650">
                <a:solidFill>
                  <a:srgbClr val="24292E"/>
                </a:solidFill>
              </a:rPr>
              <a:t>Role of a variable</a:t>
            </a:r>
            <a:endParaRPr b="1" sz="1650">
              <a:solidFill>
                <a:srgbClr val="24292E"/>
              </a:solidFill>
            </a:endParaRPr>
          </a:p>
          <a:p>
            <a:pPr indent="0" lvl="0" marL="0" rtl="0" algn="l">
              <a:lnSpc>
                <a:spcPct val="115000"/>
              </a:lnSpc>
              <a:spcBef>
                <a:spcPts val="1200"/>
              </a:spcBef>
              <a:spcAft>
                <a:spcPts val="0"/>
              </a:spcAft>
              <a:buNone/>
            </a:pPr>
            <a:r>
              <a:rPr lang="pl" sz="1200">
                <a:solidFill>
                  <a:srgbClr val="24292E"/>
                </a:solidFill>
              </a:rPr>
              <a:t>A computer program stores data using variables. A variable is an information storage area. We can imagine it as a box in which you can put and store things!</a:t>
            </a:r>
            <a:endParaRPr sz="1200">
              <a:solidFill>
                <a:srgbClr val="24292E"/>
              </a:solidFill>
            </a:endParaRPr>
          </a:p>
          <a:p>
            <a:pPr indent="190500" lvl="0" marL="0" marR="38100" rtl="0" algn="l">
              <a:spcBef>
                <a:spcPts val="1800"/>
              </a:spcBef>
              <a:spcAft>
                <a:spcPts val="0"/>
              </a:spcAft>
              <a:buNone/>
            </a:pPr>
            <a:r>
              <a:rPr b="1" lang="pl" sz="1650">
                <a:solidFill>
                  <a:srgbClr val="24292E"/>
                </a:solidFill>
              </a:rPr>
              <a:t>Variable properties</a:t>
            </a:r>
            <a:endParaRPr b="1" sz="1650">
              <a:solidFill>
                <a:srgbClr val="24292E"/>
              </a:solidFill>
            </a:endParaRPr>
          </a:p>
          <a:p>
            <a:pPr indent="0" lvl="0" marL="0" rtl="0" algn="l">
              <a:lnSpc>
                <a:spcPct val="115000"/>
              </a:lnSpc>
              <a:spcBef>
                <a:spcPts val="1200"/>
              </a:spcBef>
              <a:spcAft>
                <a:spcPts val="0"/>
              </a:spcAft>
              <a:buNone/>
            </a:pPr>
            <a:r>
              <a:rPr lang="pl" sz="1200">
                <a:solidFill>
                  <a:srgbClr val="24292E"/>
                </a:solidFill>
              </a:rPr>
              <a:t>A variable has three main properties:</a:t>
            </a:r>
            <a:endParaRPr sz="1200">
              <a:solidFill>
                <a:srgbClr val="24292E"/>
              </a:solidFill>
            </a:endParaRPr>
          </a:p>
          <a:p>
            <a:pPr indent="-304800" lvl="0" marL="457200" rtl="0" algn="l">
              <a:lnSpc>
                <a:spcPct val="115000"/>
              </a:lnSpc>
              <a:spcBef>
                <a:spcPts val="1200"/>
              </a:spcBef>
              <a:spcAft>
                <a:spcPts val="0"/>
              </a:spcAft>
              <a:buClr>
                <a:srgbClr val="24292E"/>
              </a:buClr>
              <a:buSzPts val="1200"/>
              <a:buChar char="●"/>
            </a:pPr>
            <a:r>
              <a:rPr lang="pl" sz="1200">
                <a:solidFill>
                  <a:srgbClr val="24292E"/>
                </a:solidFill>
              </a:rPr>
              <a:t>name,</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pl" sz="1200">
                <a:solidFill>
                  <a:srgbClr val="24292E"/>
                </a:solidFill>
              </a:rPr>
              <a:t>value</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pl" sz="1200">
                <a:solidFill>
                  <a:srgbClr val="24292E"/>
                </a:solidFill>
              </a:rPr>
              <a:t>type</a:t>
            </a:r>
            <a:endParaRPr sz="1100">
              <a:solidFill>
                <a:srgbClr val="000000"/>
              </a:solidFill>
            </a:endParaRPr>
          </a:p>
          <a:p>
            <a:pPr indent="0" lvl="0" marL="0" rtl="0" algn="ctr">
              <a:spcBef>
                <a:spcPts val="1200"/>
              </a:spcBef>
              <a:spcAft>
                <a:spcPts val="0"/>
              </a:spcAft>
              <a:buNone/>
            </a:pPr>
            <a:r>
              <a:t/>
            </a:r>
            <a:endParaRPr b="1" sz="1700">
              <a:solidFill>
                <a:srgbClr val="24292E"/>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02" name="Shape 502"/>
        <p:cNvGrpSpPr/>
        <p:nvPr/>
      </p:nvGrpSpPr>
      <p:grpSpPr>
        <a:xfrm>
          <a:off x="0" y="0"/>
          <a:ext cx="0" cy="0"/>
          <a:chOff x="0" y="0"/>
          <a:chExt cx="0" cy="0"/>
        </a:xfrm>
      </p:grpSpPr>
      <p:sp>
        <p:nvSpPr>
          <p:cNvPr id="503" name="Google Shape;503;p73"/>
          <p:cNvSpPr txBox="1"/>
          <p:nvPr>
            <p:ph type="ctrTitle"/>
          </p:nvPr>
        </p:nvSpPr>
        <p:spPr>
          <a:xfrm>
            <a:off x="311700" y="0"/>
            <a:ext cx="8520600" cy="50826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pl" sz="1650">
                <a:solidFill>
                  <a:srgbClr val="24292E"/>
                </a:solidFill>
              </a:rPr>
              <a:t>Declaring a variable</a:t>
            </a:r>
            <a:endParaRPr b="1" sz="1650">
              <a:solidFill>
                <a:srgbClr val="24292E"/>
              </a:solidFill>
            </a:endParaRPr>
          </a:p>
          <a:p>
            <a:pPr indent="0" lvl="0" marL="0" rtl="0" algn="l">
              <a:lnSpc>
                <a:spcPct val="100000"/>
              </a:lnSpc>
              <a:spcBef>
                <a:spcPts val="1200"/>
              </a:spcBef>
              <a:spcAft>
                <a:spcPts val="0"/>
              </a:spcAft>
              <a:buNone/>
            </a:pPr>
            <a:r>
              <a:rPr lang="pl" sz="1000">
                <a:solidFill>
                  <a:srgbClr val="D73A49"/>
                </a:solidFill>
                <a:highlight>
                  <a:srgbClr val="F6F8FA"/>
                </a:highlight>
                <a:latin typeface="Courier New"/>
                <a:ea typeface="Courier New"/>
                <a:cs typeface="Courier New"/>
                <a:sym typeface="Courier New"/>
              </a:rPr>
              <a:t>let</a:t>
            </a:r>
            <a:r>
              <a:rPr lang="pl" sz="1000">
                <a:solidFill>
                  <a:srgbClr val="24292E"/>
                </a:solidFill>
                <a:highlight>
                  <a:srgbClr val="F6F8FA"/>
                </a:highlight>
                <a:latin typeface="Courier New"/>
                <a:ea typeface="Courier New"/>
                <a:cs typeface="Courier New"/>
                <a:sym typeface="Courier New"/>
              </a:rPr>
              <a:t> a;</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a:t>
            </a:r>
            <a:endParaRPr sz="1200">
              <a:solidFill>
                <a:srgbClr val="24292E"/>
              </a:solidFill>
            </a:endParaRPr>
          </a:p>
          <a:p>
            <a:pPr indent="0" lvl="0" marL="0" marR="152400" rtl="0" algn="l">
              <a:lnSpc>
                <a:spcPct val="100000"/>
              </a:lnSpc>
              <a:spcBef>
                <a:spcPts val="1200"/>
              </a:spcBef>
              <a:spcAft>
                <a:spcPts val="0"/>
              </a:spcAft>
              <a:buNone/>
            </a:pPr>
            <a:r>
              <a:rPr b="1" lang="pl" sz="1650">
                <a:solidFill>
                  <a:srgbClr val="24292E"/>
                </a:solidFill>
              </a:rPr>
              <a:t>Assign values to variables</a:t>
            </a:r>
            <a:endParaRPr b="1" sz="1650">
              <a:solidFill>
                <a:srgbClr val="24292E"/>
              </a:solidFill>
            </a:endParaRPr>
          </a:p>
          <a:p>
            <a:pPr indent="0" lvl="0" marL="0" rtl="0" algn="l">
              <a:lnSpc>
                <a:spcPct val="100000"/>
              </a:lnSpc>
              <a:spcBef>
                <a:spcPts val="1800"/>
              </a:spcBef>
              <a:spcAft>
                <a:spcPts val="0"/>
              </a:spcAft>
              <a:buNone/>
            </a:pPr>
            <a:r>
              <a:rPr lang="pl" sz="1000">
                <a:solidFill>
                  <a:srgbClr val="24292E"/>
                </a:solidFill>
                <a:highlight>
                  <a:srgbClr val="F6F8FA"/>
                </a:highlight>
                <a:latin typeface="Courier New"/>
                <a:ea typeface="Courier New"/>
                <a:cs typeface="Courier New"/>
                <a:sym typeface="Courier New"/>
              </a:rPr>
              <a:t>a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3.14</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a:t>
            </a:r>
            <a:endParaRPr sz="1000">
              <a:solidFill>
                <a:srgbClr val="24292E"/>
              </a:solidFill>
              <a:highlight>
                <a:srgbClr val="F6F8FA"/>
              </a:highlight>
              <a:latin typeface="Courier New"/>
              <a:ea typeface="Courier New"/>
              <a:cs typeface="Courier New"/>
              <a:sym typeface="Courier New"/>
            </a:endParaRPr>
          </a:p>
          <a:p>
            <a:pPr indent="0" lvl="0" marL="0" rtl="0" algn="l">
              <a:lnSpc>
                <a:spcPct val="100000"/>
              </a:lnSpc>
              <a:spcBef>
                <a:spcPts val="1800"/>
              </a:spcBef>
              <a:spcAft>
                <a:spcPts val="0"/>
              </a:spcAft>
              <a:buNone/>
            </a:pPr>
            <a:r>
              <a:rPr b="1" lang="pl" sz="1650">
                <a:solidFill>
                  <a:srgbClr val="24292E"/>
                </a:solidFill>
              </a:rPr>
              <a:t>Declaring a constant variable</a:t>
            </a:r>
            <a:endParaRPr b="1" sz="1650">
              <a:solidFill>
                <a:srgbClr val="24292E"/>
              </a:solidFill>
            </a:endParaRPr>
          </a:p>
          <a:p>
            <a:pPr indent="0" lvl="0" marL="0" rtl="0" algn="l">
              <a:lnSpc>
                <a:spcPct val="100000"/>
              </a:lnSpc>
              <a:spcBef>
                <a:spcPts val="1200"/>
              </a:spcBef>
              <a:spcAft>
                <a:spcPts val="0"/>
              </a:spcAft>
              <a:buNone/>
            </a:pPr>
            <a:r>
              <a:rPr lang="pl" sz="1200">
                <a:solidFill>
                  <a:srgbClr val="24292E"/>
                </a:solidFill>
              </a:rPr>
              <a:t>If the initial value of a variable won't ever change during the rest of program execution, this variable is called a constant. This constantness can be enforced by using the keyword </a:t>
            </a:r>
            <a:r>
              <a:rPr lang="pl" sz="1000">
                <a:solidFill>
                  <a:srgbClr val="24292E"/>
                </a:solidFill>
                <a:latin typeface="Courier New"/>
                <a:ea typeface="Courier New"/>
                <a:cs typeface="Courier New"/>
                <a:sym typeface="Courier New"/>
              </a:rPr>
              <a:t>const</a:t>
            </a:r>
            <a:r>
              <a:rPr lang="pl" sz="1200">
                <a:solidFill>
                  <a:srgbClr val="24292E"/>
                </a:solidFill>
              </a:rPr>
              <a:t> instead of </a:t>
            </a:r>
            <a:r>
              <a:rPr lang="pl" sz="1000">
                <a:solidFill>
                  <a:srgbClr val="24292E"/>
                </a:solidFill>
                <a:latin typeface="Courier New"/>
                <a:ea typeface="Courier New"/>
                <a:cs typeface="Courier New"/>
                <a:sym typeface="Courier New"/>
              </a:rPr>
              <a:t>let</a:t>
            </a:r>
            <a:r>
              <a:rPr lang="pl" sz="1200">
                <a:solidFill>
                  <a:srgbClr val="24292E"/>
                </a:solidFill>
              </a:rPr>
              <a:t> to declare it. Thus, the program is more expressive and further attempts to modify the variable can be detected as errors.</a:t>
            </a:r>
            <a:endParaRPr sz="1200">
              <a:solidFill>
                <a:srgbClr val="24292E"/>
              </a:solidFill>
            </a:endParaRPr>
          </a:p>
          <a:p>
            <a:pPr indent="0" lvl="0" marL="0" rtl="0" algn="l">
              <a:lnSpc>
                <a:spcPct val="100000"/>
              </a:lnSpc>
              <a:spcBef>
                <a:spcPts val="120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a</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3.14</a:t>
            </a: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The value of a cannot be modified</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6.28</a:t>
            </a: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Impossible!</a:t>
            </a:r>
            <a:endParaRPr sz="1000">
              <a:solidFill>
                <a:srgbClr val="6A737D"/>
              </a:solidFill>
              <a:highlight>
                <a:srgbClr val="F6F8FA"/>
              </a:highlight>
              <a:latin typeface="Courier New"/>
              <a:ea typeface="Courier New"/>
              <a:cs typeface="Courier New"/>
              <a:sym typeface="Courier New"/>
            </a:endParaRPr>
          </a:p>
          <a:p>
            <a:pPr indent="0" lvl="0" marL="0" marR="152400" rtl="0" algn="l">
              <a:lnSpc>
                <a:spcPct val="100000"/>
              </a:lnSpc>
              <a:spcBef>
                <a:spcPts val="1200"/>
              </a:spcBef>
              <a:spcAft>
                <a:spcPts val="0"/>
              </a:spcAft>
              <a:buNone/>
            </a:pPr>
            <a:r>
              <a:rPr b="1" lang="pl" sz="1650">
                <a:solidFill>
                  <a:srgbClr val="24292E"/>
                </a:solidFill>
              </a:rPr>
              <a:t>Increment a number variable</a:t>
            </a:r>
            <a:endParaRPr sz="1200">
              <a:solidFill>
                <a:srgbClr val="24292E"/>
              </a:solidFill>
            </a:endParaRPr>
          </a:p>
          <a:p>
            <a:pPr indent="0" lvl="0" marL="0" rtl="0" algn="l">
              <a:lnSpc>
                <a:spcPct val="100000"/>
              </a:lnSpc>
              <a:spcBef>
                <a:spcPts val="1200"/>
              </a:spcBef>
              <a:spcAft>
                <a:spcPts val="0"/>
              </a:spcAft>
              <a:buNone/>
            </a:pPr>
            <a:r>
              <a:rPr lang="pl" sz="1000">
                <a:solidFill>
                  <a:srgbClr val="D73A49"/>
                </a:solidFill>
                <a:highlight>
                  <a:srgbClr val="F6F8FA"/>
                </a:highlight>
                <a:latin typeface="Courier New"/>
                <a:ea typeface="Courier New"/>
                <a:cs typeface="Courier New"/>
                <a:sym typeface="Courier New"/>
              </a:rPr>
              <a:t>let</a:t>
            </a:r>
            <a:r>
              <a:rPr lang="pl" sz="1000">
                <a:solidFill>
                  <a:srgbClr val="24292E"/>
                </a:solidFill>
                <a:highlight>
                  <a:srgbClr val="F6F8FA"/>
                </a:highlight>
                <a:latin typeface="Courier New"/>
                <a:ea typeface="Courier New"/>
                <a:cs typeface="Courier New"/>
                <a:sym typeface="Courier New"/>
              </a:rPr>
              <a:t> b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0</a:t>
            </a: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b contains 0</a:t>
            </a:r>
            <a:endParaRPr sz="1000">
              <a:solidFill>
                <a:srgbClr val="24292E"/>
              </a:solidFill>
              <a:highlight>
                <a:srgbClr val="F6F8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b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1</a:t>
            </a: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b contains 1</a:t>
            </a:r>
            <a:endParaRPr sz="1000">
              <a:solidFill>
                <a:srgbClr val="24292E"/>
              </a:solidFill>
              <a:highlight>
                <a:srgbClr val="F6F8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b</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b contains 2</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(b); </a:t>
            </a:r>
            <a:r>
              <a:rPr lang="pl" sz="1000">
                <a:solidFill>
                  <a:srgbClr val="6A737D"/>
                </a:solidFill>
                <a:highlight>
                  <a:srgbClr val="F6F8FA"/>
                </a:highlight>
                <a:latin typeface="Courier New"/>
                <a:ea typeface="Courier New"/>
                <a:cs typeface="Courier New"/>
                <a:sym typeface="Courier New"/>
              </a:rPr>
              <a:t>// Shows 2</a:t>
            </a:r>
            <a:endParaRPr sz="1000">
              <a:solidFill>
                <a:srgbClr val="6A737D"/>
              </a:solidFill>
              <a:highlight>
                <a:srgbClr val="F6F8FA"/>
              </a:highlight>
              <a:latin typeface="Courier New"/>
              <a:ea typeface="Courier New"/>
              <a:cs typeface="Courier New"/>
              <a:sym typeface="Courier New"/>
            </a:endParaRPr>
          </a:p>
          <a:p>
            <a:pPr indent="0" lvl="0" marL="0" rtl="0" algn="ctr">
              <a:lnSpc>
                <a:spcPct val="100000"/>
              </a:lnSpc>
              <a:spcBef>
                <a:spcPts val="1200"/>
              </a:spcBef>
              <a:spcAft>
                <a:spcPts val="0"/>
              </a:spcAft>
              <a:buNone/>
            </a:pPr>
            <a:r>
              <a:t/>
            </a:r>
            <a:endParaRPr b="1" sz="1650">
              <a:solidFill>
                <a:srgbClr val="24292E"/>
              </a:solidFill>
            </a:endParaRPr>
          </a:p>
          <a:p>
            <a:pPr indent="0" lvl="0" marL="0" marR="152400" rtl="0" algn="l">
              <a:lnSpc>
                <a:spcPct val="100000"/>
              </a:lnSpc>
              <a:spcBef>
                <a:spcPts val="0"/>
              </a:spcBef>
              <a:spcAft>
                <a:spcPts val="1200"/>
              </a:spcAft>
              <a:buNone/>
            </a:pPr>
            <a:r>
              <a:t/>
            </a:r>
            <a:endParaRPr sz="1000">
              <a:solidFill>
                <a:srgbClr val="6A737D"/>
              </a:solidFill>
              <a:highlight>
                <a:srgbClr val="F6F8FA"/>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07" name="Shape 507"/>
        <p:cNvGrpSpPr/>
        <p:nvPr/>
      </p:nvGrpSpPr>
      <p:grpSpPr>
        <a:xfrm>
          <a:off x="0" y="0"/>
          <a:ext cx="0" cy="0"/>
          <a:chOff x="0" y="0"/>
          <a:chExt cx="0" cy="0"/>
        </a:xfrm>
      </p:grpSpPr>
      <p:sp>
        <p:nvSpPr>
          <p:cNvPr id="508" name="Google Shape;508;p74"/>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Coding time!</a:t>
            </a:r>
            <a:endParaRPr i="1" sz="4800">
              <a:solidFill>
                <a:srgbClr val="FFFF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2" name="Shape 512"/>
        <p:cNvGrpSpPr/>
        <p:nvPr/>
      </p:nvGrpSpPr>
      <p:grpSpPr>
        <a:xfrm>
          <a:off x="0" y="0"/>
          <a:ext cx="0" cy="0"/>
          <a:chOff x="0" y="0"/>
          <a:chExt cx="0" cy="0"/>
        </a:xfrm>
      </p:grpSpPr>
      <p:sp>
        <p:nvSpPr>
          <p:cNvPr id="513" name="Google Shape;513;p75"/>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Improved hello</a:t>
            </a:r>
            <a:endParaRPr i="1" sz="4800">
              <a:solidFill>
                <a:srgbClr val="FFFFFF"/>
              </a:solidFill>
            </a:endParaRPr>
          </a:p>
        </p:txBody>
      </p:sp>
      <p:sp>
        <p:nvSpPr>
          <p:cNvPr id="514" name="Google Shape;514;p75"/>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asks the user for his first name and his last name. The program then displays them in one sentence.</a:t>
            </a:r>
            <a:endParaRPr sz="2400">
              <a:solidFill>
                <a:srgbClr val="EFEFEF"/>
              </a:solidFill>
            </a:endParaRPr>
          </a:p>
          <a:p>
            <a:pPr indent="0" lvl="0" marL="0" rtl="0" algn="l">
              <a:spcBef>
                <a:spcPts val="0"/>
              </a:spcBef>
              <a:spcAft>
                <a:spcPts val="0"/>
              </a:spcAft>
              <a:buNone/>
            </a:pPr>
            <a:r>
              <a:t/>
            </a:r>
            <a:endParaRPr sz="2400">
              <a:solidFill>
                <a:srgbClr val="EFEFE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8" name="Shape 518"/>
        <p:cNvGrpSpPr/>
        <p:nvPr/>
      </p:nvGrpSpPr>
      <p:grpSpPr>
        <a:xfrm>
          <a:off x="0" y="0"/>
          <a:ext cx="0" cy="0"/>
          <a:chOff x="0" y="0"/>
          <a:chExt cx="0" cy="0"/>
        </a:xfrm>
      </p:grpSpPr>
      <p:sp>
        <p:nvSpPr>
          <p:cNvPr id="519" name="Google Shape;519;p76"/>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Final values</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520" name="Google Shape;520;p76"/>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Observe the following program and try to predict the final values of its variables.</a:t>
            </a:r>
            <a:endParaRPr sz="2400">
              <a:solidFill>
                <a:srgbClr val="EFEFE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24" name="Shape 524"/>
        <p:cNvGrpSpPr/>
        <p:nvPr/>
      </p:nvGrpSpPr>
      <p:grpSpPr>
        <a:xfrm>
          <a:off x="0" y="0"/>
          <a:ext cx="0" cy="0"/>
          <a:chOff x="0" y="0"/>
          <a:chExt cx="0" cy="0"/>
        </a:xfrm>
      </p:grpSpPr>
      <p:sp>
        <p:nvSpPr>
          <p:cNvPr id="525" name="Google Shape;525;p77"/>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VAT calculation</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526" name="Google Shape;526;p77"/>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asks the user for a raw price. After that, it calculates the corresponding final price using a VAT rate of 20.6%.</a:t>
            </a:r>
            <a:endParaRPr sz="2400">
              <a:solidFill>
                <a:srgbClr val="EFEFE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0" name="Shape 530"/>
        <p:cNvGrpSpPr/>
        <p:nvPr/>
      </p:nvGrpSpPr>
      <p:grpSpPr>
        <a:xfrm>
          <a:off x="0" y="0"/>
          <a:ext cx="0" cy="0"/>
          <a:chOff x="0" y="0"/>
          <a:chExt cx="0" cy="0"/>
        </a:xfrm>
      </p:grpSpPr>
      <p:sp>
        <p:nvSpPr>
          <p:cNvPr id="531" name="Google Shape;531;p78"/>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From Celsius to Fahrenheit degrees</a:t>
            </a:r>
            <a:endParaRPr i="1" sz="4800">
              <a:solidFill>
                <a:srgbClr val="FFFFFF"/>
              </a:solidFill>
            </a:endParaRPr>
          </a:p>
        </p:txBody>
      </p:sp>
      <p:sp>
        <p:nvSpPr>
          <p:cNvPr id="532" name="Google Shape;532;p78"/>
          <p:cNvSpPr txBox="1"/>
          <p:nvPr>
            <p:ph idx="1" type="subTitle"/>
          </p:nvPr>
        </p:nvSpPr>
        <p:spPr>
          <a:xfrm>
            <a:off x="720000" y="28319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asks for a temperature in Celsius degrees, then displays it in Fahrenheit degrees.</a:t>
            </a:r>
            <a:endParaRPr sz="2400">
              <a:solidFill>
                <a:srgbClr val="EFEFE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6" name="Shape 536"/>
        <p:cNvGrpSpPr/>
        <p:nvPr/>
      </p:nvGrpSpPr>
      <p:grpSpPr>
        <a:xfrm>
          <a:off x="0" y="0"/>
          <a:ext cx="0" cy="0"/>
          <a:chOff x="0" y="0"/>
          <a:chExt cx="0" cy="0"/>
        </a:xfrm>
      </p:grpSpPr>
      <p:sp>
        <p:nvSpPr>
          <p:cNvPr id="537" name="Google Shape;537;p79"/>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From Celsius to Fahrenheit degrees</a:t>
            </a:r>
            <a:endParaRPr i="1" sz="4800">
              <a:solidFill>
                <a:srgbClr val="FFFFFF"/>
              </a:solidFill>
            </a:endParaRPr>
          </a:p>
        </p:txBody>
      </p:sp>
      <p:sp>
        <p:nvSpPr>
          <p:cNvPr id="538" name="Google Shape;538;p79"/>
          <p:cNvSpPr txBox="1"/>
          <p:nvPr>
            <p:ph idx="1" type="subTitle"/>
          </p:nvPr>
        </p:nvSpPr>
        <p:spPr>
          <a:xfrm>
            <a:off x="720000" y="28319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asks for a temperature in Celsius degrees, then displays it in Fahrenheit degrees.</a:t>
            </a:r>
            <a:endParaRPr sz="2400">
              <a:solidFill>
                <a:srgbClr val="EFEFEF"/>
              </a:solidFill>
            </a:endParaRPr>
          </a:p>
          <a:p>
            <a:pPr indent="0" lvl="0" marL="0" rtl="0" algn="l">
              <a:spcBef>
                <a:spcPts val="0"/>
              </a:spcBef>
              <a:spcAft>
                <a:spcPts val="0"/>
              </a:spcAft>
              <a:buNone/>
            </a:pPr>
            <a:r>
              <a:rPr lang="pl" sz="1200">
                <a:solidFill>
                  <a:srgbClr val="6A737D"/>
                </a:solidFill>
                <a:highlight>
                  <a:srgbClr val="FFFFFF"/>
                </a:highlight>
              </a:rPr>
              <a:t>The conversion between scales is given by the formula: [°F] = [°C] x 9/5 + 32.</a:t>
            </a:r>
            <a:endParaRPr>
              <a:solidFill>
                <a:srgbClr val="EFEFEF"/>
              </a:solidFill>
            </a:endParaRPr>
          </a:p>
          <a:p>
            <a:pPr indent="0" lvl="0" marL="0" rtl="0" algn="l">
              <a:spcBef>
                <a:spcPts val="0"/>
              </a:spcBef>
              <a:spcAft>
                <a:spcPts val="0"/>
              </a:spcAft>
              <a:buNone/>
            </a:pPr>
            <a:r>
              <a:t/>
            </a:r>
            <a:endParaRPr>
              <a:solidFill>
                <a:srgbClr val="EFEFE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42" name="Shape 542"/>
        <p:cNvGrpSpPr/>
        <p:nvPr/>
      </p:nvGrpSpPr>
      <p:grpSpPr>
        <a:xfrm>
          <a:off x="0" y="0"/>
          <a:ext cx="0" cy="0"/>
          <a:chOff x="0" y="0"/>
          <a:chExt cx="0" cy="0"/>
        </a:xfrm>
      </p:grpSpPr>
      <p:sp>
        <p:nvSpPr>
          <p:cNvPr id="543" name="Google Shape;543;p80"/>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Variable swapping</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544" name="Google Shape;544;p80"/>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EFEFEF"/>
                </a:solidFill>
              </a:rPr>
              <a:t>Observe the following program.</a:t>
            </a:r>
            <a:endParaRPr>
              <a:solidFill>
                <a:srgbClr val="EFEFEF"/>
              </a:solidFill>
            </a:endParaRPr>
          </a:p>
          <a:p>
            <a:pPr indent="0" lvl="0" marL="0" rtl="0" algn="l">
              <a:spcBef>
                <a:spcPts val="0"/>
              </a:spcBef>
              <a:spcAft>
                <a:spcPts val="0"/>
              </a:spcAft>
              <a:buNone/>
            </a:pPr>
            <a:r>
              <a:rPr lang="pl" sz="1400">
                <a:solidFill>
                  <a:srgbClr val="EFEFEF"/>
                </a:solidFill>
              </a:rPr>
              <a:t>let number1 = 5;</a:t>
            </a:r>
            <a:endParaRPr sz="1400">
              <a:solidFill>
                <a:srgbClr val="EFEFEF"/>
              </a:solidFill>
            </a:endParaRPr>
          </a:p>
          <a:p>
            <a:pPr indent="0" lvl="0" marL="0" rtl="0" algn="l">
              <a:spcBef>
                <a:spcPts val="0"/>
              </a:spcBef>
              <a:spcAft>
                <a:spcPts val="0"/>
              </a:spcAft>
              <a:buNone/>
            </a:pPr>
            <a:r>
              <a:rPr lang="pl" sz="1400">
                <a:solidFill>
                  <a:srgbClr val="EFEFEF"/>
                </a:solidFill>
              </a:rPr>
              <a:t>let number2 = 3;</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pl" sz="1400">
                <a:solidFill>
                  <a:srgbClr val="EFEFEF"/>
                </a:solidFill>
              </a:rPr>
              <a:t>// TODO: type your code here (and nowhere else!)</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pl" sz="1400">
                <a:solidFill>
                  <a:srgbClr val="EFEFEF"/>
                </a:solidFill>
              </a:rPr>
              <a:t>console.log(number1); // Should show 3</a:t>
            </a:r>
            <a:endParaRPr sz="1400">
              <a:solidFill>
                <a:srgbClr val="EFEFEF"/>
              </a:solidFill>
            </a:endParaRPr>
          </a:p>
          <a:p>
            <a:pPr indent="0" lvl="0" marL="0" rtl="0" algn="l">
              <a:spcBef>
                <a:spcPts val="0"/>
              </a:spcBef>
              <a:spcAft>
                <a:spcPts val="0"/>
              </a:spcAft>
              <a:buNone/>
            </a:pPr>
            <a:r>
              <a:rPr lang="pl" sz="1400">
                <a:solidFill>
                  <a:srgbClr val="EFEFEF"/>
                </a:solidFill>
              </a:rPr>
              <a:t>console.log(number2); // Should show 5</a:t>
            </a:r>
            <a:endParaRPr sz="1400">
              <a:solidFill>
                <a:srgbClr val="EFEFEF"/>
              </a:solidFill>
            </a:endParaRPr>
          </a:p>
          <a:p>
            <a:pPr indent="0" lvl="0" marL="0" rtl="0" algn="l">
              <a:spcBef>
                <a:spcPts val="0"/>
              </a:spcBef>
              <a:spcAft>
                <a:spcPts val="0"/>
              </a:spcAft>
              <a:buNone/>
            </a:pPr>
            <a:r>
              <a:rPr lang="pl" sz="1400">
                <a:solidFill>
                  <a:srgbClr val="EFEFEF"/>
                </a:solidFill>
              </a:rPr>
              <a:t>Add the necessary code to swap the values of variables number1 and number2.</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pl" sz="1400">
                <a:solidFill>
                  <a:srgbClr val="EFEFEF"/>
                </a:solidFill>
              </a:rPr>
              <a:t>T&gt; This exercise has several valid solutions. You may use more than two variables to solve it.</a:t>
            </a:r>
            <a:endParaRPr sz="1400">
              <a:solidFill>
                <a:srgbClr val="EFEFEF"/>
              </a:solidFill>
            </a:endParaRPr>
          </a:p>
          <a:p>
            <a:pPr indent="0" lvl="0" marL="0" rtl="0" algn="l">
              <a:spcBef>
                <a:spcPts val="0"/>
              </a:spcBef>
              <a:spcAft>
                <a:spcPts val="0"/>
              </a:spcAft>
              <a:buNone/>
            </a:pPr>
            <a:r>
              <a:t/>
            </a:r>
            <a:endParaRPr sz="1400">
              <a:solidFill>
                <a:srgbClr val="EFEFE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48" name="Shape 548"/>
        <p:cNvGrpSpPr/>
        <p:nvPr/>
      </p:nvGrpSpPr>
      <p:grpSpPr>
        <a:xfrm>
          <a:off x="0" y="0"/>
          <a:ext cx="0" cy="0"/>
          <a:chOff x="0" y="0"/>
          <a:chExt cx="0" cy="0"/>
        </a:xfrm>
      </p:grpSpPr>
      <p:sp>
        <p:nvSpPr>
          <p:cNvPr id="549" name="Google Shape;549;p81"/>
          <p:cNvSpPr txBox="1"/>
          <p:nvPr/>
        </p:nvSpPr>
        <p:spPr>
          <a:xfrm>
            <a:off x="720000" y="1080000"/>
            <a:ext cx="7519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Add conditions</a:t>
            </a:r>
            <a:endParaRPr sz="6000">
              <a:solidFill>
                <a:srgbClr val="FFFFFF"/>
              </a:solidFill>
            </a:endParaRPr>
          </a:p>
        </p:txBody>
      </p:sp>
      <p:sp>
        <p:nvSpPr>
          <p:cNvPr id="550" name="Google Shape;550;p81"/>
          <p:cNvSpPr txBox="1"/>
          <p:nvPr>
            <p:ph idx="1" type="subTitle"/>
          </p:nvPr>
        </p:nvSpPr>
        <p:spPr>
          <a:xfrm>
            <a:off x="720000" y="1948925"/>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Let's enrich our code by adding conditional execution!</a:t>
            </a:r>
            <a:endParaRPr sz="2400">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9"/>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54" name="Shape 554"/>
        <p:cNvGrpSpPr/>
        <p:nvPr/>
      </p:nvGrpSpPr>
      <p:grpSpPr>
        <a:xfrm>
          <a:off x="0" y="0"/>
          <a:ext cx="0" cy="0"/>
          <a:chOff x="0" y="0"/>
          <a:chExt cx="0" cy="0"/>
        </a:xfrm>
      </p:grpSpPr>
      <p:sp>
        <p:nvSpPr>
          <p:cNvPr id="555" name="Google Shape;555;p82"/>
          <p:cNvSpPr txBox="1"/>
          <p:nvPr/>
        </p:nvSpPr>
        <p:spPr>
          <a:xfrm>
            <a:off x="619625" y="363900"/>
            <a:ext cx="39525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(condition)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Code to run when the condition is true</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56" name="Google Shape;556;p82"/>
          <p:cNvSpPr txBox="1"/>
          <p:nvPr/>
        </p:nvSpPr>
        <p:spPr>
          <a:xfrm>
            <a:off x="4572000" y="363900"/>
            <a:ext cx="39825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60" name="Shape 560"/>
        <p:cNvGrpSpPr/>
        <p:nvPr/>
      </p:nvGrpSpPr>
      <p:grpSpPr>
        <a:xfrm>
          <a:off x="0" y="0"/>
          <a:ext cx="0" cy="0"/>
          <a:chOff x="0" y="0"/>
          <a:chExt cx="0" cy="0"/>
        </a:xfrm>
      </p:grpSpPr>
      <p:sp>
        <p:nvSpPr>
          <p:cNvPr id="561" name="Google Shape;561;p83"/>
          <p:cNvSpPr txBox="1"/>
          <p:nvPr/>
        </p:nvSpPr>
        <p:spPr>
          <a:xfrm>
            <a:off x="619625" y="363900"/>
            <a:ext cx="39525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(condition)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Code to run when the condition is true</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62" name="Google Shape;562;p83"/>
          <p:cNvSpPr txBox="1"/>
          <p:nvPr/>
        </p:nvSpPr>
        <p:spPr>
          <a:xfrm>
            <a:off x="4572000" y="363900"/>
            <a:ext cx="39825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"Enter a number:"</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(number </a:t>
            </a:r>
            <a:r>
              <a:rPr lang="pl" sz="1000">
                <a:solidFill>
                  <a:srgbClr val="D73A49"/>
                </a:solidFill>
                <a:highlight>
                  <a:srgbClr val="F6F8FA"/>
                </a:highlight>
                <a:latin typeface="Courier New"/>
                <a:ea typeface="Courier New"/>
                <a:cs typeface="Courier New"/>
                <a:sym typeface="Courier New"/>
              </a:rPr>
              <a:t>&gt;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0</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${number}</a:t>
            </a:r>
            <a:r>
              <a:rPr lang="pl" sz="1000">
                <a:solidFill>
                  <a:srgbClr val="032F62"/>
                </a:solidFill>
                <a:highlight>
                  <a:srgbClr val="F6F8FA"/>
                </a:highlight>
                <a:latin typeface="Courier New"/>
                <a:ea typeface="Courier New"/>
                <a:cs typeface="Courier New"/>
                <a:sym typeface="Courier New"/>
              </a:rPr>
              <a:t> is positive`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66" name="Shape 566"/>
        <p:cNvGrpSpPr/>
        <p:nvPr/>
      </p:nvGrpSpPr>
      <p:grpSpPr>
        <a:xfrm>
          <a:off x="0" y="0"/>
          <a:ext cx="0" cy="0"/>
          <a:chOff x="0" y="0"/>
          <a:chExt cx="0" cy="0"/>
        </a:xfrm>
      </p:grpSpPr>
      <p:sp>
        <p:nvSpPr>
          <p:cNvPr id="567" name="Google Shape;567;p84"/>
          <p:cNvSpPr txBox="1"/>
          <p:nvPr/>
        </p:nvSpPr>
        <p:spPr>
          <a:xfrm>
            <a:off x="619625" y="363900"/>
            <a:ext cx="39525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(condition)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Code to run when the condition is true</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(condition)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Code to run when the condition is true</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Code to run when the condition is false</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68" name="Google Shape;568;p84"/>
          <p:cNvSpPr txBox="1"/>
          <p:nvPr/>
        </p:nvSpPr>
        <p:spPr>
          <a:xfrm>
            <a:off x="4572000" y="363900"/>
            <a:ext cx="39825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"Enter a number:"</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(number </a:t>
            </a:r>
            <a:r>
              <a:rPr lang="pl" sz="1000">
                <a:solidFill>
                  <a:srgbClr val="D73A49"/>
                </a:solidFill>
                <a:highlight>
                  <a:srgbClr val="F6F8FA"/>
                </a:highlight>
                <a:latin typeface="Courier New"/>
                <a:ea typeface="Courier New"/>
                <a:cs typeface="Courier New"/>
                <a:sym typeface="Courier New"/>
              </a:rPr>
              <a:t>&gt;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0</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${number}</a:t>
            </a:r>
            <a:r>
              <a:rPr lang="pl" sz="1000">
                <a:solidFill>
                  <a:srgbClr val="032F62"/>
                </a:solidFill>
                <a:highlight>
                  <a:srgbClr val="F6F8FA"/>
                </a:highlight>
                <a:latin typeface="Courier New"/>
                <a:ea typeface="Courier New"/>
                <a:cs typeface="Courier New"/>
                <a:sym typeface="Courier New"/>
              </a:rPr>
              <a:t> is positive`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72" name="Shape 572"/>
        <p:cNvGrpSpPr/>
        <p:nvPr/>
      </p:nvGrpSpPr>
      <p:grpSpPr>
        <a:xfrm>
          <a:off x="0" y="0"/>
          <a:ext cx="0" cy="0"/>
          <a:chOff x="0" y="0"/>
          <a:chExt cx="0" cy="0"/>
        </a:xfrm>
      </p:grpSpPr>
      <p:sp>
        <p:nvSpPr>
          <p:cNvPr id="573" name="Google Shape;573;p85"/>
          <p:cNvSpPr txBox="1"/>
          <p:nvPr/>
        </p:nvSpPr>
        <p:spPr>
          <a:xfrm>
            <a:off x="619625" y="363900"/>
            <a:ext cx="39525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(condition)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Code to run when the condition is true</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(condition)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Code to run when the condition is true</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A737D"/>
                </a:solidFill>
                <a:highlight>
                  <a:srgbClr val="F6F8FA"/>
                </a:highlight>
                <a:latin typeface="Courier New"/>
                <a:ea typeface="Courier New"/>
                <a:cs typeface="Courier New"/>
                <a:sym typeface="Courier New"/>
              </a:rPr>
              <a:t>// Code to run when the condition is false</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74" name="Google Shape;574;p85"/>
          <p:cNvSpPr txBox="1"/>
          <p:nvPr/>
        </p:nvSpPr>
        <p:spPr>
          <a:xfrm>
            <a:off x="4572000" y="363900"/>
            <a:ext cx="39825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"Enter a number:"</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(number </a:t>
            </a:r>
            <a:r>
              <a:rPr lang="pl" sz="1000">
                <a:solidFill>
                  <a:srgbClr val="D73A49"/>
                </a:solidFill>
                <a:highlight>
                  <a:srgbClr val="F6F8FA"/>
                </a:highlight>
                <a:latin typeface="Courier New"/>
                <a:ea typeface="Courier New"/>
                <a:cs typeface="Courier New"/>
                <a:sym typeface="Courier New"/>
              </a:rPr>
              <a:t>&gt;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0</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${number}</a:t>
            </a:r>
            <a:r>
              <a:rPr lang="pl" sz="1000">
                <a:solidFill>
                  <a:srgbClr val="032F62"/>
                </a:solidFill>
                <a:highlight>
                  <a:srgbClr val="F6F8FA"/>
                </a:highlight>
                <a:latin typeface="Courier New"/>
                <a:ea typeface="Courier New"/>
                <a:cs typeface="Courier New"/>
                <a:sym typeface="Courier New"/>
              </a:rPr>
              <a:t> is positive`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"Enter a number:"</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(number </a:t>
            </a:r>
            <a:r>
              <a:rPr lang="pl" sz="1000">
                <a:solidFill>
                  <a:srgbClr val="D73A49"/>
                </a:solidFill>
                <a:highlight>
                  <a:srgbClr val="F6F8FA"/>
                </a:highlight>
                <a:latin typeface="Courier New"/>
                <a:ea typeface="Courier New"/>
                <a:cs typeface="Courier New"/>
                <a:sym typeface="Courier New"/>
              </a:rPr>
              <a:t>&gt;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0</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${number}</a:t>
            </a:r>
            <a:r>
              <a:rPr lang="pl" sz="1000">
                <a:solidFill>
                  <a:srgbClr val="032F62"/>
                </a:solidFill>
                <a:highlight>
                  <a:srgbClr val="F6F8FA"/>
                </a:highlight>
                <a:latin typeface="Courier New"/>
                <a:ea typeface="Courier New"/>
                <a:cs typeface="Courier New"/>
                <a:sym typeface="Courier New"/>
              </a:rPr>
              <a:t> is positive`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${number}</a:t>
            </a:r>
            <a:r>
              <a:rPr lang="pl" sz="1000">
                <a:solidFill>
                  <a:srgbClr val="032F62"/>
                </a:solidFill>
                <a:highlight>
                  <a:srgbClr val="F6F8FA"/>
                </a:highlight>
                <a:latin typeface="Courier New"/>
                <a:ea typeface="Courier New"/>
                <a:cs typeface="Courier New"/>
                <a:sym typeface="Courier New"/>
              </a:rPr>
              <a:t> is negative or zero`</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78" name="Shape 578"/>
        <p:cNvGrpSpPr/>
        <p:nvPr/>
      </p:nvGrpSpPr>
      <p:grpSpPr>
        <a:xfrm>
          <a:off x="0" y="0"/>
          <a:ext cx="0" cy="0"/>
          <a:chOff x="0" y="0"/>
          <a:chExt cx="0" cy="0"/>
        </a:xfrm>
      </p:grpSpPr>
      <p:sp>
        <p:nvSpPr>
          <p:cNvPr id="579" name="Google Shape;579;p86"/>
          <p:cNvSpPr txBox="1"/>
          <p:nvPr/>
        </p:nvSpPr>
        <p:spPr>
          <a:xfrm>
            <a:off x="619625" y="363900"/>
            <a:ext cx="39525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6"/>
          <p:cNvSpPr txBox="1"/>
          <p:nvPr/>
        </p:nvSpPr>
        <p:spPr>
          <a:xfrm>
            <a:off x="4572000" y="1600200"/>
            <a:ext cx="39825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"Enter a number:"</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(number </a:t>
            </a:r>
            <a:r>
              <a:rPr lang="pl" sz="1000">
                <a:solidFill>
                  <a:srgbClr val="D73A49"/>
                </a:solidFill>
                <a:highlight>
                  <a:srgbClr val="F6F8FA"/>
                </a:highlight>
                <a:latin typeface="Courier New"/>
                <a:ea typeface="Courier New"/>
                <a:cs typeface="Courier New"/>
                <a:sym typeface="Courier New"/>
              </a:rPr>
              <a:t>&gt;=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0</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${number}</a:t>
            </a:r>
            <a:r>
              <a:rPr lang="pl" sz="1000">
                <a:solidFill>
                  <a:srgbClr val="032F62"/>
                </a:solidFill>
                <a:highlight>
                  <a:srgbClr val="F6F8FA"/>
                </a:highlight>
                <a:latin typeface="Courier New"/>
                <a:ea typeface="Courier New"/>
                <a:cs typeface="Courier New"/>
                <a:sym typeface="Courier New"/>
              </a:rPr>
              <a:t> is positive or zero`</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p:txBody>
      </p:sp>
      <p:pic>
        <p:nvPicPr>
          <p:cNvPr id="581" name="Google Shape;581;p86"/>
          <p:cNvPicPr preferRelativeResize="0"/>
          <p:nvPr/>
        </p:nvPicPr>
        <p:blipFill>
          <a:blip r:embed="rId3">
            <a:alphaModFix/>
          </a:blip>
          <a:stretch>
            <a:fillRect/>
          </a:stretch>
        </p:blipFill>
        <p:spPr>
          <a:xfrm>
            <a:off x="1525088" y="1416672"/>
            <a:ext cx="2141575" cy="19281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85" name="Shape 585"/>
        <p:cNvGrpSpPr/>
        <p:nvPr/>
      </p:nvGrpSpPr>
      <p:grpSpPr>
        <a:xfrm>
          <a:off x="0" y="0"/>
          <a:ext cx="0" cy="0"/>
          <a:chOff x="0" y="0"/>
          <a:chExt cx="0" cy="0"/>
        </a:xfrm>
      </p:grpSpPr>
      <p:sp>
        <p:nvSpPr>
          <p:cNvPr id="586" name="Google Shape;586;p87"/>
          <p:cNvSpPr txBox="1"/>
          <p:nvPr/>
        </p:nvSpPr>
        <p:spPr>
          <a:xfrm>
            <a:off x="924425" y="1125900"/>
            <a:ext cx="39525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7"/>
          <p:cNvSpPr txBox="1"/>
          <p:nvPr/>
        </p:nvSpPr>
        <p:spPr>
          <a:xfrm>
            <a:off x="1513975" y="966525"/>
            <a:ext cx="6310500" cy="40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D73A49"/>
                </a:solidFill>
                <a:highlight>
                  <a:srgbClr val="F6F8FA"/>
                </a:highlight>
                <a:latin typeface="Courier New"/>
                <a:ea typeface="Courier New"/>
                <a:cs typeface="Courier New"/>
                <a:sym typeface="Courier New"/>
              </a:rPr>
              <a:t>switch</a:t>
            </a:r>
            <a:r>
              <a:rPr lang="pl">
                <a:solidFill>
                  <a:srgbClr val="24292E"/>
                </a:solidFill>
                <a:highlight>
                  <a:srgbClr val="F6F8FA"/>
                </a:highlight>
                <a:latin typeface="Courier New"/>
                <a:ea typeface="Courier New"/>
                <a:cs typeface="Courier New"/>
                <a:sym typeface="Courier New"/>
              </a:rPr>
              <a:t> (expression)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case</a:t>
            </a:r>
            <a:r>
              <a:rPr lang="pl">
                <a:solidFill>
                  <a:srgbClr val="24292E"/>
                </a:solidFill>
                <a:highlight>
                  <a:srgbClr val="F6F8FA"/>
                </a:highlight>
                <a:latin typeface="Courier New"/>
                <a:ea typeface="Courier New"/>
                <a:cs typeface="Courier New"/>
                <a:sym typeface="Courier New"/>
              </a:rPr>
              <a:t> value1:</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Code to run when the expression matches value1</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break</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case</a:t>
            </a:r>
            <a:r>
              <a:rPr lang="pl">
                <a:solidFill>
                  <a:srgbClr val="24292E"/>
                </a:solidFill>
                <a:highlight>
                  <a:srgbClr val="F6F8FA"/>
                </a:highlight>
                <a:latin typeface="Courier New"/>
                <a:ea typeface="Courier New"/>
                <a:cs typeface="Courier New"/>
                <a:sym typeface="Courier New"/>
              </a:rPr>
              <a:t> value2:</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Code to run when the expression matches value2</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break</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D73A49"/>
                </a:solidFill>
                <a:highlight>
                  <a:srgbClr val="F6F8FA"/>
                </a:highlight>
                <a:latin typeface="Courier New"/>
                <a:ea typeface="Courier New"/>
                <a:cs typeface="Courier New"/>
                <a:sym typeface="Courier New"/>
              </a:rPr>
              <a:t>default</a:t>
            </a: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a:solidFill>
                  <a:srgbClr val="24292E"/>
                </a:solidFill>
                <a:highlight>
                  <a:srgbClr val="F6F8FA"/>
                </a:highlight>
                <a:latin typeface="Courier New"/>
                <a:ea typeface="Courier New"/>
                <a:cs typeface="Courier New"/>
                <a:sym typeface="Courier New"/>
              </a:rPr>
              <a:t>  </a:t>
            </a:r>
            <a:r>
              <a:rPr lang="pl">
                <a:solidFill>
                  <a:srgbClr val="6A737D"/>
                </a:solidFill>
                <a:highlight>
                  <a:srgbClr val="F6F8FA"/>
                </a:highlight>
                <a:latin typeface="Courier New"/>
                <a:ea typeface="Courier New"/>
                <a:cs typeface="Courier New"/>
                <a:sym typeface="Courier New"/>
              </a:rPr>
              <a:t>// Code to run when neither case matches</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91" name="Shape 591"/>
        <p:cNvGrpSpPr/>
        <p:nvPr/>
      </p:nvGrpSpPr>
      <p:grpSpPr>
        <a:xfrm>
          <a:off x="0" y="0"/>
          <a:ext cx="0" cy="0"/>
          <a:chOff x="0" y="0"/>
          <a:chExt cx="0" cy="0"/>
        </a:xfrm>
      </p:grpSpPr>
      <p:sp>
        <p:nvSpPr>
          <p:cNvPr id="592" name="Google Shape;592;p88"/>
          <p:cNvSpPr txBox="1"/>
          <p:nvPr/>
        </p:nvSpPr>
        <p:spPr>
          <a:xfrm>
            <a:off x="695825" y="1277350"/>
            <a:ext cx="39525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weather</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"What's the weather like?"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(weather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"sunny"</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"T-shirt time!"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(weather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"windy"</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"Windbreaker life."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(weather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"rainy"</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"Bring that umbrella!"</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(weather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"snowy"</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"Just stay inside!"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"Not a valid weather type"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96" name="Shape 596"/>
        <p:cNvGrpSpPr/>
        <p:nvPr/>
      </p:nvGrpSpPr>
      <p:grpSpPr>
        <a:xfrm>
          <a:off x="0" y="0"/>
          <a:ext cx="0" cy="0"/>
          <a:chOff x="0" y="0"/>
          <a:chExt cx="0" cy="0"/>
        </a:xfrm>
      </p:grpSpPr>
      <p:sp>
        <p:nvSpPr>
          <p:cNvPr id="597" name="Google Shape;597;p89"/>
          <p:cNvSpPr txBox="1"/>
          <p:nvPr/>
        </p:nvSpPr>
        <p:spPr>
          <a:xfrm>
            <a:off x="695825" y="1277350"/>
            <a:ext cx="39525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weather</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"What's the weather like?"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(weather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"sunny"</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"T-shirt time!"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(weather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"windy"</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"Windbreaker life."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(weather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"rainy"</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"Bring that umbrella!"</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(weather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"snowy"</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"Just stay inside!"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"Not a valid weather type"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p:txBody>
      </p:sp>
      <p:sp>
        <p:nvSpPr>
          <p:cNvPr id="598" name="Google Shape;598;p89"/>
          <p:cNvSpPr txBox="1"/>
          <p:nvPr/>
        </p:nvSpPr>
        <p:spPr>
          <a:xfrm>
            <a:off x="4572000" y="1167075"/>
            <a:ext cx="4445700" cy="3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const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weather</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"What's the weather like?"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switch</a:t>
            </a:r>
            <a:r>
              <a:rPr lang="pl" sz="1000">
                <a:solidFill>
                  <a:srgbClr val="24292E"/>
                </a:solidFill>
                <a:highlight>
                  <a:srgbClr val="F6F8FA"/>
                </a:highlight>
                <a:latin typeface="Courier New"/>
                <a:ea typeface="Courier New"/>
                <a:cs typeface="Courier New"/>
                <a:sym typeface="Courier New"/>
              </a:rPr>
              <a:t> (weather)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case</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"sunny"</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"T-shirt time!"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break</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case</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"windy"</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"Windbreaker life."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break</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case</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"rainy"</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"Bring that umbrella!"</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break</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case</a:t>
            </a:r>
            <a:r>
              <a:rPr lang="pl" sz="1000">
                <a:solidFill>
                  <a:srgbClr val="24292E"/>
                </a:solidFill>
                <a:highlight>
                  <a:srgbClr val="F6F8FA"/>
                </a:highlight>
                <a:latin typeface="Courier New"/>
                <a:ea typeface="Courier New"/>
                <a:cs typeface="Courier New"/>
                <a:sym typeface="Courier New"/>
              </a:rPr>
              <a:t> </a:t>
            </a:r>
            <a:r>
              <a:rPr lang="pl" sz="1000">
                <a:solidFill>
                  <a:srgbClr val="032F62"/>
                </a:solidFill>
                <a:highlight>
                  <a:srgbClr val="F6F8FA"/>
                </a:highlight>
                <a:latin typeface="Courier New"/>
                <a:ea typeface="Courier New"/>
                <a:cs typeface="Courier New"/>
                <a:sym typeface="Courier New"/>
              </a:rPr>
              <a:t>"snowy"</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"Winter is coming! Just stay inside!"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break</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default</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"Not a valid weather type"</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73A49"/>
              </a:solidFill>
              <a:highlight>
                <a:srgbClr val="F6F8FA"/>
              </a:highlight>
              <a:latin typeface="Courier New"/>
              <a:ea typeface="Courier New"/>
              <a:cs typeface="Courier New"/>
              <a:sym typeface="Courier New"/>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02" name="Shape 602"/>
        <p:cNvGrpSpPr/>
        <p:nvPr/>
      </p:nvGrpSpPr>
      <p:grpSpPr>
        <a:xfrm>
          <a:off x="0" y="0"/>
          <a:ext cx="0" cy="0"/>
          <a:chOff x="0" y="0"/>
          <a:chExt cx="0" cy="0"/>
        </a:xfrm>
      </p:grpSpPr>
      <p:sp>
        <p:nvSpPr>
          <p:cNvPr id="603" name="Google Shape;603;p90"/>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Coding time!</a:t>
            </a:r>
            <a:endParaRPr i="1" sz="4800">
              <a:solidFill>
                <a:srgbClr val="FFFF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07" name="Shape 607"/>
        <p:cNvGrpSpPr/>
        <p:nvPr/>
      </p:nvGrpSpPr>
      <p:grpSpPr>
        <a:xfrm>
          <a:off x="0" y="0"/>
          <a:ext cx="0" cy="0"/>
          <a:chOff x="0" y="0"/>
          <a:chExt cx="0" cy="0"/>
        </a:xfrm>
      </p:grpSpPr>
      <p:sp>
        <p:nvSpPr>
          <p:cNvPr id="608" name="Google Shape;608;p91"/>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Following day</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609" name="Google Shape;609;p91"/>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accepts a day name from the user, then shows the name of the following day. Incorrect inputs must be taken into account.</a:t>
            </a:r>
            <a:endParaRPr sz="2400">
              <a:solidFill>
                <a:srgbClr val="EFEFE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20"/>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pic>
        <p:nvPicPr>
          <p:cNvPr id="96" name="Google Shape;96;p20"/>
          <p:cNvPicPr preferRelativeResize="0"/>
          <p:nvPr/>
        </p:nvPicPr>
        <p:blipFill>
          <a:blip r:embed="rId4">
            <a:alphaModFix/>
          </a:blip>
          <a:stretch>
            <a:fillRect/>
          </a:stretch>
        </p:blipFill>
        <p:spPr>
          <a:xfrm>
            <a:off x="4572000" y="1463750"/>
            <a:ext cx="859400" cy="8594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3" name="Shape 613"/>
        <p:cNvGrpSpPr/>
        <p:nvPr/>
      </p:nvGrpSpPr>
      <p:grpSpPr>
        <a:xfrm>
          <a:off x="0" y="0"/>
          <a:ext cx="0" cy="0"/>
          <a:chOff x="0" y="0"/>
          <a:chExt cx="0" cy="0"/>
        </a:xfrm>
      </p:grpSpPr>
      <p:sp>
        <p:nvSpPr>
          <p:cNvPr id="614" name="Google Shape;614;p92"/>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Number comparison</a:t>
            </a:r>
            <a:endParaRPr i="1" sz="4800">
              <a:solidFill>
                <a:srgbClr val="FFFFFF"/>
              </a:solidFill>
            </a:endParaRPr>
          </a:p>
        </p:txBody>
      </p:sp>
      <p:sp>
        <p:nvSpPr>
          <p:cNvPr id="615" name="Google Shape;615;p92"/>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accepts two numbers, then compares their values and displays an appropriate message in all cases.</a:t>
            </a:r>
            <a:endParaRPr sz="2400">
              <a:solidFill>
                <a:srgbClr val="EFEFEF"/>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9" name="Shape 619"/>
        <p:cNvGrpSpPr/>
        <p:nvPr/>
      </p:nvGrpSpPr>
      <p:grpSpPr>
        <a:xfrm>
          <a:off x="0" y="0"/>
          <a:ext cx="0" cy="0"/>
          <a:chOff x="0" y="0"/>
          <a:chExt cx="0" cy="0"/>
        </a:xfrm>
      </p:grpSpPr>
      <p:sp>
        <p:nvSpPr>
          <p:cNvPr id="620" name="Google Shape;620;p93"/>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Final values</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621" name="Google Shape;621;p93"/>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Take a look at the following program.</a:t>
            </a:r>
            <a:endParaRPr sz="2400">
              <a:solidFill>
                <a:srgbClr val="EFEFE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25" name="Shape 625"/>
        <p:cNvGrpSpPr/>
        <p:nvPr/>
      </p:nvGrpSpPr>
      <p:grpSpPr>
        <a:xfrm>
          <a:off x="0" y="0"/>
          <a:ext cx="0" cy="0"/>
          <a:chOff x="0" y="0"/>
          <a:chExt cx="0" cy="0"/>
        </a:xfrm>
      </p:grpSpPr>
      <p:sp>
        <p:nvSpPr>
          <p:cNvPr id="626" name="Google Shape;626;p94"/>
          <p:cNvSpPr txBox="1"/>
          <p:nvPr>
            <p:ph type="ctrTitle"/>
          </p:nvPr>
        </p:nvSpPr>
        <p:spPr>
          <a:xfrm>
            <a:off x="377875" y="846850"/>
            <a:ext cx="3159300" cy="29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let</a:t>
            </a:r>
            <a:r>
              <a:rPr lang="pl" sz="1000">
                <a:solidFill>
                  <a:srgbClr val="24292E"/>
                </a:solidFill>
                <a:highlight>
                  <a:srgbClr val="F6F8FA"/>
                </a:highlight>
                <a:latin typeface="Courier New"/>
                <a:ea typeface="Courier New"/>
                <a:cs typeface="Courier New"/>
                <a:sym typeface="Courier New"/>
              </a:rPr>
              <a:t> nb1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"Enter nb1:"</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let</a:t>
            </a:r>
            <a:r>
              <a:rPr lang="pl" sz="1000">
                <a:solidFill>
                  <a:srgbClr val="24292E"/>
                </a:solidFill>
                <a:highlight>
                  <a:srgbClr val="F6F8FA"/>
                </a:highlight>
                <a:latin typeface="Courier New"/>
                <a:ea typeface="Courier New"/>
                <a:cs typeface="Courier New"/>
                <a:sym typeface="Courier New"/>
              </a:rPr>
              <a:t> nb2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"Enter nb2:"</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let</a:t>
            </a:r>
            <a:r>
              <a:rPr lang="pl" sz="1000">
                <a:solidFill>
                  <a:srgbClr val="24292E"/>
                </a:solidFill>
                <a:highlight>
                  <a:srgbClr val="F6F8FA"/>
                </a:highlight>
                <a:latin typeface="Courier New"/>
                <a:ea typeface="Courier New"/>
                <a:cs typeface="Courier New"/>
                <a:sym typeface="Courier New"/>
              </a:rPr>
              <a:t> nb3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Number</a:t>
            </a:r>
            <a:r>
              <a:rPr lang="pl" sz="1000">
                <a:solidFill>
                  <a:srgbClr val="24292E"/>
                </a:solidFill>
                <a:highlight>
                  <a:srgbClr val="F6F8FA"/>
                </a:highlight>
                <a:latin typeface="Courier New"/>
                <a:ea typeface="Courier New"/>
                <a:cs typeface="Courier New"/>
                <a:sym typeface="Courier New"/>
              </a:rPr>
              <a:t>(</a:t>
            </a:r>
            <a:r>
              <a:rPr lang="pl" sz="1000">
                <a:solidFill>
                  <a:srgbClr val="6F42C1"/>
                </a:solidFill>
                <a:highlight>
                  <a:srgbClr val="F6F8FA"/>
                </a:highlight>
                <a:latin typeface="Courier New"/>
                <a:ea typeface="Courier New"/>
                <a:cs typeface="Courier New"/>
                <a:sym typeface="Courier New"/>
              </a:rPr>
              <a:t>prompt</a:t>
            </a:r>
            <a:r>
              <a:rPr lang="pl" sz="1000">
                <a:solidFill>
                  <a:srgbClr val="24292E"/>
                </a:solidFill>
                <a:highlight>
                  <a:srgbClr val="F6F8FA"/>
                </a:highlight>
                <a:latin typeface="Courier New"/>
                <a:ea typeface="Courier New"/>
                <a:cs typeface="Courier New"/>
                <a:sym typeface="Courier New"/>
              </a:rPr>
              <a:t>(</a:t>
            </a:r>
            <a:r>
              <a:rPr lang="pl" sz="1000">
                <a:solidFill>
                  <a:srgbClr val="032F62"/>
                </a:solidFill>
                <a:highlight>
                  <a:srgbClr val="F6F8FA"/>
                </a:highlight>
                <a:latin typeface="Courier New"/>
                <a:ea typeface="Courier New"/>
                <a:cs typeface="Courier New"/>
                <a:sym typeface="Courier New"/>
              </a:rPr>
              <a:t>"Enter nb3:"</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(nb1 </a:t>
            </a:r>
            <a:r>
              <a:rPr lang="pl" sz="1000">
                <a:solidFill>
                  <a:srgbClr val="D73A49"/>
                </a:solidFill>
                <a:highlight>
                  <a:srgbClr val="F6F8FA"/>
                </a:highlight>
                <a:latin typeface="Courier New"/>
                <a:ea typeface="Courier New"/>
                <a:cs typeface="Courier New"/>
                <a:sym typeface="Courier New"/>
              </a:rPr>
              <a:t>&gt;</a:t>
            </a:r>
            <a:r>
              <a:rPr lang="pl" sz="1000">
                <a:solidFill>
                  <a:srgbClr val="24292E"/>
                </a:solidFill>
                <a:highlight>
                  <a:srgbClr val="F6F8FA"/>
                </a:highlight>
                <a:latin typeface="Courier New"/>
                <a:ea typeface="Courier New"/>
                <a:cs typeface="Courier New"/>
                <a:sym typeface="Courier New"/>
              </a:rPr>
              <a:t> nb2)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nb1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nb3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nb1</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if</a:t>
            </a:r>
            <a:r>
              <a:rPr lang="pl" sz="1000">
                <a:solidFill>
                  <a:srgbClr val="24292E"/>
                </a:solidFill>
                <a:highlight>
                  <a:srgbClr val="F6F8FA"/>
                </a:highlight>
                <a:latin typeface="Courier New"/>
                <a:ea typeface="Courier New"/>
                <a:cs typeface="Courier New"/>
                <a:sym typeface="Courier New"/>
              </a:rPr>
              <a:t> (nb2 </a:t>
            </a:r>
            <a:r>
              <a:rPr lang="pl" sz="1000">
                <a:solidFill>
                  <a:srgbClr val="D73A49"/>
                </a:solidFill>
                <a:highlight>
                  <a:srgbClr val="F6F8FA"/>
                </a:highlight>
                <a:latin typeface="Courier New"/>
                <a:ea typeface="Courier New"/>
                <a:cs typeface="Courier New"/>
                <a:sym typeface="Courier New"/>
              </a:rPr>
              <a:t>&gt;</a:t>
            </a:r>
            <a:r>
              <a:rPr lang="pl" sz="1000">
                <a:solidFill>
                  <a:srgbClr val="24292E"/>
                </a:solidFill>
                <a:highlight>
                  <a:srgbClr val="F6F8FA"/>
                </a:highlight>
                <a:latin typeface="Courier New"/>
                <a:ea typeface="Courier New"/>
                <a:cs typeface="Courier New"/>
                <a:sym typeface="Courier New"/>
              </a:rPr>
              <a:t> nb3)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nb1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nb3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3</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 </a:t>
            </a:r>
            <a:r>
              <a:rPr lang="pl" sz="1000">
                <a:solidFill>
                  <a:srgbClr val="D73A49"/>
                </a:solidFill>
                <a:highlight>
                  <a:srgbClr val="F6F8FA"/>
                </a:highlight>
                <a:latin typeface="Courier New"/>
                <a:ea typeface="Courier New"/>
                <a:cs typeface="Courier New"/>
                <a:sym typeface="Courier New"/>
              </a:rPr>
              <a:t>else</a:t>
            </a: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nb1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0</a:t>
            </a: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nb3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nb3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a:t>
            </a:r>
            <a:r>
              <a:rPr lang="pl" sz="1000">
                <a:solidFill>
                  <a:srgbClr val="005CC5"/>
                </a:solidFill>
                <a:highlight>
                  <a:srgbClr val="F6F8FA"/>
                </a:highlight>
                <a:latin typeface="Courier New"/>
                <a:ea typeface="Courier New"/>
                <a:cs typeface="Courier New"/>
                <a:sym typeface="Courier New"/>
              </a:rPr>
              <a:t>2</a:t>
            </a:r>
            <a:r>
              <a:rPr lang="pl" sz="1000">
                <a:solidFill>
                  <a:srgbClr val="24292E"/>
                </a:solidFill>
                <a:highlight>
                  <a:srgbClr val="F6F8FA"/>
                </a:highlight>
                <a:latin typeface="Courier New"/>
                <a:ea typeface="Courier New"/>
                <a:cs typeface="Courier New"/>
                <a:sym typeface="Courier New"/>
              </a:rPr>
              <a:t> </a:t>
            </a:r>
            <a:r>
              <a:rPr lang="pl" sz="1000">
                <a:solidFill>
                  <a:srgbClr val="D73A49"/>
                </a:solidFill>
                <a:highlight>
                  <a:srgbClr val="F6F8FA"/>
                </a:highlight>
                <a:latin typeface="Courier New"/>
                <a:ea typeface="Courier New"/>
                <a:cs typeface="Courier New"/>
                <a:sym typeface="Courier New"/>
              </a:rPr>
              <a:t>+</a:t>
            </a:r>
            <a:r>
              <a:rPr lang="pl" sz="1000">
                <a:solidFill>
                  <a:srgbClr val="24292E"/>
                </a:solidFill>
                <a:highlight>
                  <a:srgbClr val="F6F8FA"/>
                </a:highlight>
                <a:latin typeface="Courier New"/>
                <a:ea typeface="Courier New"/>
                <a:cs typeface="Courier New"/>
                <a:sym typeface="Courier New"/>
              </a:rPr>
              <a:t> nb2;</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000">
                <a:solidFill>
                  <a:srgbClr val="6F42C1"/>
                </a:solidFill>
                <a:highlight>
                  <a:srgbClr val="F6F8FA"/>
                </a:highlight>
                <a:latin typeface="Courier New"/>
                <a:ea typeface="Courier New"/>
                <a:cs typeface="Courier New"/>
                <a:sym typeface="Courier New"/>
              </a:rPr>
              <a:t>console</a:t>
            </a:r>
            <a:r>
              <a:rPr lang="pl" sz="1000">
                <a:solidFill>
                  <a:srgbClr val="24292E"/>
                </a:solidFill>
                <a:highlight>
                  <a:srgbClr val="F6F8FA"/>
                </a:highlight>
                <a:latin typeface="Courier New"/>
                <a:ea typeface="Courier New"/>
                <a:cs typeface="Courier New"/>
                <a:sym typeface="Courier New"/>
              </a:rPr>
              <a:t>.</a:t>
            </a:r>
            <a:r>
              <a:rPr lang="pl" sz="1000">
                <a:solidFill>
                  <a:srgbClr val="005CC5"/>
                </a:solidFill>
                <a:highlight>
                  <a:srgbClr val="F6F8FA"/>
                </a:highlight>
                <a:latin typeface="Courier New"/>
                <a:ea typeface="Courier New"/>
                <a:cs typeface="Courier New"/>
                <a:sym typeface="Courier New"/>
              </a:rPr>
              <a:t>log</a:t>
            </a:r>
            <a:r>
              <a:rPr lang="pl" sz="1000">
                <a:solidFill>
                  <a:srgbClr val="24292E"/>
                </a:solidFill>
                <a:highlight>
                  <a:srgbClr val="F6F8FA"/>
                </a:highlight>
                <a:latin typeface="Courier New"/>
                <a:ea typeface="Courier New"/>
                <a:cs typeface="Courier New"/>
                <a:sym typeface="Courier New"/>
              </a:rPr>
              <a:t>(nb1, nb2, nb3);</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434343"/>
              </a:solidFill>
            </a:endParaRPr>
          </a:p>
        </p:txBody>
      </p:sp>
      <p:sp>
        <p:nvSpPr>
          <p:cNvPr id="627" name="Google Shape;627;p94"/>
          <p:cNvSpPr txBox="1"/>
          <p:nvPr/>
        </p:nvSpPr>
        <p:spPr>
          <a:xfrm>
            <a:off x="4060650" y="803575"/>
            <a:ext cx="48729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t>Before executing it, try to guess the final values of variables nb1, nb2 and nb3 depending on their initial values. Complete the following table.</a:t>
            </a:r>
            <a:endParaRPr/>
          </a:p>
        </p:txBody>
      </p:sp>
      <p:sp>
        <p:nvSpPr>
          <p:cNvPr id="628" name="Google Shape;628;p94"/>
          <p:cNvSpPr txBox="1"/>
          <p:nvPr/>
        </p:nvSpPr>
        <p:spPr>
          <a:xfrm>
            <a:off x="4788575" y="2036825"/>
            <a:ext cx="11370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2" name="Shape 632"/>
        <p:cNvGrpSpPr/>
        <p:nvPr/>
      </p:nvGrpSpPr>
      <p:grpSpPr>
        <a:xfrm>
          <a:off x="0" y="0"/>
          <a:ext cx="0" cy="0"/>
          <a:chOff x="0" y="0"/>
          <a:chExt cx="0" cy="0"/>
        </a:xfrm>
      </p:grpSpPr>
      <p:sp>
        <p:nvSpPr>
          <p:cNvPr id="633" name="Google Shape;633;p95"/>
          <p:cNvSpPr txBox="1"/>
          <p:nvPr/>
        </p:nvSpPr>
        <p:spPr>
          <a:xfrm>
            <a:off x="720000" y="1080000"/>
            <a:ext cx="7930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Number of days in a month</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634" name="Google Shape;634;p95"/>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accepts a month number (between 1 and 12), then shows the number of days of that month. Leap years are excluded. Incorrect inputs must be taken into account.</a:t>
            </a:r>
            <a:endParaRPr sz="2400">
              <a:solidFill>
                <a:srgbClr val="EFEFE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8" name="Shape 638"/>
        <p:cNvGrpSpPr/>
        <p:nvPr/>
      </p:nvGrpSpPr>
      <p:grpSpPr>
        <a:xfrm>
          <a:off x="0" y="0"/>
          <a:ext cx="0" cy="0"/>
          <a:chOff x="0" y="0"/>
          <a:chExt cx="0" cy="0"/>
        </a:xfrm>
      </p:grpSpPr>
      <p:sp>
        <p:nvSpPr>
          <p:cNvPr id="639" name="Google Shape;639;p96"/>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Following second</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640" name="Google Shape;640;p96"/>
          <p:cNvSpPr txBox="1"/>
          <p:nvPr>
            <p:ph idx="1" type="subTitle"/>
          </p:nvPr>
        </p:nvSpPr>
        <p:spPr>
          <a:xfrm>
            <a:off x="720000" y="2222350"/>
            <a:ext cx="8055000" cy="23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asks for a time under the form of three information (hours, minutes, seconds). The program calculates and shows the time one second after. Incorrect inputs must be taken into account.</a:t>
            </a:r>
            <a:endParaRPr sz="2400">
              <a:solidFill>
                <a:srgbClr val="EFEFEF"/>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44" name="Shape 644"/>
        <p:cNvGrpSpPr/>
        <p:nvPr/>
      </p:nvGrpSpPr>
      <p:grpSpPr>
        <a:xfrm>
          <a:off x="0" y="0"/>
          <a:ext cx="0" cy="0"/>
          <a:chOff x="0" y="0"/>
          <a:chExt cx="0" cy="0"/>
        </a:xfrm>
      </p:grpSpPr>
      <p:sp>
        <p:nvSpPr>
          <p:cNvPr id="645" name="Google Shape;645;p97"/>
          <p:cNvSpPr txBox="1"/>
          <p:nvPr>
            <p:ph type="ctrTitle"/>
          </p:nvPr>
        </p:nvSpPr>
        <p:spPr>
          <a:xfrm>
            <a:off x="1167050" y="1116400"/>
            <a:ext cx="7110600" cy="2835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pl" sz="2400">
                <a:solidFill>
                  <a:srgbClr val="6A737D"/>
                </a:solidFill>
              </a:rPr>
              <a:t>This is not as simple as it seems... Look at the following results to see for yourself:</a:t>
            </a:r>
            <a:endParaRPr sz="2400">
              <a:solidFill>
                <a:srgbClr val="6A737D"/>
              </a:solidFill>
            </a:endParaRPr>
          </a:p>
          <a:p>
            <a:pPr indent="-381000" lvl="0" marL="457200" rtl="0" algn="l">
              <a:lnSpc>
                <a:spcPct val="115000"/>
              </a:lnSpc>
              <a:spcBef>
                <a:spcPts val="1200"/>
              </a:spcBef>
              <a:spcAft>
                <a:spcPts val="0"/>
              </a:spcAft>
              <a:buClr>
                <a:srgbClr val="6A737D"/>
              </a:buClr>
              <a:buSzPts val="2400"/>
              <a:buChar char="●"/>
            </a:pPr>
            <a:r>
              <a:rPr lang="pl" sz="2400">
                <a:solidFill>
                  <a:srgbClr val="6A737D"/>
                </a:solidFill>
              </a:rPr>
              <a:t>14h17m59s =&gt; 14h18m0s</a:t>
            </a:r>
            <a:endParaRPr sz="2400">
              <a:solidFill>
                <a:srgbClr val="6A737D"/>
              </a:solidFill>
            </a:endParaRPr>
          </a:p>
          <a:p>
            <a:pPr indent="-381000" lvl="0" marL="457200" rtl="0" algn="l">
              <a:lnSpc>
                <a:spcPct val="115000"/>
              </a:lnSpc>
              <a:spcBef>
                <a:spcPts val="0"/>
              </a:spcBef>
              <a:spcAft>
                <a:spcPts val="0"/>
              </a:spcAft>
              <a:buClr>
                <a:srgbClr val="6A737D"/>
              </a:buClr>
              <a:buSzPts val="2400"/>
              <a:buChar char="●"/>
            </a:pPr>
            <a:r>
              <a:rPr lang="pl" sz="2400">
                <a:solidFill>
                  <a:srgbClr val="6A737D"/>
                </a:solidFill>
              </a:rPr>
              <a:t>6h59m59s =&gt; 7h0m0s</a:t>
            </a:r>
            <a:endParaRPr sz="2400">
              <a:solidFill>
                <a:srgbClr val="6A737D"/>
              </a:solidFill>
            </a:endParaRPr>
          </a:p>
          <a:p>
            <a:pPr indent="-381000" lvl="0" marL="457200" rtl="0" algn="l">
              <a:lnSpc>
                <a:spcPct val="115000"/>
              </a:lnSpc>
              <a:spcBef>
                <a:spcPts val="0"/>
              </a:spcBef>
              <a:spcAft>
                <a:spcPts val="0"/>
              </a:spcAft>
              <a:buClr>
                <a:srgbClr val="6A737D"/>
              </a:buClr>
              <a:buSzPts val="2400"/>
              <a:buChar char="●"/>
            </a:pPr>
            <a:r>
              <a:rPr lang="pl" sz="2400">
                <a:solidFill>
                  <a:srgbClr val="6A737D"/>
                </a:solidFill>
              </a:rPr>
              <a:t>23h59m59s =&gt; 0h0m0s (midnight)</a:t>
            </a:r>
            <a:endParaRPr sz="2400">
              <a:solidFill>
                <a:srgbClr val="6A737D"/>
              </a:solidFill>
            </a:endParaRPr>
          </a:p>
          <a:p>
            <a:pPr indent="0" lvl="0" marL="0" rtl="0" algn="ctr">
              <a:spcBef>
                <a:spcPts val="0"/>
              </a:spcBef>
              <a:spcAft>
                <a:spcPts val="0"/>
              </a:spcAft>
              <a:buNone/>
            </a:pPr>
            <a:r>
              <a:t/>
            </a:r>
            <a:endParaRPr sz="2400">
              <a:solidFill>
                <a:srgbClr val="434343"/>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9" name="Shape 649"/>
        <p:cNvGrpSpPr/>
        <p:nvPr/>
      </p:nvGrpSpPr>
      <p:grpSpPr>
        <a:xfrm>
          <a:off x="0" y="0"/>
          <a:ext cx="0" cy="0"/>
          <a:chOff x="0" y="0"/>
          <a:chExt cx="0" cy="0"/>
        </a:xfrm>
      </p:grpSpPr>
      <p:sp>
        <p:nvSpPr>
          <p:cNvPr id="650" name="Google Shape;650;p98"/>
          <p:cNvSpPr txBox="1"/>
          <p:nvPr/>
        </p:nvSpPr>
        <p:spPr>
          <a:xfrm>
            <a:off x="720000" y="1080000"/>
            <a:ext cx="7519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Repeat statements</a:t>
            </a:r>
            <a:endParaRPr sz="6000">
              <a:solidFill>
                <a:srgbClr val="FFFFFF"/>
              </a:solidFill>
            </a:endParaRPr>
          </a:p>
        </p:txBody>
      </p:sp>
      <p:sp>
        <p:nvSpPr>
          <p:cNvPr id="651" name="Google Shape;651;p98"/>
          <p:cNvSpPr txBox="1"/>
          <p:nvPr>
            <p:ph idx="1" type="subTitle"/>
          </p:nvPr>
        </p:nvSpPr>
        <p:spPr>
          <a:xfrm>
            <a:off x="720000" y="2015100"/>
            <a:ext cx="70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Execute code on a repeating basis.</a:t>
            </a:r>
            <a:endParaRPr sz="2400">
              <a:solidFill>
                <a:srgbClr val="EFEFEF"/>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55" name="Shape 655"/>
        <p:cNvGrpSpPr/>
        <p:nvPr/>
      </p:nvGrpSpPr>
      <p:grpSpPr>
        <a:xfrm>
          <a:off x="0" y="0"/>
          <a:ext cx="0" cy="0"/>
          <a:chOff x="0" y="0"/>
          <a:chExt cx="0" cy="0"/>
        </a:xfrm>
      </p:grpSpPr>
      <p:sp>
        <p:nvSpPr>
          <p:cNvPr id="656" name="Google Shape;656;p99"/>
          <p:cNvSpPr txBox="1"/>
          <p:nvPr/>
        </p:nvSpPr>
        <p:spPr>
          <a:xfrm>
            <a:off x="2857500" y="1080000"/>
            <a:ext cx="3272700" cy="23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1</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2</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3</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4</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5</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2400">
              <a:solidFill>
                <a:srgbClr val="6A737D"/>
              </a:solidFill>
              <a:highlight>
                <a:srgbClr val="F6F8FA"/>
              </a:highlight>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60" name="Shape 660"/>
        <p:cNvGrpSpPr/>
        <p:nvPr/>
      </p:nvGrpSpPr>
      <p:grpSpPr>
        <a:xfrm>
          <a:off x="0" y="0"/>
          <a:ext cx="0" cy="0"/>
          <a:chOff x="0" y="0"/>
          <a:chExt cx="0" cy="0"/>
        </a:xfrm>
      </p:grpSpPr>
      <p:sp>
        <p:nvSpPr>
          <p:cNvPr id="661" name="Google Shape;661;p100"/>
          <p:cNvSpPr txBox="1"/>
          <p:nvPr/>
        </p:nvSpPr>
        <p:spPr>
          <a:xfrm>
            <a:off x="2857500" y="1080000"/>
            <a:ext cx="3272700" cy="23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1</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2</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3</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4</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2400">
                <a:solidFill>
                  <a:srgbClr val="6F42C1"/>
                </a:solidFill>
                <a:highlight>
                  <a:srgbClr val="F6F8FA"/>
                </a:highlight>
                <a:latin typeface="Courier New"/>
                <a:ea typeface="Courier New"/>
                <a:cs typeface="Courier New"/>
                <a:sym typeface="Courier New"/>
              </a:rPr>
              <a:t>console</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log</a:t>
            </a:r>
            <a:r>
              <a:rPr lang="pl" sz="2400">
                <a:solidFill>
                  <a:srgbClr val="24292E"/>
                </a:solidFill>
                <a:highlight>
                  <a:srgbClr val="F6F8FA"/>
                </a:highlight>
                <a:latin typeface="Courier New"/>
                <a:ea typeface="Courier New"/>
                <a:cs typeface="Courier New"/>
                <a:sym typeface="Courier New"/>
              </a:rPr>
              <a:t>(</a:t>
            </a:r>
            <a:r>
              <a:rPr lang="pl" sz="2400">
                <a:solidFill>
                  <a:srgbClr val="005CC5"/>
                </a:solidFill>
                <a:highlight>
                  <a:srgbClr val="F6F8FA"/>
                </a:highlight>
                <a:latin typeface="Courier New"/>
                <a:ea typeface="Courier New"/>
                <a:cs typeface="Courier New"/>
                <a:sym typeface="Courier New"/>
              </a:rPr>
              <a:t>5</a:t>
            </a:r>
            <a:r>
              <a:rPr lang="pl" sz="2400">
                <a:solidFill>
                  <a:srgbClr val="24292E"/>
                </a:solidFill>
                <a:highlight>
                  <a:srgbClr val="F6F8FA"/>
                </a:highlight>
                <a:latin typeface="Courier New"/>
                <a:ea typeface="Courier New"/>
                <a:cs typeface="Courier New"/>
                <a:sym typeface="Courier New"/>
              </a:rPr>
              <a:t>);</a:t>
            </a:r>
            <a:endParaRPr sz="24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2400">
              <a:solidFill>
                <a:srgbClr val="6A737D"/>
              </a:solidFill>
              <a:highlight>
                <a:srgbClr val="F6F8FA"/>
              </a:highlight>
              <a:latin typeface="Courier New"/>
              <a:ea typeface="Courier New"/>
              <a:cs typeface="Courier New"/>
              <a:sym typeface="Courier New"/>
            </a:endParaRPr>
          </a:p>
        </p:txBody>
      </p:sp>
      <p:pic>
        <p:nvPicPr>
          <p:cNvPr id="662" name="Google Shape;662;p100"/>
          <p:cNvPicPr preferRelativeResize="0"/>
          <p:nvPr/>
        </p:nvPicPr>
        <p:blipFill>
          <a:blip r:embed="rId3">
            <a:alphaModFix/>
          </a:blip>
          <a:stretch>
            <a:fillRect/>
          </a:stretch>
        </p:blipFill>
        <p:spPr>
          <a:xfrm>
            <a:off x="2196063" y="971716"/>
            <a:ext cx="4595576" cy="2427984"/>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66" name="Shape 666"/>
        <p:cNvGrpSpPr/>
        <p:nvPr/>
      </p:nvGrpSpPr>
      <p:grpSpPr>
        <a:xfrm>
          <a:off x="0" y="0"/>
          <a:ext cx="0" cy="0"/>
          <a:chOff x="0" y="0"/>
          <a:chExt cx="0" cy="0"/>
        </a:xfrm>
      </p:grpSpPr>
      <p:sp>
        <p:nvSpPr>
          <p:cNvPr id="667" name="Google Shape;667;p101"/>
          <p:cNvSpPr txBox="1"/>
          <p:nvPr/>
        </p:nvSpPr>
        <p:spPr>
          <a:xfrm>
            <a:off x="152400" y="287700"/>
            <a:ext cx="50532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A737D"/>
                </a:solidFill>
                <a:highlight>
                  <a:srgbClr val="F6F8FA"/>
                </a:highlight>
                <a:latin typeface="Courier New"/>
                <a:ea typeface="Courier New"/>
                <a:cs typeface="Courier New"/>
                <a:sym typeface="Courier New"/>
              </a:rPr>
              <a:t>// While loop</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while</a:t>
            </a:r>
            <a:r>
              <a:rPr lang="pl" sz="1200">
                <a:solidFill>
                  <a:srgbClr val="24292E"/>
                </a:solidFill>
                <a:highlight>
                  <a:srgbClr val="F6F8FA"/>
                </a:highlight>
                <a:latin typeface="Courier New"/>
                <a:ea typeface="Courier New"/>
                <a:cs typeface="Courier New"/>
                <a:sym typeface="Courier New"/>
              </a:rPr>
              <a:t> (condition)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Code to run while the condition is true</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1"/>
          <p:cNvSpPr txBox="1"/>
          <p:nvPr/>
        </p:nvSpPr>
        <p:spPr>
          <a:xfrm>
            <a:off x="720000" y="1080000"/>
            <a:ext cx="34659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0">
                <a:solidFill>
                  <a:srgbClr val="FFFFFF"/>
                </a:solidFill>
              </a:rPr>
              <a:t>ex. temat</a:t>
            </a:r>
            <a:endParaRPr sz="6000">
              <a:solidFill>
                <a:srgbClr val="FFFFFF"/>
              </a:solidFill>
            </a:endParaRPr>
          </a:p>
        </p:txBody>
      </p:sp>
      <p:pic>
        <p:nvPicPr>
          <p:cNvPr id="102" name="Google Shape;102;p21"/>
          <p:cNvPicPr preferRelativeResize="0"/>
          <p:nvPr/>
        </p:nvPicPr>
        <p:blipFill>
          <a:blip r:embed="rId4">
            <a:alphaModFix/>
          </a:blip>
          <a:stretch>
            <a:fillRect/>
          </a:stretch>
        </p:blipFill>
        <p:spPr>
          <a:xfrm>
            <a:off x="4572000" y="1463750"/>
            <a:ext cx="859400" cy="859400"/>
          </a:xfrm>
          <a:prstGeom prst="rect">
            <a:avLst/>
          </a:prstGeom>
          <a:noFill/>
          <a:ln>
            <a:noFill/>
          </a:ln>
        </p:spPr>
      </p:pic>
      <p:sp>
        <p:nvSpPr>
          <p:cNvPr id="103" name="Google Shape;103;p21"/>
          <p:cNvSpPr txBox="1"/>
          <p:nvPr/>
        </p:nvSpPr>
        <p:spPr>
          <a:xfrm>
            <a:off x="5431400" y="1530600"/>
            <a:ext cx="31440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000">
                <a:solidFill>
                  <a:srgbClr val="EFEFEF"/>
                </a:solidFill>
              </a:rPr>
              <a:t>wytłumaczenie</a:t>
            </a:r>
            <a:endParaRPr sz="3000">
              <a:solidFill>
                <a:srgbClr val="EFEFEF"/>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71" name="Shape 671"/>
        <p:cNvGrpSpPr/>
        <p:nvPr/>
      </p:nvGrpSpPr>
      <p:grpSpPr>
        <a:xfrm>
          <a:off x="0" y="0"/>
          <a:ext cx="0" cy="0"/>
          <a:chOff x="0" y="0"/>
          <a:chExt cx="0" cy="0"/>
        </a:xfrm>
      </p:grpSpPr>
      <p:sp>
        <p:nvSpPr>
          <p:cNvPr id="672" name="Google Shape;672;p102"/>
          <p:cNvSpPr txBox="1"/>
          <p:nvPr/>
        </p:nvSpPr>
        <p:spPr>
          <a:xfrm>
            <a:off x="152400" y="287700"/>
            <a:ext cx="50532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A737D"/>
                </a:solidFill>
                <a:highlight>
                  <a:srgbClr val="F6F8FA"/>
                </a:highlight>
                <a:latin typeface="Courier New"/>
                <a:ea typeface="Courier New"/>
                <a:cs typeface="Courier New"/>
                <a:sym typeface="Courier New"/>
              </a:rPr>
              <a:t>// While loop</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while</a:t>
            </a:r>
            <a:r>
              <a:rPr lang="pl" sz="1200">
                <a:solidFill>
                  <a:srgbClr val="24292E"/>
                </a:solidFill>
                <a:highlight>
                  <a:srgbClr val="F6F8FA"/>
                </a:highlight>
                <a:latin typeface="Courier New"/>
                <a:ea typeface="Courier New"/>
                <a:cs typeface="Courier New"/>
                <a:sym typeface="Courier New"/>
              </a:rPr>
              <a:t> (condition)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Code to run while the condition is true</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673" name="Google Shape;673;p102"/>
          <p:cNvSpPr txBox="1"/>
          <p:nvPr/>
        </p:nvSpPr>
        <p:spPr>
          <a:xfrm>
            <a:off x="5251775" y="135300"/>
            <a:ext cx="41208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let</a:t>
            </a:r>
            <a:r>
              <a:rPr lang="pl" sz="1200">
                <a:solidFill>
                  <a:srgbClr val="24292E"/>
                </a:solidFill>
                <a:highlight>
                  <a:srgbClr val="F6F8FA"/>
                </a:highlight>
                <a:latin typeface="Courier New"/>
                <a:ea typeface="Courier New"/>
                <a:cs typeface="Courier New"/>
                <a:sym typeface="Courier New"/>
              </a:rPr>
              <a:t> number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1</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while</a:t>
            </a:r>
            <a:r>
              <a:rPr lang="pl" sz="1200">
                <a:solidFill>
                  <a:srgbClr val="24292E"/>
                </a:solidFill>
                <a:highlight>
                  <a:srgbClr val="F6F8FA"/>
                </a:highlight>
                <a:latin typeface="Courier New"/>
                <a:ea typeface="Courier New"/>
                <a:cs typeface="Courier New"/>
                <a:sym typeface="Courier New"/>
              </a:rPr>
              <a:t> (number </a:t>
            </a:r>
            <a:r>
              <a:rPr lang="pl" sz="1200">
                <a:solidFill>
                  <a:srgbClr val="D73A49"/>
                </a:solidFill>
                <a:highlight>
                  <a:srgbClr val="F6F8FA"/>
                </a:highlight>
                <a:latin typeface="Courier New"/>
                <a:ea typeface="Courier New"/>
                <a:cs typeface="Courier New"/>
                <a:sym typeface="Courier New"/>
              </a:rPr>
              <a:t>&lt;=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5</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(number);</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number</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77" name="Shape 677"/>
        <p:cNvGrpSpPr/>
        <p:nvPr/>
      </p:nvGrpSpPr>
      <p:grpSpPr>
        <a:xfrm>
          <a:off x="0" y="0"/>
          <a:ext cx="0" cy="0"/>
          <a:chOff x="0" y="0"/>
          <a:chExt cx="0" cy="0"/>
        </a:xfrm>
      </p:grpSpPr>
      <p:sp>
        <p:nvSpPr>
          <p:cNvPr id="678" name="Google Shape;678;p103"/>
          <p:cNvSpPr txBox="1"/>
          <p:nvPr/>
        </p:nvSpPr>
        <p:spPr>
          <a:xfrm>
            <a:off x="152400" y="287700"/>
            <a:ext cx="50532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A737D"/>
                </a:solidFill>
                <a:highlight>
                  <a:srgbClr val="F6F8FA"/>
                </a:highlight>
                <a:latin typeface="Courier New"/>
                <a:ea typeface="Courier New"/>
                <a:cs typeface="Courier New"/>
                <a:sym typeface="Courier New"/>
              </a:rPr>
              <a:t>// While loop</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while</a:t>
            </a:r>
            <a:r>
              <a:rPr lang="pl" sz="1200">
                <a:solidFill>
                  <a:srgbClr val="24292E"/>
                </a:solidFill>
                <a:highlight>
                  <a:srgbClr val="F6F8FA"/>
                </a:highlight>
                <a:latin typeface="Courier New"/>
                <a:ea typeface="Courier New"/>
                <a:cs typeface="Courier New"/>
                <a:sym typeface="Courier New"/>
              </a:rPr>
              <a:t> (condition)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Code to run while the condition is true</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marR="152400" rtl="0" algn="l">
              <a:lnSpc>
                <a:spcPct val="145000"/>
              </a:lnSpc>
              <a:spcBef>
                <a:spcPts val="0"/>
              </a:spcBef>
              <a:spcAft>
                <a:spcPts val="0"/>
              </a:spcAft>
              <a:buNone/>
            </a:pPr>
            <a:r>
              <a:rPr lang="pl" sz="1200">
                <a:solidFill>
                  <a:srgbClr val="6A737D"/>
                </a:solidFill>
                <a:highlight>
                  <a:srgbClr val="F6F8FA"/>
                </a:highlight>
                <a:latin typeface="Courier New"/>
                <a:ea typeface="Courier New"/>
                <a:cs typeface="Courier New"/>
                <a:sym typeface="Courier New"/>
              </a:rPr>
              <a:t>// For loop</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for</a:t>
            </a:r>
            <a:r>
              <a:rPr lang="pl" sz="1200">
                <a:solidFill>
                  <a:srgbClr val="24292E"/>
                </a:solidFill>
                <a:highlight>
                  <a:srgbClr val="F6F8FA"/>
                </a:highlight>
                <a:latin typeface="Courier New"/>
                <a:ea typeface="Courier New"/>
                <a:cs typeface="Courier New"/>
                <a:sym typeface="Courier New"/>
              </a:rPr>
              <a:t> (initialization; condition; final expression)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code to run while the condition is true</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679" name="Google Shape;679;p103"/>
          <p:cNvSpPr txBox="1"/>
          <p:nvPr/>
        </p:nvSpPr>
        <p:spPr>
          <a:xfrm>
            <a:off x="5251775" y="135300"/>
            <a:ext cx="41208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let</a:t>
            </a:r>
            <a:r>
              <a:rPr lang="pl" sz="1200">
                <a:solidFill>
                  <a:srgbClr val="24292E"/>
                </a:solidFill>
                <a:highlight>
                  <a:srgbClr val="F6F8FA"/>
                </a:highlight>
                <a:latin typeface="Courier New"/>
                <a:ea typeface="Courier New"/>
                <a:cs typeface="Courier New"/>
                <a:sym typeface="Courier New"/>
              </a:rPr>
              <a:t> number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1</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while</a:t>
            </a:r>
            <a:r>
              <a:rPr lang="pl" sz="1200">
                <a:solidFill>
                  <a:srgbClr val="24292E"/>
                </a:solidFill>
                <a:highlight>
                  <a:srgbClr val="F6F8FA"/>
                </a:highlight>
                <a:latin typeface="Courier New"/>
                <a:ea typeface="Courier New"/>
                <a:cs typeface="Courier New"/>
                <a:sym typeface="Courier New"/>
              </a:rPr>
              <a:t> (number </a:t>
            </a:r>
            <a:r>
              <a:rPr lang="pl" sz="1200">
                <a:solidFill>
                  <a:srgbClr val="D73A49"/>
                </a:solidFill>
                <a:highlight>
                  <a:srgbClr val="F6F8FA"/>
                </a:highlight>
                <a:latin typeface="Courier New"/>
                <a:ea typeface="Courier New"/>
                <a:cs typeface="Courier New"/>
                <a:sym typeface="Courier New"/>
              </a:rPr>
              <a:t>&lt;=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5</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(number);</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number</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83" name="Shape 683"/>
        <p:cNvGrpSpPr/>
        <p:nvPr/>
      </p:nvGrpSpPr>
      <p:grpSpPr>
        <a:xfrm>
          <a:off x="0" y="0"/>
          <a:ext cx="0" cy="0"/>
          <a:chOff x="0" y="0"/>
          <a:chExt cx="0" cy="0"/>
        </a:xfrm>
      </p:grpSpPr>
      <p:sp>
        <p:nvSpPr>
          <p:cNvPr id="684" name="Google Shape;684;p104"/>
          <p:cNvSpPr txBox="1"/>
          <p:nvPr/>
        </p:nvSpPr>
        <p:spPr>
          <a:xfrm>
            <a:off x="152400" y="287700"/>
            <a:ext cx="50532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A737D"/>
                </a:solidFill>
                <a:highlight>
                  <a:srgbClr val="F6F8FA"/>
                </a:highlight>
                <a:latin typeface="Courier New"/>
                <a:ea typeface="Courier New"/>
                <a:cs typeface="Courier New"/>
                <a:sym typeface="Courier New"/>
              </a:rPr>
              <a:t>// While loop</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while</a:t>
            </a:r>
            <a:r>
              <a:rPr lang="pl" sz="1200">
                <a:solidFill>
                  <a:srgbClr val="24292E"/>
                </a:solidFill>
                <a:highlight>
                  <a:srgbClr val="F6F8FA"/>
                </a:highlight>
                <a:latin typeface="Courier New"/>
                <a:ea typeface="Courier New"/>
                <a:cs typeface="Courier New"/>
                <a:sym typeface="Courier New"/>
              </a:rPr>
              <a:t> (condition)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Code to run while the condition is true</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marR="152400" rtl="0" algn="l">
              <a:lnSpc>
                <a:spcPct val="145000"/>
              </a:lnSpc>
              <a:spcBef>
                <a:spcPts val="0"/>
              </a:spcBef>
              <a:spcAft>
                <a:spcPts val="0"/>
              </a:spcAft>
              <a:buNone/>
            </a:pPr>
            <a:r>
              <a:rPr lang="pl" sz="1200">
                <a:solidFill>
                  <a:srgbClr val="6A737D"/>
                </a:solidFill>
                <a:highlight>
                  <a:srgbClr val="F6F8FA"/>
                </a:highlight>
                <a:latin typeface="Courier New"/>
                <a:ea typeface="Courier New"/>
                <a:cs typeface="Courier New"/>
                <a:sym typeface="Courier New"/>
              </a:rPr>
              <a:t>// For loop</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for</a:t>
            </a:r>
            <a:r>
              <a:rPr lang="pl" sz="1200">
                <a:solidFill>
                  <a:srgbClr val="24292E"/>
                </a:solidFill>
                <a:highlight>
                  <a:srgbClr val="F6F8FA"/>
                </a:highlight>
                <a:latin typeface="Courier New"/>
                <a:ea typeface="Courier New"/>
                <a:cs typeface="Courier New"/>
                <a:sym typeface="Courier New"/>
              </a:rPr>
              <a:t> (initialization; condition; final expression)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code to run while the condition is true</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685" name="Google Shape;685;p104"/>
          <p:cNvSpPr txBox="1"/>
          <p:nvPr/>
        </p:nvSpPr>
        <p:spPr>
          <a:xfrm>
            <a:off x="5251775" y="135300"/>
            <a:ext cx="41208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let</a:t>
            </a:r>
            <a:r>
              <a:rPr lang="pl" sz="1200">
                <a:solidFill>
                  <a:srgbClr val="24292E"/>
                </a:solidFill>
                <a:highlight>
                  <a:srgbClr val="F6F8FA"/>
                </a:highlight>
                <a:latin typeface="Courier New"/>
                <a:ea typeface="Courier New"/>
                <a:cs typeface="Courier New"/>
                <a:sym typeface="Courier New"/>
              </a:rPr>
              <a:t> number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1</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while</a:t>
            </a:r>
            <a:r>
              <a:rPr lang="pl" sz="1200">
                <a:solidFill>
                  <a:srgbClr val="24292E"/>
                </a:solidFill>
                <a:highlight>
                  <a:srgbClr val="F6F8FA"/>
                </a:highlight>
                <a:latin typeface="Courier New"/>
                <a:ea typeface="Courier New"/>
                <a:cs typeface="Courier New"/>
                <a:sym typeface="Courier New"/>
              </a:rPr>
              <a:t> (number </a:t>
            </a:r>
            <a:r>
              <a:rPr lang="pl" sz="1200">
                <a:solidFill>
                  <a:srgbClr val="D73A49"/>
                </a:solidFill>
                <a:highlight>
                  <a:srgbClr val="F6F8FA"/>
                </a:highlight>
                <a:latin typeface="Courier New"/>
                <a:ea typeface="Courier New"/>
                <a:cs typeface="Courier New"/>
                <a:sym typeface="Courier New"/>
              </a:rPr>
              <a:t>&lt;=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5</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(number);</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number</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let</a:t>
            </a:r>
            <a:r>
              <a:rPr lang="pl" sz="1200">
                <a:solidFill>
                  <a:srgbClr val="24292E"/>
                </a:solidFill>
                <a:highlight>
                  <a:srgbClr val="F6F8FA"/>
                </a:highlight>
                <a:latin typeface="Courier New"/>
                <a:ea typeface="Courier New"/>
                <a:cs typeface="Courier New"/>
                <a:sym typeface="Courier New"/>
              </a:rPr>
              <a:t> number;</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for</a:t>
            </a:r>
            <a:r>
              <a:rPr lang="pl" sz="1200">
                <a:solidFill>
                  <a:srgbClr val="24292E"/>
                </a:solidFill>
                <a:highlight>
                  <a:srgbClr val="F6F8FA"/>
                </a:highlight>
                <a:latin typeface="Courier New"/>
                <a:ea typeface="Courier New"/>
                <a:cs typeface="Courier New"/>
                <a:sym typeface="Courier New"/>
              </a:rPr>
              <a:t> (number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1</a:t>
            </a:r>
            <a:r>
              <a:rPr lang="pl" sz="1200">
                <a:solidFill>
                  <a:srgbClr val="24292E"/>
                </a:solidFill>
                <a:highlight>
                  <a:srgbClr val="F6F8FA"/>
                </a:highlight>
                <a:latin typeface="Courier New"/>
                <a:ea typeface="Courier New"/>
                <a:cs typeface="Courier New"/>
                <a:sym typeface="Courier New"/>
              </a:rPr>
              <a:t>; number </a:t>
            </a:r>
            <a:r>
              <a:rPr lang="pl" sz="1200">
                <a:solidFill>
                  <a:srgbClr val="D73A49"/>
                </a:solidFill>
                <a:highlight>
                  <a:srgbClr val="F6F8FA"/>
                </a:highlight>
                <a:latin typeface="Courier New"/>
                <a:ea typeface="Courier New"/>
                <a:cs typeface="Courier New"/>
                <a:sym typeface="Courier New"/>
              </a:rPr>
              <a:t>&lt;=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5</a:t>
            </a:r>
            <a:r>
              <a:rPr lang="pl" sz="1200">
                <a:solidFill>
                  <a:srgbClr val="24292E"/>
                </a:solidFill>
                <a:highlight>
                  <a:srgbClr val="F6F8FA"/>
                </a:highlight>
                <a:latin typeface="Courier New"/>
                <a:ea typeface="Courier New"/>
                <a:cs typeface="Courier New"/>
                <a:sym typeface="Courier New"/>
              </a:rPr>
              <a:t>; number</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(number);</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200">
              <a:solidFill>
                <a:srgbClr val="D73A49"/>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9" name="Shape 689"/>
        <p:cNvGrpSpPr/>
        <p:nvPr/>
      </p:nvGrpSpPr>
      <p:grpSpPr>
        <a:xfrm>
          <a:off x="0" y="0"/>
          <a:ext cx="0" cy="0"/>
          <a:chOff x="0" y="0"/>
          <a:chExt cx="0" cy="0"/>
        </a:xfrm>
      </p:grpSpPr>
      <p:sp>
        <p:nvSpPr>
          <p:cNvPr id="690" name="Google Shape;690;p105"/>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l" sz="4800">
                <a:solidFill>
                  <a:srgbClr val="FFFFFF"/>
                </a:solidFill>
              </a:rPr>
              <a:t>Coding time!</a:t>
            </a:r>
            <a:endParaRPr i="1" sz="4800">
              <a:solidFill>
                <a:srgbClr val="FFFFFF"/>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94" name="Shape 694"/>
        <p:cNvGrpSpPr/>
        <p:nvPr/>
      </p:nvGrpSpPr>
      <p:grpSpPr>
        <a:xfrm>
          <a:off x="0" y="0"/>
          <a:ext cx="0" cy="0"/>
          <a:chOff x="0" y="0"/>
          <a:chExt cx="0" cy="0"/>
        </a:xfrm>
      </p:grpSpPr>
      <p:sp>
        <p:nvSpPr>
          <p:cNvPr id="695" name="Google Shape;695;p106"/>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Carousel</a:t>
            </a:r>
            <a:endParaRPr i="1" sz="4800">
              <a:solidFill>
                <a:srgbClr val="FFFFFF"/>
              </a:solidFill>
            </a:endParaRPr>
          </a:p>
        </p:txBody>
      </p:sp>
      <p:sp>
        <p:nvSpPr>
          <p:cNvPr id="696" name="Google Shape;696;p106"/>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launches a carousel for 10 turns, showing the turn number each time.</a:t>
            </a:r>
            <a:endParaRPr sz="2400">
              <a:solidFill>
                <a:srgbClr val="EFEFEF"/>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00" name="Shape 700"/>
        <p:cNvGrpSpPr/>
        <p:nvPr/>
      </p:nvGrpSpPr>
      <p:grpSpPr>
        <a:xfrm>
          <a:off x="0" y="0"/>
          <a:ext cx="0" cy="0"/>
          <a:chOff x="0" y="0"/>
          <a:chExt cx="0" cy="0"/>
        </a:xfrm>
      </p:grpSpPr>
      <p:sp>
        <p:nvSpPr>
          <p:cNvPr id="701" name="Google Shape;701;p107"/>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Carousel part II</a:t>
            </a:r>
            <a:endParaRPr i="1" sz="4800">
              <a:solidFill>
                <a:srgbClr val="FFFFFF"/>
              </a:solidFill>
            </a:endParaRPr>
          </a:p>
        </p:txBody>
      </p:sp>
      <p:sp>
        <p:nvSpPr>
          <p:cNvPr id="702" name="Google Shape;702;p107"/>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When it's done, improve it so that the number of turns is given by the user.</a:t>
            </a:r>
            <a:endParaRPr sz="2400">
              <a:solidFill>
                <a:srgbClr val="EFEFEF"/>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06" name="Shape 706"/>
        <p:cNvGrpSpPr/>
        <p:nvPr/>
      </p:nvGrpSpPr>
      <p:grpSpPr>
        <a:xfrm>
          <a:off x="0" y="0"/>
          <a:ext cx="0" cy="0"/>
          <a:chOff x="0" y="0"/>
          <a:chExt cx="0" cy="0"/>
        </a:xfrm>
      </p:grpSpPr>
      <p:sp>
        <p:nvSpPr>
          <p:cNvPr id="707" name="Google Shape;707;p108"/>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Parity</a:t>
            </a:r>
            <a:endParaRPr i="1" sz="4800">
              <a:solidFill>
                <a:srgbClr val="FFFFFF"/>
              </a:solidFill>
            </a:endParaRPr>
          </a:p>
        </p:txBody>
      </p:sp>
      <p:sp>
        <p:nvSpPr>
          <p:cNvPr id="708" name="Google Shape;708;p108"/>
          <p:cNvSpPr txBox="1"/>
          <p:nvPr>
            <p:ph idx="1" type="subTitle"/>
          </p:nvPr>
        </p:nvSpPr>
        <p:spPr>
          <a:xfrm>
            <a:off x="720000" y="2222350"/>
            <a:ext cx="80550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Check the following program that shows even numbers (divisible by 2) between 1 and 10.</a:t>
            </a:r>
            <a:endParaRPr sz="2400">
              <a:solidFill>
                <a:srgbClr val="EFEFEF"/>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12" name="Shape 712"/>
        <p:cNvGrpSpPr/>
        <p:nvPr/>
      </p:nvGrpSpPr>
      <p:grpSpPr>
        <a:xfrm>
          <a:off x="0" y="0"/>
          <a:ext cx="0" cy="0"/>
          <a:chOff x="0" y="0"/>
          <a:chExt cx="0" cy="0"/>
        </a:xfrm>
      </p:grpSpPr>
      <p:sp>
        <p:nvSpPr>
          <p:cNvPr id="713" name="Google Shape;713;p109"/>
          <p:cNvSpPr txBox="1"/>
          <p:nvPr>
            <p:ph type="ctrTitle"/>
          </p:nvPr>
        </p:nvSpPr>
        <p:spPr>
          <a:xfrm>
            <a:off x="311700" y="370450"/>
            <a:ext cx="8520600" cy="42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200">
                <a:solidFill>
                  <a:srgbClr val="D73A49"/>
                </a:solidFill>
                <a:highlight>
                  <a:srgbClr val="F6F8FA"/>
                </a:highlight>
                <a:latin typeface="Courier New"/>
                <a:ea typeface="Courier New"/>
                <a:cs typeface="Courier New"/>
                <a:sym typeface="Courier New"/>
              </a:rPr>
              <a:t>for</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let</a:t>
            </a:r>
            <a:r>
              <a:rPr lang="pl" sz="1200">
                <a:solidFill>
                  <a:srgbClr val="24292E"/>
                </a:solidFill>
                <a:highlight>
                  <a:srgbClr val="F6F8FA"/>
                </a:highlight>
                <a:latin typeface="Courier New"/>
                <a:ea typeface="Courier New"/>
                <a:cs typeface="Courier New"/>
                <a:sym typeface="Courier New"/>
              </a:rPr>
              <a:t> i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1</a:t>
            </a:r>
            <a:r>
              <a:rPr lang="pl" sz="1200">
                <a:solidFill>
                  <a:srgbClr val="24292E"/>
                </a:solidFill>
                <a:highlight>
                  <a:srgbClr val="F6F8FA"/>
                </a:highlight>
                <a:latin typeface="Courier New"/>
                <a:ea typeface="Courier New"/>
                <a:cs typeface="Courier New"/>
                <a:sym typeface="Courier New"/>
              </a:rPr>
              <a:t>; i </a:t>
            </a:r>
            <a:r>
              <a:rPr lang="pl" sz="1200">
                <a:solidFill>
                  <a:srgbClr val="D73A49"/>
                </a:solidFill>
                <a:highlight>
                  <a:srgbClr val="F6F8FA"/>
                </a:highlight>
                <a:latin typeface="Courier New"/>
                <a:ea typeface="Courier New"/>
                <a:cs typeface="Courier New"/>
                <a:sym typeface="Courier New"/>
              </a:rPr>
              <a:t>&lt;=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10</a:t>
            </a:r>
            <a:r>
              <a:rPr lang="pl" sz="1200">
                <a:solidFill>
                  <a:srgbClr val="24292E"/>
                </a:solidFill>
                <a:highlight>
                  <a:srgbClr val="F6F8FA"/>
                </a:highlight>
                <a:latin typeface="Courier New"/>
                <a:ea typeface="Courier New"/>
                <a:cs typeface="Courier New"/>
                <a:sym typeface="Courier New"/>
              </a:rPr>
              <a:t>; i</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if</a:t>
            </a:r>
            <a:r>
              <a:rPr lang="pl" sz="1200">
                <a:solidFill>
                  <a:srgbClr val="24292E"/>
                </a:solidFill>
                <a:highlight>
                  <a:srgbClr val="F6F8FA"/>
                </a:highlight>
                <a:latin typeface="Courier New"/>
                <a:ea typeface="Courier New"/>
                <a:cs typeface="Courier New"/>
                <a:sym typeface="Courier New"/>
              </a:rPr>
              <a:t> (i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2</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0</a:t>
            </a: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a:t>
            </a:r>
            <a:r>
              <a:rPr lang="pl" sz="1200">
                <a:solidFill>
                  <a:srgbClr val="032F62"/>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${i}</a:t>
            </a:r>
            <a:r>
              <a:rPr lang="pl" sz="1200">
                <a:solidFill>
                  <a:srgbClr val="032F62"/>
                </a:solidFill>
                <a:highlight>
                  <a:srgbClr val="F6F8FA"/>
                </a:highlight>
                <a:latin typeface="Courier New"/>
                <a:ea typeface="Courier New"/>
                <a:cs typeface="Courier New"/>
                <a:sym typeface="Courier New"/>
              </a:rPr>
              <a:t> is even`</a:t>
            </a: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24292E"/>
                </a:solidFill>
                <a:highlight>
                  <a:srgbClr val="F6F8FA"/>
                </a:highlight>
                <a:latin typeface="Courier New"/>
                <a:ea typeface="Courier New"/>
                <a:cs typeface="Courier New"/>
                <a:sym typeface="Courier New"/>
              </a:rPr>
              <a:t>This program uses the modulo operator %, which calculates the remainder after division of one number by another. It's often used to assess number parity.</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10</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2</a:t>
            </a: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0 because 10 = 5 * 2 + 0</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11</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2</a:t>
            </a: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1 because 11 = 5 * 2 + 1</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18</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3</a:t>
            </a: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0 because 18 = 3 * 6 + 0</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19</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3</a:t>
            </a: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1 because 19 = 3 * 6 + 1</a:t>
            </a:r>
            <a:endParaRPr sz="12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pl" sz="1200">
                <a:solidFill>
                  <a:srgbClr val="6F42C1"/>
                </a:solidFill>
                <a:highlight>
                  <a:srgbClr val="F6F8FA"/>
                </a:highlight>
                <a:latin typeface="Courier New"/>
                <a:ea typeface="Courier New"/>
                <a:cs typeface="Courier New"/>
                <a:sym typeface="Courier New"/>
              </a:rPr>
              <a:t>console</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log</a:t>
            </a:r>
            <a:r>
              <a:rPr lang="pl" sz="1200">
                <a:solidFill>
                  <a:srgbClr val="24292E"/>
                </a:solidFill>
                <a:highlight>
                  <a:srgbClr val="F6F8FA"/>
                </a:highlight>
                <a:latin typeface="Courier New"/>
                <a:ea typeface="Courier New"/>
                <a:cs typeface="Courier New"/>
                <a:sym typeface="Courier New"/>
              </a:rPr>
              <a:t>(</a:t>
            </a:r>
            <a:r>
              <a:rPr lang="pl" sz="1200">
                <a:solidFill>
                  <a:srgbClr val="005CC5"/>
                </a:solidFill>
                <a:highlight>
                  <a:srgbClr val="F6F8FA"/>
                </a:highlight>
                <a:latin typeface="Courier New"/>
                <a:ea typeface="Courier New"/>
                <a:cs typeface="Courier New"/>
                <a:sym typeface="Courier New"/>
              </a:rPr>
              <a:t>20</a:t>
            </a:r>
            <a:r>
              <a:rPr lang="pl" sz="1200">
                <a:solidFill>
                  <a:srgbClr val="24292E"/>
                </a:solidFill>
                <a:highlight>
                  <a:srgbClr val="F6F8FA"/>
                </a:highlight>
                <a:latin typeface="Courier New"/>
                <a:ea typeface="Courier New"/>
                <a:cs typeface="Courier New"/>
                <a:sym typeface="Courier New"/>
              </a:rPr>
              <a:t> </a:t>
            </a:r>
            <a:r>
              <a:rPr lang="pl" sz="1200">
                <a:solidFill>
                  <a:srgbClr val="D73A49"/>
                </a:solidFill>
                <a:highlight>
                  <a:srgbClr val="F6F8FA"/>
                </a:highlight>
                <a:latin typeface="Courier New"/>
                <a:ea typeface="Courier New"/>
                <a:cs typeface="Courier New"/>
                <a:sym typeface="Courier New"/>
              </a:rPr>
              <a:t>%</a:t>
            </a:r>
            <a:r>
              <a:rPr lang="pl" sz="1200">
                <a:solidFill>
                  <a:srgbClr val="24292E"/>
                </a:solidFill>
                <a:highlight>
                  <a:srgbClr val="F6F8FA"/>
                </a:highlight>
                <a:latin typeface="Courier New"/>
                <a:ea typeface="Courier New"/>
                <a:cs typeface="Courier New"/>
                <a:sym typeface="Courier New"/>
              </a:rPr>
              <a:t> </a:t>
            </a:r>
            <a:r>
              <a:rPr lang="pl" sz="1200">
                <a:solidFill>
                  <a:srgbClr val="005CC5"/>
                </a:solidFill>
                <a:highlight>
                  <a:srgbClr val="F6F8FA"/>
                </a:highlight>
                <a:latin typeface="Courier New"/>
                <a:ea typeface="Courier New"/>
                <a:cs typeface="Courier New"/>
                <a:sym typeface="Courier New"/>
              </a:rPr>
              <a:t>3</a:t>
            </a:r>
            <a:r>
              <a:rPr lang="pl" sz="1200">
                <a:solidFill>
                  <a:srgbClr val="24292E"/>
                </a:solidFill>
                <a:highlight>
                  <a:srgbClr val="F6F8FA"/>
                </a:highlight>
                <a:latin typeface="Courier New"/>
                <a:ea typeface="Courier New"/>
                <a:cs typeface="Courier New"/>
                <a:sym typeface="Courier New"/>
              </a:rPr>
              <a:t>); </a:t>
            </a:r>
            <a:r>
              <a:rPr lang="pl" sz="1200">
                <a:solidFill>
                  <a:srgbClr val="6A737D"/>
                </a:solidFill>
                <a:highlight>
                  <a:srgbClr val="F6F8FA"/>
                </a:highlight>
                <a:latin typeface="Courier New"/>
                <a:ea typeface="Courier New"/>
                <a:cs typeface="Courier New"/>
                <a:sym typeface="Courier New"/>
              </a:rPr>
              <a:t>// 2 because 20 = 3 * 6 + 2</a:t>
            </a:r>
            <a:endParaRPr sz="1200">
              <a:solidFill>
                <a:srgbClr val="6A737D"/>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pl" sz="1200">
                <a:solidFill>
                  <a:srgbClr val="24292E"/>
                </a:solidFill>
              </a:rPr>
              <a:t>Improve the program so that it also shows odd numbers. Improve it again to replace the initial number </a:t>
            </a:r>
            <a:r>
              <a:rPr lang="pl" sz="1200">
                <a:solidFill>
                  <a:srgbClr val="24292E"/>
                </a:solidFill>
                <a:latin typeface="Courier New"/>
                <a:ea typeface="Courier New"/>
                <a:cs typeface="Courier New"/>
                <a:sym typeface="Courier New"/>
              </a:rPr>
              <a:t>1</a:t>
            </a:r>
            <a:r>
              <a:rPr lang="pl" sz="1200">
                <a:solidFill>
                  <a:srgbClr val="24292E"/>
                </a:solidFill>
              </a:rPr>
              <a:t> by a number given by the user.</a:t>
            </a:r>
            <a:endParaRPr sz="1200">
              <a:solidFill>
                <a:srgbClr val="24292E"/>
              </a:solidFill>
            </a:endParaRPr>
          </a:p>
          <a:p>
            <a:pPr indent="0" lvl="0" marL="139700" marR="139700" rtl="0" algn="l">
              <a:lnSpc>
                <a:spcPct val="115000"/>
              </a:lnSpc>
              <a:spcBef>
                <a:spcPts val="1200"/>
              </a:spcBef>
              <a:spcAft>
                <a:spcPts val="0"/>
              </a:spcAft>
              <a:buNone/>
            </a:pPr>
            <a:r>
              <a:rPr lang="pl" sz="1200">
                <a:solidFill>
                  <a:srgbClr val="6A737D"/>
                </a:solidFill>
                <a:highlight>
                  <a:srgbClr val="FFFFFF"/>
                </a:highlight>
              </a:rPr>
              <a:t>This program must show exactly 10 numbers including the first one, not 11 numbers!</a:t>
            </a:r>
            <a:endParaRPr sz="1200">
              <a:solidFill>
                <a:srgbClr val="6A737D"/>
              </a:solidFill>
              <a:highlight>
                <a:srgbClr val="FFFFFF"/>
              </a:highlight>
            </a:endParaRPr>
          </a:p>
          <a:p>
            <a:pPr indent="0" lvl="0" marL="0" marR="152400" rtl="0" algn="l">
              <a:lnSpc>
                <a:spcPct val="145000"/>
              </a:lnSpc>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7" name="Shape 717"/>
        <p:cNvGrpSpPr/>
        <p:nvPr/>
      </p:nvGrpSpPr>
      <p:grpSpPr>
        <a:xfrm>
          <a:off x="0" y="0"/>
          <a:ext cx="0" cy="0"/>
          <a:chOff x="0" y="0"/>
          <a:chExt cx="0" cy="0"/>
        </a:xfrm>
      </p:grpSpPr>
      <p:sp>
        <p:nvSpPr>
          <p:cNvPr id="718" name="Google Shape;718;p110"/>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Input validation</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a:p>
            <a:pPr indent="0" lvl="0" marL="0" rtl="0" algn="l">
              <a:spcBef>
                <a:spcPts val="0"/>
              </a:spcBef>
              <a:spcAft>
                <a:spcPts val="0"/>
              </a:spcAft>
              <a:buNone/>
            </a:pPr>
            <a:r>
              <a:t/>
            </a:r>
            <a:endParaRPr i="1" sz="4800">
              <a:solidFill>
                <a:srgbClr val="FFFFFF"/>
              </a:solidFill>
            </a:endParaRPr>
          </a:p>
        </p:txBody>
      </p:sp>
      <p:sp>
        <p:nvSpPr>
          <p:cNvPr id="719" name="Google Shape;719;p110"/>
          <p:cNvSpPr txBox="1"/>
          <p:nvPr>
            <p:ph idx="1" type="subTitle"/>
          </p:nvPr>
        </p:nvSpPr>
        <p:spPr>
          <a:xfrm>
            <a:off x="720000" y="2217300"/>
            <a:ext cx="8249400" cy="19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continues to ask the user for a number until the entered number is less than or equal to 100.</a:t>
            </a:r>
            <a:endParaRPr sz="2400">
              <a:solidFill>
                <a:srgbClr val="EFEFEF"/>
              </a:solidFill>
            </a:endParaRPr>
          </a:p>
          <a:p>
            <a:pPr indent="0" lvl="0" marL="0" rtl="0" algn="l">
              <a:spcBef>
                <a:spcPts val="0"/>
              </a:spcBef>
              <a:spcAft>
                <a:spcPts val="0"/>
              </a:spcAft>
              <a:buNone/>
            </a:pPr>
            <a:r>
              <a:t/>
            </a:r>
            <a:endParaRPr sz="2400">
              <a:solidFill>
                <a:srgbClr val="EFEFEF"/>
              </a:solidFill>
            </a:endParaRPr>
          </a:p>
          <a:p>
            <a:pPr indent="0" lvl="0" marL="0" rtl="0" algn="l">
              <a:spcBef>
                <a:spcPts val="0"/>
              </a:spcBef>
              <a:spcAft>
                <a:spcPts val="0"/>
              </a:spcAft>
              <a:buNone/>
            </a:pPr>
            <a:r>
              <a:rPr lang="pl" sz="2400">
                <a:solidFill>
                  <a:srgbClr val="EFEFEF"/>
                </a:solidFill>
              </a:rPr>
              <a:t>When you are done with the above, improve the program so that the terminating number is between 50 and 100.</a:t>
            </a:r>
            <a:endParaRPr sz="2400">
              <a:solidFill>
                <a:srgbClr val="EFEFEF"/>
              </a:solidFill>
            </a:endParaRPr>
          </a:p>
          <a:p>
            <a:pPr indent="0" lvl="0" marL="0" rtl="0" algn="l">
              <a:spcBef>
                <a:spcPts val="0"/>
              </a:spcBef>
              <a:spcAft>
                <a:spcPts val="0"/>
              </a:spcAft>
              <a:buNone/>
            </a:pPr>
            <a:r>
              <a:t/>
            </a:r>
            <a:endParaRPr sz="2400">
              <a:solidFill>
                <a:srgbClr val="EFEFEF"/>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3" name="Shape 723"/>
        <p:cNvGrpSpPr/>
        <p:nvPr/>
      </p:nvGrpSpPr>
      <p:grpSpPr>
        <a:xfrm>
          <a:off x="0" y="0"/>
          <a:ext cx="0" cy="0"/>
          <a:chOff x="0" y="0"/>
          <a:chExt cx="0" cy="0"/>
        </a:xfrm>
      </p:grpSpPr>
      <p:sp>
        <p:nvSpPr>
          <p:cNvPr id="724" name="Google Shape;724;p111"/>
          <p:cNvSpPr txBox="1"/>
          <p:nvPr/>
        </p:nvSpPr>
        <p:spPr>
          <a:xfrm>
            <a:off x="720000" y="1080000"/>
            <a:ext cx="66588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rPr>
              <a:t>mission:</a:t>
            </a:r>
            <a:endParaRPr i="1" sz="4800">
              <a:solidFill>
                <a:srgbClr val="FFFFFF"/>
              </a:solidFill>
            </a:endParaRPr>
          </a:p>
          <a:p>
            <a:pPr indent="0" lvl="0" marL="0" rtl="0" algn="l">
              <a:spcBef>
                <a:spcPts val="0"/>
              </a:spcBef>
              <a:spcAft>
                <a:spcPts val="0"/>
              </a:spcAft>
              <a:buNone/>
            </a:pPr>
            <a:r>
              <a:rPr i="1" lang="pl" sz="4800">
                <a:solidFill>
                  <a:srgbClr val="FFFFFF"/>
                </a:solidFill>
              </a:rPr>
              <a:t>Multiplication table</a:t>
            </a:r>
            <a:endParaRPr i="1" sz="4800">
              <a:solidFill>
                <a:srgbClr val="FFFFFF"/>
              </a:solidFill>
            </a:endParaRPr>
          </a:p>
        </p:txBody>
      </p:sp>
      <p:sp>
        <p:nvSpPr>
          <p:cNvPr id="725" name="Google Shape;725;p111"/>
          <p:cNvSpPr txBox="1"/>
          <p:nvPr>
            <p:ph idx="1" type="subTitle"/>
          </p:nvPr>
        </p:nvSpPr>
        <p:spPr>
          <a:xfrm>
            <a:off x="720000" y="2222350"/>
            <a:ext cx="8159400" cy="23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EFEFEF"/>
                </a:solidFill>
              </a:rPr>
              <a:t>Write a program that asks the user for a number, then shows the multiplication table for this number.</a:t>
            </a:r>
            <a:endParaRPr sz="2400">
              <a:solidFill>
                <a:srgbClr val="EFEFEF"/>
              </a:solidFill>
            </a:endParaRPr>
          </a:p>
          <a:p>
            <a:pPr indent="0" lvl="0" marL="0" rtl="0" algn="l">
              <a:spcBef>
                <a:spcPts val="0"/>
              </a:spcBef>
              <a:spcAft>
                <a:spcPts val="0"/>
              </a:spcAft>
              <a:buNone/>
            </a:pPr>
            <a:r>
              <a:t/>
            </a:r>
            <a:endParaRPr sz="2400">
              <a:solidFill>
                <a:srgbClr val="EFEFEF"/>
              </a:solidFill>
            </a:endParaRPr>
          </a:p>
          <a:p>
            <a:pPr indent="0" lvl="0" marL="0" rtl="0" algn="l">
              <a:spcBef>
                <a:spcPts val="0"/>
              </a:spcBef>
              <a:spcAft>
                <a:spcPts val="0"/>
              </a:spcAft>
              <a:buNone/>
            </a:pPr>
            <a:r>
              <a:rPr lang="pl" sz="2400">
                <a:solidFill>
                  <a:srgbClr val="EFEFEF"/>
                </a:solidFill>
              </a:rPr>
              <a:t>When you are done, improve the program so it only accepts numbers between 2 and 9 (use the previous exercise as a blueprint).</a:t>
            </a:r>
            <a:endParaRPr sz="2400">
              <a:solidFill>
                <a:srgbClr val="EFEFEF"/>
              </a:solidFill>
            </a:endParaRPr>
          </a:p>
          <a:p>
            <a:pPr indent="0" lvl="0" marL="0" rtl="0" algn="l">
              <a:spcBef>
                <a:spcPts val="0"/>
              </a:spcBef>
              <a:spcAft>
                <a:spcPts val="0"/>
              </a:spcAft>
              <a:buNone/>
            </a:pPr>
            <a:r>
              <a:t/>
            </a:r>
            <a:endParaRPr sz="2400">
              <a:solidFill>
                <a:srgbClr val="EFEFE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