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6DC2DAE-BAFE-40B6-8284-E519D9F43151}">
  <a:tblStyle styleId="{76DC2DAE-BAFE-40B6-8284-E519D9F43151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28588"/>
            <a:ext cx="8228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 rot="5400000">
            <a:off x="2270913" y="-213600"/>
            <a:ext cx="4600500" cy="8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 rot="5400000">
            <a:off x="4621113" y="2136787"/>
            <a:ext cx="6072299" cy="20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 rot="5400000">
            <a:off x="430950" y="154837"/>
            <a:ext cx="6072299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_1c32369a099ef7ff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128588"/>
            <a:ext cx="8228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81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rtl="0" algn="l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none"/>
            </a:lvl1pPr>
            <a:lvl2pPr lvl="1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20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8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6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4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4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4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4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4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128588"/>
            <a:ext cx="8228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71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6612" y="1600200"/>
            <a:ext cx="40386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128588"/>
            <a:ext cx="8228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8588"/>
            <a:ext cx="8228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81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457200" y="6354762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124200" y="6354762"/>
            <a:ext cx="2895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4762"/>
            <a:ext cx="213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76530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13590" l="0" r="0" t="0"/>
          <a:stretch/>
        </p:blipFill>
        <p:spPr>
          <a:xfrm>
            <a:off x="147638" y="107950"/>
            <a:ext cx="1400100" cy="4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971550" y="550862"/>
            <a:ext cx="331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TECNOLÓGICA FEDERAL DO PARANÁ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6805613" y="404812"/>
            <a:ext cx="2148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Cornélio Procópio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0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Relationship Id="rId4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sciencedirect.com/science/article/pii/S0377221716306944" TargetMode="External"/><Relationship Id="rId4" Type="http://schemas.openxmlformats.org/officeDocument/2006/relationships/hyperlink" Target="http://www.lem.ep.usp.br/Pef411/~Cristiano%20Oliveira/CristianoOliveira/Paginas/InteligenciaArtificial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ctrTitle"/>
          </p:nvPr>
        </p:nvSpPr>
        <p:spPr>
          <a:xfrm>
            <a:off x="1311749" y="1474273"/>
            <a:ext cx="6520500" cy="22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Comparação de Técnicas de Aprendizado utilizando o WEKA</a:t>
            </a:r>
          </a:p>
        </p:txBody>
      </p:sp>
      <p:sp>
        <p:nvSpPr>
          <p:cNvPr id="73" name="Shape 73"/>
          <p:cNvSpPr txBox="1"/>
          <p:nvPr>
            <p:ph idx="4294967295" type="subTitle"/>
          </p:nvPr>
        </p:nvSpPr>
        <p:spPr>
          <a:xfrm>
            <a:off x="1680300" y="4065920"/>
            <a:ext cx="5783400" cy="18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Equipe: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Amilton Fontoura de Camargo Junior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Kauane Larisse de Oliveira Benitis</a:t>
            </a:r>
          </a:p>
        </p:txBody>
      </p:sp>
      <p:sp>
        <p:nvSpPr>
          <p:cNvPr id="74" name="Shape 74"/>
          <p:cNvSpPr txBox="1"/>
          <p:nvPr>
            <p:ph idx="4294967295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840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Análise e Discussão dos Resultados Obtidos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37" y="2618050"/>
            <a:ext cx="8716723" cy="273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840300"/>
            <a:ext cx="8368200" cy="1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e Discussão dos Resultados Obtidos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42" y="2604825"/>
            <a:ext cx="7835781" cy="392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7900" y="840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e Discussão dos Resultados Obtidos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74" y="2038249"/>
            <a:ext cx="7552975" cy="46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7900" y="840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e Discussão dos Resultados Obtidos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00" y="2522574"/>
            <a:ext cx="8621324" cy="346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87900" y="840300"/>
            <a:ext cx="8368200" cy="119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e Discussão dos Resultados Obtidos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24" y="2289199"/>
            <a:ext cx="8728225" cy="340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87900" y="840300"/>
            <a:ext cx="8368200" cy="11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e Discussão dos Resultados Obtidos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25" y="2242516"/>
            <a:ext cx="8871824" cy="409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87900" y="840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e Discussão dos Resultados Obtidos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75" y="2443131"/>
            <a:ext cx="8906275" cy="358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87900" y="841950"/>
            <a:ext cx="8368200" cy="114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Conjunto - Split - Escolha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Hypothyroid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Grande número de amostras - 310897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Um dois mais custosos antes do Split com uma média de 4,66 segundos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Maior índice de Acurácia dos conjuntos com uma média de 95,74%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7900" y="841950"/>
            <a:ext cx="8368200" cy="114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Análise e Discussão dos Resultados Obtidos - Split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Hypothyroid - J48 - Acurácia: 99,80% / 99,47%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75" y="2904949"/>
            <a:ext cx="8762674" cy="14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75" y="4600049"/>
            <a:ext cx="8762676" cy="157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87900" y="841950"/>
            <a:ext cx="8368200" cy="114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Análise e Discussão dos Resultados Obtidos - Split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87900" y="1986425"/>
            <a:ext cx="8520600" cy="9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Hypothyroid - NaiveBayes - </a:t>
            </a:r>
            <a:r>
              <a:rPr i="1" lang="en" sz="2400"/>
              <a:t>Acurácia: 99,80% / 99,47%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24" y="2894824"/>
            <a:ext cx="8833126" cy="15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99" y="4543486"/>
            <a:ext cx="8833123" cy="156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Sumário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87900" y="1741025"/>
            <a:ext cx="8520600" cy="5001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Conjuntos de Dados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SzPct val="100000"/>
              <a:buFont typeface="Arial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Split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Técnicas Utilizadas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e Discussão dos Resultados Obtidos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Correlato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87900" y="841950"/>
            <a:ext cx="8368200" cy="114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Análise e Discussão dos Resultados Obtidos - Split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87900" y="1986425"/>
            <a:ext cx="8520600" cy="9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Hypothyroid - MLP - </a:t>
            </a:r>
            <a:r>
              <a:rPr i="1" lang="en" sz="3000"/>
              <a:t>Acurácia: 99,80% / 99,47%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09939"/>
            <a:ext cx="8944949" cy="152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50" y="4500799"/>
            <a:ext cx="8944950" cy="15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87900" y="841950"/>
            <a:ext cx="8368200" cy="114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Análise e Discussão dos Resultados Obtidos - Split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87900" y="1986425"/>
            <a:ext cx="8520600" cy="9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Hypothyroid - IBk=2 - </a:t>
            </a:r>
            <a:r>
              <a:rPr i="1" lang="en" sz="3000"/>
              <a:t>Acurácia: 99,80% / 99,47%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99" y="2909551"/>
            <a:ext cx="8836499" cy="150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74" y="4607398"/>
            <a:ext cx="8836500" cy="15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87900" y="841950"/>
            <a:ext cx="8368200" cy="114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Análise e Discussão dos Resultados Obtidos - Split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87900" y="1986425"/>
            <a:ext cx="8520600" cy="9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Hypothyroid - IBk=5 - </a:t>
            </a:r>
            <a:r>
              <a:rPr i="1" lang="en" sz="3000"/>
              <a:t>Acurácia: 99,80% / 99,47%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4" y="2894824"/>
            <a:ext cx="8640723" cy="145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27" y="4676675"/>
            <a:ext cx="8640734" cy="15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Correlato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Lexicographic preferences for predictive modeling of human decision making: A new machine learning method with an application in accounting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traduzindo: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Preferências lexicográficas para a modelagem preditiva da tomada de decisão humana: Um novo método de aprendizagem de máquina com aplicação em contabilidade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acordo com os autores, uma estratégia de tomada de decisão humana é a heurística "Escolher a Melhor", sem integrar todas as informações, apenas de forma "competitiva" escolher a aparentemente melhor.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Outra estratégia é o modelo lexicográfico, que é comparar duas opções, verificando um critério entre eles que difere e usando o mesmo como fator de decisão, sem considerar os demais.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Correlato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há de diferente?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invés de comparar cada atributo separadamente, faz a comparação de todos eles em simultâneo, aproximando-se da heurística humana.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Outra diferença proposta pelos autores é um método para discretizar os domínios de atributos numéricos, para análise par a par, facilitando a aplicação da heurística proposta.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um estudo de caso, o artigo investiga um problema importante e altamente complexo de decisão do mundo real com relação à elaboração de relatórios financeiros sobre modelo de pensões profissionais (contribuinte/não-contribuinte, segurado/não-segurado, etc.)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Correlato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536628"/>
            <a:ext cx="8520600" cy="26333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mesma forma que outras decisões de negócios, a administração da empresa tem que considerar muitos fatores (atributos) ao decidir sobre um método, e pode ser uma boa alternativa aplicar uma heurística lexicográfica.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Preferências Lexicográficas (LPs)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as alternativas a serem consideradas, onde o algoritmo faz o aprendizado destas listas para, então, tomar as decisões.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75" y="4454625"/>
            <a:ext cx="4890949" cy="52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585300" y="5406450"/>
            <a:ext cx="79734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Onde V são as alternativas e D os domínios dos atributos.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Correlato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650" y="1455025"/>
            <a:ext cx="1587552" cy="52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85300" y="1979725"/>
            <a:ext cx="3188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Conjunto de treinamento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549" y="1356700"/>
            <a:ext cx="4716700" cy="495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515750" y="4007525"/>
            <a:ext cx="31881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Algoritmo para expansão dos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pares de escolha mais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prováveis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Correlato</a:t>
            </a: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452050" y="4486250"/>
            <a:ext cx="80382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Agrupamento/expansão dos atributos de decisão. À esquerda, apenas uma divisão e na direita duas divisões, onde cada divisão possui elementos "puros", sendo eles do tipo vermelho (negativos) ou do tipo azul (positivos).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87" y="1806797"/>
            <a:ext cx="7387573" cy="26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Correlato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9" name="Shape 279"/>
          <p:cNvSpPr txBox="1"/>
          <p:nvPr/>
        </p:nvSpPr>
        <p:spPr>
          <a:xfrm>
            <a:off x="505025" y="5340725"/>
            <a:ext cx="8038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Exemplo: decisão entre um par de carros e um par de artigos, considerando sempre dois atributos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0" y="1748162"/>
            <a:ext cx="7494651" cy="342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87900" y="610700"/>
            <a:ext cx="8368200" cy="13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Considerações Finais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87900" y="1518974"/>
            <a:ext cx="8368200" cy="51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O aprendizado supervisionado possui maior acurácia, por terem especificadas as classes.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Aprendizado não-supervisionado é melhor quando não se há muita informação a respeito do conjunto de dados a ser analisado.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Mais atributos/dimensões resultam numa melhor classificação, porém deve-se atentar à maneira com que seleciona-se tais dados.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Técnicas de aprendizado ativo não foram citadas, mas podem fazer muita diferença quando os conjuntos de dados são muito grandes.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Se o conjunto de dados é muito grande, o computador que está executando o experimento deve conter muita memória RAM! As técnicas de aprendizado facilitam na quantidade das classificações, mas têm um grande custo computacional.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A acurácia aumenta ao dividir os conjuntos de dado em teste e treinamento.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3075" y="1787549"/>
            <a:ext cx="8368200" cy="443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é Inteligência Artificial (IA)?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Inteligência artificial é um termo abrangente que engloba o Aprendizado de Máquina </a:t>
            </a:r>
          </a:p>
          <a:p>
            <a:pPr indent="-393700" lvl="0" marL="457200" rtl="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Também sob esse termo genérico está o Aprendizado Profundo (AP), um subconjunto do aprendizado de máquina que utiliza modelos de redes neurais para executar tarefas como reconhecimento de imagem e processamento de linguagem.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87900" y="1842125"/>
            <a:ext cx="8368200" cy="473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BARANAUSKAS, J. A.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Aprendizado de máquinas: Conceitos e definições.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2007. Disponível em &lt;http://dcm.ffclrp.usp.br/augusto/teaching/ami/AM-I-Conceitos-Definicoes.pdf&gt;. Acesso em 10 de Novembro de 2016.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Ä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UNING, Michael, H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Ü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LLERMEIER, Eyk, KELLER, Tobias, GLAUM, Martin.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Lexicographic preferences for predictive modeling of human decision making: A new machine learning method with an application in accounting.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ELSEVIER: European Journal of Operational Research. Publicado em 18 de Agosto de 2016. Disponível em &lt;</a:t>
            </a:r>
            <a:r>
              <a:rPr lang="en" sz="1600">
                <a:latin typeface="Arial"/>
                <a:ea typeface="Arial"/>
                <a:cs typeface="Arial"/>
                <a:sym typeface="Arial"/>
                <a:hlinkClick r:id="rId3"/>
              </a:rPr>
              <a:t>http://www.sciencedirect.com/science/article/pii/S0377221716306944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&gt;. Acesso em 10 de Novembr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 de 2016.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OLIVEIRA, Cristiano.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Inteligência Artificial – O que é?.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Laboratório de Estruturas e Materiais Estruturais - USP.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Disponível em &lt;</a:t>
            </a:r>
            <a:r>
              <a:rPr lang="en" sz="1600">
                <a:latin typeface="Arial"/>
                <a:ea typeface="Arial"/>
                <a:cs typeface="Arial"/>
                <a:sym typeface="Arial"/>
                <a:hlinkClick r:id="rId4"/>
              </a:rPr>
              <a:t>http://www.lem.ep.usp.br/Pef411/~Cristiano%20Oliveira/CristianoOliveira/Paginas/InteligenciaArtificial.htm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 Acesso em 10 de Novembro de 2016.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63075" y="1624275"/>
            <a:ext cx="8368200" cy="4902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en" sz="2600">
                <a:solidFill>
                  <a:schemeClr val="dk1"/>
                </a:solidFill>
              </a:rPr>
              <a:t>A inteligência artificial propicia diversas melhorias em áreas distintas. </a:t>
            </a:r>
          </a:p>
          <a:p>
            <a:pPr indent="-393700" lvl="0" marL="457200" rtl="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Ao medir a biometria no esporte</a:t>
            </a:r>
          </a:p>
          <a:p>
            <a:pPr indent="-393700" lvl="0" marL="457200" rtl="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Ajudam os agricultores a saber quando regar as plantações para obter colheitas excelentes</a:t>
            </a:r>
          </a:p>
          <a:p>
            <a:pPr indent="-393700" lvl="0" marL="457200" rtl="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Permitem que os meteorologistas calculem o degelo.</a:t>
            </a:r>
          </a:p>
          <a:p>
            <a:pPr indent="-393700" lvl="0" marL="457200" rtl="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Cidades inteligentes utilizam dados para o gerenciamento de energia, </a:t>
            </a:r>
          </a:p>
          <a:p>
            <a:pPr indent="-393700" lvl="0" marL="457200" rtl="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Detectar doenças, realizar sequenciamento genômico e acompanhar tratamentos.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7300" y="835225"/>
            <a:ext cx="8520600" cy="83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Conjunto de Dados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102" name="Shape 102"/>
          <p:cNvGraphicFramePr/>
          <p:nvPr/>
        </p:nvGraphicFramePr>
        <p:xfrm>
          <a:off x="451125" y="175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{76DC2DAE-BAFE-40B6-8284-E519D9F43151}</a:tableStyleId>
              </a:tblPr>
              <a:tblGrid>
                <a:gridCol w="1423925"/>
                <a:gridCol w="2469175"/>
                <a:gridCol w="2308850"/>
                <a:gridCol w="2368075"/>
              </a:tblGrid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Nome do Conjunto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Numero de Amostras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Numero de Classes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Numero de Atributos</a:t>
                      </a:r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Colic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63983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368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</a:t>
                      </a:r>
                    </a:p>
                  </a:txBody>
                  <a:tcPr marT="91425" marB="91425" marR="28575" marL="28575" anchor="b"/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Dermatology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32417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366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</a:t>
                      </a:r>
                    </a:p>
                  </a:txBody>
                  <a:tcPr marT="91425" marB="91425" marR="28575" marL="28575" anchor="b"/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Diabetes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37419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768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28575" marL="28575" anchor="b"/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Glass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17823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214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28575" marL="28575" anchor="b"/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Hepatitis</a:t>
                      </a:r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17135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155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T="91425" marB="91425" marR="28575" marL="28575" anchor="b"/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Hypothyroid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310897</a:t>
                      </a: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3772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T="91425" marB="91425" marR="28575" marL="28575" anchor="b"/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Iris</a:t>
                      </a: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7486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150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28575" marL="28575" anchor="b"/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Primary Tumor</a:t>
                      </a: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34090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339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</a:t>
                      </a:r>
                    </a:p>
                  </a:txBody>
                  <a:tcPr marT="91425" marB="91425" marR="28575" marL="28575" anchor="b"/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Vehicle</a:t>
                      </a: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63838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</a:t>
                      </a:r>
                    </a:p>
                  </a:txBody>
                  <a:tcPr marT="91425" marB="91425" marR="28575" marL="28575" anchor="b"/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Tae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4120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151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Split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16655" l="24116" r="20303" t="20185"/>
          <a:stretch/>
        </p:blipFill>
        <p:spPr>
          <a:xfrm>
            <a:off x="997587" y="1798525"/>
            <a:ext cx="7148824" cy="45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Split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99" y="1677800"/>
            <a:ext cx="6491174" cy="49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Técnicas Utilizadas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525398"/>
            <a:ext cx="8368200" cy="505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Amostragem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Cross Validation (10 folds)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Técnicas de Aprendizado Supervisionadas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J48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NaiveBayes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Multilayer Perceptron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IBk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Técnica de Aprendizado Não-Supervisionada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kMeans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840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e Discussão dos Resultados Obtidos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6800" lIns="90000" rIns="90000" tIns="46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0" y="2499974"/>
            <a:ext cx="8787901" cy="288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