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23"/>
  </p:notesMasterIdLst>
  <p:sldIdLst>
    <p:sldId id="257" r:id="rId3"/>
    <p:sldId id="356" r:id="rId4"/>
    <p:sldId id="385" r:id="rId5"/>
    <p:sldId id="355" r:id="rId6"/>
    <p:sldId id="379" r:id="rId7"/>
    <p:sldId id="389" r:id="rId8"/>
    <p:sldId id="374" r:id="rId9"/>
    <p:sldId id="364" r:id="rId10"/>
    <p:sldId id="375" r:id="rId11"/>
    <p:sldId id="386" r:id="rId12"/>
    <p:sldId id="377" r:id="rId13"/>
    <p:sldId id="387" r:id="rId14"/>
    <p:sldId id="388" r:id="rId15"/>
    <p:sldId id="376" r:id="rId16"/>
    <p:sldId id="380" r:id="rId17"/>
    <p:sldId id="378" r:id="rId18"/>
    <p:sldId id="381" r:id="rId19"/>
    <p:sldId id="383" r:id="rId20"/>
    <p:sldId id="384" r:id="rId21"/>
    <p:sldId id="382" r:id="rId22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1118" autoAdjust="0"/>
  </p:normalViewPr>
  <p:slideViewPr>
    <p:cSldViewPr snapToGrid="0">
      <p:cViewPr varScale="1">
        <p:scale>
          <a:sx n="109" d="100"/>
          <a:sy n="109" d="100"/>
        </p:scale>
        <p:origin x="60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7D380-88EA-4591-8537-8C8161E2F248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C54B1-045F-43B3-BA26-8CCA5E81C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2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78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8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18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2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29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03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2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18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38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18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3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338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2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6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C54B1-045F-43B3-BA26-8CCA5E81C2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9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6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5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8DD64E-849B-46BF-80FE-C7DCBAEFE6B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6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C25D252-12E4-47D6-B39B-60E54378B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" y="0"/>
            <a:ext cx="9111726" cy="51450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成功项目展示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4A5FD1-1F73-4A2D-96E9-16B92F97D9CB}"/>
              </a:ext>
            </a:extLst>
          </p:cNvPr>
          <p:cNvSpPr/>
          <p:nvPr userDrawn="1"/>
        </p:nvSpPr>
        <p:spPr>
          <a:xfrm>
            <a:off x="0" y="232284"/>
            <a:ext cx="431540" cy="32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27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DC489AE-DAB0-4587-B7C5-2D7021D71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" y="0"/>
            <a:ext cx="9111726" cy="51450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明年工作计划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49A3E5-12D9-4721-BB04-46B792F3211D}"/>
              </a:ext>
            </a:extLst>
          </p:cNvPr>
          <p:cNvSpPr/>
          <p:nvPr userDrawn="1"/>
        </p:nvSpPr>
        <p:spPr>
          <a:xfrm>
            <a:off x="0" y="232284"/>
            <a:ext cx="431540" cy="32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8729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7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1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0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4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BEBE-EF13-4983-B182-046B37A0370C}" type="datetime1">
              <a:rPr lang="zh-CN" altLang="en-US"/>
              <a:pPr>
                <a:defRPr/>
              </a:pPr>
              <a:t>2023/1/6</a:t>
            </a:fld>
            <a:endParaRPr lang="zh-CN" altLang="en-US" sz="14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45E6F-D1B7-49E0-9AB3-789D9698C190}" type="slidenum">
              <a:rPr lang="zh-CN" altLang="en-US"/>
              <a:pPr/>
              <a:t>‹#›</a:t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5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7"/>
          <p:cNvSpPr txBox="1"/>
          <p:nvPr userDrawn="1"/>
        </p:nvSpPr>
        <p:spPr>
          <a:xfrm>
            <a:off x="545445" y="196280"/>
            <a:ext cx="1369614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zh-CN" sz="1600" b="0" i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</p:spTree>
    <p:extLst>
      <p:ext uri="{BB962C8B-B14F-4D97-AF65-F5344CB8AC3E}">
        <p14:creationId xmlns:p14="http://schemas.microsoft.com/office/powerpoint/2010/main" val="12631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2023/1/6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41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0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87624" y="48796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1401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8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5D4DB0F-6686-40E2-926F-4F03D0C21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" y="0"/>
            <a:ext cx="9111726" cy="51450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A0DFFB-15A6-4B1B-91FA-7F8484D22C7E}"/>
              </a:ext>
            </a:extLst>
          </p:cNvPr>
          <p:cNvSpPr/>
          <p:nvPr userDrawn="1"/>
        </p:nvSpPr>
        <p:spPr>
          <a:xfrm>
            <a:off x="0" y="232284"/>
            <a:ext cx="431540" cy="32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74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276D46-C1BD-4EE4-8B5A-9C2B71018B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" y="0"/>
            <a:ext cx="9111726" cy="51450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2023/1/6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467576" y="232284"/>
            <a:ext cx="1836172" cy="31547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工作完成情况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74E1DF-FBB4-4093-8716-625DAA1CD472}"/>
              </a:ext>
            </a:extLst>
          </p:cNvPr>
          <p:cNvSpPr/>
          <p:nvPr userDrawn="1"/>
        </p:nvSpPr>
        <p:spPr>
          <a:xfrm>
            <a:off x="0" y="232284"/>
            <a:ext cx="431540" cy="32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917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E437-B695-4251-9BD9-EEF31B32C842}" type="datetimeFigureOut">
              <a:rPr lang="zh-CN" altLang="en-US" smtClean="0"/>
              <a:t>2023/1/6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3BA-C6E3-4D9A-B85E-67991B7046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2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4" r:id="rId8"/>
    <p:sldLayoutId id="2147483675" r:id="rId9"/>
    <p:sldLayoutId id="2147483676" r:id="rId10"/>
    <p:sldLayoutId id="214748367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9" r:id="rId18"/>
    <p:sldLayoutId id="2147483680" r:id="rId19"/>
    <p:sldLayoutId id="2147483681" r:id="rId20"/>
    <p:sldLayoutId id="2147483682" r:id="rId21"/>
  </p:sldLayoutIdLst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53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EB871-320A-460C-B4F6-2970A7F7D530}"/>
              </a:ext>
            </a:extLst>
          </p:cNvPr>
          <p:cNvSpPr txBox="1"/>
          <p:nvPr/>
        </p:nvSpPr>
        <p:spPr>
          <a:xfrm>
            <a:off x="4182546" y="1548949"/>
            <a:ext cx="4817845" cy="8023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Clear Sans Light" pitchFamily="34" charset="0"/>
              </a:rPr>
              <a:t>程式期末報告</a:t>
            </a:r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Clear Sans Light" pitchFamily="34" charset="0"/>
              </a:rPr>
              <a:t>-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Clear Sans Light" pitchFamily="34" charset="0"/>
              </a:rPr>
              <a:t>星巴克</a:t>
            </a:r>
            <a:endParaRPr lang="id-ID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Clear Sans Light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6B66D00-45F0-4AEE-ADA1-F68DEFB5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230" y="2793804"/>
            <a:ext cx="42844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fontAlgn="base"/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四流三乙</a:t>
            </a:r>
            <a:endParaRPr lang="en-US" altLang="zh-TW" sz="1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ctr" fontAlgn="base"/>
            <a:endParaRPr lang="en-US" altLang="zh-TW" sz="1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ctr" fontAlgn="base"/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3A933053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陳宛琤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3A933060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柯雅軒 </a:t>
            </a:r>
            <a:endParaRPr lang="en-US" altLang="zh-TW" sz="1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ctr" fontAlgn="base"/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3A933074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潘怡茹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3A933076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李貞儀</a:t>
            </a:r>
            <a:endParaRPr lang="en-US" altLang="zh-TW" sz="1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ctr" fontAlgn="base"/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3A933086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謝懷慈 </a:t>
            </a: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3A933095 </a:t>
            </a:r>
            <a:r>
              <a:rPr lang="zh-TW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吳盈瑩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2E3262C-979F-5DAA-9119-E93F3E5A5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3" y="806957"/>
            <a:ext cx="3469493" cy="353117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0ADDED4-9182-298D-1CD8-C87E7036012E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499657-8CA8-DE68-F3EA-4C3762F4F865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1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95940597-FC9F-4D17-84DE-19B4C7599115}"/>
              </a:ext>
            </a:extLst>
          </p:cNvPr>
          <p:cNvSpPr txBox="1"/>
          <p:nvPr/>
        </p:nvSpPr>
        <p:spPr>
          <a:xfrm>
            <a:off x="443654" y="209973"/>
            <a:ext cx="18254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冷萃咖啡</a:t>
            </a:r>
          </a:p>
        </p:txBody>
      </p:sp>
      <p:pic>
        <p:nvPicPr>
          <p:cNvPr id="3074" name="Picture 2" descr="太妃核果風味冷萃咖啡">
            <a:extLst>
              <a:ext uri="{FF2B5EF4-FFF2-40B4-BE49-F238E27FC236}">
                <a16:creationId xmlns:a16="http://schemas.microsoft.com/office/drawing/2014/main" id="{CF9903AD-3633-41F3-A7A3-679E63D09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4" y="712561"/>
            <a:ext cx="2084917" cy="20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3F9D0F4-E854-43A7-8E32-966C9852FA2A}"/>
              </a:ext>
            </a:extLst>
          </p:cNvPr>
          <p:cNvSpPr txBox="1"/>
          <p:nvPr/>
        </p:nvSpPr>
        <p:spPr>
          <a:xfrm>
            <a:off x="2699173" y="785523"/>
            <a:ext cx="52730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太妃核果風味冷萃咖啡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Toffee Nut Crunch Cold Brew Coffee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以星巴克經典飲品太妃核果那堤作為風味延伸，經典冷萃咖啡，佐上香滑的太妃核果奶泡，並撒上滋味香甜的太妃蜜糖碎片，為冷萃咖啡愛好者帶來耶誕驚喜。</a:t>
            </a:r>
          </a:p>
        </p:txBody>
      </p:sp>
      <p:pic>
        <p:nvPicPr>
          <p:cNvPr id="3076" name="Picture 4" descr="香檸蜜柚冷萃咖啡">
            <a:extLst>
              <a:ext uri="{FF2B5EF4-FFF2-40B4-BE49-F238E27FC236}">
                <a16:creationId xmlns:a16="http://schemas.microsoft.com/office/drawing/2014/main" id="{AD6FB29B-8824-4075-8498-D109CECD8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4" y="2930734"/>
            <a:ext cx="2084917" cy="20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E7EE84-1F5C-4E9E-B4B1-045F9C0E72A3}"/>
              </a:ext>
            </a:extLst>
          </p:cNvPr>
          <p:cNvSpPr txBox="1"/>
          <p:nvPr/>
        </p:nvSpPr>
        <p:spPr>
          <a:xfrm>
            <a:off x="2699173" y="3003696"/>
            <a:ext cx="59402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000" b="1" i="0" dirty="0">
                <a:solidFill>
                  <a:srgbClr val="3D3A35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香檸蜜柚冷萃咖啡</a:t>
            </a:r>
          </a:p>
          <a:p>
            <a:pPr algn="l"/>
            <a:r>
              <a:rPr lang="en-US" altLang="zh-TW" sz="2000" b="0" i="0" dirty="0">
                <a:solidFill>
                  <a:srgbClr val="3D3A35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Cold Brew Lemonade with Ruby Grapefruit and Honey</a:t>
            </a:r>
          </a:p>
          <a:p>
            <a:pPr algn="l"/>
            <a:r>
              <a:rPr lang="zh-TW" altLang="en-US" sz="2000" b="0" i="0" dirty="0">
                <a:solidFill>
                  <a:srgbClr val="3D3A35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檸檬清新的香氣，加入了紅柚醬與蜂蜜調和，更帶出冷萃咖啡本身的巧克力甘甜與柑橘的風味調性，讓柑橘類系風味完美的與咖啡結合，創造出平衡美妙的滋味。</a:t>
            </a:r>
          </a:p>
        </p:txBody>
      </p:sp>
    </p:spTree>
    <p:extLst>
      <p:ext uri="{BB962C8B-B14F-4D97-AF65-F5344CB8AC3E}">
        <p14:creationId xmlns:p14="http://schemas.microsoft.com/office/powerpoint/2010/main" val="2869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95940597-FC9F-4D17-84DE-19B4C7599115}"/>
              </a:ext>
            </a:extLst>
          </p:cNvPr>
          <p:cNvSpPr txBox="1"/>
          <p:nvPr/>
        </p:nvSpPr>
        <p:spPr>
          <a:xfrm>
            <a:off x="443654" y="209973"/>
            <a:ext cx="18254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星沁爽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339EAC-DA29-4258-BEEB-867D1D94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4" y="1436152"/>
            <a:ext cx="2457450" cy="24574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C3B4EC8-EB03-4924-B5AF-620900FA8559}"/>
              </a:ext>
            </a:extLst>
          </p:cNvPr>
          <p:cNvSpPr txBox="1"/>
          <p:nvPr/>
        </p:nvSpPr>
        <p:spPr>
          <a:xfrm>
            <a:off x="2990425" y="1695381"/>
            <a:ext cx="52256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草莓巴西莓檸檬風味星沁爽™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Strawberry Acai with Lemonade Starbucks Refreshers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結合了草莓和巴西莓的多層次酸甜，再融合了草莓果乾、檸檬果汁，帶給下午時刻的你，一陣清爽的能量。</a:t>
            </a:r>
          </a:p>
        </p:txBody>
      </p:sp>
    </p:spTree>
    <p:extLst>
      <p:ext uri="{BB962C8B-B14F-4D97-AF65-F5344CB8AC3E}">
        <p14:creationId xmlns:p14="http://schemas.microsoft.com/office/powerpoint/2010/main" val="112503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95940597-FC9F-4D17-84DE-19B4C7599115}"/>
              </a:ext>
            </a:extLst>
          </p:cNvPr>
          <p:cNvSpPr txBox="1"/>
          <p:nvPr/>
        </p:nvSpPr>
        <p:spPr>
          <a:xfrm>
            <a:off x="443654" y="209973"/>
            <a:ext cx="18254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其他飲料</a:t>
            </a:r>
          </a:p>
        </p:txBody>
      </p:sp>
      <p:pic>
        <p:nvPicPr>
          <p:cNvPr id="7170" name="Picture 2" descr="經典巧克力">
            <a:extLst>
              <a:ext uri="{FF2B5EF4-FFF2-40B4-BE49-F238E27FC236}">
                <a16:creationId xmlns:a16="http://schemas.microsoft.com/office/drawing/2014/main" id="{09A2625D-2ED1-4D03-BE81-967D689E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4" y="698395"/>
            <a:ext cx="2170854" cy="21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2DDB5A-902D-4541-ACEA-167FB2E0ACDA}"/>
              </a:ext>
            </a:extLst>
          </p:cNvPr>
          <p:cNvSpPr txBox="1"/>
          <p:nvPr/>
        </p:nvSpPr>
        <p:spPr>
          <a:xfrm>
            <a:off x="2753359" y="853068"/>
            <a:ext cx="52662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經典巧克力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Signature Hot Chocolate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以香醇優質的巧克力與牛奶共同蒸煮，覆上鮮奶油及可可粉，甜美濃郁的巧克力是令人無法抵抗的迷人滋味。</a:t>
            </a:r>
          </a:p>
        </p:txBody>
      </p:sp>
      <p:pic>
        <p:nvPicPr>
          <p:cNvPr id="7172" name="Picture 4" descr="兒童熱可可">
            <a:extLst>
              <a:ext uri="{FF2B5EF4-FFF2-40B4-BE49-F238E27FC236}">
                <a16:creationId xmlns:a16="http://schemas.microsoft.com/office/drawing/2014/main" id="{9EDE4E33-6D06-46CB-B963-CDBB9BB17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4" y="2988340"/>
            <a:ext cx="2160134" cy="201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DC603A2-5759-43CE-A58E-066FBA43DFFC}"/>
              </a:ext>
            </a:extLst>
          </p:cNvPr>
          <p:cNvSpPr txBox="1"/>
          <p:nvPr/>
        </p:nvSpPr>
        <p:spPr>
          <a:xfrm>
            <a:off x="2753359" y="3333874"/>
            <a:ext cx="51646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兒童熱可可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Kid's Hot Chocolate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濃郁香甜的巧克力風味，是小朋友的最愛。</a:t>
            </a:r>
          </a:p>
          <a:p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95940597-FC9F-4D17-84DE-19B4C7599115}"/>
              </a:ext>
            </a:extLst>
          </p:cNvPr>
          <p:cNvSpPr txBox="1"/>
          <p:nvPr/>
        </p:nvSpPr>
        <p:spPr>
          <a:xfrm>
            <a:off x="443654" y="209973"/>
            <a:ext cx="18254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罐裝飲料</a:t>
            </a:r>
          </a:p>
        </p:txBody>
      </p:sp>
      <p:pic>
        <p:nvPicPr>
          <p:cNvPr id="6146" name="Picture 2" descr="草莓優格飲">
            <a:extLst>
              <a:ext uri="{FF2B5EF4-FFF2-40B4-BE49-F238E27FC236}">
                <a16:creationId xmlns:a16="http://schemas.microsoft.com/office/drawing/2014/main" id="{FAF30F16-47C1-4976-81D1-8892B5EF4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3" y="704427"/>
            <a:ext cx="2077931" cy="207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金桔百香鮮果茶">
            <a:extLst>
              <a:ext uri="{FF2B5EF4-FFF2-40B4-BE49-F238E27FC236}">
                <a16:creationId xmlns:a16="http://schemas.microsoft.com/office/drawing/2014/main" id="{ECDAC4C2-675F-4064-85C5-0952D46C3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2" y="2907481"/>
            <a:ext cx="2078882" cy="212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49B3A25-99C7-47E5-969D-34E343791C18}"/>
              </a:ext>
            </a:extLst>
          </p:cNvPr>
          <p:cNvSpPr txBox="1"/>
          <p:nvPr/>
        </p:nvSpPr>
        <p:spPr>
          <a:xfrm>
            <a:off x="2692400" y="3002020"/>
            <a:ext cx="54694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金桔百香鮮果茶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Kumquat &amp; Passion Fruit Green Tea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HPP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技術，保留鮮果新鮮滋味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內含清香金桔、酸甜百香果，與淡雅甘甜的茉莉綠茶，交織出迷人芳香、酸中帶甜的美好滋味，滿滿的果粒更是咀嚼系不可錯過的選擇。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22A2E6-6D86-46A0-86A6-BA8DD76AB9F1}"/>
              </a:ext>
            </a:extLst>
          </p:cNvPr>
          <p:cNvSpPr txBox="1"/>
          <p:nvPr/>
        </p:nvSpPr>
        <p:spPr>
          <a:xfrm>
            <a:off x="2631438" y="880162"/>
            <a:ext cx="54694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草莓優格飲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Strawberry Yogurt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採用在地新鮮草莓耗時燉煮的果醬，搭配優格，融合果香及優格的濃郁口感，屬於季節限定的美味。</a:t>
            </a:r>
          </a:p>
        </p:txBody>
      </p:sp>
    </p:spTree>
    <p:extLst>
      <p:ext uri="{BB962C8B-B14F-4D97-AF65-F5344CB8AC3E}">
        <p14:creationId xmlns:p14="http://schemas.microsoft.com/office/powerpoint/2010/main" val="14996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>
            <a:extLst>
              <a:ext uri="{FF2B5EF4-FFF2-40B4-BE49-F238E27FC236}">
                <a16:creationId xmlns:a16="http://schemas.microsoft.com/office/drawing/2014/main" id="{07106672-ACAD-4B6D-B1F6-B772A159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451" y="2510374"/>
            <a:ext cx="18228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APP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架構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0450F232-567A-4E30-9A64-2B8DA14F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732" y="1399487"/>
            <a:ext cx="1078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F2BD47C-90D7-280C-F107-84363CAAFC81}"/>
              </a:ext>
            </a:extLst>
          </p:cNvPr>
          <p:cNvGrpSpPr/>
          <p:nvPr/>
        </p:nvGrpSpPr>
        <p:grpSpPr>
          <a:xfrm>
            <a:off x="3937827" y="1399487"/>
            <a:ext cx="1102096" cy="631359"/>
            <a:chOff x="1825191" y="2533465"/>
            <a:chExt cx="1102096" cy="631359"/>
          </a:xfrm>
        </p:grpSpPr>
        <p:sp>
          <p:nvSpPr>
            <p:cNvPr id="13" name="淘宝店chenying0907 6">
              <a:extLst>
                <a:ext uri="{FF2B5EF4-FFF2-40B4-BE49-F238E27FC236}">
                  <a16:creationId xmlns:a16="http://schemas.microsoft.com/office/drawing/2014/main" id="{0B25F7EE-00DA-7B00-DA88-18DBAFF1A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A169043B-23E0-CD2A-4237-D6E11749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</a:t>
              </a:r>
              <a:r>
                <a: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D2D1A06-9A44-B318-12D8-C59734C84FF5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C78CDA-8D19-101B-4146-F70D377613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一張含有 杯子, 食物, 黑暗, 甜點 的圖片&#10;&#10;自動產生的描述">
            <a:extLst>
              <a:ext uri="{FF2B5EF4-FFF2-40B4-BE49-F238E27FC236}">
                <a16:creationId xmlns:a16="http://schemas.microsoft.com/office/drawing/2014/main" id="{3821010D-4ABC-7BEF-2193-24BB57FE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5910">
            <a:off x="-596645" y="1344269"/>
            <a:ext cx="4314931" cy="3193986"/>
          </a:xfrm>
          <a:prstGeom prst="rect">
            <a:avLst/>
          </a:prstGeom>
        </p:spPr>
      </p:pic>
      <p:pic>
        <p:nvPicPr>
          <p:cNvPr id="22" name="圖片 21" descr="一張含有 杯子, 白色 的圖片&#10;&#10;自動產生的描述">
            <a:extLst>
              <a:ext uri="{FF2B5EF4-FFF2-40B4-BE49-F238E27FC236}">
                <a16:creationId xmlns:a16="http://schemas.microsoft.com/office/drawing/2014/main" id="{52EB7E59-1B52-5306-682B-BC9E3B513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451">
            <a:off x="5632568" y="434245"/>
            <a:ext cx="381030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2D1A06-9A44-B318-12D8-C59734C84FF5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C78CDA-8D19-101B-4146-F70D377613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F4DF3679-6553-B006-8781-FA7CD69B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98" y="598416"/>
            <a:ext cx="16675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7A3A9F-5E7B-F185-B72F-24FFE3163405}"/>
              </a:ext>
            </a:extLst>
          </p:cNvPr>
          <p:cNvGrpSpPr/>
          <p:nvPr/>
        </p:nvGrpSpPr>
        <p:grpSpPr>
          <a:xfrm>
            <a:off x="249366" y="498182"/>
            <a:ext cx="1102096" cy="631359"/>
            <a:chOff x="1825191" y="2533465"/>
            <a:chExt cx="1102096" cy="631359"/>
          </a:xfrm>
        </p:grpSpPr>
        <p:sp>
          <p:nvSpPr>
            <p:cNvPr id="4" name="淘宝店chenying0907 6">
              <a:extLst>
                <a:ext uri="{FF2B5EF4-FFF2-40B4-BE49-F238E27FC236}">
                  <a16:creationId xmlns:a16="http://schemas.microsoft.com/office/drawing/2014/main" id="{6FE219AE-8A2D-68C9-4B52-772F4563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5" name="Rectangle 24">
              <a:extLst>
                <a:ext uri="{FF2B5EF4-FFF2-40B4-BE49-F238E27FC236}">
                  <a16:creationId xmlns:a16="http://schemas.microsoft.com/office/drawing/2014/main" id="{EC1D9DA4-8033-6B30-A77B-B8B7A1BF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A889067-9B32-8E79-588C-A8C1B620C1CF}"/>
              </a:ext>
            </a:extLst>
          </p:cNvPr>
          <p:cNvSpPr/>
          <p:nvPr/>
        </p:nvSpPr>
        <p:spPr>
          <a:xfrm>
            <a:off x="466360" y="2328219"/>
            <a:ext cx="1190172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147E34-414D-FD3D-59C4-7060BEE090E0}"/>
              </a:ext>
            </a:extLst>
          </p:cNvPr>
          <p:cNvSpPr/>
          <p:nvPr/>
        </p:nvSpPr>
        <p:spPr>
          <a:xfrm>
            <a:off x="4323691" y="1347466"/>
            <a:ext cx="1260370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茶瓦納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BEF5DE-A6F6-CF2C-0A13-2C9B6A1CB6B5}"/>
              </a:ext>
            </a:extLst>
          </p:cNvPr>
          <p:cNvSpPr/>
          <p:nvPr/>
        </p:nvSpPr>
        <p:spPr>
          <a:xfrm>
            <a:off x="2223910" y="3197451"/>
            <a:ext cx="1484600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星巴克在哪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400A42-B280-E112-8BD1-ECF0418D76B3}"/>
              </a:ext>
            </a:extLst>
          </p:cNvPr>
          <p:cNvSpPr/>
          <p:nvPr/>
        </p:nvSpPr>
        <p:spPr>
          <a:xfrm>
            <a:off x="4335899" y="697739"/>
            <a:ext cx="1248162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咖啡飲品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19ED23-D044-ECA9-09C3-8CBF33586C41}"/>
              </a:ext>
            </a:extLst>
          </p:cNvPr>
          <p:cNvSpPr/>
          <p:nvPr/>
        </p:nvSpPr>
        <p:spPr>
          <a:xfrm>
            <a:off x="2223908" y="2331961"/>
            <a:ext cx="1484602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餐點介紹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9F95CB-54B0-E761-C2EB-AF830887D1C6}"/>
              </a:ext>
            </a:extLst>
          </p:cNvPr>
          <p:cNvSpPr/>
          <p:nvPr/>
        </p:nvSpPr>
        <p:spPr>
          <a:xfrm>
            <a:off x="2223907" y="1623413"/>
            <a:ext cx="1484603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關於星巴克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F7AF08-1762-100E-5675-CE4218F32772}"/>
              </a:ext>
            </a:extLst>
          </p:cNvPr>
          <p:cNvSpPr/>
          <p:nvPr/>
        </p:nvSpPr>
        <p:spPr>
          <a:xfrm>
            <a:off x="4311483" y="4455576"/>
            <a:ext cx="1260370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罐裝飲料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32E659-10D3-3CB3-2FE5-9C3014C2A1AE}"/>
              </a:ext>
            </a:extLst>
          </p:cNvPr>
          <p:cNvSpPr/>
          <p:nvPr/>
        </p:nvSpPr>
        <p:spPr>
          <a:xfrm>
            <a:off x="4311483" y="3858779"/>
            <a:ext cx="1263232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其他飲料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7111C-AF3F-7958-F41E-62C26ED6B7BB}"/>
              </a:ext>
            </a:extLst>
          </p:cNvPr>
          <p:cNvSpPr/>
          <p:nvPr/>
        </p:nvSpPr>
        <p:spPr>
          <a:xfrm>
            <a:off x="4312628" y="3325611"/>
            <a:ext cx="1260370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星沁爽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898001-A260-DDF7-2350-547A438A64C5}"/>
              </a:ext>
            </a:extLst>
          </p:cNvPr>
          <p:cNvSpPr/>
          <p:nvPr/>
        </p:nvSpPr>
        <p:spPr>
          <a:xfrm>
            <a:off x="4317587" y="2760103"/>
            <a:ext cx="1248162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冷翠咖啡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35D9E8-096D-CD5B-1B78-746BD1E0D46E}"/>
              </a:ext>
            </a:extLst>
          </p:cNvPr>
          <p:cNvSpPr/>
          <p:nvPr/>
        </p:nvSpPr>
        <p:spPr>
          <a:xfrm>
            <a:off x="4335899" y="2079544"/>
            <a:ext cx="1260370" cy="366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星冰樂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5FAFD0F-00E0-4FB8-116D-A7BE19B60E21}"/>
              </a:ext>
            </a:extLst>
          </p:cNvPr>
          <p:cNvSpPr txBox="1"/>
          <p:nvPr/>
        </p:nvSpPr>
        <p:spPr>
          <a:xfrm>
            <a:off x="5783943" y="559920"/>
            <a:ext cx="224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栗香蒙布朗風味那堤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C0338B-98A9-6E31-5ADD-AFCF5F53C0A0}"/>
              </a:ext>
            </a:extLst>
          </p:cNvPr>
          <p:cNvSpPr txBox="1"/>
          <p:nvPr/>
        </p:nvSpPr>
        <p:spPr>
          <a:xfrm>
            <a:off x="5783943" y="888520"/>
            <a:ext cx="224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太妃核果風味那堤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9B3896E-3400-F781-E487-D1FE23BBE0DE}"/>
              </a:ext>
            </a:extLst>
          </p:cNvPr>
          <p:cNvSpPr txBox="1"/>
          <p:nvPr/>
        </p:nvSpPr>
        <p:spPr>
          <a:xfrm>
            <a:off x="5783943" y="1553329"/>
            <a:ext cx="224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冰福吉茶那堤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2F55267-5DAB-E207-3283-3BE42C33737D}"/>
              </a:ext>
            </a:extLst>
          </p:cNvPr>
          <p:cNvSpPr txBox="1"/>
          <p:nvPr/>
        </p:nvSpPr>
        <p:spPr>
          <a:xfrm>
            <a:off x="5783943" y="1218437"/>
            <a:ext cx="224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抹茶那堤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EA1C31E-8278-0CBC-588F-AF3621DFE779}"/>
              </a:ext>
            </a:extLst>
          </p:cNvPr>
          <p:cNvSpPr txBox="1"/>
          <p:nvPr/>
        </p:nvSpPr>
        <p:spPr>
          <a:xfrm>
            <a:off x="5783943" y="2600264"/>
            <a:ext cx="260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太妃核果風味冷翠咖啡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8A19322-4357-27E0-EA52-E13F5524E98F}"/>
              </a:ext>
            </a:extLst>
          </p:cNvPr>
          <p:cNvSpPr txBox="1"/>
          <p:nvPr/>
        </p:nvSpPr>
        <p:spPr>
          <a:xfrm>
            <a:off x="5783943" y="2268949"/>
            <a:ext cx="260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巧克力可可碎片星冰樂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13ED192-E4C9-4F5B-6FD3-C62CE6B74B14}"/>
              </a:ext>
            </a:extLst>
          </p:cNvPr>
          <p:cNvSpPr txBox="1"/>
          <p:nvPr/>
        </p:nvSpPr>
        <p:spPr>
          <a:xfrm>
            <a:off x="5783943" y="1924343"/>
            <a:ext cx="272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紅絲絨風味燕麥奶星冰樂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C80ECB3-FFE6-E27C-BB28-61A795D447E1}"/>
              </a:ext>
            </a:extLst>
          </p:cNvPr>
          <p:cNvSpPr txBox="1"/>
          <p:nvPr/>
        </p:nvSpPr>
        <p:spPr>
          <a:xfrm>
            <a:off x="5783943" y="2930483"/>
            <a:ext cx="224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香檸蜜柚冷翠咖啡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8A71B2F-2D70-93F1-2553-22904B285A41}"/>
              </a:ext>
            </a:extLst>
          </p:cNvPr>
          <p:cNvSpPr txBox="1"/>
          <p:nvPr/>
        </p:nvSpPr>
        <p:spPr>
          <a:xfrm>
            <a:off x="5783943" y="3991732"/>
            <a:ext cx="224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兒童熱可可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3CE2C3-1E07-12FD-B8FD-662EB2CE244C}"/>
              </a:ext>
            </a:extLst>
          </p:cNvPr>
          <p:cNvSpPr txBox="1"/>
          <p:nvPr/>
        </p:nvSpPr>
        <p:spPr>
          <a:xfrm>
            <a:off x="5783943" y="3703135"/>
            <a:ext cx="224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經典巧克力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D1A9E8-C364-8BF1-E50B-0591A27B9A8C}"/>
              </a:ext>
            </a:extLst>
          </p:cNvPr>
          <p:cNvSpPr txBox="1"/>
          <p:nvPr/>
        </p:nvSpPr>
        <p:spPr>
          <a:xfrm>
            <a:off x="5783943" y="3342207"/>
            <a:ext cx="297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草莓巴西莓檸檬風味星沁爽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7BE328F-224B-F59E-7AD1-5A8668B3D9A7}"/>
              </a:ext>
            </a:extLst>
          </p:cNvPr>
          <p:cNvSpPr txBox="1"/>
          <p:nvPr/>
        </p:nvSpPr>
        <p:spPr>
          <a:xfrm>
            <a:off x="5783943" y="4332322"/>
            <a:ext cx="224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草莓優格飲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0DCEE9-D28D-8871-5F8D-48A02C6FBDAE}"/>
              </a:ext>
            </a:extLst>
          </p:cNvPr>
          <p:cNvSpPr txBox="1"/>
          <p:nvPr/>
        </p:nvSpPr>
        <p:spPr>
          <a:xfrm>
            <a:off x="5783943" y="4614980"/>
            <a:ext cx="224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金桔百香鮮果茶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D719327-78AF-1722-B560-BC51CF5D18A0}"/>
              </a:ext>
            </a:extLst>
          </p:cNvPr>
          <p:cNvCxnSpPr>
            <a:stCxn id="9" idx="3"/>
            <a:endCxn id="19" idx="1"/>
          </p:cNvCxnSpPr>
          <p:nvPr/>
        </p:nvCxnSpPr>
        <p:spPr>
          <a:xfrm flipV="1">
            <a:off x="5584061" y="729197"/>
            <a:ext cx="199882" cy="1518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ABA5138-5CCE-836F-D267-18F0BFE3754C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5584061" y="881039"/>
            <a:ext cx="199882" cy="176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A87DFA7-773E-5BB4-E6CE-F00C561C1110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5584061" y="1387714"/>
            <a:ext cx="199882" cy="143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292C921-1087-D536-8ADF-3B9EC57A417A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5584061" y="1530766"/>
            <a:ext cx="199882" cy="191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513CB68-AABD-3FC1-64B8-BCC472D59E70}"/>
              </a:ext>
            </a:extLst>
          </p:cNvPr>
          <p:cNvCxnSpPr>
            <a:stCxn id="18" idx="3"/>
            <a:endCxn id="25" idx="1"/>
          </p:cNvCxnSpPr>
          <p:nvPr/>
        </p:nvCxnSpPr>
        <p:spPr>
          <a:xfrm flipV="1">
            <a:off x="5596269" y="2093620"/>
            <a:ext cx="187674" cy="169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8D70E0C-C486-228B-ACC3-CBEC8B8CACB9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5596269" y="2262844"/>
            <a:ext cx="187674" cy="1753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7215724-070B-3DA7-A928-C676B33C7F03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5565749" y="2769541"/>
            <a:ext cx="218194" cy="173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0C4AB1B3-910A-C42E-25A1-F5075BA54D53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5565749" y="2943403"/>
            <a:ext cx="218194" cy="1563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F577F20-6ECF-1B32-9124-6D742B99E665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5572998" y="3508911"/>
            <a:ext cx="210945" cy="25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C8B2B14-4616-DA4E-6621-9AFC5262A327}"/>
              </a:ext>
            </a:extLst>
          </p:cNvPr>
          <p:cNvCxnSpPr>
            <a:stCxn id="13" idx="3"/>
            <a:endCxn id="28" idx="1"/>
          </p:cNvCxnSpPr>
          <p:nvPr/>
        </p:nvCxnSpPr>
        <p:spPr>
          <a:xfrm flipV="1">
            <a:off x="5574715" y="3872412"/>
            <a:ext cx="209228" cy="169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7F7ACB6-A381-083A-D537-7D98C2D61F9F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>
            <a:off x="5574715" y="4042079"/>
            <a:ext cx="209228" cy="118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9CBEDAAF-ACBE-5479-8643-484AFE2AD8D5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 flipV="1">
            <a:off x="5571853" y="4501599"/>
            <a:ext cx="212090" cy="1372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5AEB009-0C2A-4B95-0886-82F94DF80C78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>
            <a:off x="5571853" y="4638876"/>
            <a:ext cx="212090" cy="14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564F573-EA33-4332-3F6C-9A79106597B8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1656532" y="1806713"/>
            <a:ext cx="567375" cy="704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CA353A6D-95F0-E9AE-6691-428D46C93045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1656532" y="2511519"/>
            <a:ext cx="567376" cy="37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031C440F-C997-B1A9-034C-0ED2CA421E0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656532" y="2511519"/>
            <a:ext cx="567378" cy="869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4522E50-4BF4-747F-7AA4-C915BF200BE8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3708510" y="881039"/>
            <a:ext cx="627389" cy="1634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0A4169A2-B1FD-17DD-54B5-E52A9C2C804A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3708510" y="1530766"/>
            <a:ext cx="615181" cy="984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1D754CC4-7B57-48CC-B5D7-F06089FD783F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3708510" y="2262844"/>
            <a:ext cx="627389" cy="2524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7C3640F2-314F-89F4-BA01-70A626DA71CA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3708510" y="2515261"/>
            <a:ext cx="609077" cy="428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0F1F843B-A041-6365-F6AB-C2D8D503DA63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708510" y="2515261"/>
            <a:ext cx="604118" cy="993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949EC112-2AE3-328E-9724-ACD30518CB03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3708510" y="2515261"/>
            <a:ext cx="602973" cy="1526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7745D31-241B-D21B-3DD4-0DCE93F5840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708510" y="2515261"/>
            <a:ext cx="602973" cy="2123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7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>
            <a:extLst>
              <a:ext uri="{FF2B5EF4-FFF2-40B4-BE49-F238E27FC236}">
                <a16:creationId xmlns:a16="http://schemas.microsoft.com/office/drawing/2014/main" id="{07106672-ACAD-4B6D-B1F6-B772A159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451" y="2510374"/>
            <a:ext cx="18228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APP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功能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0450F232-567A-4E30-9A64-2B8DA14F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732" y="1399487"/>
            <a:ext cx="1078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F2BD47C-90D7-280C-F107-84363CAAFC81}"/>
              </a:ext>
            </a:extLst>
          </p:cNvPr>
          <p:cNvGrpSpPr/>
          <p:nvPr/>
        </p:nvGrpSpPr>
        <p:grpSpPr>
          <a:xfrm>
            <a:off x="3937827" y="1399487"/>
            <a:ext cx="1102096" cy="631359"/>
            <a:chOff x="1825191" y="2533465"/>
            <a:chExt cx="1102096" cy="631359"/>
          </a:xfrm>
        </p:grpSpPr>
        <p:sp>
          <p:nvSpPr>
            <p:cNvPr id="13" name="淘宝店chenying0907 6">
              <a:extLst>
                <a:ext uri="{FF2B5EF4-FFF2-40B4-BE49-F238E27FC236}">
                  <a16:creationId xmlns:a16="http://schemas.microsoft.com/office/drawing/2014/main" id="{0B25F7EE-00DA-7B00-DA88-18DBAFF1A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A169043B-23E0-CD2A-4237-D6E11749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D2D1A06-9A44-B318-12D8-C59734C84FF5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C78CDA-8D19-101B-4146-F70D377613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一張含有 杯子, 食物, 黑暗, 甜點 的圖片&#10;&#10;自動產生的描述">
            <a:extLst>
              <a:ext uri="{FF2B5EF4-FFF2-40B4-BE49-F238E27FC236}">
                <a16:creationId xmlns:a16="http://schemas.microsoft.com/office/drawing/2014/main" id="{3821010D-4ABC-7BEF-2193-24BB57FE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5910">
            <a:off x="-596645" y="1344269"/>
            <a:ext cx="4314931" cy="3193986"/>
          </a:xfrm>
          <a:prstGeom prst="rect">
            <a:avLst/>
          </a:prstGeom>
        </p:spPr>
      </p:pic>
      <p:pic>
        <p:nvPicPr>
          <p:cNvPr id="22" name="圖片 21" descr="一張含有 杯子, 白色 的圖片&#10;&#10;自動產生的描述">
            <a:extLst>
              <a:ext uri="{FF2B5EF4-FFF2-40B4-BE49-F238E27FC236}">
                <a16:creationId xmlns:a16="http://schemas.microsoft.com/office/drawing/2014/main" id="{52EB7E59-1B52-5306-682B-BC9E3B513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451">
            <a:off x="5632568" y="434245"/>
            <a:ext cx="381030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2D1A06-9A44-B318-12D8-C59734C84FF5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C78CDA-8D19-101B-4146-F70D377613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F4DF3679-6553-B006-8781-FA7CD69B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98" y="598416"/>
            <a:ext cx="16675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APP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功能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7A3A9F-5E7B-F185-B72F-24FFE3163405}"/>
              </a:ext>
            </a:extLst>
          </p:cNvPr>
          <p:cNvGrpSpPr/>
          <p:nvPr/>
        </p:nvGrpSpPr>
        <p:grpSpPr>
          <a:xfrm>
            <a:off x="249366" y="498182"/>
            <a:ext cx="1102096" cy="631359"/>
            <a:chOff x="1825191" y="2533465"/>
            <a:chExt cx="1102096" cy="631359"/>
          </a:xfrm>
        </p:grpSpPr>
        <p:sp>
          <p:nvSpPr>
            <p:cNvPr id="4" name="淘宝店chenying0907 6">
              <a:extLst>
                <a:ext uri="{FF2B5EF4-FFF2-40B4-BE49-F238E27FC236}">
                  <a16:creationId xmlns:a16="http://schemas.microsoft.com/office/drawing/2014/main" id="{6FE219AE-8A2D-68C9-4B52-772F4563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5" name="Rectangle 24">
              <a:extLst>
                <a:ext uri="{FF2B5EF4-FFF2-40B4-BE49-F238E27FC236}">
                  <a16:creationId xmlns:a16="http://schemas.microsoft.com/office/drawing/2014/main" id="{EC1D9DA4-8033-6B30-A77B-B8B7A1BF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D39E68-5AC5-01CB-3A1B-55BBF8EA0520}"/>
              </a:ext>
            </a:extLst>
          </p:cNvPr>
          <p:cNvSpPr txBox="1"/>
          <p:nvPr/>
        </p:nvSpPr>
        <p:spPr>
          <a:xfrm>
            <a:off x="1185428" y="948379"/>
            <a:ext cx="7554126" cy="353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關於星巴克：了解星巴克的基本資訊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4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餐點介紹：查看飲品的種類與介紹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4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星巴克在哪：查看門市的位置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56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>
            <a:extLst>
              <a:ext uri="{FF2B5EF4-FFF2-40B4-BE49-F238E27FC236}">
                <a16:creationId xmlns:a16="http://schemas.microsoft.com/office/drawing/2014/main" id="{07106672-ACAD-4B6D-B1F6-B772A159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451" y="2510374"/>
            <a:ext cx="18228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APP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介面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0450F232-567A-4E30-9A64-2B8DA14F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732" y="1399487"/>
            <a:ext cx="1078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F2BD47C-90D7-280C-F107-84363CAAFC81}"/>
              </a:ext>
            </a:extLst>
          </p:cNvPr>
          <p:cNvGrpSpPr/>
          <p:nvPr/>
        </p:nvGrpSpPr>
        <p:grpSpPr>
          <a:xfrm>
            <a:off x="3937827" y="1399487"/>
            <a:ext cx="1102096" cy="631359"/>
            <a:chOff x="1825191" y="2533465"/>
            <a:chExt cx="1102096" cy="631359"/>
          </a:xfrm>
        </p:grpSpPr>
        <p:sp>
          <p:nvSpPr>
            <p:cNvPr id="13" name="淘宝店chenying0907 6">
              <a:extLst>
                <a:ext uri="{FF2B5EF4-FFF2-40B4-BE49-F238E27FC236}">
                  <a16:creationId xmlns:a16="http://schemas.microsoft.com/office/drawing/2014/main" id="{0B25F7EE-00DA-7B00-DA88-18DBAFF1A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A169043B-23E0-CD2A-4237-D6E11749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D2D1A06-9A44-B318-12D8-C59734C84FF5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C78CDA-8D19-101B-4146-F70D377613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一張含有 杯子, 食物, 黑暗, 甜點 的圖片&#10;&#10;自動產生的描述">
            <a:extLst>
              <a:ext uri="{FF2B5EF4-FFF2-40B4-BE49-F238E27FC236}">
                <a16:creationId xmlns:a16="http://schemas.microsoft.com/office/drawing/2014/main" id="{3821010D-4ABC-7BEF-2193-24BB57FE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5910">
            <a:off x="-596645" y="1344269"/>
            <a:ext cx="4314931" cy="3193986"/>
          </a:xfrm>
          <a:prstGeom prst="rect">
            <a:avLst/>
          </a:prstGeom>
        </p:spPr>
      </p:pic>
      <p:pic>
        <p:nvPicPr>
          <p:cNvPr id="22" name="圖片 21" descr="一張含有 杯子, 白色 的圖片&#10;&#10;自動產生的描述">
            <a:extLst>
              <a:ext uri="{FF2B5EF4-FFF2-40B4-BE49-F238E27FC236}">
                <a16:creationId xmlns:a16="http://schemas.microsoft.com/office/drawing/2014/main" id="{52EB7E59-1B52-5306-682B-BC9E3B513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451">
            <a:off x="5632568" y="434245"/>
            <a:ext cx="381030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2D1A06-9A44-B318-12D8-C59734C84FF5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C78CDA-8D19-101B-4146-F70D377613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F4DF3679-6553-B006-8781-FA7CD69B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98" y="598416"/>
            <a:ext cx="16675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APP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介面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7A3A9F-5E7B-F185-B72F-24FFE3163405}"/>
              </a:ext>
            </a:extLst>
          </p:cNvPr>
          <p:cNvGrpSpPr/>
          <p:nvPr/>
        </p:nvGrpSpPr>
        <p:grpSpPr>
          <a:xfrm>
            <a:off x="249366" y="498182"/>
            <a:ext cx="1102096" cy="631359"/>
            <a:chOff x="1825191" y="2533465"/>
            <a:chExt cx="1102096" cy="631359"/>
          </a:xfrm>
        </p:grpSpPr>
        <p:sp>
          <p:nvSpPr>
            <p:cNvPr id="4" name="淘宝店chenying0907 6">
              <a:extLst>
                <a:ext uri="{FF2B5EF4-FFF2-40B4-BE49-F238E27FC236}">
                  <a16:creationId xmlns:a16="http://schemas.microsoft.com/office/drawing/2014/main" id="{6FE219AE-8A2D-68C9-4B52-772F4563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5" name="Rectangle 24">
              <a:extLst>
                <a:ext uri="{FF2B5EF4-FFF2-40B4-BE49-F238E27FC236}">
                  <a16:creationId xmlns:a16="http://schemas.microsoft.com/office/drawing/2014/main" id="{EC1D9DA4-8033-6B30-A77B-B8B7A1BF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B86B70A5-A1B4-75F9-68FD-A489476D6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4" y="1488806"/>
            <a:ext cx="1329397" cy="295421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EEE566F-25F1-B7C0-89AD-3788EFF3E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48" y="1494342"/>
            <a:ext cx="1329398" cy="295421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B365979-556C-7F9B-5582-5FDEDA85E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01" y="1488806"/>
            <a:ext cx="1329398" cy="295421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85E0214-48E5-2136-0ACA-36515E364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87" y="1488806"/>
            <a:ext cx="1329397" cy="2954214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F45976B-75BF-7D28-F1C0-D4F004E4B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139" y="1494342"/>
            <a:ext cx="1329397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102080" y="1269935"/>
            <a:ext cx="16675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店家介紹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82EE4A3-EA47-DBA5-FF64-DA61C20E9FF7}"/>
              </a:ext>
            </a:extLst>
          </p:cNvPr>
          <p:cNvGrpSpPr/>
          <p:nvPr/>
        </p:nvGrpSpPr>
        <p:grpSpPr>
          <a:xfrm>
            <a:off x="4804548" y="1169701"/>
            <a:ext cx="1102096" cy="631359"/>
            <a:chOff x="1825191" y="2533465"/>
            <a:chExt cx="1102096" cy="631359"/>
          </a:xfrm>
        </p:grpSpPr>
        <p:sp>
          <p:nvSpPr>
            <p:cNvPr id="6" name="淘宝店chenying0907 6"/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DE9DACD9-DEC7-43A8-6585-52290133162F}"/>
              </a:ext>
            </a:extLst>
          </p:cNvPr>
          <p:cNvGrpSpPr/>
          <p:nvPr/>
        </p:nvGrpSpPr>
        <p:grpSpPr>
          <a:xfrm>
            <a:off x="4804548" y="2147697"/>
            <a:ext cx="936062" cy="631359"/>
            <a:chOff x="3342552" y="2533465"/>
            <a:chExt cx="936062" cy="631359"/>
          </a:xfrm>
        </p:grpSpPr>
        <p:sp>
          <p:nvSpPr>
            <p:cNvPr id="8" name="淘宝店chenying0907 8"/>
            <p:cNvSpPr>
              <a:spLocks/>
            </p:cNvSpPr>
            <p:nvPr/>
          </p:nvSpPr>
          <p:spPr bwMode="auto">
            <a:xfrm>
              <a:off x="3342552" y="2533465"/>
              <a:ext cx="936062" cy="631359"/>
            </a:xfrm>
            <a:custGeom>
              <a:avLst/>
              <a:gdLst>
                <a:gd name="T0" fmla="*/ 445 w 657"/>
                <a:gd name="T1" fmla="*/ 0 h 443"/>
                <a:gd name="T2" fmla="*/ 0 w 657"/>
                <a:gd name="T3" fmla="*/ 0 h 443"/>
                <a:gd name="T4" fmla="*/ 212 w 657"/>
                <a:gd name="T5" fmla="*/ 220 h 443"/>
                <a:gd name="T6" fmla="*/ 0 w 657"/>
                <a:gd name="T7" fmla="*/ 443 h 443"/>
                <a:gd name="T8" fmla="*/ 445 w 657"/>
                <a:gd name="T9" fmla="*/ 443 h 443"/>
                <a:gd name="T10" fmla="*/ 657 w 657"/>
                <a:gd name="T11" fmla="*/ 220 h 443"/>
                <a:gd name="T12" fmla="*/ 445 w 657"/>
                <a:gd name="T1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0"/>
                  </a:moveTo>
                  <a:lnTo>
                    <a:pt x="0" y="0"/>
                  </a:lnTo>
                  <a:lnTo>
                    <a:pt x="212" y="220"/>
                  </a:lnTo>
                  <a:lnTo>
                    <a:pt x="0" y="443"/>
                  </a:lnTo>
                  <a:lnTo>
                    <a:pt x="445" y="443"/>
                  </a:lnTo>
                  <a:lnTo>
                    <a:pt x="657" y="220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704733" y="2708135"/>
              <a:ext cx="3907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9D4D5A3-9137-6A51-B2AC-9C22721761B9}"/>
              </a:ext>
            </a:extLst>
          </p:cNvPr>
          <p:cNvGrpSpPr/>
          <p:nvPr/>
        </p:nvGrpSpPr>
        <p:grpSpPr>
          <a:xfrm>
            <a:off x="4810892" y="3125693"/>
            <a:ext cx="936062" cy="631359"/>
            <a:chOff x="7999000" y="1429151"/>
            <a:chExt cx="936062" cy="631359"/>
          </a:xfrm>
        </p:grpSpPr>
        <p:sp>
          <p:nvSpPr>
            <p:cNvPr id="10" name="淘宝店chenying0907 10"/>
            <p:cNvSpPr>
              <a:spLocks/>
            </p:cNvSpPr>
            <p:nvPr/>
          </p:nvSpPr>
          <p:spPr bwMode="auto">
            <a:xfrm>
              <a:off x="7999000" y="1429151"/>
              <a:ext cx="936062" cy="631359"/>
            </a:xfrm>
            <a:custGeom>
              <a:avLst/>
              <a:gdLst>
                <a:gd name="T0" fmla="*/ 446 w 657"/>
                <a:gd name="T1" fmla="*/ 443 h 443"/>
                <a:gd name="T2" fmla="*/ 0 w 657"/>
                <a:gd name="T3" fmla="*/ 443 h 443"/>
                <a:gd name="T4" fmla="*/ 212 w 657"/>
                <a:gd name="T5" fmla="*/ 220 h 443"/>
                <a:gd name="T6" fmla="*/ 0 w 657"/>
                <a:gd name="T7" fmla="*/ 0 h 443"/>
                <a:gd name="T8" fmla="*/ 446 w 657"/>
                <a:gd name="T9" fmla="*/ 0 h 443"/>
                <a:gd name="T10" fmla="*/ 657 w 657"/>
                <a:gd name="T11" fmla="*/ 220 h 443"/>
                <a:gd name="T12" fmla="*/ 446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6" y="443"/>
                  </a:moveTo>
                  <a:lnTo>
                    <a:pt x="0" y="443"/>
                  </a:lnTo>
                  <a:lnTo>
                    <a:pt x="212" y="220"/>
                  </a:lnTo>
                  <a:lnTo>
                    <a:pt x="0" y="0"/>
                  </a:lnTo>
                  <a:lnTo>
                    <a:pt x="446" y="0"/>
                  </a:lnTo>
                  <a:lnTo>
                    <a:pt x="657" y="220"/>
                  </a:lnTo>
                  <a:lnTo>
                    <a:pt x="446" y="4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8366742" y="1614108"/>
              <a:ext cx="3907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38" name="TextBox 4">
            <a:extLst>
              <a:ext uri="{FF2B5EF4-FFF2-40B4-BE49-F238E27FC236}">
                <a16:creationId xmlns:a16="http://schemas.microsoft.com/office/drawing/2014/main" id="{407A1300-C378-4AB4-8478-0A8ACE8CD384}"/>
              </a:ext>
            </a:extLst>
          </p:cNvPr>
          <p:cNvSpPr txBox="1"/>
          <p:nvPr/>
        </p:nvSpPr>
        <p:spPr>
          <a:xfrm>
            <a:off x="1180664" y="2385221"/>
            <a:ext cx="215315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A0434737-FA68-496A-B878-08BF58EFEA00}"/>
              </a:ext>
            </a:extLst>
          </p:cNvPr>
          <p:cNvSpPr txBox="1"/>
          <p:nvPr/>
        </p:nvSpPr>
        <p:spPr>
          <a:xfrm>
            <a:off x="1651947" y="1583492"/>
            <a:ext cx="12105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目錄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ACA8C9F9-2A35-5FC8-3A98-D34BAFAD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080" y="2247932"/>
            <a:ext cx="16675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產品介紹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D1D2A08D-5A7F-89C4-0C4A-4AE33CDF8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424" y="3225634"/>
            <a:ext cx="22970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APP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架構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FF4A56-8B27-1683-39AE-89A6AB7E3B66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0135D68-030E-C75D-3C60-5022ECE17C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EB871-320A-460C-B4F6-2970A7F7D530}"/>
              </a:ext>
            </a:extLst>
          </p:cNvPr>
          <p:cNvSpPr txBox="1"/>
          <p:nvPr/>
        </p:nvSpPr>
        <p:spPr>
          <a:xfrm>
            <a:off x="3915862" y="2081031"/>
            <a:ext cx="4817845" cy="983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TW" altLang="en-US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Clear Sans Light" pitchFamily="34" charset="0"/>
              </a:rPr>
              <a:t>謝謝觀看</a:t>
            </a:r>
            <a:endParaRPr lang="id-ID" altLang="zh-CN" sz="45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Clear Sans Light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2E3262C-979F-5DAA-9119-E93F3E5A5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3" y="806957"/>
            <a:ext cx="3469493" cy="353117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0ADDED4-9182-298D-1CD8-C87E7036012E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499657-8CA8-DE68-F3EA-4C3762F4F865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9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DE9DACD9-DEC7-43A8-6585-52290133162F}"/>
              </a:ext>
            </a:extLst>
          </p:cNvPr>
          <p:cNvGrpSpPr/>
          <p:nvPr/>
        </p:nvGrpSpPr>
        <p:grpSpPr>
          <a:xfrm>
            <a:off x="4804548" y="1767866"/>
            <a:ext cx="936062" cy="631359"/>
            <a:chOff x="3342552" y="2533465"/>
            <a:chExt cx="936062" cy="631359"/>
          </a:xfrm>
        </p:grpSpPr>
        <p:sp>
          <p:nvSpPr>
            <p:cNvPr id="8" name="淘宝店chenying0907 8"/>
            <p:cNvSpPr>
              <a:spLocks/>
            </p:cNvSpPr>
            <p:nvPr/>
          </p:nvSpPr>
          <p:spPr bwMode="auto">
            <a:xfrm>
              <a:off x="3342552" y="2533465"/>
              <a:ext cx="936062" cy="631359"/>
            </a:xfrm>
            <a:custGeom>
              <a:avLst/>
              <a:gdLst>
                <a:gd name="T0" fmla="*/ 445 w 657"/>
                <a:gd name="T1" fmla="*/ 0 h 443"/>
                <a:gd name="T2" fmla="*/ 0 w 657"/>
                <a:gd name="T3" fmla="*/ 0 h 443"/>
                <a:gd name="T4" fmla="*/ 212 w 657"/>
                <a:gd name="T5" fmla="*/ 220 h 443"/>
                <a:gd name="T6" fmla="*/ 0 w 657"/>
                <a:gd name="T7" fmla="*/ 443 h 443"/>
                <a:gd name="T8" fmla="*/ 445 w 657"/>
                <a:gd name="T9" fmla="*/ 443 h 443"/>
                <a:gd name="T10" fmla="*/ 657 w 657"/>
                <a:gd name="T11" fmla="*/ 220 h 443"/>
                <a:gd name="T12" fmla="*/ 445 w 657"/>
                <a:gd name="T1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0"/>
                  </a:moveTo>
                  <a:lnTo>
                    <a:pt x="0" y="0"/>
                  </a:lnTo>
                  <a:lnTo>
                    <a:pt x="212" y="220"/>
                  </a:lnTo>
                  <a:lnTo>
                    <a:pt x="0" y="443"/>
                  </a:lnTo>
                  <a:lnTo>
                    <a:pt x="445" y="443"/>
                  </a:lnTo>
                  <a:lnTo>
                    <a:pt x="657" y="220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704733" y="2708135"/>
              <a:ext cx="3907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</a:t>
              </a:r>
              <a:r>
                <a: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9D4D5A3-9137-6A51-B2AC-9C22721761B9}"/>
              </a:ext>
            </a:extLst>
          </p:cNvPr>
          <p:cNvGrpSpPr/>
          <p:nvPr/>
        </p:nvGrpSpPr>
        <p:grpSpPr>
          <a:xfrm>
            <a:off x="4810892" y="2745862"/>
            <a:ext cx="936062" cy="631359"/>
            <a:chOff x="7999000" y="1429151"/>
            <a:chExt cx="936062" cy="631359"/>
          </a:xfrm>
        </p:grpSpPr>
        <p:sp>
          <p:nvSpPr>
            <p:cNvPr id="10" name="淘宝店chenying0907 10"/>
            <p:cNvSpPr>
              <a:spLocks/>
            </p:cNvSpPr>
            <p:nvPr/>
          </p:nvSpPr>
          <p:spPr bwMode="auto">
            <a:xfrm>
              <a:off x="7999000" y="1429151"/>
              <a:ext cx="936062" cy="631359"/>
            </a:xfrm>
            <a:custGeom>
              <a:avLst/>
              <a:gdLst>
                <a:gd name="T0" fmla="*/ 446 w 657"/>
                <a:gd name="T1" fmla="*/ 443 h 443"/>
                <a:gd name="T2" fmla="*/ 0 w 657"/>
                <a:gd name="T3" fmla="*/ 443 h 443"/>
                <a:gd name="T4" fmla="*/ 212 w 657"/>
                <a:gd name="T5" fmla="*/ 220 h 443"/>
                <a:gd name="T6" fmla="*/ 0 w 657"/>
                <a:gd name="T7" fmla="*/ 0 h 443"/>
                <a:gd name="T8" fmla="*/ 446 w 657"/>
                <a:gd name="T9" fmla="*/ 0 h 443"/>
                <a:gd name="T10" fmla="*/ 657 w 657"/>
                <a:gd name="T11" fmla="*/ 220 h 443"/>
                <a:gd name="T12" fmla="*/ 446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6" y="443"/>
                  </a:moveTo>
                  <a:lnTo>
                    <a:pt x="0" y="443"/>
                  </a:lnTo>
                  <a:lnTo>
                    <a:pt x="212" y="220"/>
                  </a:lnTo>
                  <a:lnTo>
                    <a:pt x="0" y="0"/>
                  </a:lnTo>
                  <a:lnTo>
                    <a:pt x="446" y="0"/>
                  </a:lnTo>
                  <a:lnTo>
                    <a:pt x="657" y="220"/>
                  </a:lnTo>
                  <a:lnTo>
                    <a:pt x="446" y="4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8366742" y="1614108"/>
              <a:ext cx="3907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</a:t>
              </a:r>
              <a:r>
                <a: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38" name="TextBox 4">
            <a:extLst>
              <a:ext uri="{FF2B5EF4-FFF2-40B4-BE49-F238E27FC236}">
                <a16:creationId xmlns:a16="http://schemas.microsoft.com/office/drawing/2014/main" id="{407A1300-C378-4AB4-8478-0A8ACE8CD384}"/>
              </a:ext>
            </a:extLst>
          </p:cNvPr>
          <p:cNvSpPr txBox="1"/>
          <p:nvPr/>
        </p:nvSpPr>
        <p:spPr>
          <a:xfrm>
            <a:off x="1180664" y="2385221"/>
            <a:ext cx="215315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A0434737-FA68-496A-B878-08BF58EFEA00}"/>
              </a:ext>
            </a:extLst>
          </p:cNvPr>
          <p:cNvSpPr txBox="1"/>
          <p:nvPr/>
        </p:nvSpPr>
        <p:spPr>
          <a:xfrm>
            <a:off x="1651947" y="1583492"/>
            <a:ext cx="12105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目錄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ACA8C9F9-2A35-5FC8-3A98-D34BAFAD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080" y="1868101"/>
            <a:ext cx="16675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APP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功能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D1D2A08D-5A7F-89C4-0C4A-4AE33CDF8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424" y="2845803"/>
            <a:ext cx="16675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APP</a:t>
            </a: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介面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FF4A56-8B27-1683-39AE-89A6AB7E3B66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0135D68-030E-C75D-3C60-5022ECE17C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0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>
            <a:extLst>
              <a:ext uri="{FF2B5EF4-FFF2-40B4-BE49-F238E27FC236}">
                <a16:creationId xmlns:a16="http://schemas.microsoft.com/office/drawing/2014/main" id="{07106672-ACAD-4B6D-B1F6-B772A159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451" y="2510374"/>
            <a:ext cx="18228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TW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店家介紹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0450F232-567A-4E30-9A64-2B8DA14F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732" y="1399487"/>
            <a:ext cx="1078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F2BD47C-90D7-280C-F107-84363CAAFC81}"/>
              </a:ext>
            </a:extLst>
          </p:cNvPr>
          <p:cNvGrpSpPr/>
          <p:nvPr/>
        </p:nvGrpSpPr>
        <p:grpSpPr>
          <a:xfrm>
            <a:off x="3937827" y="1399487"/>
            <a:ext cx="1102096" cy="631359"/>
            <a:chOff x="1825191" y="2533465"/>
            <a:chExt cx="1102096" cy="631359"/>
          </a:xfrm>
        </p:grpSpPr>
        <p:sp>
          <p:nvSpPr>
            <p:cNvPr id="13" name="淘宝店chenying0907 6">
              <a:extLst>
                <a:ext uri="{FF2B5EF4-FFF2-40B4-BE49-F238E27FC236}">
                  <a16:creationId xmlns:a16="http://schemas.microsoft.com/office/drawing/2014/main" id="{0B25F7EE-00DA-7B00-DA88-18DBAFF1A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A169043B-23E0-CD2A-4237-D6E11749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D2D1A06-9A44-B318-12D8-C59734C84FF5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C78CDA-8D19-101B-4146-F70D377613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一張含有 杯子, 食物, 黑暗, 甜點 的圖片&#10;&#10;自動產生的描述">
            <a:extLst>
              <a:ext uri="{FF2B5EF4-FFF2-40B4-BE49-F238E27FC236}">
                <a16:creationId xmlns:a16="http://schemas.microsoft.com/office/drawing/2014/main" id="{3821010D-4ABC-7BEF-2193-24BB57FE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5910">
            <a:off x="-596645" y="1344269"/>
            <a:ext cx="4314931" cy="3193986"/>
          </a:xfrm>
          <a:prstGeom prst="rect">
            <a:avLst/>
          </a:prstGeom>
        </p:spPr>
      </p:pic>
      <p:pic>
        <p:nvPicPr>
          <p:cNvPr id="22" name="圖片 21" descr="一張含有 杯子, 白色 的圖片&#10;&#10;自動產生的描述">
            <a:extLst>
              <a:ext uri="{FF2B5EF4-FFF2-40B4-BE49-F238E27FC236}">
                <a16:creationId xmlns:a16="http://schemas.microsoft.com/office/drawing/2014/main" id="{52EB7E59-1B52-5306-682B-BC9E3B513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451">
            <a:off x="5632568" y="434245"/>
            <a:ext cx="381030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DB9EFF64-7D80-BB7F-1827-A916746EFE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8086320" y="373912"/>
            <a:ext cx="1006086" cy="102553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2D1A06-9A44-B318-12D8-C59734C84FF5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C78CDA-8D19-101B-4146-F70D377613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F4DF3679-6553-B006-8781-FA7CD69B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98" y="598416"/>
            <a:ext cx="16675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店家介紹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7A3A9F-5E7B-F185-B72F-24FFE3163405}"/>
              </a:ext>
            </a:extLst>
          </p:cNvPr>
          <p:cNvGrpSpPr/>
          <p:nvPr/>
        </p:nvGrpSpPr>
        <p:grpSpPr>
          <a:xfrm>
            <a:off x="249366" y="498182"/>
            <a:ext cx="1102096" cy="631359"/>
            <a:chOff x="1825191" y="2533465"/>
            <a:chExt cx="1102096" cy="631359"/>
          </a:xfrm>
        </p:grpSpPr>
        <p:sp>
          <p:nvSpPr>
            <p:cNvPr id="4" name="淘宝店chenying0907 6">
              <a:extLst>
                <a:ext uri="{FF2B5EF4-FFF2-40B4-BE49-F238E27FC236}">
                  <a16:creationId xmlns:a16="http://schemas.microsoft.com/office/drawing/2014/main" id="{6FE219AE-8A2D-68C9-4B52-772F4563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5" name="Rectangle 24">
              <a:extLst>
                <a:ext uri="{FF2B5EF4-FFF2-40B4-BE49-F238E27FC236}">
                  <a16:creationId xmlns:a16="http://schemas.microsoft.com/office/drawing/2014/main" id="{EC1D9DA4-8033-6B30-A77B-B8B7A1BF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D6B7E5-234D-5576-7738-18E918B8C9C9}"/>
              </a:ext>
            </a:extLst>
          </p:cNvPr>
          <p:cNvSpPr txBox="1"/>
          <p:nvPr/>
        </p:nvSpPr>
        <p:spPr>
          <a:xfrm>
            <a:off x="3269186" y="635503"/>
            <a:ext cx="4578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星巴克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Starbucks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4FD7AA-6A0B-A368-E251-6D346627B210}"/>
              </a:ext>
            </a:extLst>
          </p:cNvPr>
          <p:cNvSpPr txBox="1"/>
          <p:nvPr/>
        </p:nvSpPr>
        <p:spPr>
          <a:xfrm>
            <a:off x="923849" y="1158446"/>
            <a:ext cx="5052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地點位於：台中市太平區中山路四段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提供各式咖啡商品及星冰樂、茶類飲品、甜點、鹹食，是一家複合式連鎖咖啡廳。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室內座位可讓顧客享受優閒的下午茶。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A4D5346-4BE0-ED01-E329-AB331E0B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484" y="1431965"/>
            <a:ext cx="2901948" cy="2908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8D065A-1E46-3DAD-31A6-F0BDBAE6F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82" y="2624096"/>
            <a:ext cx="3044004" cy="2281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C055DE-989A-B681-358A-028DB4F32350}"/>
              </a:ext>
            </a:extLst>
          </p:cNvPr>
          <p:cNvSpPr txBox="1"/>
          <p:nvPr/>
        </p:nvSpPr>
        <p:spPr>
          <a:xfrm>
            <a:off x="2333761" y="2815218"/>
            <a:ext cx="45800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店內</a:t>
            </a:r>
          </a:p>
          <a:p>
            <a:pPr algn="ctr"/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WI-FI</a:t>
            </a: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及插座充電</a:t>
            </a:r>
          </a:p>
        </p:txBody>
      </p:sp>
    </p:spTree>
    <p:extLst>
      <p:ext uri="{BB962C8B-B14F-4D97-AF65-F5344CB8AC3E}">
        <p14:creationId xmlns:p14="http://schemas.microsoft.com/office/powerpoint/2010/main" val="51240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>
            <a:extLst>
              <a:ext uri="{FF2B5EF4-FFF2-40B4-BE49-F238E27FC236}">
                <a16:creationId xmlns:a16="http://schemas.microsoft.com/office/drawing/2014/main" id="{07106672-ACAD-4B6D-B1F6-B772A159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451" y="2510374"/>
            <a:ext cx="21652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產品介紹</a:t>
            </a: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0450F232-567A-4E30-9A64-2B8DA14F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732" y="1399487"/>
            <a:ext cx="10785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F2BD47C-90D7-280C-F107-84363CAAFC81}"/>
              </a:ext>
            </a:extLst>
          </p:cNvPr>
          <p:cNvGrpSpPr/>
          <p:nvPr/>
        </p:nvGrpSpPr>
        <p:grpSpPr>
          <a:xfrm>
            <a:off x="3937827" y="1399487"/>
            <a:ext cx="1102096" cy="631359"/>
            <a:chOff x="1825191" y="2533465"/>
            <a:chExt cx="1102096" cy="631359"/>
          </a:xfrm>
        </p:grpSpPr>
        <p:sp>
          <p:nvSpPr>
            <p:cNvPr id="13" name="淘宝店chenying0907 6">
              <a:extLst>
                <a:ext uri="{FF2B5EF4-FFF2-40B4-BE49-F238E27FC236}">
                  <a16:creationId xmlns:a16="http://schemas.microsoft.com/office/drawing/2014/main" id="{0B25F7EE-00DA-7B00-DA88-18DBAFF1A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191" y="2533465"/>
              <a:ext cx="936062" cy="631359"/>
            </a:xfrm>
            <a:custGeom>
              <a:avLst/>
              <a:gdLst>
                <a:gd name="T0" fmla="*/ 445 w 657"/>
                <a:gd name="T1" fmla="*/ 443 h 443"/>
                <a:gd name="T2" fmla="*/ 0 w 657"/>
                <a:gd name="T3" fmla="*/ 443 h 443"/>
                <a:gd name="T4" fmla="*/ 211 w 657"/>
                <a:gd name="T5" fmla="*/ 220 h 443"/>
                <a:gd name="T6" fmla="*/ 0 w 657"/>
                <a:gd name="T7" fmla="*/ 0 h 443"/>
                <a:gd name="T8" fmla="*/ 445 w 657"/>
                <a:gd name="T9" fmla="*/ 0 h 443"/>
                <a:gd name="T10" fmla="*/ 657 w 657"/>
                <a:gd name="T11" fmla="*/ 220 h 443"/>
                <a:gd name="T12" fmla="*/ 445 w 657"/>
                <a:gd name="T1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" h="443">
                  <a:moveTo>
                    <a:pt x="445" y="443"/>
                  </a:moveTo>
                  <a:lnTo>
                    <a:pt x="0" y="443"/>
                  </a:lnTo>
                  <a:lnTo>
                    <a:pt x="211" y="220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657" y="220"/>
                  </a:lnTo>
                  <a:lnTo>
                    <a:pt x="445" y="4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000" b="1">
                <a:solidFill>
                  <a:schemeClr val="accent6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A169043B-23E0-CD2A-4237-D6E117490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751" y="2695255"/>
              <a:ext cx="10785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D2D1A06-9A44-B318-12D8-C59734C84FF5}"/>
              </a:ext>
            </a:extLst>
          </p:cNvPr>
          <p:cNvSpPr/>
          <p:nvPr/>
        </p:nvSpPr>
        <p:spPr>
          <a:xfrm>
            <a:off x="0" y="0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C78CDA-8D19-101B-4146-F70D37761389}"/>
              </a:ext>
            </a:extLst>
          </p:cNvPr>
          <p:cNvSpPr/>
          <p:nvPr/>
        </p:nvSpPr>
        <p:spPr>
          <a:xfrm>
            <a:off x="0" y="4905937"/>
            <a:ext cx="9144000" cy="239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一張含有 杯子, 食物, 黑暗, 甜點 的圖片&#10;&#10;自動產生的描述">
            <a:extLst>
              <a:ext uri="{FF2B5EF4-FFF2-40B4-BE49-F238E27FC236}">
                <a16:creationId xmlns:a16="http://schemas.microsoft.com/office/drawing/2014/main" id="{3821010D-4ABC-7BEF-2193-24BB57FE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5910">
            <a:off x="-596645" y="1344269"/>
            <a:ext cx="4314931" cy="3193986"/>
          </a:xfrm>
          <a:prstGeom prst="rect">
            <a:avLst/>
          </a:prstGeom>
        </p:spPr>
      </p:pic>
      <p:pic>
        <p:nvPicPr>
          <p:cNvPr id="22" name="圖片 21" descr="一張含有 杯子, 白色 的圖片&#10;&#10;自動產生的描述">
            <a:extLst>
              <a:ext uri="{FF2B5EF4-FFF2-40B4-BE49-F238E27FC236}">
                <a16:creationId xmlns:a16="http://schemas.microsoft.com/office/drawing/2014/main" id="{52EB7E59-1B52-5306-682B-BC9E3B513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451">
            <a:off x="5632568" y="434245"/>
            <a:ext cx="381030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5400000">
            <a:off x="4863020" y="1018459"/>
            <a:ext cx="678542" cy="1997714"/>
          </a:xfrm>
          <a:custGeom>
            <a:avLst/>
            <a:gdLst>
              <a:gd name="connsiteX0" fmla="*/ 0 w 611877"/>
              <a:gd name="connsiteY0" fmla="*/ 1794393 h 1801147"/>
              <a:gd name="connsiteX1" fmla="*/ 0 w 611877"/>
              <a:gd name="connsiteY1" fmla="*/ 176516 h 1801147"/>
              <a:gd name="connsiteX2" fmla="*/ 305939 w 611877"/>
              <a:gd name="connsiteY2" fmla="*/ 0 h 1801147"/>
              <a:gd name="connsiteX3" fmla="*/ 611877 w 611877"/>
              <a:gd name="connsiteY3" fmla="*/ 176516 h 1801147"/>
              <a:gd name="connsiteX4" fmla="*/ 611874 w 611877"/>
              <a:gd name="connsiteY4" fmla="*/ 176516 h 1801147"/>
              <a:gd name="connsiteX5" fmla="*/ 611874 w 611877"/>
              <a:gd name="connsiteY5" fmla="*/ 1801147 h 1801147"/>
              <a:gd name="connsiteX6" fmla="*/ 601188 w 611877"/>
              <a:gd name="connsiteY6" fmla="*/ 1801147 h 1801147"/>
              <a:gd name="connsiteX7" fmla="*/ 601188 w 611877"/>
              <a:gd name="connsiteY7" fmla="*/ 1800559 h 1801147"/>
              <a:gd name="connsiteX8" fmla="*/ 601191 w 611877"/>
              <a:gd name="connsiteY8" fmla="*/ 1800559 h 1801147"/>
              <a:gd name="connsiteX9" fmla="*/ 295253 w 611877"/>
              <a:gd name="connsiteY9" fmla="*/ 1624043 h 18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877" h="1801147">
                <a:moveTo>
                  <a:pt x="0" y="1794393"/>
                </a:moveTo>
                <a:lnTo>
                  <a:pt x="0" y="176516"/>
                </a:lnTo>
                <a:lnTo>
                  <a:pt x="305939" y="0"/>
                </a:lnTo>
                <a:lnTo>
                  <a:pt x="611877" y="176516"/>
                </a:lnTo>
                <a:lnTo>
                  <a:pt x="611874" y="176516"/>
                </a:lnTo>
                <a:lnTo>
                  <a:pt x="611874" y="1801147"/>
                </a:lnTo>
                <a:lnTo>
                  <a:pt x="601188" y="1801147"/>
                </a:lnTo>
                <a:lnTo>
                  <a:pt x="601188" y="1800559"/>
                </a:lnTo>
                <a:lnTo>
                  <a:pt x="601191" y="1800559"/>
                </a:lnTo>
                <a:lnTo>
                  <a:pt x="295253" y="1624043"/>
                </a:lnTo>
                <a:close/>
              </a:path>
            </a:pathLst>
          </a:custGeom>
          <a:noFill/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199" kern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B778851D-1DA7-40EC-AC5A-55E4DD2EC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" y="688044"/>
            <a:ext cx="2055719" cy="2055719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011DDC-3A5C-4712-BACF-5BA070EAA63C}"/>
              </a:ext>
            </a:extLst>
          </p:cNvPr>
          <p:cNvSpPr txBox="1"/>
          <p:nvPr/>
        </p:nvSpPr>
        <p:spPr>
          <a:xfrm>
            <a:off x="2929465" y="746407"/>
            <a:ext cx="51172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栗香蒙布朗風味那堤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Chestnut Mont Blanc Latte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香滑牛奶融合了栗香白巧克力醬與星巴克經典義式濃縮，頂端是帶著義式咖啡香氣的濃縮咖啡鮮奶油，最後淋上栗香白巧克力糖醬，濃郁且平衡的美妙滋味，邀請您一同品嘗。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5940597-FC9F-4D17-84DE-19B4C7599115}"/>
              </a:ext>
            </a:extLst>
          </p:cNvPr>
          <p:cNvSpPr txBox="1"/>
          <p:nvPr/>
        </p:nvSpPr>
        <p:spPr>
          <a:xfrm>
            <a:off x="443654" y="209973"/>
            <a:ext cx="18254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咖啡飲品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586BB2C-8217-4496-B64A-7700BCCA5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56" y="2895558"/>
            <a:ext cx="2105237" cy="210523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0EA4EC7-CE11-426D-9A0E-73E41DE8C9A4}"/>
              </a:ext>
            </a:extLst>
          </p:cNvPr>
          <p:cNvSpPr txBox="1"/>
          <p:nvPr/>
        </p:nvSpPr>
        <p:spPr>
          <a:xfrm>
            <a:off x="3017519" y="2978680"/>
            <a:ext cx="5432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太妃核果風味那堤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Toffee Nut Crunch Latte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絲滑般的現蒸牛奶加上經典濃縮咖啡與太妃核果風味糖漿，擠上香滑鮮奶油，並撒上滋味香甜的太妃蜜糖碎片，值得期待的耶誕傳統，帶來甜蜜喜悅。</a:t>
            </a:r>
          </a:p>
        </p:txBody>
      </p:sp>
    </p:spTree>
    <p:extLst>
      <p:ext uri="{BB962C8B-B14F-4D97-AF65-F5344CB8AC3E}">
        <p14:creationId xmlns:p14="http://schemas.microsoft.com/office/powerpoint/2010/main" val="300816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95940597-FC9F-4D17-84DE-19B4C7599115}"/>
              </a:ext>
            </a:extLst>
          </p:cNvPr>
          <p:cNvSpPr txBox="1"/>
          <p:nvPr/>
        </p:nvSpPr>
        <p:spPr>
          <a:xfrm>
            <a:off x="443654" y="209973"/>
            <a:ext cx="18254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茶瓦納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16611C63-6217-4590-BC5A-75116AFE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2" y="692011"/>
            <a:ext cx="2105845" cy="210584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C465833B-5FFF-4D63-BD16-8187F7ED3F29}"/>
              </a:ext>
            </a:extLst>
          </p:cNvPr>
          <p:cNvSpPr txBox="1"/>
          <p:nvPr/>
        </p:nvSpPr>
        <p:spPr>
          <a:xfrm>
            <a:off x="2672078" y="775437"/>
            <a:ext cx="61535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抹茶那堤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Green Tea Latte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使用日本優質抹茶粉及鮮奶調製，馥郁茶香及滑順口感，是暢銷熱賣品項之一。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使用含糖抹茶粉製作，無法提供無糖客製化服務；飲料可加價更換奶類或添加風味糖漿，體驗不同風味</a:t>
            </a:r>
          </a:p>
        </p:txBody>
      </p:sp>
      <p:pic>
        <p:nvPicPr>
          <p:cNvPr id="1026" name="Picture 2" descr="冰福吉茶那堤">
            <a:extLst>
              <a:ext uri="{FF2B5EF4-FFF2-40B4-BE49-F238E27FC236}">
                <a16:creationId xmlns:a16="http://schemas.microsoft.com/office/drawing/2014/main" id="{61B52934-81C9-4F74-8548-71E4D80A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2" y="2948278"/>
            <a:ext cx="2122303" cy="21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A8D682F9-B77A-4207-9CA3-F2B54F9E7B23}"/>
              </a:ext>
            </a:extLst>
          </p:cNvPr>
          <p:cNvSpPr txBox="1"/>
          <p:nvPr/>
        </p:nvSpPr>
        <p:spPr>
          <a:xfrm>
            <a:off x="2746585" y="3039933"/>
            <a:ext cx="61535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冰福吉茶那堤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Iced 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Hojicha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Tea Latte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源自日本，以烤焙過的日本焙茶，與新鮮牛奶結合，濃郁滑順的口感中，富有優雅細緻的茶香，帶來舒適怡人的清新風味，讓你福氣又吉利。可加價更換奶類或添加風味糖漿，體驗不同風味</a:t>
            </a:r>
          </a:p>
        </p:txBody>
      </p:sp>
    </p:spTree>
    <p:extLst>
      <p:ext uri="{BB962C8B-B14F-4D97-AF65-F5344CB8AC3E}">
        <p14:creationId xmlns:p14="http://schemas.microsoft.com/office/powerpoint/2010/main" val="31724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95940597-FC9F-4D17-84DE-19B4C7599115}"/>
              </a:ext>
            </a:extLst>
          </p:cNvPr>
          <p:cNvSpPr txBox="1"/>
          <p:nvPr/>
        </p:nvSpPr>
        <p:spPr>
          <a:xfrm>
            <a:off x="443654" y="209973"/>
            <a:ext cx="18254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星冰樂</a:t>
            </a:r>
          </a:p>
        </p:txBody>
      </p:sp>
      <p:pic>
        <p:nvPicPr>
          <p:cNvPr id="4098" name="Picture 2" descr="紅絲絨風味燕麥奶星冰樂 ">
            <a:extLst>
              <a:ext uri="{FF2B5EF4-FFF2-40B4-BE49-F238E27FC236}">
                <a16:creationId xmlns:a16="http://schemas.microsoft.com/office/drawing/2014/main" id="{A85D5BF9-FB7D-485F-BB00-D5B48D34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7" y="681130"/>
            <a:ext cx="2106560" cy="210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DB3A2CE-BBE8-47C9-8D05-D494B79E04FF}"/>
              </a:ext>
            </a:extLst>
          </p:cNvPr>
          <p:cNvSpPr txBox="1"/>
          <p:nvPr/>
        </p:nvSpPr>
        <p:spPr>
          <a:xfrm>
            <a:off x="2821091" y="902884"/>
            <a:ext cx="5665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紅絲絨風味燕麥奶星冰樂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Red Velvet 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Oatmilk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Cream Frappuccino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紅絲絨的星冰樂體驗，滑順鮮奶油撒上美麗紅絲絨餅乾碎粒，搭配混合紅絲絨風味甜醬的星冰樂，紅酒般微紅色澤，帶有淡淡奶油香氣的清爽滋味，是您在節日時刻務必品嘗的星冰樂體驗！</a:t>
            </a:r>
          </a:p>
        </p:txBody>
      </p:sp>
      <p:pic>
        <p:nvPicPr>
          <p:cNvPr id="4100" name="Picture 4" descr="巧克力可可碎片星冰樂">
            <a:extLst>
              <a:ext uri="{FF2B5EF4-FFF2-40B4-BE49-F238E27FC236}">
                <a16:creationId xmlns:a16="http://schemas.microsoft.com/office/drawing/2014/main" id="{F3F9C307-275B-45C7-878B-18693F03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7" y="2917322"/>
            <a:ext cx="2106561" cy="210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38DACC-775B-4E7F-B774-A5C2680314FB}"/>
              </a:ext>
            </a:extLst>
          </p:cNvPr>
          <p:cNvSpPr txBox="1"/>
          <p:nvPr/>
        </p:nvSpPr>
        <p:spPr>
          <a:xfrm>
            <a:off x="2821090" y="3001106"/>
            <a:ext cx="5665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巧克力可可碎片星冰樂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Chocolate Cream Java Chip Frappuccino® Blended Beverage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暢銷口味之一，以摩卡醬、乳品及可可碎片調製，加上細緻鮮奶油及摩卡醬，濃厚的巧克力風味及多重口感，深獲喜愛。</a:t>
            </a:r>
          </a:p>
        </p:txBody>
      </p:sp>
    </p:spTree>
    <p:extLst>
      <p:ext uri="{BB962C8B-B14F-4D97-AF65-F5344CB8AC3E}">
        <p14:creationId xmlns:p14="http://schemas.microsoft.com/office/powerpoint/2010/main" val="425528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29A"/>
      </a:accent1>
      <a:accent2>
        <a:srgbClr val="425E24"/>
      </a:accent2>
      <a:accent3>
        <a:srgbClr val="9CC29A"/>
      </a:accent3>
      <a:accent4>
        <a:srgbClr val="425E24"/>
      </a:accent4>
      <a:accent5>
        <a:srgbClr val="9CC29A"/>
      </a:accent5>
      <a:accent6>
        <a:srgbClr val="425E24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993</Words>
  <Application>Microsoft Office PowerPoint</Application>
  <PresentationFormat>自訂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等线</vt:lpstr>
      <vt:lpstr>微软雅黑</vt:lpstr>
      <vt:lpstr>微軟正黑體</vt:lpstr>
      <vt:lpstr>Arial</vt:lpstr>
      <vt:lpstr>Calibri</vt:lpstr>
      <vt:lpstr>Calibri Light</vt:lpstr>
      <vt:lpstr>Impact</vt:lpstr>
      <vt:lpstr>Times New Roman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下午茶</dc:title>
  <dc:subject>PPT</dc:subject>
  <dc:creator>第一PPT</dc:creator>
  <cp:keywords>www.1ppt.com</cp:keywords>
  <dc:description>www.1ppt.com</dc:description>
  <cp:lastModifiedBy>x0978879706@hotmail.com</cp:lastModifiedBy>
  <cp:revision>106</cp:revision>
  <dcterms:created xsi:type="dcterms:W3CDTF">2017-06-22T09:46:25Z</dcterms:created>
  <dcterms:modified xsi:type="dcterms:W3CDTF">2023-01-06T04:54:41Z</dcterms:modified>
</cp:coreProperties>
</file>