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78" r:id="rId11"/>
    <p:sldId id="267" r:id="rId12"/>
    <p:sldId id="268" r:id="rId13"/>
    <p:sldId id="270" r:id="rId14"/>
    <p:sldId id="271" r:id="rId15"/>
    <p:sldId id="280" r:id="rId16"/>
    <p:sldId id="272" r:id="rId17"/>
    <p:sldId id="273" r:id="rId18"/>
    <p:sldId id="274" r:id="rId19"/>
    <p:sldId id="275" r:id="rId20"/>
    <p:sldId id="2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60" d="100"/>
          <a:sy n="160" d="100"/>
        </p:scale>
        <p:origin x="204"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2DCDD-4266-44FB-BE0D-E7771EFE46C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7CDD5DC8-9897-48C5-92BF-A40595CDC635}">
      <dgm:prSet custT="1"/>
      <dgm:spPr/>
      <dgm:t>
        <a:bodyPr/>
        <a:lstStyle/>
        <a:p>
          <a:r>
            <a:rPr lang="en-US" sz="800" b="0" i="1" dirty="0"/>
            <a:t>#Convert the information from MySQL to R data frame</a:t>
          </a:r>
          <a:br>
            <a:rPr lang="en-US" sz="800" b="0" i="0" dirty="0"/>
          </a:br>
          <a:r>
            <a:rPr lang="en-US" sz="800" b="0" i="0" dirty="0" err="1"/>
            <a:t>MoreInfo_db</a:t>
          </a:r>
          <a:r>
            <a:rPr lang="en-US" sz="800" b="0" i="0" dirty="0"/>
            <a:t> &lt;- </a:t>
          </a:r>
          <a:r>
            <a:rPr lang="en-US" sz="800" b="0" i="0" dirty="0" err="1"/>
            <a:t>tbl</a:t>
          </a:r>
          <a:r>
            <a:rPr lang="en-US" sz="800" b="0" i="0" dirty="0"/>
            <a:t>(</a:t>
          </a:r>
          <a:r>
            <a:rPr lang="en-US" sz="800" b="0" i="0" dirty="0" err="1"/>
            <a:t>mydb</a:t>
          </a:r>
          <a:r>
            <a:rPr lang="en-US" sz="800" b="0" i="0" dirty="0"/>
            <a:t>, "</a:t>
          </a:r>
          <a:r>
            <a:rPr lang="en-US" sz="800" b="0" i="0" dirty="0" err="1"/>
            <a:t>moreinfo</a:t>
          </a:r>
          <a:r>
            <a:rPr lang="en-US" sz="800" b="0" i="0" dirty="0"/>
            <a:t>") </a:t>
          </a:r>
          <a:r>
            <a:rPr lang="en-US" sz="800" b="0" i="1" dirty="0"/>
            <a:t>#convert source data to table</a:t>
          </a:r>
          <a:br>
            <a:rPr lang="en-US" sz="800" b="0" i="0" dirty="0"/>
          </a:br>
          <a:r>
            <a:rPr lang="en-US" sz="800" b="0" i="0" dirty="0" err="1"/>
            <a:t>MoreInfo_df</a:t>
          </a:r>
          <a:r>
            <a:rPr lang="en-US" sz="800" b="0" i="0" dirty="0"/>
            <a:t> &lt;- collect(</a:t>
          </a:r>
          <a:r>
            <a:rPr lang="en-US" sz="800" b="0" i="0" dirty="0" err="1"/>
            <a:t>MoreInfo_db</a:t>
          </a:r>
          <a:r>
            <a:rPr lang="en-US" sz="800" b="0" i="0" dirty="0"/>
            <a:t>) </a:t>
          </a:r>
          <a:r>
            <a:rPr lang="en-US" sz="800" b="0" i="1" dirty="0"/>
            <a:t>#convert table to R data frame</a:t>
          </a:r>
          <a:br>
            <a:rPr lang="en-US" sz="800" b="0" i="0" dirty="0"/>
          </a:br>
          <a:r>
            <a:rPr lang="en-US" sz="800" b="0" i="0" dirty="0"/>
            <a:t>glimpse(</a:t>
          </a:r>
          <a:r>
            <a:rPr lang="en-US" sz="800" b="0" i="0" dirty="0" err="1"/>
            <a:t>MoreInfo_df</a:t>
          </a:r>
          <a:r>
            <a:rPr lang="en-US" sz="800" b="0" i="0" dirty="0"/>
            <a:t>)</a:t>
          </a:r>
          <a:br>
            <a:rPr lang="en-US" sz="800" b="0" i="0" dirty="0"/>
          </a:br>
          <a:r>
            <a:rPr lang="en-US" sz="800" b="0" i="0" dirty="0" err="1"/>
            <a:t>dbDisconnect</a:t>
          </a:r>
          <a:r>
            <a:rPr lang="en-US" sz="800" b="0" i="0" dirty="0"/>
            <a:t>(</a:t>
          </a:r>
          <a:r>
            <a:rPr lang="en-US" sz="800" b="0" i="0" dirty="0" err="1"/>
            <a:t>mydb</a:t>
          </a:r>
          <a:r>
            <a:rPr lang="en-US" sz="800" b="0" i="0" dirty="0"/>
            <a:t>) </a:t>
          </a:r>
          <a:r>
            <a:rPr lang="en-US" sz="800" b="0" i="1" dirty="0"/>
            <a:t>#Disconnect from database</a:t>
          </a:r>
          <a:endParaRPr lang="en-US" sz="800" dirty="0"/>
        </a:p>
      </dgm:t>
    </dgm:pt>
    <dgm:pt modelId="{44D45033-066A-44CF-BE6C-B309893D5755}" type="parTrans" cxnId="{CBBA7090-83E0-4746-8663-B9D715BAE0EA}">
      <dgm:prSet/>
      <dgm:spPr/>
      <dgm:t>
        <a:bodyPr/>
        <a:lstStyle/>
        <a:p>
          <a:endParaRPr lang="en-US"/>
        </a:p>
      </dgm:t>
    </dgm:pt>
    <dgm:pt modelId="{19F01CA8-237B-450C-BA9E-F6A8626C862C}" type="sibTrans" cxnId="{CBBA7090-83E0-4746-8663-B9D715BAE0EA}">
      <dgm:prSet/>
      <dgm:spPr/>
      <dgm:t>
        <a:bodyPr/>
        <a:lstStyle/>
        <a:p>
          <a:endParaRPr lang="en-US"/>
        </a:p>
      </dgm:t>
    </dgm:pt>
    <dgm:pt modelId="{60848D0D-359F-42D2-A61E-F041DD080E0F}">
      <dgm:prSet custT="1"/>
      <dgm:spPr/>
      <dgm:t>
        <a:bodyPr/>
        <a:lstStyle/>
        <a:p>
          <a:r>
            <a:rPr lang="en-US" sz="800" b="0" i="0" dirty="0"/>
            <a:t>## Rows: 9,718</a:t>
          </a:r>
          <a:br>
            <a:rPr lang="en-US" sz="800" b="0" i="0" dirty="0"/>
          </a:br>
          <a:r>
            <a:rPr lang="en-US" sz="800" b="0" i="0" dirty="0"/>
            <a:t>## Columns: 5</a:t>
          </a:r>
          <a:br>
            <a:rPr lang="en-US" sz="800" b="0" i="0" dirty="0"/>
          </a:br>
          <a:r>
            <a:rPr lang="en-US" sz="800" b="0" i="0" dirty="0"/>
            <a:t>## $ id      &lt;int&gt; 1, 2, 3, 4, 5, 6, 7, 8, 9, 10, 11, 12, 13, 14, 15, 16, 17, 18,…</a:t>
          </a:r>
          <a:br>
            <a:rPr lang="en-US" sz="800" b="0" i="0" dirty="0"/>
          </a:br>
          <a:r>
            <a:rPr lang="en-US" sz="800" b="0" i="0" dirty="0"/>
            <a:t>## $ runtime &lt;chr&gt; "2h 22 min", "2h 55 min", "3h 22 min", "3h 15 min", "1h 37 min…</a:t>
          </a:r>
          <a:br>
            <a:rPr lang="en-US" sz="800" b="0" i="0" dirty="0"/>
          </a:br>
          <a:r>
            <a:rPr lang="en-US" sz="800" b="0" i="0" dirty="0"/>
            <a:t>## $ budget  &lt;chr&gt; "$25,000,000", "$6,000,000", "$13,000,000", "$22,000,000", "$3…</a:t>
          </a:r>
          <a:br>
            <a:rPr lang="en-US" sz="800" b="0" i="0" dirty="0"/>
          </a:br>
          <a:r>
            <a:rPr lang="en-US" sz="800" b="0" i="0" dirty="0"/>
            <a:t>## $ revenue &lt;chr&gt; "$28,341,469", "$245,066,411", "$102,600,000", "$321,365,567",…</a:t>
          </a:r>
          <a:br>
            <a:rPr lang="en-US" sz="800" b="0" i="0" dirty="0"/>
          </a:br>
          <a:r>
            <a:rPr lang="en-US" sz="800" b="0" i="0" dirty="0"/>
            <a:t>## $ </a:t>
          </a:r>
          <a:r>
            <a:rPr lang="en-US" sz="800" b="0" i="0" dirty="0" err="1"/>
            <a:t>film_id</a:t>
          </a:r>
          <a:r>
            <a:rPr lang="en-US" sz="800" b="0" i="0" dirty="0"/>
            <a:t> &lt;int&gt; 1, 2, 3, 4, 5, 6, 7, 8, 9, 10, 11, 12, 13, 14, 15, 16, 17, 18,…</a:t>
          </a:r>
          <a:endParaRPr lang="en-US" sz="800" dirty="0"/>
        </a:p>
      </dgm:t>
    </dgm:pt>
    <dgm:pt modelId="{B82E9E30-4863-4965-9A64-360E60EF678F}" type="parTrans" cxnId="{2537E556-6475-4BBC-BA8F-483F6F7B004B}">
      <dgm:prSet/>
      <dgm:spPr/>
      <dgm:t>
        <a:bodyPr/>
        <a:lstStyle/>
        <a:p>
          <a:endParaRPr lang="en-US"/>
        </a:p>
      </dgm:t>
    </dgm:pt>
    <dgm:pt modelId="{7E8A887A-F6D6-4F46-A221-6E28EC9A2E19}" type="sibTrans" cxnId="{2537E556-6475-4BBC-BA8F-483F6F7B004B}">
      <dgm:prSet/>
      <dgm:spPr/>
      <dgm:t>
        <a:bodyPr/>
        <a:lstStyle/>
        <a:p>
          <a:endParaRPr lang="en-US"/>
        </a:p>
      </dgm:t>
    </dgm:pt>
    <dgm:pt modelId="{A679AFBB-78B3-495D-8C60-A898E8020F0F}">
      <dgm:prSet custT="1"/>
      <dgm:spPr/>
      <dgm:t>
        <a:bodyPr/>
        <a:lstStyle/>
        <a:p>
          <a:pPr algn="l"/>
          <a:r>
            <a:rPr lang="en-US" sz="800" b="0" i="1" dirty="0"/>
            <a:t># load data from </a:t>
          </a:r>
          <a:r>
            <a:rPr lang="en-US" sz="800" b="0" i="1" dirty="0" err="1"/>
            <a:t>github</a:t>
          </a:r>
          <a:br>
            <a:rPr lang="en-US" sz="800" b="0" i="0" dirty="0"/>
          </a:br>
          <a:r>
            <a:rPr lang="en-US" sz="800" b="0" i="0" dirty="0" err="1"/>
            <a:t>url</a:t>
          </a:r>
          <a:r>
            <a:rPr lang="en-US" sz="800" b="0" i="0" dirty="0"/>
            <a:t> &lt;-"https://raw.githubusercontent.com/amily52131/DATA607/refs/heads/main/</a:t>
          </a:r>
          <a:r>
            <a:rPr lang="en-US" sz="800" b="0" i="0" dirty="0" err="1"/>
            <a:t>Final_Project</a:t>
          </a:r>
          <a:r>
            <a:rPr lang="en-US" sz="800" b="0" i="0" dirty="0"/>
            <a:t>/Data/FilmDetails.csv"</a:t>
          </a:r>
          <a:br>
            <a:rPr lang="en-US" sz="800" b="0" i="0" dirty="0"/>
          </a:br>
          <a:r>
            <a:rPr lang="en-US" sz="800" b="0" i="0" dirty="0" err="1"/>
            <a:t>FilmDetails</a:t>
          </a:r>
          <a:r>
            <a:rPr lang="en-US" sz="800" b="0" i="0" dirty="0"/>
            <a:t>&lt;- read.csv(</a:t>
          </a:r>
          <a:r>
            <a:rPr lang="en-US" sz="800" b="0" i="0" dirty="0" err="1"/>
            <a:t>url</a:t>
          </a:r>
          <a:r>
            <a:rPr lang="en-US" sz="800" b="0" i="0" dirty="0"/>
            <a:t>)</a:t>
          </a:r>
          <a:br>
            <a:rPr lang="en-US" sz="800" b="0" i="0" dirty="0"/>
          </a:br>
          <a:r>
            <a:rPr lang="en-US" sz="800" b="0" i="0" dirty="0"/>
            <a:t>glimpse(</a:t>
          </a:r>
          <a:r>
            <a:rPr lang="en-US" sz="800" b="0" i="0" dirty="0" err="1"/>
            <a:t>FilmDetails</a:t>
          </a:r>
          <a:r>
            <a:rPr lang="en-US" sz="800" b="0" i="0" dirty="0"/>
            <a:t>)</a:t>
          </a:r>
          <a:endParaRPr lang="en-US" sz="800" dirty="0"/>
        </a:p>
      </dgm:t>
    </dgm:pt>
    <dgm:pt modelId="{B798D206-7D65-45A6-9C49-C6D59ECAFB51}" type="parTrans" cxnId="{D05E5D49-A345-414B-BC29-3BA96BBFED7A}">
      <dgm:prSet/>
      <dgm:spPr/>
      <dgm:t>
        <a:bodyPr/>
        <a:lstStyle/>
        <a:p>
          <a:endParaRPr lang="en-US"/>
        </a:p>
      </dgm:t>
    </dgm:pt>
    <dgm:pt modelId="{046B730A-3440-433D-BF66-101F21F1216F}" type="sibTrans" cxnId="{D05E5D49-A345-414B-BC29-3BA96BBFED7A}">
      <dgm:prSet/>
      <dgm:spPr/>
      <dgm:t>
        <a:bodyPr/>
        <a:lstStyle/>
        <a:p>
          <a:endParaRPr lang="en-US"/>
        </a:p>
      </dgm:t>
    </dgm:pt>
    <dgm:pt modelId="{B5934C16-7E3A-489E-AC74-20941A1F9C2A}">
      <dgm:prSet custT="1"/>
      <dgm:spPr/>
      <dgm:t>
        <a:bodyPr/>
        <a:lstStyle/>
        <a:p>
          <a:r>
            <a:rPr lang="en-US" sz="800" b="0" i="0" dirty="0"/>
            <a:t>## Rows: 9,718</a:t>
          </a:r>
          <a:br>
            <a:rPr lang="en-US" sz="800" b="0" i="0" dirty="0"/>
          </a:br>
          <a:r>
            <a:rPr lang="en-US" sz="800" b="0" i="0" dirty="0"/>
            <a:t>## Columns: 5</a:t>
          </a:r>
          <a:br>
            <a:rPr lang="en-US" sz="800" b="0" i="0" dirty="0"/>
          </a:br>
          <a:r>
            <a:rPr lang="en-US" sz="800" b="0" i="0" dirty="0"/>
            <a:t>## $ id          &lt;int&gt; 1, 2, 3, 4, 5, 6, 7, 8, 9, 10, 11, 12, 13, 14, 15, 16, 17,…</a:t>
          </a:r>
          <a:br>
            <a:rPr lang="en-US" sz="800" b="0" i="0" dirty="0"/>
          </a:br>
          <a:r>
            <a:rPr lang="en-US" sz="800" b="0" i="0" dirty="0"/>
            <a:t>## $ director    &lt;chr&gt; "Frank Darabont", "Francis Ford Coppola", "Francis Ford Co…</a:t>
          </a:r>
          <a:br>
            <a:rPr lang="en-US" sz="800" b="0" i="0" dirty="0"/>
          </a:br>
          <a:r>
            <a:rPr lang="en-US" sz="800" b="0" i="0" dirty="0"/>
            <a:t>## $ </a:t>
          </a:r>
          <a:r>
            <a:rPr lang="en-US" sz="800" b="0" i="0" dirty="0" err="1"/>
            <a:t>top_billed</a:t>
          </a:r>
          <a:r>
            <a:rPr lang="en-US" sz="800" b="0" i="0" dirty="0"/>
            <a:t>  &lt;chr&gt; "Tim Robbins, Morgan Freeman, Bob Gunton, William Sadler, …</a:t>
          </a:r>
          <a:br>
            <a:rPr lang="en-US" sz="800" b="0" i="0" dirty="0"/>
          </a:br>
          <a:r>
            <a:rPr lang="en-US" sz="800" b="0" i="0" dirty="0"/>
            <a:t>## $ </a:t>
          </a:r>
          <a:r>
            <a:rPr lang="en-US" sz="800" b="0" i="0" dirty="0" err="1"/>
            <a:t>budget_usd</a:t>
          </a:r>
          <a:r>
            <a:rPr lang="en-US" sz="800" b="0" i="0" dirty="0"/>
            <a:t>  &lt;int&gt; 25000000, 6000000, 13000000, 22000000, 397751, 19000000, 7…</a:t>
          </a:r>
          <a:br>
            <a:rPr lang="en-US" sz="800" b="0" i="0" dirty="0"/>
          </a:br>
          <a:r>
            <a:rPr lang="en-US" sz="800" b="0" i="0" dirty="0"/>
            <a:t>## $ </a:t>
          </a:r>
          <a:r>
            <a:rPr lang="en-US" sz="800" b="0" i="0" dirty="0" err="1"/>
            <a:t>revenue_usd</a:t>
          </a:r>
          <a:r>
            <a:rPr lang="en-US" sz="800" b="0" i="0" dirty="0"/>
            <a:t> &lt;</a:t>
          </a:r>
          <a:r>
            <a:rPr lang="en-US" sz="800" b="0" i="0" dirty="0" err="1"/>
            <a:t>dbl</a:t>
          </a:r>
          <a:r>
            <a:rPr lang="en-US" sz="800" b="0" i="0" dirty="0"/>
            <a:t>&gt; 28341469, 245066411, 102600000, 321365567, 4360000, 274925…</a:t>
          </a:r>
          <a:endParaRPr lang="en-US" sz="800" dirty="0"/>
        </a:p>
      </dgm:t>
    </dgm:pt>
    <dgm:pt modelId="{D3FE9ECE-EF58-4B3D-B4DE-B425489C3249}" type="parTrans" cxnId="{F84007EF-0AB5-45B2-AE23-C944B1B93381}">
      <dgm:prSet/>
      <dgm:spPr/>
      <dgm:t>
        <a:bodyPr/>
        <a:lstStyle/>
        <a:p>
          <a:endParaRPr lang="en-US"/>
        </a:p>
      </dgm:t>
    </dgm:pt>
    <dgm:pt modelId="{9B3E1491-E54F-4095-A3AD-3A6AC782B817}" type="sibTrans" cxnId="{F84007EF-0AB5-45B2-AE23-C944B1B93381}">
      <dgm:prSet/>
      <dgm:spPr/>
      <dgm:t>
        <a:bodyPr/>
        <a:lstStyle/>
        <a:p>
          <a:endParaRPr lang="en-US"/>
        </a:p>
      </dgm:t>
    </dgm:pt>
    <dgm:pt modelId="{E441308C-A371-445D-A8DE-017B293F2203}">
      <dgm:prSet custT="1"/>
      <dgm:spPr/>
      <dgm:t>
        <a:bodyPr/>
        <a:lstStyle/>
        <a:p>
          <a:pPr algn="l"/>
          <a:r>
            <a:rPr lang="en-US" sz="800" b="0" i="0" dirty="0" err="1"/>
            <a:t>url</a:t>
          </a:r>
          <a:r>
            <a:rPr lang="en-US" sz="800" b="0" i="0" dirty="0"/>
            <a:t> &lt;- "https://raw.githubusercontent.com/amily52131/DATA607/refs/heads/main/</a:t>
          </a:r>
          <a:r>
            <a:rPr lang="en-US" sz="800" b="0" i="0" dirty="0" err="1"/>
            <a:t>Final_Project</a:t>
          </a:r>
          <a:r>
            <a:rPr lang="en-US" sz="800" b="0" i="0" dirty="0"/>
            <a:t>/Data/Movies.csv"</a:t>
          </a:r>
          <a:br>
            <a:rPr lang="en-US" sz="800" b="0" i="0" dirty="0"/>
          </a:br>
          <a:r>
            <a:rPr lang="en-US" sz="800" b="0" i="0" dirty="0"/>
            <a:t>Movies &lt;- read.csv(</a:t>
          </a:r>
          <a:r>
            <a:rPr lang="en-US" sz="800" b="0" i="0" dirty="0" err="1"/>
            <a:t>url</a:t>
          </a:r>
          <a:r>
            <a:rPr lang="en-US" sz="800" b="0" i="0" dirty="0"/>
            <a:t>)</a:t>
          </a:r>
          <a:br>
            <a:rPr lang="en-US" sz="800" b="0" i="0" dirty="0"/>
          </a:br>
          <a:r>
            <a:rPr lang="en-US" sz="800" b="0" i="0" dirty="0"/>
            <a:t>glimpse(Movies)</a:t>
          </a:r>
          <a:endParaRPr lang="en-US" sz="800" dirty="0"/>
        </a:p>
      </dgm:t>
    </dgm:pt>
    <dgm:pt modelId="{33E1E86E-8BCA-4A1A-9E58-D5A6893E8F65}" type="parTrans" cxnId="{6C88F013-6FD7-4023-884D-02F43BF42BE1}">
      <dgm:prSet/>
      <dgm:spPr/>
      <dgm:t>
        <a:bodyPr/>
        <a:lstStyle/>
        <a:p>
          <a:endParaRPr lang="en-US"/>
        </a:p>
      </dgm:t>
    </dgm:pt>
    <dgm:pt modelId="{5843D2B3-E539-4552-AAAF-4DE31589920C}" type="sibTrans" cxnId="{6C88F013-6FD7-4023-884D-02F43BF42BE1}">
      <dgm:prSet/>
      <dgm:spPr/>
      <dgm:t>
        <a:bodyPr/>
        <a:lstStyle/>
        <a:p>
          <a:endParaRPr lang="en-US"/>
        </a:p>
      </dgm:t>
    </dgm:pt>
    <dgm:pt modelId="{2EB91BAF-B4BA-48C1-ACEE-AF7570666072}">
      <dgm:prSet custT="1"/>
      <dgm:spPr/>
      <dgm:t>
        <a:bodyPr/>
        <a:lstStyle/>
        <a:p>
          <a:r>
            <a:rPr lang="en-US" sz="800" b="0" i="0" dirty="0"/>
            <a:t>## Rows: 9,718</a:t>
          </a:r>
          <a:br>
            <a:rPr lang="en-US" sz="800" b="0" i="0" dirty="0"/>
          </a:br>
          <a:r>
            <a:rPr lang="en-US" sz="800" b="0" i="0" dirty="0"/>
            <a:t>## Columns: 9</a:t>
          </a:r>
          <a:br>
            <a:rPr lang="en-US" sz="800" b="0" i="0" dirty="0"/>
          </a:br>
          <a:r>
            <a:rPr lang="en-US" sz="800" b="0" i="0" dirty="0"/>
            <a:t>## $ id           &lt;int&gt; 1, 2, 3, 4, 5, 6, 7, 8, 9, 10, 11, 12, 13, 14, 15, 16, 17…</a:t>
          </a:r>
          <a:br>
            <a:rPr lang="en-US" sz="800" b="0" i="0" dirty="0"/>
          </a:br>
          <a:r>
            <a:rPr lang="en-US" sz="800" b="0" i="0" dirty="0"/>
            <a:t>## $ title        &lt;chr&gt; "The Shawshank Redemption", "The Godfather", "The </a:t>
          </a:r>
          <a:r>
            <a:rPr lang="en-US" sz="800" b="0" i="0" dirty="0" err="1"/>
            <a:t>Godfath</a:t>
          </a:r>
          <a:r>
            <a:rPr lang="en-US" sz="800" b="0" i="0" dirty="0"/>
            <a:t>…</a:t>
          </a:r>
          <a:br>
            <a:rPr lang="en-US" sz="800" b="0" i="0" dirty="0"/>
          </a:br>
          <a:r>
            <a:rPr lang="en-US" sz="800" b="0" i="0" dirty="0"/>
            <a:t>## $ genres       &lt;chr&gt; "Drama, Crime", "Drama, Crime", "Drama, Crime", "Drama, H…</a:t>
          </a:r>
          <a:br>
            <a:rPr lang="en-US" sz="800" b="0" i="0" dirty="0"/>
          </a:br>
          <a:r>
            <a:rPr lang="en-US" sz="800" b="0" i="0" dirty="0"/>
            <a:t>## $ language     &lt;chr&gt; "</a:t>
          </a:r>
          <a:r>
            <a:rPr lang="en-US" sz="800" b="0" i="0" dirty="0" err="1"/>
            <a:t>en</a:t>
          </a:r>
          <a:r>
            <a:rPr lang="en-US" sz="800" b="0" i="0" dirty="0"/>
            <a:t>", "</a:t>
          </a:r>
          <a:r>
            <a:rPr lang="en-US" sz="800" b="0" i="0" dirty="0" err="1"/>
            <a:t>en</a:t>
          </a:r>
          <a:r>
            <a:rPr lang="en-US" sz="800" b="0" i="0" dirty="0"/>
            <a:t>", "</a:t>
          </a:r>
          <a:r>
            <a:rPr lang="en-US" sz="800" b="0" i="0" dirty="0" err="1"/>
            <a:t>en</a:t>
          </a:r>
          <a:r>
            <a:rPr lang="en-US" sz="800" b="0" i="0" dirty="0"/>
            <a:t>", "</a:t>
          </a:r>
          <a:r>
            <a:rPr lang="en-US" sz="800" b="0" i="0" dirty="0" err="1"/>
            <a:t>en</a:t>
          </a:r>
          <a:r>
            <a:rPr lang="en-US" sz="800" b="0" i="0" dirty="0"/>
            <a:t>", "</a:t>
          </a:r>
          <a:r>
            <a:rPr lang="en-US" sz="800" b="0" i="0" dirty="0" err="1"/>
            <a:t>en</a:t>
          </a:r>
          <a:r>
            <a:rPr lang="en-US" sz="800" b="0" i="0" dirty="0"/>
            <a:t>", "ja", "</a:t>
          </a:r>
          <a:r>
            <a:rPr lang="en-US" sz="800" b="0" i="0" dirty="0" err="1"/>
            <a:t>en</a:t>
          </a:r>
          <a:r>
            <a:rPr lang="en-US" sz="800" b="0" i="0" dirty="0"/>
            <a:t>", "hi", "</a:t>
          </a:r>
          <a:r>
            <a:rPr lang="en-US" sz="800" b="0" i="0" dirty="0" err="1"/>
            <a:t>en</a:t>
          </a:r>
          <a:r>
            <a:rPr lang="en-US" sz="800" b="0" i="0" dirty="0"/>
            <a:t>", "</a:t>
          </a:r>
          <a:r>
            <a:rPr lang="en-US" sz="800" b="0" i="0" dirty="0" err="1"/>
            <a:t>en</a:t>
          </a:r>
          <a:r>
            <a:rPr lang="en-US" sz="800" b="0" i="0" dirty="0"/>
            <a:t>…</a:t>
          </a:r>
          <a:br>
            <a:rPr lang="en-US" sz="800" b="0" i="0" dirty="0"/>
          </a:br>
          <a:r>
            <a:rPr lang="en-US" sz="800" b="0" i="0" dirty="0"/>
            <a:t>## $ </a:t>
          </a:r>
          <a:r>
            <a:rPr lang="en-US" sz="800" b="0" i="0" dirty="0" err="1"/>
            <a:t>user_score</a:t>
          </a:r>
          <a:r>
            <a:rPr lang="en-US" sz="800" b="0" i="0" dirty="0"/>
            <a:t>   &lt;</a:t>
          </a:r>
          <a:r>
            <a:rPr lang="en-US" sz="800" b="0" i="0" dirty="0" err="1"/>
            <a:t>dbl</a:t>
          </a:r>
          <a:r>
            <a:rPr lang="en-US" sz="800" b="0" i="0" dirty="0"/>
            <a:t>&gt; 8.7, 8.7, 8.6, 8.6, 8.5, 8.5, 8.5, 8.5, 8.5, 8.5, 8.5, 8.…</a:t>
          </a:r>
          <a:br>
            <a:rPr lang="en-US" sz="800" b="0" i="0" dirty="0"/>
          </a:br>
          <a:r>
            <a:rPr lang="en-US" sz="800" b="0" i="0" dirty="0"/>
            <a:t>## $ </a:t>
          </a:r>
          <a:r>
            <a:rPr lang="en-US" sz="800" b="0" i="0" dirty="0" err="1"/>
            <a:t>runtime_hour</a:t>
          </a:r>
          <a:r>
            <a:rPr lang="en-US" sz="800" b="0" i="0" dirty="0"/>
            <a:t> &lt;int&gt; 2, 2, 3, 3, 1, 2, 1, 3, 2, 3, 2, 2, 1, 3, 2, 3, 2, 2, 1, …</a:t>
          </a:r>
          <a:br>
            <a:rPr lang="en-US" sz="800" b="0" i="0" dirty="0"/>
          </a:br>
          <a:r>
            <a:rPr lang="en-US" sz="800" b="0" i="0" dirty="0"/>
            <a:t>## $ </a:t>
          </a:r>
          <a:r>
            <a:rPr lang="en-US" sz="800" b="0" i="0" dirty="0" err="1"/>
            <a:t>runtime_min</a:t>
          </a:r>
          <a:r>
            <a:rPr lang="en-US" sz="800" b="0" i="0" dirty="0"/>
            <a:t>  &lt;int&gt; 22, 55, 22, 15, 37, 5, 42, 10, 32, 9, 13, 34, 46, 21, 22,…</a:t>
          </a:r>
          <a:br>
            <a:rPr lang="en-US" sz="800" b="0" i="0" dirty="0"/>
          </a:br>
          <a:r>
            <a:rPr lang="en-US" sz="800" b="0" i="0" dirty="0"/>
            <a:t>## $ </a:t>
          </a:r>
          <a:r>
            <a:rPr lang="en-US" sz="800" b="0" i="0" dirty="0" err="1"/>
            <a:t>release_date</a:t>
          </a:r>
          <a:r>
            <a:rPr lang="en-US" sz="800" b="0" i="0" dirty="0"/>
            <a:t> &lt;chr&gt; "1994-09-23", "1972-03-14", "1974-12-20", "1993-12-15", "…</a:t>
          </a:r>
          <a:br>
            <a:rPr lang="en-US" sz="800" b="0" i="0" dirty="0"/>
          </a:br>
          <a:r>
            <a:rPr lang="en-US" sz="800" b="0" i="0" dirty="0"/>
            <a:t>## $ </a:t>
          </a:r>
          <a:r>
            <a:rPr lang="en-US" sz="800" b="0" i="0" dirty="0" err="1"/>
            <a:t>vote_count</a:t>
          </a:r>
          <a:r>
            <a:rPr lang="en-US" sz="800" b="0" i="0" dirty="0"/>
            <a:t>   &lt;int&gt; 27070, 20563, 12403, 15810, 8611, 16462, 2593, 4434, 3281…</a:t>
          </a:r>
          <a:endParaRPr lang="en-US" sz="800" dirty="0"/>
        </a:p>
      </dgm:t>
    </dgm:pt>
    <dgm:pt modelId="{44F4B793-B188-48B3-849D-3D8FBFFFA513}" type="parTrans" cxnId="{18FCE9EE-388A-4960-A35D-5A608C34E292}">
      <dgm:prSet/>
      <dgm:spPr/>
      <dgm:t>
        <a:bodyPr/>
        <a:lstStyle/>
        <a:p>
          <a:endParaRPr lang="en-US"/>
        </a:p>
      </dgm:t>
    </dgm:pt>
    <dgm:pt modelId="{F47E75C6-8D13-4DAF-BCB8-047A4517D344}" type="sibTrans" cxnId="{18FCE9EE-388A-4960-A35D-5A608C34E292}">
      <dgm:prSet/>
      <dgm:spPr/>
      <dgm:t>
        <a:bodyPr/>
        <a:lstStyle/>
        <a:p>
          <a:endParaRPr lang="en-US"/>
        </a:p>
      </dgm:t>
    </dgm:pt>
    <dgm:pt modelId="{0DF0840C-761D-4A15-A137-EFFBF4E89324}" type="pres">
      <dgm:prSet presAssocID="{4A22DCDD-4266-44FB-BE0D-E7771EFE46C6}" presName="Name0" presStyleCnt="0">
        <dgm:presLayoutVars>
          <dgm:dir/>
          <dgm:animLvl val="lvl"/>
          <dgm:resizeHandles val="exact"/>
        </dgm:presLayoutVars>
      </dgm:prSet>
      <dgm:spPr/>
    </dgm:pt>
    <dgm:pt modelId="{E722A92E-C292-4F43-BBFD-DC7FF32AAC4F}" type="pres">
      <dgm:prSet presAssocID="{7CDD5DC8-9897-48C5-92BF-A40595CDC635}" presName="linNode" presStyleCnt="0"/>
      <dgm:spPr/>
    </dgm:pt>
    <dgm:pt modelId="{0E57161F-3057-48F7-84E6-1DC480FFD8F8}" type="pres">
      <dgm:prSet presAssocID="{7CDD5DC8-9897-48C5-92BF-A40595CDC635}" presName="parentText" presStyleLbl="node1" presStyleIdx="0" presStyleCnt="3">
        <dgm:presLayoutVars>
          <dgm:chMax val="1"/>
          <dgm:bulletEnabled val="1"/>
        </dgm:presLayoutVars>
      </dgm:prSet>
      <dgm:spPr/>
    </dgm:pt>
    <dgm:pt modelId="{536DD9F0-737E-4665-A5FE-00E21EB2F88C}" type="pres">
      <dgm:prSet presAssocID="{7CDD5DC8-9897-48C5-92BF-A40595CDC635}" presName="descendantText" presStyleLbl="alignAccFollowNode1" presStyleIdx="0" presStyleCnt="3">
        <dgm:presLayoutVars>
          <dgm:bulletEnabled val="1"/>
        </dgm:presLayoutVars>
      </dgm:prSet>
      <dgm:spPr/>
    </dgm:pt>
    <dgm:pt modelId="{5D444CFF-5368-43E3-BDA8-3D795B269338}" type="pres">
      <dgm:prSet presAssocID="{19F01CA8-237B-450C-BA9E-F6A8626C862C}" presName="sp" presStyleCnt="0"/>
      <dgm:spPr/>
    </dgm:pt>
    <dgm:pt modelId="{C4704C17-4D8D-47EA-9399-880046DE1B25}" type="pres">
      <dgm:prSet presAssocID="{A679AFBB-78B3-495D-8C60-A898E8020F0F}" presName="linNode" presStyleCnt="0"/>
      <dgm:spPr/>
    </dgm:pt>
    <dgm:pt modelId="{4C87A9F5-5CF4-4B69-8D91-21FA036337A4}" type="pres">
      <dgm:prSet presAssocID="{A679AFBB-78B3-495D-8C60-A898E8020F0F}" presName="parentText" presStyleLbl="node1" presStyleIdx="1" presStyleCnt="3">
        <dgm:presLayoutVars>
          <dgm:chMax val="1"/>
          <dgm:bulletEnabled val="1"/>
        </dgm:presLayoutVars>
      </dgm:prSet>
      <dgm:spPr/>
    </dgm:pt>
    <dgm:pt modelId="{DA72C088-3435-40FA-8DD0-0541EDDA20E0}" type="pres">
      <dgm:prSet presAssocID="{A679AFBB-78B3-495D-8C60-A898E8020F0F}" presName="descendantText" presStyleLbl="alignAccFollowNode1" presStyleIdx="1" presStyleCnt="3">
        <dgm:presLayoutVars>
          <dgm:bulletEnabled val="1"/>
        </dgm:presLayoutVars>
      </dgm:prSet>
      <dgm:spPr/>
    </dgm:pt>
    <dgm:pt modelId="{0412E589-2337-4E43-AA49-8DD7DE37A169}" type="pres">
      <dgm:prSet presAssocID="{046B730A-3440-433D-BF66-101F21F1216F}" presName="sp" presStyleCnt="0"/>
      <dgm:spPr/>
    </dgm:pt>
    <dgm:pt modelId="{09F724FB-C577-4681-A081-9075AFA7C552}" type="pres">
      <dgm:prSet presAssocID="{E441308C-A371-445D-A8DE-017B293F2203}" presName="linNode" presStyleCnt="0"/>
      <dgm:spPr/>
    </dgm:pt>
    <dgm:pt modelId="{E8E94E58-2D12-493F-A351-99AF546EFA9C}" type="pres">
      <dgm:prSet presAssocID="{E441308C-A371-445D-A8DE-017B293F2203}" presName="parentText" presStyleLbl="node1" presStyleIdx="2" presStyleCnt="3">
        <dgm:presLayoutVars>
          <dgm:chMax val="1"/>
          <dgm:bulletEnabled val="1"/>
        </dgm:presLayoutVars>
      </dgm:prSet>
      <dgm:spPr/>
    </dgm:pt>
    <dgm:pt modelId="{4EAFB8B8-B8A6-4E93-97E9-65FE8194DFB4}" type="pres">
      <dgm:prSet presAssocID="{E441308C-A371-445D-A8DE-017B293F2203}" presName="descendantText" presStyleLbl="alignAccFollowNode1" presStyleIdx="2" presStyleCnt="3">
        <dgm:presLayoutVars>
          <dgm:bulletEnabled val="1"/>
        </dgm:presLayoutVars>
      </dgm:prSet>
      <dgm:spPr/>
    </dgm:pt>
  </dgm:ptLst>
  <dgm:cxnLst>
    <dgm:cxn modelId="{6C88F013-6FD7-4023-884D-02F43BF42BE1}" srcId="{4A22DCDD-4266-44FB-BE0D-E7771EFE46C6}" destId="{E441308C-A371-445D-A8DE-017B293F2203}" srcOrd="2" destOrd="0" parTransId="{33E1E86E-8BCA-4A1A-9E58-D5A6893E8F65}" sibTransId="{5843D2B3-E539-4552-AAAF-4DE31589920C}"/>
    <dgm:cxn modelId="{7055D725-CE9E-468F-B312-C8815232A04B}" type="presOf" srcId="{E441308C-A371-445D-A8DE-017B293F2203}" destId="{E8E94E58-2D12-493F-A351-99AF546EFA9C}" srcOrd="0" destOrd="0" presId="urn:microsoft.com/office/officeart/2005/8/layout/vList5"/>
    <dgm:cxn modelId="{DDFEC230-FCCD-4258-AAB5-E72827736B58}" type="presOf" srcId="{7CDD5DC8-9897-48C5-92BF-A40595CDC635}" destId="{0E57161F-3057-48F7-84E6-1DC480FFD8F8}" srcOrd="0" destOrd="0" presId="urn:microsoft.com/office/officeart/2005/8/layout/vList5"/>
    <dgm:cxn modelId="{32D44637-5AAF-4C51-B81F-070F8DBAB2BC}" type="presOf" srcId="{2EB91BAF-B4BA-48C1-ACEE-AF7570666072}" destId="{4EAFB8B8-B8A6-4E93-97E9-65FE8194DFB4}" srcOrd="0" destOrd="0" presId="urn:microsoft.com/office/officeart/2005/8/layout/vList5"/>
    <dgm:cxn modelId="{D05E5D49-A345-414B-BC29-3BA96BBFED7A}" srcId="{4A22DCDD-4266-44FB-BE0D-E7771EFE46C6}" destId="{A679AFBB-78B3-495D-8C60-A898E8020F0F}" srcOrd="1" destOrd="0" parTransId="{B798D206-7D65-45A6-9C49-C6D59ECAFB51}" sibTransId="{046B730A-3440-433D-BF66-101F21F1216F}"/>
    <dgm:cxn modelId="{2537E556-6475-4BBC-BA8F-483F6F7B004B}" srcId="{7CDD5DC8-9897-48C5-92BF-A40595CDC635}" destId="{60848D0D-359F-42D2-A61E-F041DD080E0F}" srcOrd="0" destOrd="0" parTransId="{B82E9E30-4863-4965-9A64-360E60EF678F}" sibTransId="{7E8A887A-F6D6-4F46-A221-6E28EC9A2E19}"/>
    <dgm:cxn modelId="{CBBA7090-83E0-4746-8663-B9D715BAE0EA}" srcId="{4A22DCDD-4266-44FB-BE0D-E7771EFE46C6}" destId="{7CDD5DC8-9897-48C5-92BF-A40595CDC635}" srcOrd="0" destOrd="0" parTransId="{44D45033-066A-44CF-BE6C-B309893D5755}" sibTransId="{19F01CA8-237B-450C-BA9E-F6A8626C862C}"/>
    <dgm:cxn modelId="{4A0AD8BC-60C8-41C8-9804-8C0190457B2E}" type="presOf" srcId="{60848D0D-359F-42D2-A61E-F041DD080E0F}" destId="{536DD9F0-737E-4665-A5FE-00E21EB2F88C}" srcOrd="0" destOrd="0" presId="urn:microsoft.com/office/officeart/2005/8/layout/vList5"/>
    <dgm:cxn modelId="{A12C76D5-D276-477C-9302-8062158502B8}" type="presOf" srcId="{4A22DCDD-4266-44FB-BE0D-E7771EFE46C6}" destId="{0DF0840C-761D-4A15-A137-EFFBF4E89324}" srcOrd="0" destOrd="0" presId="urn:microsoft.com/office/officeart/2005/8/layout/vList5"/>
    <dgm:cxn modelId="{95E48EE4-789C-4B5E-97B5-0A814C262024}" type="presOf" srcId="{A679AFBB-78B3-495D-8C60-A898E8020F0F}" destId="{4C87A9F5-5CF4-4B69-8D91-21FA036337A4}" srcOrd="0" destOrd="0" presId="urn:microsoft.com/office/officeart/2005/8/layout/vList5"/>
    <dgm:cxn modelId="{18FCE9EE-388A-4960-A35D-5A608C34E292}" srcId="{E441308C-A371-445D-A8DE-017B293F2203}" destId="{2EB91BAF-B4BA-48C1-ACEE-AF7570666072}" srcOrd="0" destOrd="0" parTransId="{44F4B793-B188-48B3-849D-3D8FBFFFA513}" sibTransId="{F47E75C6-8D13-4DAF-BCB8-047A4517D344}"/>
    <dgm:cxn modelId="{F84007EF-0AB5-45B2-AE23-C944B1B93381}" srcId="{A679AFBB-78B3-495D-8C60-A898E8020F0F}" destId="{B5934C16-7E3A-489E-AC74-20941A1F9C2A}" srcOrd="0" destOrd="0" parTransId="{D3FE9ECE-EF58-4B3D-B4DE-B425489C3249}" sibTransId="{9B3E1491-E54F-4095-A3AD-3A6AC782B817}"/>
    <dgm:cxn modelId="{706343EF-1C67-4D2F-8BB6-6CB28C3C85D0}" type="presOf" srcId="{B5934C16-7E3A-489E-AC74-20941A1F9C2A}" destId="{DA72C088-3435-40FA-8DD0-0541EDDA20E0}" srcOrd="0" destOrd="0" presId="urn:microsoft.com/office/officeart/2005/8/layout/vList5"/>
    <dgm:cxn modelId="{D9DACF01-C96B-4ED8-9829-82DC236E7C63}" type="presParOf" srcId="{0DF0840C-761D-4A15-A137-EFFBF4E89324}" destId="{E722A92E-C292-4F43-BBFD-DC7FF32AAC4F}" srcOrd="0" destOrd="0" presId="urn:microsoft.com/office/officeart/2005/8/layout/vList5"/>
    <dgm:cxn modelId="{EB6590B6-9DDD-4089-BDF8-030EE5453B0D}" type="presParOf" srcId="{E722A92E-C292-4F43-BBFD-DC7FF32AAC4F}" destId="{0E57161F-3057-48F7-84E6-1DC480FFD8F8}" srcOrd="0" destOrd="0" presId="urn:microsoft.com/office/officeart/2005/8/layout/vList5"/>
    <dgm:cxn modelId="{69983251-2FF1-42A3-8A40-B9C0A420BD35}" type="presParOf" srcId="{E722A92E-C292-4F43-BBFD-DC7FF32AAC4F}" destId="{536DD9F0-737E-4665-A5FE-00E21EB2F88C}" srcOrd="1" destOrd="0" presId="urn:microsoft.com/office/officeart/2005/8/layout/vList5"/>
    <dgm:cxn modelId="{F1612B8B-1361-484F-9E33-5A5688FE84E1}" type="presParOf" srcId="{0DF0840C-761D-4A15-A137-EFFBF4E89324}" destId="{5D444CFF-5368-43E3-BDA8-3D795B269338}" srcOrd="1" destOrd="0" presId="urn:microsoft.com/office/officeart/2005/8/layout/vList5"/>
    <dgm:cxn modelId="{7E0B40E5-C843-4E4C-B5A2-C230F72517CA}" type="presParOf" srcId="{0DF0840C-761D-4A15-A137-EFFBF4E89324}" destId="{C4704C17-4D8D-47EA-9399-880046DE1B25}" srcOrd="2" destOrd="0" presId="urn:microsoft.com/office/officeart/2005/8/layout/vList5"/>
    <dgm:cxn modelId="{44F1AD99-F995-48D8-A6DC-0E3AC05E72BF}" type="presParOf" srcId="{C4704C17-4D8D-47EA-9399-880046DE1B25}" destId="{4C87A9F5-5CF4-4B69-8D91-21FA036337A4}" srcOrd="0" destOrd="0" presId="urn:microsoft.com/office/officeart/2005/8/layout/vList5"/>
    <dgm:cxn modelId="{20A1A4DF-8F63-4D90-B7B4-EE8138B16E13}" type="presParOf" srcId="{C4704C17-4D8D-47EA-9399-880046DE1B25}" destId="{DA72C088-3435-40FA-8DD0-0541EDDA20E0}" srcOrd="1" destOrd="0" presId="urn:microsoft.com/office/officeart/2005/8/layout/vList5"/>
    <dgm:cxn modelId="{50957803-914E-438C-A3D9-2E54F6334C00}" type="presParOf" srcId="{0DF0840C-761D-4A15-A137-EFFBF4E89324}" destId="{0412E589-2337-4E43-AA49-8DD7DE37A169}" srcOrd="3" destOrd="0" presId="urn:microsoft.com/office/officeart/2005/8/layout/vList5"/>
    <dgm:cxn modelId="{E81EB29A-53A1-42E8-9081-AAA04331DC77}" type="presParOf" srcId="{0DF0840C-761D-4A15-A137-EFFBF4E89324}" destId="{09F724FB-C577-4681-A081-9075AFA7C552}" srcOrd="4" destOrd="0" presId="urn:microsoft.com/office/officeart/2005/8/layout/vList5"/>
    <dgm:cxn modelId="{BF7047A9-C61A-4B32-BADC-739FFDF01D96}" type="presParOf" srcId="{09F724FB-C577-4681-A081-9075AFA7C552}" destId="{E8E94E58-2D12-493F-A351-99AF546EFA9C}" srcOrd="0" destOrd="0" presId="urn:microsoft.com/office/officeart/2005/8/layout/vList5"/>
    <dgm:cxn modelId="{0578EABC-BDAF-4A81-9468-46A5350D22B0}" type="presParOf" srcId="{09F724FB-C577-4681-A081-9075AFA7C552}" destId="{4EAFB8B8-B8A6-4E93-97E9-65FE8194DF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DD9F0-737E-4665-A5FE-00E21EB2F88C}">
      <dsp:nvSpPr>
        <dsp:cNvPr id="0" name=""/>
        <dsp:cNvSpPr/>
      </dsp:nvSpPr>
      <dsp:spPr>
        <a:xfrm rot="5400000">
          <a:off x="5056042" y="-2045213"/>
          <a:ext cx="853167" cy="5160119"/>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US" sz="800" b="0" i="0" kern="1200" dirty="0"/>
            <a:t>## Rows: 9,718</a:t>
          </a:r>
          <a:br>
            <a:rPr lang="en-US" sz="800" b="0" i="0" kern="1200" dirty="0"/>
          </a:br>
          <a:r>
            <a:rPr lang="en-US" sz="800" b="0" i="0" kern="1200" dirty="0"/>
            <a:t>## Columns: 5</a:t>
          </a:r>
          <a:br>
            <a:rPr lang="en-US" sz="800" b="0" i="0" kern="1200" dirty="0"/>
          </a:br>
          <a:r>
            <a:rPr lang="en-US" sz="800" b="0" i="0" kern="1200" dirty="0"/>
            <a:t>## $ id      &lt;int&gt; 1, 2, 3, 4, 5, 6, 7, 8, 9, 10, 11, 12, 13, 14, 15, 16, 17, 18,…</a:t>
          </a:r>
          <a:br>
            <a:rPr lang="en-US" sz="800" b="0" i="0" kern="1200" dirty="0"/>
          </a:br>
          <a:r>
            <a:rPr lang="en-US" sz="800" b="0" i="0" kern="1200" dirty="0"/>
            <a:t>## $ runtime &lt;chr&gt; "2h 22 min", "2h 55 min", "3h 22 min", "3h 15 min", "1h 37 min…</a:t>
          </a:r>
          <a:br>
            <a:rPr lang="en-US" sz="800" b="0" i="0" kern="1200" dirty="0"/>
          </a:br>
          <a:r>
            <a:rPr lang="en-US" sz="800" b="0" i="0" kern="1200" dirty="0"/>
            <a:t>## $ budget  &lt;chr&gt; "$25,000,000", "$6,000,000", "$13,000,000", "$22,000,000", "$3…</a:t>
          </a:r>
          <a:br>
            <a:rPr lang="en-US" sz="800" b="0" i="0" kern="1200" dirty="0"/>
          </a:br>
          <a:r>
            <a:rPr lang="en-US" sz="800" b="0" i="0" kern="1200" dirty="0"/>
            <a:t>## $ revenue &lt;chr&gt; "$28,341,469", "$245,066,411", "$102,600,000", "$321,365,567",…</a:t>
          </a:r>
          <a:br>
            <a:rPr lang="en-US" sz="800" b="0" i="0" kern="1200" dirty="0"/>
          </a:br>
          <a:r>
            <a:rPr lang="en-US" sz="800" b="0" i="0" kern="1200" dirty="0"/>
            <a:t>## $ </a:t>
          </a:r>
          <a:r>
            <a:rPr lang="en-US" sz="800" b="0" i="0" kern="1200" dirty="0" err="1"/>
            <a:t>film_id</a:t>
          </a:r>
          <a:r>
            <a:rPr lang="en-US" sz="800" b="0" i="0" kern="1200" dirty="0"/>
            <a:t> &lt;int&gt; 1, 2, 3, 4, 5, 6, 7, 8, 9, 10, 11, 12, 13, 14, 15, 16, 17, 18,…</a:t>
          </a:r>
          <a:endParaRPr lang="en-US" sz="800" kern="1200" dirty="0"/>
        </a:p>
      </dsp:txBody>
      <dsp:txXfrm rot="-5400000">
        <a:off x="2902566" y="149911"/>
        <a:ext cx="5118471" cy="769871"/>
      </dsp:txXfrm>
    </dsp:sp>
    <dsp:sp modelId="{0E57161F-3057-48F7-84E6-1DC480FFD8F8}">
      <dsp:nvSpPr>
        <dsp:cNvPr id="0" name=""/>
        <dsp:cNvSpPr/>
      </dsp:nvSpPr>
      <dsp:spPr>
        <a:xfrm>
          <a:off x="0" y="1615"/>
          <a:ext cx="2902566" cy="106645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marL="0" lvl="0" indent="0" algn="ctr" defTabSz="355600">
            <a:lnSpc>
              <a:spcPct val="90000"/>
            </a:lnSpc>
            <a:spcBef>
              <a:spcPct val="0"/>
            </a:spcBef>
            <a:spcAft>
              <a:spcPct val="35000"/>
            </a:spcAft>
            <a:buNone/>
          </a:pPr>
          <a:r>
            <a:rPr lang="en-US" sz="800" b="0" i="1" kern="1200" dirty="0"/>
            <a:t>#Convert the information from MySQL to R data frame</a:t>
          </a:r>
          <a:br>
            <a:rPr lang="en-US" sz="800" b="0" i="0" kern="1200" dirty="0"/>
          </a:br>
          <a:r>
            <a:rPr lang="en-US" sz="800" b="0" i="0" kern="1200" dirty="0" err="1"/>
            <a:t>MoreInfo_db</a:t>
          </a:r>
          <a:r>
            <a:rPr lang="en-US" sz="800" b="0" i="0" kern="1200" dirty="0"/>
            <a:t> &lt;- </a:t>
          </a:r>
          <a:r>
            <a:rPr lang="en-US" sz="800" b="0" i="0" kern="1200" dirty="0" err="1"/>
            <a:t>tbl</a:t>
          </a:r>
          <a:r>
            <a:rPr lang="en-US" sz="800" b="0" i="0" kern="1200" dirty="0"/>
            <a:t>(</a:t>
          </a:r>
          <a:r>
            <a:rPr lang="en-US" sz="800" b="0" i="0" kern="1200" dirty="0" err="1"/>
            <a:t>mydb</a:t>
          </a:r>
          <a:r>
            <a:rPr lang="en-US" sz="800" b="0" i="0" kern="1200" dirty="0"/>
            <a:t>, "</a:t>
          </a:r>
          <a:r>
            <a:rPr lang="en-US" sz="800" b="0" i="0" kern="1200" dirty="0" err="1"/>
            <a:t>moreinfo</a:t>
          </a:r>
          <a:r>
            <a:rPr lang="en-US" sz="800" b="0" i="0" kern="1200" dirty="0"/>
            <a:t>") </a:t>
          </a:r>
          <a:r>
            <a:rPr lang="en-US" sz="800" b="0" i="1" kern="1200" dirty="0"/>
            <a:t>#convert source data to table</a:t>
          </a:r>
          <a:br>
            <a:rPr lang="en-US" sz="800" b="0" i="0" kern="1200" dirty="0"/>
          </a:br>
          <a:r>
            <a:rPr lang="en-US" sz="800" b="0" i="0" kern="1200" dirty="0" err="1"/>
            <a:t>MoreInfo_df</a:t>
          </a:r>
          <a:r>
            <a:rPr lang="en-US" sz="800" b="0" i="0" kern="1200" dirty="0"/>
            <a:t> &lt;- collect(</a:t>
          </a:r>
          <a:r>
            <a:rPr lang="en-US" sz="800" b="0" i="0" kern="1200" dirty="0" err="1"/>
            <a:t>MoreInfo_db</a:t>
          </a:r>
          <a:r>
            <a:rPr lang="en-US" sz="800" b="0" i="0" kern="1200" dirty="0"/>
            <a:t>) </a:t>
          </a:r>
          <a:r>
            <a:rPr lang="en-US" sz="800" b="0" i="1" kern="1200" dirty="0"/>
            <a:t>#convert table to R data frame</a:t>
          </a:r>
          <a:br>
            <a:rPr lang="en-US" sz="800" b="0" i="0" kern="1200" dirty="0"/>
          </a:br>
          <a:r>
            <a:rPr lang="en-US" sz="800" b="0" i="0" kern="1200" dirty="0"/>
            <a:t>glimpse(</a:t>
          </a:r>
          <a:r>
            <a:rPr lang="en-US" sz="800" b="0" i="0" kern="1200" dirty="0" err="1"/>
            <a:t>MoreInfo_df</a:t>
          </a:r>
          <a:r>
            <a:rPr lang="en-US" sz="800" b="0" i="0" kern="1200" dirty="0"/>
            <a:t>)</a:t>
          </a:r>
          <a:br>
            <a:rPr lang="en-US" sz="800" b="0" i="0" kern="1200" dirty="0"/>
          </a:br>
          <a:r>
            <a:rPr lang="en-US" sz="800" b="0" i="0" kern="1200" dirty="0" err="1"/>
            <a:t>dbDisconnect</a:t>
          </a:r>
          <a:r>
            <a:rPr lang="en-US" sz="800" b="0" i="0" kern="1200" dirty="0"/>
            <a:t>(</a:t>
          </a:r>
          <a:r>
            <a:rPr lang="en-US" sz="800" b="0" i="0" kern="1200" dirty="0" err="1"/>
            <a:t>mydb</a:t>
          </a:r>
          <a:r>
            <a:rPr lang="en-US" sz="800" b="0" i="0" kern="1200" dirty="0"/>
            <a:t>) </a:t>
          </a:r>
          <a:r>
            <a:rPr lang="en-US" sz="800" b="0" i="1" kern="1200" dirty="0"/>
            <a:t>#Disconnect from database</a:t>
          </a:r>
          <a:endParaRPr lang="en-US" sz="800" kern="1200" dirty="0"/>
        </a:p>
      </dsp:txBody>
      <dsp:txXfrm>
        <a:off x="52060" y="53675"/>
        <a:ext cx="2798446" cy="962339"/>
      </dsp:txXfrm>
    </dsp:sp>
    <dsp:sp modelId="{DA72C088-3435-40FA-8DD0-0541EDDA20E0}">
      <dsp:nvSpPr>
        <dsp:cNvPr id="0" name=""/>
        <dsp:cNvSpPr/>
      </dsp:nvSpPr>
      <dsp:spPr>
        <a:xfrm rot="5400000">
          <a:off x="5056042" y="-925431"/>
          <a:ext cx="853167" cy="5160119"/>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US" sz="800" b="0" i="0" kern="1200" dirty="0"/>
            <a:t>## Rows: 9,718</a:t>
          </a:r>
          <a:br>
            <a:rPr lang="en-US" sz="800" b="0" i="0" kern="1200" dirty="0"/>
          </a:br>
          <a:r>
            <a:rPr lang="en-US" sz="800" b="0" i="0" kern="1200" dirty="0"/>
            <a:t>## Columns: 5</a:t>
          </a:r>
          <a:br>
            <a:rPr lang="en-US" sz="800" b="0" i="0" kern="1200" dirty="0"/>
          </a:br>
          <a:r>
            <a:rPr lang="en-US" sz="800" b="0" i="0" kern="1200" dirty="0"/>
            <a:t>## $ id          &lt;int&gt; 1, 2, 3, 4, 5, 6, 7, 8, 9, 10, 11, 12, 13, 14, 15, 16, 17,…</a:t>
          </a:r>
          <a:br>
            <a:rPr lang="en-US" sz="800" b="0" i="0" kern="1200" dirty="0"/>
          </a:br>
          <a:r>
            <a:rPr lang="en-US" sz="800" b="0" i="0" kern="1200" dirty="0"/>
            <a:t>## $ director    &lt;chr&gt; "Frank Darabont", "Francis Ford Coppola", "Francis Ford Co…</a:t>
          </a:r>
          <a:br>
            <a:rPr lang="en-US" sz="800" b="0" i="0" kern="1200" dirty="0"/>
          </a:br>
          <a:r>
            <a:rPr lang="en-US" sz="800" b="0" i="0" kern="1200" dirty="0"/>
            <a:t>## $ </a:t>
          </a:r>
          <a:r>
            <a:rPr lang="en-US" sz="800" b="0" i="0" kern="1200" dirty="0" err="1"/>
            <a:t>top_billed</a:t>
          </a:r>
          <a:r>
            <a:rPr lang="en-US" sz="800" b="0" i="0" kern="1200" dirty="0"/>
            <a:t>  &lt;chr&gt; "Tim Robbins, Morgan Freeman, Bob Gunton, William Sadler, …</a:t>
          </a:r>
          <a:br>
            <a:rPr lang="en-US" sz="800" b="0" i="0" kern="1200" dirty="0"/>
          </a:br>
          <a:r>
            <a:rPr lang="en-US" sz="800" b="0" i="0" kern="1200" dirty="0"/>
            <a:t>## $ </a:t>
          </a:r>
          <a:r>
            <a:rPr lang="en-US" sz="800" b="0" i="0" kern="1200" dirty="0" err="1"/>
            <a:t>budget_usd</a:t>
          </a:r>
          <a:r>
            <a:rPr lang="en-US" sz="800" b="0" i="0" kern="1200" dirty="0"/>
            <a:t>  &lt;int&gt; 25000000, 6000000, 13000000, 22000000, 397751, 19000000, 7…</a:t>
          </a:r>
          <a:br>
            <a:rPr lang="en-US" sz="800" b="0" i="0" kern="1200" dirty="0"/>
          </a:br>
          <a:r>
            <a:rPr lang="en-US" sz="800" b="0" i="0" kern="1200" dirty="0"/>
            <a:t>## $ </a:t>
          </a:r>
          <a:r>
            <a:rPr lang="en-US" sz="800" b="0" i="0" kern="1200" dirty="0" err="1"/>
            <a:t>revenue_usd</a:t>
          </a:r>
          <a:r>
            <a:rPr lang="en-US" sz="800" b="0" i="0" kern="1200" dirty="0"/>
            <a:t> &lt;</a:t>
          </a:r>
          <a:r>
            <a:rPr lang="en-US" sz="800" b="0" i="0" kern="1200" dirty="0" err="1"/>
            <a:t>dbl</a:t>
          </a:r>
          <a:r>
            <a:rPr lang="en-US" sz="800" b="0" i="0" kern="1200" dirty="0"/>
            <a:t>&gt; 28341469, 245066411, 102600000, 321365567, 4360000, 274925…</a:t>
          </a:r>
          <a:endParaRPr lang="en-US" sz="800" kern="1200" dirty="0"/>
        </a:p>
      </dsp:txBody>
      <dsp:txXfrm rot="-5400000">
        <a:off x="2902566" y="1269693"/>
        <a:ext cx="5118471" cy="769871"/>
      </dsp:txXfrm>
    </dsp:sp>
    <dsp:sp modelId="{4C87A9F5-5CF4-4B69-8D91-21FA036337A4}">
      <dsp:nvSpPr>
        <dsp:cNvPr id="0" name=""/>
        <dsp:cNvSpPr/>
      </dsp:nvSpPr>
      <dsp:spPr>
        <a:xfrm>
          <a:off x="0" y="1121398"/>
          <a:ext cx="2902566" cy="106645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marL="0" lvl="0" indent="0" algn="l" defTabSz="355600">
            <a:lnSpc>
              <a:spcPct val="90000"/>
            </a:lnSpc>
            <a:spcBef>
              <a:spcPct val="0"/>
            </a:spcBef>
            <a:spcAft>
              <a:spcPct val="35000"/>
            </a:spcAft>
            <a:buNone/>
          </a:pPr>
          <a:r>
            <a:rPr lang="en-US" sz="800" b="0" i="1" kern="1200" dirty="0"/>
            <a:t># load data from </a:t>
          </a:r>
          <a:r>
            <a:rPr lang="en-US" sz="800" b="0" i="1" kern="1200" dirty="0" err="1"/>
            <a:t>github</a:t>
          </a:r>
          <a:br>
            <a:rPr lang="en-US" sz="800" b="0" i="0" kern="1200" dirty="0"/>
          </a:br>
          <a:r>
            <a:rPr lang="en-US" sz="800" b="0" i="0" kern="1200" dirty="0" err="1"/>
            <a:t>url</a:t>
          </a:r>
          <a:r>
            <a:rPr lang="en-US" sz="800" b="0" i="0" kern="1200" dirty="0"/>
            <a:t> &lt;-"https://raw.githubusercontent.com/amily52131/DATA607/refs/heads/main/</a:t>
          </a:r>
          <a:r>
            <a:rPr lang="en-US" sz="800" b="0" i="0" kern="1200" dirty="0" err="1"/>
            <a:t>Final_Project</a:t>
          </a:r>
          <a:r>
            <a:rPr lang="en-US" sz="800" b="0" i="0" kern="1200" dirty="0"/>
            <a:t>/Data/FilmDetails.csv"</a:t>
          </a:r>
          <a:br>
            <a:rPr lang="en-US" sz="800" b="0" i="0" kern="1200" dirty="0"/>
          </a:br>
          <a:r>
            <a:rPr lang="en-US" sz="800" b="0" i="0" kern="1200" dirty="0" err="1"/>
            <a:t>FilmDetails</a:t>
          </a:r>
          <a:r>
            <a:rPr lang="en-US" sz="800" b="0" i="0" kern="1200" dirty="0"/>
            <a:t>&lt;- read.csv(</a:t>
          </a:r>
          <a:r>
            <a:rPr lang="en-US" sz="800" b="0" i="0" kern="1200" dirty="0" err="1"/>
            <a:t>url</a:t>
          </a:r>
          <a:r>
            <a:rPr lang="en-US" sz="800" b="0" i="0" kern="1200" dirty="0"/>
            <a:t>)</a:t>
          </a:r>
          <a:br>
            <a:rPr lang="en-US" sz="800" b="0" i="0" kern="1200" dirty="0"/>
          </a:br>
          <a:r>
            <a:rPr lang="en-US" sz="800" b="0" i="0" kern="1200" dirty="0"/>
            <a:t>glimpse(</a:t>
          </a:r>
          <a:r>
            <a:rPr lang="en-US" sz="800" b="0" i="0" kern="1200" dirty="0" err="1"/>
            <a:t>FilmDetails</a:t>
          </a:r>
          <a:r>
            <a:rPr lang="en-US" sz="800" b="0" i="0" kern="1200" dirty="0"/>
            <a:t>)</a:t>
          </a:r>
          <a:endParaRPr lang="en-US" sz="800" kern="1200" dirty="0"/>
        </a:p>
      </dsp:txBody>
      <dsp:txXfrm>
        <a:off x="52060" y="1173458"/>
        <a:ext cx="2798446" cy="962339"/>
      </dsp:txXfrm>
    </dsp:sp>
    <dsp:sp modelId="{4EAFB8B8-B8A6-4E93-97E9-65FE8194DFB4}">
      <dsp:nvSpPr>
        <dsp:cNvPr id="0" name=""/>
        <dsp:cNvSpPr/>
      </dsp:nvSpPr>
      <dsp:spPr>
        <a:xfrm rot="5400000">
          <a:off x="5056042" y="194351"/>
          <a:ext cx="853167" cy="5160119"/>
        </a:xfrm>
        <a:prstGeom prst="round2Same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US" sz="800" b="0" i="0" kern="1200" dirty="0"/>
            <a:t>## Rows: 9,718</a:t>
          </a:r>
          <a:br>
            <a:rPr lang="en-US" sz="800" b="0" i="0" kern="1200" dirty="0"/>
          </a:br>
          <a:r>
            <a:rPr lang="en-US" sz="800" b="0" i="0" kern="1200" dirty="0"/>
            <a:t>## Columns: 9</a:t>
          </a:r>
          <a:br>
            <a:rPr lang="en-US" sz="800" b="0" i="0" kern="1200" dirty="0"/>
          </a:br>
          <a:r>
            <a:rPr lang="en-US" sz="800" b="0" i="0" kern="1200" dirty="0"/>
            <a:t>## $ id           &lt;int&gt; 1, 2, 3, 4, 5, 6, 7, 8, 9, 10, 11, 12, 13, 14, 15, 16, 17…</a:t>
          </a:r>
          <a:br>
            <a:rPr lang="en-US" sz="800" b="0" i="0" kern="1200" dirty="0"/>
          </a:br>
          <a:r>
            <a:rPr lang="en-US" sz="800" b="0" i="0" kern="1200" dirty="0"/>
            <a:t>## $ title        &lt;chr&gt; "The Shawshank Redemption", "The Godfather", "The </a:t>
          </a:r>
          <a:r>
            <a:rPr lang="en-US" sz="800" b="0" i="0" kern="1200" dirty="0" err="1"/>
            <a:t>Godfath</a:t>
          </a:r>
          <a:r>
            <a:rPr lang="en-US" sz="800" b="0" i="0" kern="1200" dirty="0"/>
            <a:t>…</a:t>
          </a:r>
          <a:br>
            <a:rPr lang="en-US" sz="800" b="0" i="0" kern="1200" dirty="0"/>
          </a:br>
          <a:r>
            <a:rPr lang="en-US" sz="800" b="0" i="0" kern="1200" dirty="0"/>
            <a:t>## $ genres       &lt;chr&gt; "Drama, Crime", "Drama, Crime", "Drama, Crime", "Drama, H…</a:t>
          </a:r>
          <a:br>
            <a:rPr lang="en-US" sz="800" b="0" i="0" kern="1200" dirty="0"/>
          </a:br>
          <a:r>
            <a:rPr lang="en-US" sz="800" b="0" i="0" kern="1200" dirty="0"/>
            <a:t>## $ language     &lt;chr&gt; "</a:t>
          </a:r>
          <a:r>
            <a:rPr lang="en-US" sz="800" b="0" i="0" kern="1200" dirty="0" err="1"/>
            <a:t>en</a:t>
          </a:r>
          <a:r>
            <a:rPr lang="en-US" sz="800" b="0" i="0" kern="1200" dirty="0"/>
            <a:t>", "</a:t>
          </a:r>
          <a:r>
            <a:rPr lang="en-US" sz="800" b="0" i="0" kern="1200" dirty="0" err="1"/>
            <a:t>en</a:t>
          </a:r>
          <a:r>
            <a:rPr lang="en-US" sz="800" b="0" i="0" kern="1200" dirty="0"/>
            <a:t>", "</a:t>
          </a:r>
          <a:r>
            <a:rPr lang="en-US" sz="800" b="0" i="0" kern="1200" dirty="0" err="1"/>
            <a:t>en</a:t>
          </a:r>
          <a:r>
            <a:rPr lang="en-US" sz="800" b="0" i="0" kern="1200" dirty="0"/>
            <a:t>", "</a:t>
          </a:r>
          <a:r>
            <a:rPr lang="en-US" sz="800" b="0" i="0" kern="1200" dirty="0" err="1"/>
            <a:t>en</a:t>
          </a:r>
          <a:r>
            <a:rPr lang="en-US" sz="800" b="0" i="0" kern="1200" dirty="0"/>
            <a:t>", "</a:t>
          </a:r>
          <a:r>
            <a:rPr lang="en-US" sz="800" b="0" i="0" kern="1200" dirty="0" err="1"/>
            <a:t>en</a:t>
          </a:r>
          <a:r>
            <a:rPr lang="en-US" sz="800" b="0" i="0" kern="1200" dirty="0"/>
            <a:t>", "ja", "</a:t>
          </a:r>
          <a:r>
            <a:rPr lang="en-US" sz="800" b="0" i="0" kern="1200" dirty="0" err="1"/>
            <a:t>en</a:t>
          </a:r>
          <a:r>
            <a:rPr lang="en-US" sz="800" b="0" i="0" kern="1200" dirty="0"/>
            <a:t>", "hi", "</a:t>
          </a:r>
          <a:r>
            <a:rPr lang="en-US" sz="800" b="0" i="0" kern="1200" dirty="0" err="1"/>
            <a:t>en</a:t>
          </a:r>
          <a:r>
            <a:rPr lang="en-US" sz="800" b="0" i="0" kern="1200" dirty="0"/>
            <a:t>", "</a:t>
          </a:r>
          <a:r>
            <a:rPr lang="en-US" sz="800" b="0" i="0" kern="1200" dirty="0" err="1"/>
            <a:t>en</a:t>
          </a:r>
          <a:r>
            <a:rPr lang="en-US" sz="800" b="0" i="0" kern="1200" dirty="0"/>
            <a:t>…</a:t>
          </a:r>
          <a:br>
            <a:rPr lang="en-US" sz="800" b="0" i="0" kern="1200" dirty="0"/>
          </a:br>
          <a:r>
            <a:rPr lang="en-US" sz="800" b="0" i="0" kern="1200" dirty="0"/>
            <a:t>## $ </a:t>
          </a:r>
          <a:r>
            <a:rPr lang="en-US" sz="800" b="0" i="0" kern="1200" dirty="0" err="1"/>
            <a:t>user_score</a:t>
          </a:r>
          <a:r>
            <a:rPr lang="en-US" sz="800" b="0" i="0" kern="1200" dirty="0"/>
            <a:t>   &lt;</a:t>
          </a:r>
          <a:r>
            <a:rPr lang="en-US" sz="800" b="0" i="0" kern="1200" dirty="0" err="1"/>
            <a:t>dbl</a:t>
          </a:r>
          <a:r>
            <a:rPr lang="en-US" sz="800" b="0" i="0" kern="1200" dirty="0"/>
            <a:t>&gt; 8.7, 8.7, 8.6, 8.6, 8.5, 8.5, 8.5, 8.5, 8.5, 8.5, 8.5, 8.…</a:t>
          </a:r>
          <a:br>
            <a:rPr lang="en-US" sz="800" b="0" i="0" kern="1200" dirty="0"/>
          </a:br>
          <a:r>
            <a:rPr lang="en-US" sz="800" b="0" i="0" kern="1200" dirty="0"/>
            <a:t>## $ </a:t>
          </a:r>
          <a:r>
            <a:rPr lang="en-US" sz="800" b="0" i="0" kern="1200" dirty="0" err="1"/>
            <a:t>runtime_hour</a:t>
          </a:r>
          <a:r>
            <a:rPr lang="en-US" sz="800" b="0" i="0" kern="1200" dirty="0"/>
            <a:t> &lt;int&gt; 2, 2, 3, 3, 1, 2, 1, 3, 2, 3, 2, 2, 1, 3, 2, 3, 2, 2, 1, …</a:t>
          </a:r>
          <a:br>
            <a:rPr lang="en-US" sz="800" b="0" i="0" kern="1200" dirty="0"/>
          </a:br>
          <a:r>
            <a:rPr lang="en-US" sz="800" b="0" i="0" kern="1200" dirty="0"/>
            <a:t>## $ </a:t>
          </a:r>
          <a:r>
            <a:rPr lang="en-US" sz="800" b="0" i="0" kern="1200" dirty="0" err="1"/>
            <a:t>runtime_min</a:t>
          </a:r>
          <a:r>
            <a:rPr lang="en-US" sz="800" b="0" i="0" kern="1200" dirty="0"/>
            <a:t>  &lt;int&gt; 22, 55, 22, 15, 37, 5, 42, 10, 32, 9, 13, 34, 46, 21, 22,…</a:t>
          </a:r>
          <a:br>
            <a:rPr lang="en-US" sz="800" b="0" i="0" kern="1200" dirty="0"/>
          </a:br>
          <a:r>
            <a:rPr lang="en-US" sz="800" b="0" i="0" kern="1200" dirty="0"/>
            <a:t>## $ </a:t>
          </a:r>
          <a:r>
            <a:rPr lang="en-US" sz="800" b="0" i="0" kern="1200" dirty="0" err="1"/>
            <a:t>release_date</a:t>
          </a:r>
          <a:r>
            <a:rPr lang="en-US" sz="800" b="0" i="0" kern="1200" dirty="0"/>
            <a:t> &lt;chr&gt; "1994-09-23", "1972-03-14", "1974-12-20", "1993-12-15", "…</a:t>
          </a:r>
          <a:br>
            <a:rPr lang="en-US" sz="800" b="0" i="0" kern="1200" dirty="0"/>
          </a:br>
          <a:r>
            <a:rPr lang="en-US" sz="800" b="0" i="0" kern="1200" dirty="0"/>
            <a:t>## $ </a:t>
          </a:r>
          <a:r>
            <a:rPr lang="en-US" sz="800" b="0" i="0" kern="1200" dirty="0" err="1"/>
            <a:t>vote_count</a:t>
          </a:r>
          <a:r>
            <a:rPr lang="en-US" sz="800" b="0" i="0" kern="1200" dirty="0"/>
            <a:t>   &lt;int&gt; 27070, 20563, 12403, 15810, 8611, 16462, 2593, 4434, 3281…</a:t>
          </a:r>
          <a:endParaRPr lang="en-US" sz="800" kern="1200" dirty="0"/>
        </a:p>
      </dsp:txBody>
      <dsp:txXfrm rot="-5400000">
        <a:off x="2902566" y="2389475"/>
        <a:ext cx="5118471" cy="769871"/>
      </dsp:txXfrm>
    </dsp:sp>
    <dsp:sp modelId="{E8E94E58-2D12-493F-A351-99AF546EFA9C}">
      <dsp:nvSpPr>
        <dsp:cNvPr id="0" name=""/>
        <dsp:cNvSpPr/>
      </dsp:nvSpPr>
      <dsp:spPr>
        <a:xfrm>
          <a:off x="0" y="2241181"/>
          <a:ext cx="2902566" cy="106645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marL="0" lvl="0" indent="0" algn="l" defTabSz="355600">
            <a:lnSpc>
              <a:spcPct val="90000"/>
            </a:lnSpc>
            <a:spcBef>
              <a:spcPct val="0"/>
            </a:spcBef>
            <a:spcAft>
              <a:spcPct val="35000"/>
            </a:spcAft>
            <a:buNone/>
          </a:pPr>
          <a:r>
            <a:rPr lang="en-US" sz="800" b="0" i="0" kern="1200" dirty="0" err="1"/>
            <a:t>url</a:t>
          </a:r>
          <a:r>
            <a:rPr lang="en-US" sz="800" b="0" i="0" kern="1200" dirty="0"/>
            <a:t> &lt;- "https://raw.githubusercontent.com/amily52131/DATA607/refs/heads/main/</a:t>
          </a:r>
          <a:r>
            <a:rPr lang="en-US" sz="800" b="0" i="0" kern="1200" dirty="0" err="1"/>
            <a:t>Final_Project</a:t>
          </a:r>
          <a:r>
            <a:rPr lang="en-US" sz="800" b="0" i="0" kern="1200" dirty="0"/>
            <a:t>/Data/Movies.csv"</a:t>
          </a:r>
          <a:br>
            <a:rPr lang="en-US" sz="800" b="0" i="0" kern="1200" dirty="0"/>
          </a:br>
          <a:r>
            <a:rPr lang="en-US" sz="800" b="0" i="0" kern="1200" dirty="0"/>
            <a:t>Movies &lt;- read.csv(</a:t>
          </a:r>
          <a:r>
            <a:rPr lang="en-US" sz="800" b="0" i="0" kern="1200" dirty="0" err="1"/>
            <a:t>url</a:t>
          </a:r>
          <a:r>
            <a:rPr lang="en-US" sz="800" b="0" i="0" kern="1200" dirty="0"/>
            <a:t>)</a:t>
          </a:r>
          <a:br>
            <a:rPr lang="en-US" sz="800" b="0" i="0" kern="1200" dirty="0"/>
          </a:br>
          <a:r>
            <a:rPr lang="en-US" sz="800" b="0" i="0" kern="1200" dirty="0"/>
            <a:t>glimpse(Movies)</a:t>
          </a:r>
          <a:endParaRPr lang="en-US" sz="800" kern="1200" dirty="0"/>
        </a:p>
      </dsp:txBody>
      <dsp:txXfrm>
        <a:off x="52060" y="2293241"/>
        <a:ext cx="2798446" cy="9623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08037-2AA0-4695-BDCF-DCEDA742C536}"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C7018-3DAA-4606-8CA8-6DBEF34A4A8C}" type="slidenum">
              <a:rPr lang="en-US" smtClean="0"/>
              <a:t>‹#›</a:t>
            </a:fld>
            <a:endParaRPr lang="en-US"/>
          </a:p>
        </p:txBody>
      </p:sp>
    </p:spTree>
    <p:extLst>
      <p:ext uri="{BB962C8B-B14F-4D97-AF65-F5344CB8AC3E}">
        <p14:creationId xmlns:p14="http://schemas.microsoft.com/office/powerpoint/2010/main" val="355581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highest average score by genre</a:t>
            </a:r>
          </a:p>
          <a:p>
            <a:endParaRPr lang="en-US" dirty="0"/>
          </a:p>
        </p:txBody>
      </p:sp>
      <p:sp>
        <p:nvSpPr>
          <p:cNvPr id="4" name="Slide Number Placeholder 3"/>
          <p:cNvSpPr>
            <a:spLocks noGrp="1"/>
          </p:cNvSpPr>
          <p:nvPr>
            <p:ph type="sldNum" sz="quarter" idx="5"/>
          </p:nvPr>
        </p:nvSpPr>
        <p:spPr/>
        <p:txBody>
          <a:bodyPr/>
          <a:lstStyle/>
          <a:p>
            <a:fld id="{BC8C7018-3DAA-4606-8CA8-6DBEF34A4A8C}" type="slidenum">
              <a:rPr lang="en-US" smtClean="0"/>
              <a:t>16</a:t>
            </a:fld>
            <a:endParaRPr lang="en-US"/>
          </a:p>
        </p:txBody>
      </p:sp>
    </p:spTree>
    <p:extLst>
      <p:ext uri="{BB962C8B-B14F-4D97-AF65-F5344CB8AC3E}">
        <p14:creationId xmlns:p14="http://schemas.microsoft.com/office/powerpoint/2010/main" val="52491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C7018-3DAA-4606-8CA8-6DBEF34A4A8C}" type="slidenum">
              <a:rPr lang="en-US" smtClean="0"/>
              <a:t>20</a:t>
            </a:fld>
            <a:endParaRPr lang="en-US"/>
          </a:p>
        </p:txBody>
      </p:sp>
    </p:spTree>
    <p:extLst>
      <p:ext uri="{BB962C8B-B14F-4D97-AF65-F5344CB8AC3E}">
        <p14:creationId xmlns:p14="http://schemas.microsoft.com/office/powerpoint/2010/main" val="842678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1934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7441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703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9032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5654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58437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12/18/2024</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2779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1884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4567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4757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5170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338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9831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5905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8015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896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559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41EB5C9-1307-BA42-ABA2-0BC069CD8E7F}" type="datetimeFigureOut">
              <a:rPr lang="en-US" smtClean="0"/>
              <a:t>12/18/2024</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742411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hassanelfattmi/which-movie-should-i-watch-today?resource=downloa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DATA607 Final Project Presentation</a:t>
            </a:r>
          </a:p>
        </p:txBody>
      </p:sp>
      <p:sp>
        <p:nvSpPr>
          <p:cNvPr id="3" name="Subtitle 2"/>
          <p:cNvSpPr>
            <a:spLocks noGrp="1"/>
          </p:cNvSpPr>
          <p:nvPr>
            <p:ph type="subTitle" idx="1"/>
          </p:nvPr>
        </p:nvSpPr>
        <p:spPr/>
        <p:txBody>
          <a:bodyPr>
            <a:normAutofit fontScale="92500"/>
          </a:bodyPr>
          <a:lstStyle/>
          <a:p>
            <a:pPr marL="0" lvl="0" indent="0">
              <a:buNone/>
            </a:pPr>
            <a:br/>
            <a:br/>
            <a:r>
              <a:t>Ying Fang Lee</a:t>
            </a:r>
          </a:p>
        </p:txBody>
      </p:sp>
      <p:sp>
        <p:nvSpPr>
          <p:cNvPr id="4" name="Date Placeholder 3"/>
          <p:cNvSpPr>
            <a:spLocks noGrp="1"/>
          </p:cNvSpPr>
          <p:nvPr>
            <p:ph type="dt" sz="half" idx="10"/>
          </p:nvPr>
        </p:nvSpPr>
        <p:spPr/>
        <p:txBody>
          <a:bodyPr/>
          <a:lstStyle/>
          <a:p>
            <a:pPr marL="0" lvl="0" indent="0">
              <a:buNone/>
            </a:pPr>
            <a:r>
              <a:t>2024-12-18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CE77F4-49E8-79F4-9138-E6040B932360}"/>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28" name="Rectangle 27">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36"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8" name="Rectangle 37">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6" name="Freeform: Shape 4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4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E121ACA5-FAC2-4290-ECC9-8757431B98DF}"/>
              </a:ext>
            </a:extLst>
          </p:cNvPr>
          <p:cNvSpPr>
            <a:spLocks noGrp="1"/>
          </p:cNvSpPr>
          <p:nvPr>
            <p:ph type="title"/>
          </p:nvPr>
        </p:nvSpPr>
        <p:spPr>
          <a:xfrm>
            <a:off x="745565" y="847952"/>
            <a:ext cx="2506831" cy="3447595"/>
          </a:xfrm>
        </p:spPr>
        <p:txBody>
          <a:bodyPr vert="horz" lIns="91440" tIns="45720" rIns="91440" bIns="45720" rtlCol="0" anchor="ctr">
            <a:normAutofit/>
          </a:bodyPr>
          <a:lstStyle/>
          <a:p>
            <a:pPr marL="0" lvl="0" indent="0" defTabSz="457200"/>
            <a:r>
              <a:rPr lang="en-US" sz="2400">
                <a:solidFill>
                  <a:srgbClr val="EBEBEB"/>
                </a:solidFill>
              </a:rPr>
              <a:t>Movie_clean</a:t>
            </a:r>
          </a:p>
        </p:txBody>
      </p:sp>
      <p:sp>
        <p:nvSpPr>
          <p:cNvPr id="4" name="Text Placeholder 3">
            <a:extLst>
              <a:ext uri="{FF2B5EF4-FFF2-40B4-BE49-F238E27FC236}">
                <a16:creationId xmlns:a16="http://schemas.microsoft.com/office/drawing/2014/main" id="{C6F23018-733F-EE85-448D-02E050E0CF73}"/>
              </a:ext>
            </a:extLst>
          </p:cNvPr>
          <p:cNvSpPr>
            <a:spLocks noGrp="1"/>
          </p:cNvSpPr>
          <p:nvPr>
            <p:ph type="body" sz="half" idx="2"/>
          </p:nvPr>
        </p:nvSpPr>
        <p:spPr>
          <a:xfrm>
            <a:off x="3967557" y="328134"/>
            <a:ext cx="4126961" cy="4465744"/>
          </a:xfrm>
        </p:spPr>
        <p:txBody>
          <a:bodyPr vert="horz" lIns="91440" tIns="45720" rIns="91440" bIns="45720" rtlCol="0" anchor="ctr">
            <a:normAutofit/>
          </a:bodyPr>
          <a:lstStyle/>
          <a:p>
            <a:pPr lvl="0" indent="0" defTabSz="457200">
              <a:lnSpc>
                <a:spcPct val="90000"/>
              </a:lnSpc>
              <a:spcBef>
                <a:spcPts val="1000"/>
              </a:spcBef>
            </a:pPr>
            <a:r>
              <a:rPr lang="en-US" sz="1100" dirty="0">
                <a:solidFill>
                  <a:schemeClr val="tx1">
                    <a:lumMod val="75000"/>
                    <a:lumOff val="25000"/>
                  </a:schemeClr>
                </a:solidFill>
              </a:rPr>
              <a:t># Tidy up genres</a:t>
            </a:r>
            <a:br>
              <a:rPr lang="en-US" sz="1100" dirty="0">
                <a:solidFill>
                  <a:schemeClr val="tx1">
                    <a:lumMod val="75000"/>
                    <a:lumOff val="25000"/>
                  </a:schemeClr>
                </a:solidFill>
              </a:rPr>
            </a:br>
            <a:r>
              <a:rPr lang="en-US" sz="1100" dirty="0" err="1">
                <a:solidFill>
                  <a:schemeClr val="tx1">
                    <a:lumMod val="75000"/>
                    <a:lumOff val="25000"/>
                  </a:schemeClr>
                </a:solidFill>
              </a:rPr>
              <a:t>Movies_clean</a:t>
            </a:r>
            <a:r>
              <a:rPr lang="en-US" sz="1100" dirty="0">
                <a:solidFill>
                  <a:schemeClr val="tx1">
                    <a:lumMod val="75000"/>
                    <a:lumOff val="25000"/>
                  </a:schemeClr>
                </a:solidFill>
              </a:rPr>
              <a:t> &lt;- Movies %&gt;% </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separate_wider_delim</a:t>
            </a:r>
            <a:r>
              <a:rPr lang="en-US" sz="1100" dirty="0">
                <a:solidFill>
                  <a:schemeClr val="tx1">
                    <a:lumMod val="75000"/>
                    <a:lumOff val="25000"/>
                  </a:schemeClr>
                </a:solidFill>
              </a:rPr>
              <a:t>(genres,</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delim</a:t>
            </a:r>
            <a:r>
              <a:rPr lang="en-US" sz="1100" dirty="0">
                <a:solidFill>
                  <a:schemeClr val="tx1">
                    <a:lumMod val="75000"/>
                    <a:lumOff val="25000"/>
                  </a:schemeClr>
                </a:solidFill>
              </a:rPr>
              <a:t> = ',',</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names_sep</a:t>
            </a:r>
            <a:r>
              <a:rPr lang="en-US" sz="1100" dirty="0">
                <a:solidFill>
                  <a:schemeClr val="tx1">
                    <a:lumMod val="75000"/>
                    <a:lumOff val="25000"/>
                  </a:schemeClr>
                </a:solidFill>
              </a:rPr>
              <a:t> = '_',</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too_few</a:t>
            </a:r>
            <a:r>
              <a:rPr lang="en-US" sz="1100" dirty="0">
                <a:solidFill>
                  <a:schemeClr val="tx1">
                    <a:lumMod val="75000"/>
                    <a:lumOff val="25000"/>
                  </a:schemeClr>
                </a:solidFill>
              </a:rPr>
              <a:t> = "</a:t>
            </a:r>
            <a:r>
              <a:rPr lang="en-US" sz="1100" dirty="0" err="1">
                <a:solidFill>
                  <a:schemeClr val="tx1">
                    <a:lumMod val="75000"/>
                    <a:lumOff val="25000"/>
                  </a:schemeClr>
                </a:solidFill>
              </a:rPr>
              <a:t>align_start</a:t>
            </a:r>
            <a:r>
              <a:rPr lang="en-US" sz="1100" dirty="0">
                <a:solidFill>
                  <a:schemeClr val="tx1">
                    <a:lumMod val="75000"/>
                    <a:lumOff val="25000"/>
                  </a:schemeClr>
                </a:solidFill>
              </a:rPr>
              <a:t>"</a:t>
            </a:r>
            <a:br>
              <a:rPr lang="en-US" sz="1100" dirty="0">
                <a:solidFill>
                  <a:schemeClr val="tx1">
                    <a:lumMod val="75000"/>
                    <a:lumOff val="25000"/>
                  </a:schemeClr>
                </a:solidFill>
              </a:rPr>
            </a:br>
            <a:r>
              <a:rPr lang="en-US" sz="1100" dirty="0">
                <a:solidFill>
                  <a:schemeClr val="tx1">
                    <a:lumMod val="75000"/>
                    <a:lumOff val="25000"/>
                  </a:schemeClr>
                </a:solidFill>
              </a:rPr>
              <a:t>                       ) %&gt;% </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pivot_longer</a:t>
            </a:r>
            <a:r>
              <a:rPr lang="en-US" sz="1100" dirty="0">
                <a:solidFill>
                  <a:schemeClr val="tx1">
                    <a:lumMod val="75000"/>
                    <a:lumOff val="25000"/>
                  </a:schemeClr>
                </a:solidFill>
              </a:rPr>
              <a:t>(cols = </a:t>
            </a:r>
            <a:r>
              <a:rPr lang="en-US" sz="1100" dirty="0" err="1">
                <a:solidFill>
                  <a:schemeClr val="tx1">
                    <a:lumMod val="75000"/>
                    <a:lumOff val="25000"/>
                  </a:schemeClr>
                </a:solidFill>
              </a:rPr>
              <a:t>starts_with</a:t>
            </a:r>
            <a:r>
              <a:rPr lang="en-US" sz="1100" dirty="0">
                <a:solidFill>
                  <a:schemeClr val="tx1">
                    <a:lumMod val="75000"/>
                    <a:lumOff val="25000"/>
                  </a:schemeClr>
                </a:solidFill>
              </a:rPr>
              <a:t>("genres"),</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names_to</a:t>
            </a:r>
            <a:r>
              <a:rPr lang="en-US" sz="1100" dirty="0">
                <a:solidFill>
                  <a:schemeClr val="tx1">
                    <a:lumMod val="75000"/>
                    <a:lumOff val="25000"/>
                  </a:schemeClr>
                </a:solidFill>
              </a:rPr>
              <a:t> = '</a:t>
            </a:r>
            <a:r>
              <a:rPr lang="en-US" sz="1100" dirty="0" err="1">
                <a:solidFill>
                  <a:schemeClr val="tx1">
                    <a:lumMod val="75000"/>
                    <a:lumOff val="25000"/>
                  </a:schemeClr>
                </a:solidFill>
              </a:rPr>
              <a:t>genre_rank</a:t>
            </a:r>
            <a:r>
              <a:rPr lang="en-US" sz="1100" dirty="0">
                <a:solidFill>
                  <a:schemeClr val="tx1">
                    <a:lumMod val="75000"/>
                    <a:lumOff val="25000"/>
                  </a:schemeClr>
                </a:solidFill>
              </a:rPr>
              <a:t>',</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values_to</a:t>
            </a:r>
            <a:r>
              <a:rPr lang="en-US" sz="1100" dirty="0">
                <a:solidFill>
                  <a:schemeClr val="tx1">
                    <a:lumMod val="75000"/>
                    <a:lumOff val="25000"/>
                  </a:schemeClr>
                </a:solidFill>
              </a:rPr>
              <a:t> = 'genres',</a:t>
            </a:r>
            <a:br>
              <a:rPr lang="en-US" sz="1100" dirty="0">
                <a:solidFill>
                  <a:schemeClr val="tx1">
                    <a:lumMod val="75000"/>
                    <a:lumOff val="25000"/>
                  </a:schemeClr>
                </a:solidFill>
              </a:rPr>
            </a:br>
            <a:r>
              <a:rPr lang="en-US" sz="1100" dirty="0">
                <a:solidFill>
                  <a:schemeClr val="tx1">
                    <a:lumMod val="75000"/>
                    <a:lumOff val="25000"/>
                  </a:schemeClr>
                </a:solidFill>
              </a:rPr>
              <a:t>               </a:t>
            </a:r>
            <a:r>
              <a:rPr lang="en-US" sz="1100" dirty="0" err="1">
                <a:solidFill>
                  <a:schemeClr val="tx1">
                    <a:lumMod val="75000"/>
                    <a:lumOff val="25000"/>
                  </a:schemeClr>
                </a:solidFill>
              </a:rPr>
              <a:t>values_drop_na</a:t>
            </a:r>
            <a:r>
              <a:rPr lang="en-US" sz="1100" dirty="0">
                <a:solidFill>
                  <a:schemeClr val="tx1">
                    <a:lumMod val="75000"/>
                    <a:lumOff val="25000"/>
                  </a:schemeClr>
                </a:solidFill>
              </a:rPr>
              <a:t> = TRUE</a:t>
            </a:r>
            <a:br>
              <a:rPr lang="en-US" sz="1100" dirty="0">
                <a:solidFill>
                  <a:schemeClr val="tx1">
                    <a:lumMod val="75000"/>
                    <a:lumOff val="25000"/>
                  </a:schemeClr>
                </a:solidFill>
              </a:rPr>
            </a:br>
            <a:r>
              <a:rPr lang="en-US" sz="1100" dirty="0">
                <a:solidFill>
                  <a:schemeClr val="tx1">
                    <a:lumMod val="75000"/>
                    <a:lumOff val="25000"/>
                  </a:schemeClr>
                </a:solidFill>
              </a:rPr>
              <a:t>  )</a:t>
            </a:r>
            <a:br>
              <a:rPr lang="en-US" sz="11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#Trim the spaces for the actor names</a:t>
            </a:r>
            <a:br>
              <a:rPr lang="en-US" sz="1100" dirty="0">
                <a:solidFill>
                  <a:schemeClr val="tx1">
                    <a:lumMod val="75000"/>
                    <a:lumOff val="25000"/>
                  </a:schemeClr>
                </a:solidFill>
              </a:rPr>
            </a:br>
            <a:r>
              <a:rPr lang="en-US" sz="1100" dirty="0" err="1">
                <a:solidFill>
                  <a:schemeClr val="tx1">
                    <a:lumMod val="75000"/>
                    <a:lumOff val="25000"/>
                  </a:schemeClr>
                </a:solidFill>
              </a:rPr>
              <a:t>Movies_clean$genres</a:t>
            </a:r>
            <a:r>
              <a:rPr lang="en-US" sz="1100" dirty="0">
                <a:solidFill>
                  <a:schemeClr val="tx1">
                    <a:lumMod val="75000"/>
                    <a:lumOff val="25000"/>
                  </a:schemeClr>
                </a:solidFill>
              </a:rPr>
              <a:t> &lt;- </a:t>
            </a:r>
            <a:r>
              <a:rPr lang="en-US" sz="1100" dirty="0" err="1">
                <a:solidFill>
                  <a:schemeClr val="tx1">
                    <a:lumMod val="75000"/>
                    <a:lumOff val="25000"/>
                  </a:schemeClr>
                </a:solidFill>
              </a:rPr>
              <a:t>str_trim</a:t>
            </a:r>
            <a:r>
              <a:rPr lang="en-US" sz="1100" dirty="0">
                <a:solidFill>
                  <a:schemeClr val="tx1">
                    <a:lumMod val="75000"/>
                    <a:lumOff val="25000"/>
                  </a:schemeClr>
                </a:solidFill>
              </a:rPr>
              <a:t>(</a:t>
            </a:r>
            <a:r>
              <a:rPr lang="en-US" sz="1100" dirty="0" err="1">
                <a:solidFill>
                  <a:schemeClr val="tx1">
                    <a:lumMod val="75000"/>
                    <a:lumOff val="25000"/>
                  </a:schemeClr>
                </a:solidFill>
              </a:rPr>
              <a:t>Movies_clean$genres</a:t>
            </a:r>
            <a:r>
              <a:rPr lang="en-US" sz="1100" dirty="0">
                <a:solidFill>
                  <a:schemeClr val="tx1">
                    <a:lumMod val="75000"/>
                    <a:lumOff val="25000"/>
                  </a:schemeClr>
                </a:solidFill>
              </a:rPr>
              <a:t>)</a:t>
            </a:r>
            <a:br>
              <a:rPr lang="en-US" sz="11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 create </a:t>
            </a:r>
            <a:r>
              <a:rPr lang="en-US" sz="1100" dirty="0" err="1">
                <a:solidFill>
                  <a:schemeClr val="tx1">
                    <a:lumMod val="75000"/>
                    <a:lumOff val="25000"/>
                  </a:schemeClr>
                </a:solidFill>
              </a:rPr>
              <a:t>total_length</a:t>
            </a:r>
            <a:r>
              <a:rPr lang="en-US" sz="1100" dirty="0">
                <a:solidFill>
                  <a:schemeClr val="tx1">
                    <a:lumMod val="75000"/>
                    <a:lumOff val="25000"/>
                  </a:schemeClr>
                </a:solidFill>
              </a:rPr>
              <a:t> from </a:t>
            </a:r>
            <a:r>
              <a:rPr lang="en-US" sz="1100" dirty="0" err="1">
                <a:solidFill>
                  <a:schemeClr val="tx1">
                    <a:lumMod val="75000"/>
                    <a:lumOff val="25000"/>
                  </a:schemeClr>
                </a:solidFill>
              </a:rPr>
              <a:t>runtime_hour</a:t>
            </a:r>
            <a:r>
              <a:rPr lang="en-US" sz="1100" dirty="0">
                <a:solidFill>
                  <a:schemeClr val="tx1">
                    <a:lumMod val="75000"/>
                    <a:lumOff val="25000"/>
                  </a:schemeClr>
                </a:solidFill>
              </a:rPr>
              <a:t> and </a:t>
            </a:r>
            <a:r>
              <a:rPr lang="en-US" sz="1100" dirty="0" err="1">
                <a:solidFill>
                  <a:schemeClr val="tx1">
                    <a:lumMod val="75000"/>
                    <a:lumOff val="25000"/>
                  </a:schemeClr>
                </a:solidFill>
              </a:rPr>
              <a:t>runtime_min</a:t>
            </a:r>
            <a:br>
              <a:rPr lang="en-US" sz="1100" dirty="0">
                <a:solidFill>
                  <a:schemeClr val="tx1">
                    <a:lumMod val="75000"/>
                    <a:lumOff val="25000"/>
                  </a:schemeClr>
                </a:solidFill>
              </a:rPr>
            </a:br>
            <a:r>
              <a:rPr lang="en-US" sz="1100" dirty="0" err="1">
                <a:solidFill>
                  <a:schemeClr val="tx1">
                    <a:lumMod val="75000"/>
                    <a:lumOff val="25000"/>
                  </a:schemeClr>
                </a:solidFill>
              </a:rPr>
              <a:t>Movies_clean</a:t>
            </a:r>
            <a:r>
              <a:rPr lang="en-US" sz="1100" dirty="0">
                <a:solidFill>
                  <a:schemeClr val="tx1">
                    <a:lumMod val="75000"/>
                    <a:lumOff val="25000"/>
                  </a:schemeClr>
                </a:solidFill>
              </a:rPr>
              <a:t> &lt;- </a:t>
            </a:r>
            <a:r>
              <a:rPr lang="en-US" sz="1100" dirty="0" err="1">
                <a:solidFill>
                  <a:schemeClr val="tx1">
                    <a:lumMod val="75000"/>
                    <a:lumOff val="25000"/>
                  </a:schemeClr>
                </a:solidFill>
              </a:rPr>
              <a:t>Movies_clean</a:t>
            </a:r>
            <a:r>
              <a:rPr lang="en-US" sz="1100" dirty="0">
                <a:solidFill>
                  <a:schemeClr val="tx1">
                    <a:lumMod val="75000"/>
                    <a:lumOff val="25000"/>
                  </a:schemeClr>
                </a:solidFill>
              </a:rPr>
              <a:t> %&gt;% </a:t>
            </a:r>
            <a:br>
              <a:rPr lang="en-US" sz="1100" dirty="0">
                <a:solidFill>
                  <a:schemeClr val="tx1">
                    <a:lumMod val="75000"/>
                    <a:lumOff val="25000"/>
                  </a:schemeClr>
                </a:solidFill>
              </a:rPr>
            </a:br>
            <a:r>
              <a:rPr lang="en-US" sz="1100" dirty="0">
                <a:solidFill>
                  <a:schemeClr val="tx1">
                    <a:lumMod val="75000"/>
                    <a:lumOff val="25000"/>
                  </a:schemeClr>
                </a:solidFill>
              </a:rPr>
              <a:t>  mutate(</a:t>
            </a:r>
            <a:r>
              <a:rPr lang="en-US" sz="1100" dirty="0" err="1">
                <a:solidFill>
                  <a:schemeClr val="tx1">
                    <a:lumMod val="75000"/>
                    <a:lumOff val="25000"/>
                  </a:schemeClr>
                </a:solidFill>
              </a:rPr>
              <a:t>total_length</a:t>
            </a:r>
            <a:r>
              <a:rPr lang="en-US" sz="1100" dirty="0">
                <a:solidFill>
                  <a:schemeClr val="tx1">
                    <a:lumMod val="75000"/>
                    <a:lumOff val="25000"/>
                  </a:schemeClr>
                </a:solidFill>
              </a:rPr>
              <a:t> = </a:t>
            </a:r>
            <a:r>
              <a:rPr lang="en-US" sz="1100" dirty="0" err="1">
                <a:solidFill>
                  <a:schemeClr val="tx1">
                    <a:lumMod val="75000"/>
                    <a:lumOff val="25000"/>
                  </a:schemeClr>
                </a:solidFill>
              </a:rPr>
              <a:t>runtime_hour</a:t>
            </a:r>
            <a:r>
              <a:rPr lang="en-US" sz="1100" dirty="0">
                <a:solidFill>
                  <a:schemeClr val="tx1">
                    <a:lumMod val="75000"/>
                    <a:lumOff val="25000"/>
                  </a:schemeClr>
                </a:solidFill>
              </a:rPr>
              <a:t> * 60 + </a:t>
            </a:r>
            <a:r>
              <a:rPr lang="en-US" sz="1100" dirty="0" err="1">
                <a:solidFill>
                  <a:schemeClr val="tx1">
                    <a:lumMod val="75000"/>
                    <a:lumOff val="25000"/>
                  </a:schemeClr>
                </a:solidFill>
              </a:rPr>
              <a:t>runtime_min</a:t>
            </a:r>
            <a:r>
              <a:rPr lang="en-US" sz="1100" dirty="0">
                <a:solidFill>
                  <a:schemeClr val="tx1">
                    <a:lumMod val="75000"/>
                    <a:lumOff val="25000"/>
                  </a:schemeClr>
                </a:solidFill>
              </a:rPr>
              <a:t>)</a:t>
            </a:r>
            <a:br>
              <a:rPr lang="en-US" sz="11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 convert </a:t>
            </a:r>
            <a:r>
              <a:rPr lang="en-US" sz="1100" dirty="0" err="1">
                <a:solidFill>
                  <a:schemeClr val="tx1">
                    <a:lumMod val="75000"/>
                    <a:lumOff val="25000"/>
                  </a:schemeClr>
                </a:solidFill>
              </a:rPr>
              <a:t>release_dte</a:t>
            </a:r>
            <a:r>
              <a:rPr lang="en-US" sz="1100" dirty="0">
                <a:solidFill>
                  <a:schemeClr val="tx1">
                    <a:lumMod val="75000"/>
                    <a:lumOff val="25000"/>
                  </a:schemeClr>
                </a:solidFill>
              </a:rPr>
              <a:t> into date object so R can compare</a:t>
            </a:r>
            <a:br>
              <a:rPr lang="en-US" sz="1100" dirty="0">
                <a:solidFill>
                  <a:schemeClr val="tx1">
                    <a:lumMod val="75000"/>
                    <a:lumOff val="25000"/>
                  </a:schemeClr>
                </a:solidFill>
              </a:rPr>
            </a:br>
            <a:r>
              <a:rPr lang="en-US" sz="1100" dirty="0" err="1">
                <a:solidFill>
                  <a:schemeClr val="tx1">
                    <a:lumMod val="75000"/>
                    <a:lumOff val="25000"/>
                  </a:schemeClr>
                </a:solidFill>
              </a:rPr>
              <a:t>Movies_clean$release_date</a:t>
            </a:r>
            <a:r>
              <a:rPr lang="en-US" sz="1100" dirty="0">
                <a:solidFill>
                  <a:schemeClr val="tx1">
                    <a:lumMod val="75000"/>
                    <a:lumOff val="25000"/>
                  </a:schemeClr>
                </a:solidFill>
              </a:rPr>
              <a:t> &lt;- </a:t>
            </a:r>
            <a:r>
              <a:rPr lang="en-US" sz="1100" dirty="0" err="1">
                <a:solidFill>
                  <a:schemeClr val="tx1">
                    <a:lumMod val="75000"/>
                    <a:lumOff val="25000"/>
                  </a:schemeClr>
                </a:solidFill>
              </a:rPr>
              <a:t>as.Date</a:t>
            </a:r>
            <a:r>
              <a:rPr lang="en-US" sz="1100" dirty="0">
                <a:solidFill>
                  <a:schemeClr val="tx1">
                    <a:lumMod val="75000"/>
                    <a:lumOff val="25000"/>
                  </a:schemeClr>
                </a:solidFill>
              </a:rPr>
              <a:t>(</a:t>
            </a:r>
            <a:r>
              <a:rPr lang="en-US" sz="1100" dirty="0" err="1">
                <a:solidFill>
                  <a:schemeClr val="tx1">
                    <a:lumMod val="75000"/>
                    <a:lumOff val="25000"/>
                  </a:schemeClr>
                </a:solidFill>
              </a:rPr>
              <a:t>Movies_clean$release_date</a:t>
            </a:r>
            <a:r>
              <a:rPr lang="en-US" sz="1100" dirty="0">
                <a:solidFill>
                  <a:schemeClr val="tx1">
                    <a:lumMod val="75000"/>
                    <a:lumOff val="25000"/>
                  </a:schemeClr>
                </a:solidFill>
              </a:rPr>
              <a:t>)</a:t>
            </a:r>
            <a:br>
              <a:rPr lang="en-US" sz="1100" dirty="0">
                <a:solidFill>
                  <a:schemeClr val="tx1">
                    <a:lumMod val="75000"/>
                    <a:lumOff val="25000"/>
                  </a:schemeClr>
                </a:solidFill>
              </a:rPr>
            </a:br>
            <a:r>
              <a:rPr lang="en-US" sz="1100" dirty="0">
                <a:solidFill>
                  <a:schemeClr val="tx1">
                    <a:lumMod val="75000"/>
                    <a:lumOff val="25000"/>
                  </a:schemeClr>
                </a:solidFill>
              </a:rPr>
              <a:t>head(</a:t>
            </a:r>
            <a:r>
              <a:rPr lang="en-US" sz="1100" dirty="0" err="1">
                <a:solidFill>
                  <a:schemeClr val="tx1">
                    <a:lumMod val="75000"/>
                    <a:lumOff val="25000"/>
                  </a:schemeClr>
                </a:solidFill>
              </a:rPr>
              <a:t>Movies_clean</a:t>
            </a:r>
            <a:r>
              <a:rPr lang="en-US" sz="1100" dirty="0">
                <a:solidFill>
                  <a:schemeClr val="tx1">
                    <a:lumMod val="75000"/>
                    <a:lumOff val="25000"/>
                  </a:schemeClr>
                </a:solidFill>
              </a:rPr>
              <a:t>) %&gt;% </a:t>
            </a:r>
            <a:r>
              <a:rPr lang="en-US" sz="1100" dirty="0" err="1">
                <a:solidFill>
                  <a:schemeClr val="tx1">
                    <a:lumMod val="75000"/>
                    <a:lumOff val="25000"/>
                  </a:schemeClr>
                </a:solidFill>
              </a:rPr>
              <a:t>knitr</a:t>
            </a:r>
            <a:r>
              <a:rPr lang="en-US" sz="1100" dirty="0">
                <a:solidFill>
                  <a:schemeClr val="tx1">
                    <a:lumMod val="75000"/>
                    <a:lumOff val="25000"/>
                  </a:schemeClr>
                </a:solidFill>
              </a:rPr>
              <a:t>::</a:t>
            </a:r>
            <a:r>
              <a:rPr lang="en-US" sz="1100" dirty="0" err="1">
                <a:solidFill>
                  <a:schemeClr val="tx1">
                    <a:lumMod val="75000"/>
                    <a:lumOff val="25000"/>
                  </a:schemeClr>
                </a:solidFill>
              </a:rPr>
              <a:t>kable</a:t>
            </a:r>
            <a:r>
              <a:rPr lang="en-US" sz="1100" dirty="0">
                <a:solidFill>
                  <a:schemeClr val="tx1">
                    <a:lumMod val="75000"/>
                    <a:lumOff val="25000"/>
                  </a:schemeClr>
                </a:solidFill>
              </a:rPr>
              <a:t>()</a:t>
            </a:r>
          </a:p>
        </p:txBody>
      </p:sp>
    </p:spTree>
    <p:extLst>
      <p:ext uri="{BB962C8B-B14F-4D97-AF65-F5344CB8AC3E}">
        <p14:creationId xmlns:p14="http://schemas.microsoft.com/office/powerpoint/2010/main" val="352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a:solidFill>
                  <a:srgbClr val="EBEBEB"/>
                </a:solidFill>
              </a:rPr>
              <a:t>Movies_clean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6356293"/>
              </p:ext>
            </p:extLst>
          </p:nvPr>
        </p:nvGraphicFramePr>
        <p:xfrm>
          <a:off x="217714" y="1860920"/>
          <a:ext cx="8585116" cy="2415846"/>
        </p:xfrm>
        <a:graphic>
          <a:graphicData uri="http://schemas.openxmlformats.org/drawingml/2006/table">
            <a:tbl>
              <a:tblPr firstRow="1" bandRow="1">
                <a:tableStyleId>{5C22544A-7EE6-4342-B048-85BDC9FD1C3A}</a:tableStyleId>
              </a:tblPr>
              <a:tblGrid>
                <a:gridCol w="329153">
                  <a:extLst>
                    <a:ext uri="{9D8B030D-6E8A-4147-A177-3AD203B41FA5}">
                      <a16:colId xmlns:a16="http://schemas.microsoft.com/office/drawing/2014/main" val="20000"/>
                    </a:ext>
                  </a:extLst>
                </a:gridCol>
                <a:gridCol w="1257949">
                  <a:extLst>
                    <a:ext uri="{9D8B030D-6E8A-4147-A177-3AD203B41FA5}">
                      <a16:colId xmlns:a16="http://schemas.microsoft.com/office/drawing/2014/main" val="20001"/>
                    </a:ext>
                  </a:extLst>
                </a:gridCol>
                <a:gridCol w="687637">
                  <a:extLst>
                    <a:ext uri="{9D8B030D-6E8A-4147-A177-3AD203B41FA5}">
                      <a16:colId xmlns:a16="http://schemas.microsoft.com/office/drawing/2014/main" val="20002"/>
                    </a:ext>
                  </a:extLst>
                </a:gridCol>
                <a:gridCol w="779969">
                  <a:extLst>
                    <a:ext uri="{9D8B030D-6E8A-4147-A177-3AD203B41FA5}">
                      <a16:colId xmlns:a16="http://schemas.microsoft.com/office/drawing/2014/main" val="20003"/>
                    </a:ext>
                  </a:extLst>
                </a:gridCol>
                <a:gridCol w="881813">
                  <a:extLst>
                    <a:ext uri="{9D8B030D-6E8A-4147-A177-3AD203B41FA5}">
                      <a16:colId xmlns:a16="http://schemas.microsoft.com/office/drawing/2014/main" val="20004"/>
                    </a:ext>
                  </a:extLst>
                </a:gridCol>
                <a:gridCol w="841075">
                  <a:extLst>
                    <a:ext uri="{9D8B030D-6E8A-4147-A177-3AD203B41FA5}">
                      <a16:colId xmlns:a16="http://schemas.microsoft.com/office/drawing/2014/main" val="20005"/>
                    </a:ext>
                  </a:extLst>
                </a:gridCol>
                <a:gridCol w="868235">
                  <a:extLst>
                    <a:ext uri="{9D8B030D-6E8A-4147-A177-3AD203B41FA5}">
                      <a16:colId xmlns:a16="http://schemas.microsoft.com/office/drawing/2014/main" val="20006"/>
                    </a:ext>
                  </a:extLst>
                </a:gridCol>
                <a:gridCol w="771823">
                  <a:extLst>
                    <a:ext uri="{9D8B030D-6E8A-4147-A177-3AD203B41FA5}">
                      <a16:colId xmlns:a16="http://schemas.microsoft.com/office/drawing/2014/main" val="20007"/>
                    </a:ext>
                  </a:extLst>
                </a:gridCol>
                <a:gridCol w="790835">
                  <a:extLst>
                    <a:ext uri="{9D8B030D-6E8A-4147-A177-3AD203B41FA5}">
                      <a16:colId xmlns:a16="http://schemas.microsoft.com/office/drawing/2014/main" val="20008"/>
                    </a:ext>
                  </a:extLst>
                </a:gridCol>
                <a:gridCol w="574930">
                  <a:extLst>
                    <a:ext uri="{9D8B030D-6E8A-4147-A177-3AD203B41FA5}">
                      <a16:colId xmlns:a16="http://schemas.microsoft.com/office/drawing/2014/main" val="20009"/>
                    </a:ext>
                  </a:extLst>
                </a:gridCol>
                <a:gridCol w="801697">
                  <a:extLst>
                    <a:ext uri="{9D8B030D-6E8A-4147-A177-3AD203B41FA5}">
                      <a16:colId xmlns:a16="http://schemas.microsoft.com/office/drawing/2014/main" val="20010"/>
                    </a:ext>
                  </a:extLst>
                </a:gridCol>
              </a:tblGrid>
              <a:tr h="285146">
                <a:tc>
                  <a:txBody>
                    <a:bodyPr/>
                    <a:lstStyle/>
                    <a:p>
                      <a:pPr marL="0" lvl="0" indent="0" algn="r">
                        <a:buNone/>
                      </a:pPr>
                      <a:r>
                        <a:rPr lang="en-US" sz="900"/>
                        <a:t>id</a:t>
                      </a:r>
                    </a:p>
                  </a:txBody>
                  <a:tcPr marL="65769" marR="65769" marT="32884" marB="32884"/>
                </a:tc>
                <a:tc>
                  <a:txBody>
                    <a:bodyPr/>
                    <a:lstStyle/>
                    <a:p>
                      <a:pPr marL="0" lvl="0" indent="0" algn="l">
                        <a:buNone/>
                      </a:pPr>
                      <a:r>
                        <a:rPr lang="en-US" sz="900"/>
                        <a:t>title</a:t>
                      </a:r>
                    </a:p>
                  </a:txBody>
                  <a:tcPr marL="65769" marR="65769" marT="32884" marB="32884"/>
                </a:tc>
                <a:tc>
                  <a:txBody>
                    <a:bodyPr/>
                    <a:lstStyle/>
                    <a:p>
                      <a:pPr marL="0" lvl="0" indent="0" algn="l">
                        <a:buNone/>
                      </a:pPr>
                      <a:r>
                        <a:rPr lang="en-US" sz="900"/>
                        <a:t>language</a:t>
                      </a:r>
                    </a:p>
                  </a:txBody>
                  <a:tcPr marL="65769" marR="65769" marT="32884" marB="32884"/>
                </a:tc>
                <a:tc>
                  <a:txBody>
                    <a:bodyPr/>
                    <a:lstStyle/>
                    <a:p>
                      <a:pPr marL="0" lvl="0" indent="0" algn="r">
                        <a:buNone/>
                      </a:pPr>
                      <a:r>
                        <a:rPr lang="en-US" sz="900"/>
                        <a:t>user_score</a:t>
                      </a:r>
                    </a:p>
                  </a:txBody>
                  <a:tcPr marL="65769" marR="65769" marT="32884" marB="32884"/>
                </a:tc>
                <a:tc>
                  <a:txBody>
                    <a:bodyPr/>
                    <a:lstStyle/>
                    <a:p>
                      <a:pPr marL="0" lvl="0" indent="0" algn="r">
                        <a:buNone/>
                      </a:pPr>
                      <a:r>
                        <a:rPr lang="en-US" sz="900"/>
                        <a:t>runtime_hour</a:t>
                      </a:r>
                    </a:p>
                  </a:txBody>
                  <a:tcPr marL="65769" marR="65769" marT="32884" marB="32884"/>
                </a:tc>
                <a:tc>
                  <a:txBody>
                    <a:bodyPr/>
                    <a:lstStyle/>
                    <a:p>
                      <a:pPr marL="0" lvl="0" indent="0" algn="r">
                        <a:buNone/>
                      </a:pPr>
                      <a:r>
                        <a:rPr lang="en-US" sz="900"/>
                        <a:t>runtime_min</a:t>
                      </a:r>
                    </a:p>
                  </a:txBody>
                  <a:tcPr marL="65769" marR="65769" marT="32884" marB="32884"/>
                </a:tc>
                <a:tc>
                  <a:txBody>
                    <a:bodyPr/>
                    <a:lstStyle/>
                    <a:p>
                      <a:pPr marL="0" lvl="0" indent="0" algn="l">
                        <a:buNone/>
                      </a:pPr>
                      <a:r>
                        <a:rPr lang="en-US" sz="900"/>
                        <a:t>release_date</a:t>
                      </a:r>
                    </a:p>
                  </a:txBody>
                  <a:tcPr marL="65769" marR="65769" marT="32884" marB="32884"/>
                </a:tc>
                <a:tc>
                  <a:txBody>
                    <a:bodyPr/>
                    <a:lstStyle/>
                    <a:p>
                      <a:pPr marL="0" lvl="0" indent="0" algn="r">
                        <a:buNone/>
                      </a:pPr>
                      <a:r>
                        <a:rPr lang="en-US" sz="900"/>
                        <a:t>vote_count</a:t>
                      </a:r>
                    </a:p>
                  </a:txBody>
                  <a:tcPr marL="65769" marR="65769" marT="32884" marB="32884"/>
                </a:tc>
                <a:tc>
                  <a:txBody>
                    <a:bodyPr/>
                    <a:lstStyle/>
                    <a:p>
                      <a:pPr marL="0" lvl="0" indent="0" algn="l">
                        <a:buNone/>
                      </a:pPr>
                      <a:r>
                        <a:rPr lang="en-US" sz="900"/>
                        <a:t>genre_rank</a:t>
                      </a:r>
                    </a:p>
                  </a:txBody>
                  <a:tcPr marL="65769" marR="65769" marT="32884" marB="32884"/>
                </a:tc>
                <a:tc>
                  <a:txBody>
                    <a:bodyPr/>
                    <a:lstStyle/>
                    <a:p>
                      <a:pPr marL="0" lvl="0" indent="0" algn="l">
                        <a:buNone/>
                      </a:pPr>
                      <a:r>
                        <a:rPr lang="en-US" sz="900"/>
                        <a:t>genres</a:t>
                      </a:r>
                    </a:p>
                  </a:txBody>
                  <a:tcPr marL="65769" marR="65769" marT="32884" marB="32884"/>
                </a:tc>
                <a:tc>
                  <a:txBody>
                    <a:bodyPr/>
                    <a:lstStyle/>
                    <a:p>
                      <a:pPr marL="0" lvl="0" indent="0" algn="r">
                        <a:buNone/>
                      </a:pPr>
                      <a:r>
                        <a:rPr lang="en-US" sz="900"/>
                        <a:t>total_length</a:t>
                      </a:r>
                    </a:p>
                  </a:txBody>
                  <a:tcPr marL="65769" marR="65769" marT="32884" marB="32884"/>
                </a:tc>
                <a:extLst>
                  <a:ext uri="{0D108BD9-81ED-4DB2-BD59-A6C34878D82A}">
                    <a16:rowId xmlns:a16="http://schemas.microsoft.com/office/drawing/2014/main" val="10000"/>
                  </a:ext>
                </a:extLst>
              </a:tr>
              <a:tr h="440116">
                <a:tc>
                  <a:txBody>
                    <a:bodyPr/>
                    <a:lstStyle/>
                    <a:p>
                      <a:pPr marL="0" lvl="0" indent="0" algn="r">
                        <a:buNone/>
                      </a:pPr>
                      <a:r>
                        <a:rPr lang="en-US" sz="900"/>
                        <a:t>1</a:t>
                      </a:r>
                    </a:p>
                  </a:txBody>
                  <a:tcPr marL="65769" marR="65769" marT="32884" marB="32884"/>
                </a:tc>
                <a:tc>
                  <a:txBody>
                    <a:bodyPr/>
                    <a:lstStyle/>
                    <a:p>
                      <a:pPr marL="0" lvl="0" indent="0" algn="l">
                        <a:buNone/>
                      </a:pPr>
                      <a:r>
                        <a:rPr lang="en-US" sz="900"/>
                        <a:t>The Shawshank Redemption</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a:t>8.7</a:t>
                      </a:r>
                    </a:p>
                  </a:txBody>
                  <a:tcPr marL="65769" marR="65769" marT="32884" marB="32884"/>
                </a:tc>
                <a:tc>
                  <a:txBody>
                    <a:bodyPr/>
                    <a:lstStyle/>
                    <a:p>
                      <a:pPr marL="0" lvl="0" indent="0" algn="r">
                        <a:buNone/>
                      </a:pPr>
                      <a:r>
                        <a:rPr lang="en-US" sz="900"/>
                        <a:t>2</a:t>
                      </a:r>
                    </a:p>
                  </a:txBody>
                  <a:tcPr marL="65769" marR="65769" marT="32884" marB="32884"/>
                </a:tc>
                <a:tc>
                  <a:txBody>
                    <a:bodyPr/>
                    <a:lstStyle/>
                    <a:p>
                      <a:pPr marL="0" lvl="0" indent="0" algn="r">
                        <a:buNone/>
                      </a:pPr>
                      <a:r>
                        <a:rPr lang="en-US" sz="900" dirty="0"/>
                        <a:t>22</a:t>
                      </a:r>
                    </a:p>
                  </a:txBody>
                  <a:tcPr marL="65769" marR="65769" marT="32884" marB="32884"/>
                </a:tc>
                <a:tc>
                  <a:txBody>
                    <a:bodyPr/>
                    <a:lstStyle/>
                    <a:p>
                      <a:pPr marL="0" lvl="0" indent="0" algn="l">
                        <a:buNone/>
                      </a:pPr>
                      <a:r>
                        <a:rPr lang="en-US" sz="900" dirty="0"/>
                        <a:t>1994-09-23</a:t>
                      </a:r>
                    </a:p>
                  </a:txBody>
                  <a:tcPr marL="65769" marR="65769" marT="32884" marB="32884"/>
                </a:tc>
                <a:tc>
                  <a:txBody>
                    <a:bodyPr/>
                    <a:lstStyle/>
                    <a:p>
                      <a:pPr marL="0" lvl="0" indent="0" algn="r">
                        <a:buNone/>
                      </a:pPr>
                      <a:r>
                        <a:rPr lang="en-US" sz="900"/>
                        <a:t>27070</a:t>
                      </a:r>
                    </a:p>
                  </a:txBody>
                  <a:tcPr marL="65769" marR="65769" marT="32884" marB="32884"/>
                </a:tc>
                <a:tc>
                  <a:txBody>
                    <a:bodyPr/>
                    <a:lstStyle/>
                    <a:p>
                      <a:pPr marL="0" lvl="0" indent="0" algn="l">
                        <a:buNone/>
                      </a:pPr>
                      <a:r>
                        <a:rPr lang="en-US" sz="900"/>
                        <a:t>genres_1</a:t>
                      </a:r>
                    </a:p>
                  </a:txBody>
                  <a:tcPr marL="65769" marR="65769" marT="32884" marB="32884"/>
                </a:tc>
                <a:tc>
                  <a:txBody>
                    <a:bodyPr/>
                    <a:lstStyle/>
                    <a:p>
                      <a:pPr marL="0" lvl="0" indent="0" algn="l">
                        <a:buNone/>
                      </a:pPr>
                      <a:r>
                        <a:rPr lang="en-US" sz="900"/>
                        <a:t>Drama</a:t>
                      </a:r>
                    </a:p>
                  </a:txBody>
                  <a:tcPr marL="65769" marR="65769" marT="32884" marB="32884"/>
                </a:tc>
                <a:tc>
                  <a:txBody>
                    <a:bodyPr/>
                    <a:lstStyle/>
                    <a:p>
                      <a:pPr marL="0" lvl="0" indent="0" algn="r">
                        <a:buNone/>
                      </a:pPr>
                      <a:r>
                        <a:rPr lang="en-US" sz="900"/>
                        <a:t>142</a:t>
                      </a:r>
                    </a:p>
                  </a:txBody>
                  <a:tcPr marL="65769" marR="65769" marT="32884" marB="32884"/>
                </a:tc>
                <a:extLst>
                  <a:ext uri="{0D108BD9-81ED-4DB2-BD59-A6C34878D82A}">
                    <a16:rowId xmlns:a16="http://schemas.microsoft.com/office/drawing/2014/main" val="10001"/>
                  </a:ext>
                </a:extLst>
              </a:tr>
              <a:tr h="440116">
                <a:tc>
                  <a:txBody>
                    <a:bodyPr/>
                    <a:lstStyle/>
                    <a:p>
                      <a:pPr marL="0" lvl="0" indent="0" algn="r">
                        <a:buNone/>
                      </a:pPr>
                      <a:r>
                        <a:rPr lang="en-US" sz="900"/>
                        <a:t>1</a:t>
                      </a:r>
                    </a:p>
                  </a:txBody>
                  <a:tcPr marL="65769" marR="65769" marT="32884" marB="32884"/>
                </a:tc>
                <a:tc>
                  <a:txBody>
                    <a:bodyPr/>
                    <a:lstStyle/>
                    <a:p>
                      <a:pPr marL="0" lvl="0" indent="0" algn="l">
                        <a:buNone/>
                      </a:pPr>
                      <a:r>
                        <a:rPr lang="en-US" sz="900"/>
                        <a:t>The Shawshank Redemption</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dirty="0"/>
                        <a:t>8.7</a:t>
                      </a:r>
                    </a:p>
                  </a:txBody>
                  <a:tcPr marL="65769" marR="65769" marT="32884" marB="32884"/>
                </a:tc>
                <a:tc>
                  <a:txBody>
                    <a:bodyPr/>
                    <a:lstStyle/>
                    <a:p>
                      <a:pPr marL="0" lvl="0" indent="0" algn="r">
                        <a:buNone/>
                      </a:pPr>
                      <a:r>
                        <a:rPr lang="en-US" sz="900"/>
                        <a:t>2</a:t>
                      </a:r>
                    </a:p>
                  </a:txBody>
                  <a:tcPr marL="65769" marR="65769" marT="32884" marB="32884"/>
                </a:tc>
                <a:tc>
                  <a:txBody>
                    <a:bodyPr/>
                    <a:lstStyle/>
                    <a:p>
                      <a:pPr marL="0" lvl="0" indent="0" algn="r">
                        <a:buNone/>
                      </a:pPr>
                      <a:r>
                        <a:rPr lang="en-US" sz="900"/>
                        <a:t>22</a:t>
                      </a:r>
                    </a:p>
                  </a:txBody>
                  <a:tcPr marL="65769" marR="65769" marT="32884" marB="32884"/>
                </a:tc>
                <a:tc>
                  <a:txBody>
                    <a:bodyPr/>
                    <a:lstStyle/>
                    <a:p>
                      <a:pPr marL="0" lvl="0" indent="0" algn="l">
                        <a:buNone/>
                      </a:pPr>
                      <a:r>
                        <a:rPr lang="en-US" sz="900" dirty="0"/>
                        <a:t>1994-09-23</a:t>
                      </a:r>
                    </a:p>
                  </a:txBody>
                  <a:tcPr marL="65769" marR="65769" marT="32884" marB="32884"/>
                </a:tc>
                <a:tc>
                  <a:txBody>
                    <a:bodyPr/>
                    <a:lstStyle/>
                    <a:p>
                      <a:pPr marL="0" lvl="0" indent="0" algn="r">
                        <a:buNone/>
                      </a:pPr>
                      <a:r>
                        <a:rPr lang="en-US" sz="900"/>
                        <a:t>27070</a:t>
                      </a:r>
                    </a:p>
                  </a:txBody>
                  <a:tcPr marL="65769" marR="65769" marT="32884" marB="32884"/>
                </a:tc>
                <a:tc>
                  <a:txBody>
                    <a:bodyPr/>
                    <a:lstStyle/>
                    <a:p>
                      <a:pPr marL="0" lvl="0" indent="0" algn="l">
                        <a:buNone/>
                      </a:pPr>
                      <a:r>
                        <a:rPr lang="en-US" sz="900"/>
                        <a:t>genres_2</a:t>
                      </a:r>
                    </a:p>
                  </a:txBody>
                  <a:tcPr marL="65769" marR="65769" marT="32884" marB="32884"/>
                </a:tc>
                <a:tc>
                  <a:txBody>
                    <a:bodyPr/>
                    <a:lstStyle/>
                    <a:p>
                      <a:pPr marL="0" lvl="0" indent="0" algn="l">
                        <a:buNone/>
                      </a:pPr>
                      <a:r>
                        <a:rPr lang="en-US" sz="900"/>
                        <a:t>Crime</a:t>
                      </a:r>
                    </a:p>
                  </a:txBody>
                  <a:tcPr marL="65769" marR="65769" marT="32884" marB="32884"/>
                </a:tc>
                <a:tc>
                  <a:txBody>
                    <a:bodyPr/>
                    <a:lstStyle/>
                    <a:p>
                      <a:pPr marL="0" lvl="0" indent="0" algn="r">
                        <a:buNone/>
                      </a:pPr>
                      <a:r>
                        <a:rPr lang="en-US" sz="900"/>
                        <a:t>142</a:t>
                      </a:r>
                    </a:p>
                  </a:txBody>
                  <a:tcPr marL="65769" marR="65769" marT="32884" marB="32884"/>
                </a:tc>
                <a:extLst>
                  <a:ext uri="{0D108BD9-81ED-4DB2-BD59-A6C34878D82A}">
                    <a16:rowId xmlns:a16="http://schemas.microsoft.com/office/drawing/2014/main" val="10002"/>
                  </a:ext>
                </a:extLst>
              </a:tr>
              <a:tr h="285146">
                <a:tc>
                  <a:txBody>
                    <a:bodyPr/>
                    <a:lstStyle/>
                    <a:p>
                      <a:pPr marL="0" lvl="0" indent="0" algn="r">
                        <a:buNone/>
                      </a:pPr>
                      <a:r>
                        <a:rPr lang="en-US" sz="900"/>
                        <a:t>2</a:t>
                      </a:r>
                    </a:p>
                  </a:txBody>
                  <a:tcPr marL="65769" marR="65769" marT="32884" marB="32884"/>
                </a:tc>
                <a:tc>
                  <a:txBody>
                    <a:bodyPr/>
                    <a:lstStyle/>
                    <a:p>
                      <a:pPr marL="0" lvl="0" indent="0" algn="l">
                        <a:buNone/>
                      </a:pPr>
                      <a:r>
                        <a:rPr lang="en-US" sz="900"/>
                        <a:t>The Godfather</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a:t>8.7</a:t>
                      </a:r>
                    </a:p>
                  </a:txBody>
                  <a:tcPr marL="65769" marR="65769" marT="32884" marB="32884"/>
                </a:tc>
                <a:tc>
                  <a:txBody>
                    <a:bodyPr/>
                    <a:lstStyle/>
                    <a:p>
                      <a:pPr marL="0" lvl="0" indent="0" algn="r">
                        <a:buNone/>
                      </a:pPr>
                      <a:r>
                        <a:rPr lang="en-US" sz="900"/>
                        <a:t>2</a:t>
                      </a:r>
                    </a:p>
                  </a:txBody>
                  <a:tcPr marL="65769" marR="65769" marT="32884" marB="32884"/>
                </a:tc>
                <a:tc>
                  <a:txBody>
                    <a:bodyPr/>
                    <a:lstStyle/>
                    <a:p>
                      <a:pPr marL="0" lvl="0" indent="0" algn="r">
                        <a:buNone/>
                      </a:pPr>
                      <a:r>
                        <a:rPr lang="en-US" sz="900"/>
                        <a:t>55</a:t>
                      </a:r>
                    </a:p>
                  </a:txBody>
                  <a:tcPr marL="65769" marR="65769" marT="32884" marB="32884"/>
                </a:tc>
                <a:tc>
                  <a:txBody>
                    <a:bodyPr/>
                    <a:lstStyle/>
                    <a:p>
                      <a:pPr marL="0" lvl="0" indent="0" algn="l">
                        <a:buNone/>
                      </a:pPr>
                      <a:r>
                        <a:rPr lang="en-US" sz="900"/>
                        <a:t>1972-03-14</a:t>
                      </a:r>
                    </a:p>
                  </a:txBody>
                  <a:tcPr marL="65769" marR="65769" marT="32884" marB="32884"/>
                </a:tc>
                <a:tc>
                  <a:txBody>
                    <a:bodyPr/>
                    <a:lstStyle/>
                    <a:p>
                      <a:pPr marL="0" lvl="0" indent="0" algn="r">
                        <a:buNone/>
                      </a:pPr>
                      <a:r>
                        <a:rPr lang="en-US" sz="900"/>
                        <a:t>20563</a:t>
                      </a:r>
                    </a:p>
                  </a:txBody>
                  <a:tcPr marL="65769" marR="65769" marT="32884" marB="32884"/>
                </a:tc>
                <a:tc>
                  <a:txBody>
                    <a:bodyPr/>
                    <a:lstStyle/>
                    <a:p>
                      <a:pPr marL="0" lvl="0" indent="0" algn="l">
                        <a:buNone/>
                      </a:pPr>
                      <a:r>
                        <a:rPr lang="en-US" sz="900"/>
                        <a:t>genres_1</a:t>
                      </a:r>
                    </a:p>
                  </a:txBody>
                  <a:tcPr marL="65769" marR="65769" marT="32884" marB="32884"/>
                </a:tc>
                <a:tc>
                  <a:txBody>
                    <a:bodyPr/>
                    <a:lstStyle/>
                    <a:p>
                      <a:pPr marL="0" lvl="0" indent="0" algn="l">
                        <a:buNone/>
                      </a:pPr>
                      <a:r>
                        <a:rPr lang="en-US" sz="900"/>
                        <a:t>Drama</a:t>
                      </a:r>
                    </a:p>
                  </a:txBody>
                  <a:tcPr marL="65769" marR="65769" marT="32884" marB="32884"/>
                </a:tc>
                <a:tc>
                  <a:txBody>
                    <a:bodyPr/>
                    <a:lstStyle/>
                    <a:p>
                      <a:pPr marL="0" lvl="0" indent="0" algn="r">
                        <a:buNone/>
                      </a:pPr>
                      <a:r>
                        <a:rPr lang="en-US" sz="900"/>
                        <a:t>175</a:t>
                      </a:r>
                    </a:p>
                  </a:txBody>
                  <a:tcPr marL="65769" marR="65769" marT="32884" marB="32884"/>
                </a:tc>
                <a:extLst>
                  <a:ext uri="{0D108BD9-81ED-4DB2-BD59-A6C34878D82A}">
                    <a16:rowId xmlns:a16="http://schemas.microsoft.com/office/drawing/2014/main" val="10003"/>
                  </a:ext>
                </a:extLst>
              </a:tr>
              <a:tr h="285146">
                <a:tc>
                  <a:txBody>
                    <a:bodyPr/>
                    <a:lstStyle/>
                    <a:p>
                      <a:pPr marL="0" lvl="0" indent="0" algn="r">
                        <a:buNone/>
                      </a:pPr>
                      <a:r>
                        <a:rPr lang="en-US" sz="900"/>
                        <a:t>2</a:t>
                      </a:r>
                    </a:p>
                  </a:txBody>
                  <a:tcPr marL="65769" marR="65769" marT="32884" marB="32884"/>
                </a:tc>
                <a:tc>
                  <a:txBody>
                    <a:bodyPr/>
                    <a:lstStyle/>
                    <a:p>
                      <a:pPr marL="0" lvl="0" indent="0" algn="l">
                        <a:buNone/>
                      </a:pPr>
                      <a:r>
                        <a:rPr lang="en-US" sz="900"/>
                        <a:t>The Godfather</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a:t>8.7</a:t>
                      </a:r>
                    </a:p>
                  </a:txBody>
                  <a:tcPr marL="65769" marR="65769" marT="32884" marB="32884"/>
                </a:tc>
                <a:tc>
                  <a:txBody>
                    <a:bodyPr/>
                    <a:lstStyle/>
                    <a:p>
                      <a:pPr marL="0" lvl="0" indent="0" algn="r">
                        <a:buNone/>
                      </a:pPr>
                      <a:r>
                        <a:rPr lang="en-US" sz="900"/>
                        <a:t>2</a:t>
                      </a:r>
                    </a:p>
                  </a:txBody>
                  <a:tcPr marL="65769" marR="65769" marT="32884" marB="32884"/>
                </a:tc>
                <a:tc>
                  <a:txBody>
                    <a:bodyPr/>
                    <a:lstStyle/>
                    <a:p>
                      <a:pPr marL="0" lvl="0" indent="0" algn="r">
                        <a:buNone/>
                      </a:pPr>
                      <a:r>
                        <a:rPr lang="en-US" sz="900"/>
                        <a:t>55</a:t>
                      </a:r>
                    </a:p>
                  </a:txBody>
                  <a:tcPr marL="65769" marR="65769" marT="32884" marB="32884"/>
                </a:tc>
                <a:tc>
                  <a:txBody>
                    <a:bodyPr/>
                    <a:lstStyle/>
                    <a:p>
                      <a:pPr marL="0" lvl="0" indent="0" algn="l">
                        <a:buNone/>
                      </a:pPr>
                      <a:r>
                        <a:rPr lang="en-US" sz="900"/>
                        <a:t>1972-03-14</a:t>
                      </a:r>
                    </a:p>
                  </a:txBody>
                  <a:tcPr marL="65769" marR="65769" marT="32884" marB="32884"/>
                </a:tc>
                <a:tc>
                  <a:txBody>
                    <a:bodyPr/>
                    <a:lstStyle/>
                    <a:p>
                      <a:pPr marL="0" lvl="0" indent="0" algn="r">
                        <a:buNone/>
                      </a:pPr>
                      <a:r>
                        <a:rPr lang="en-US" sz="900"/>
                        <a:t>20563</a:t>
                      </a:r>
                    </a:p>
                  </a:txBody>
                  <a:tcPr marL="65769" marR="65769" marT="32884" marB="32884"/>
                </a:tc>
                <a:tc>
                  <a:txBody>
                    <a:bodyPr/>
                    <a:lstStyle/>
                    <a:p>
                      <a:pPr marL="0" lvl="0" indent="0" algn="l">
                        <a:buNone/>
                      </a:pPr>
                      <a:r>
                        <a:rPr lang="en-US" sz="900"/>
                        <a:t>genres_2</a:t>
                      </a:r>
                    </a:p>
                  </a:txBody>
                  <a:tcPr marL="65769" marR="65769" marT="32884" marB="32884"/>
                </a:tc>
                <a:tc>
                  <a:txBody>
                    <a:bodyPr/>
                    <a:lstStyle/>
                    <a:p>
                      <a:pPr marL="0" lvl="0" indent="0" algn="l">
                        <a:buNone/>
                      </a:pPr>
                      <a:r>
                        <a:rPr lang="en-US" sz="900"/>
                        <a:t>Crime</a:t>
                      </a:r>
                    </a:p>
                  </a:txBody>
                  <a:tcPr marL="65769" marR="65769" marT="32884" marB="32884"/>
                </a:tc>
                <a:tc>
                  <a:txBody>
                    <a:bodyPr/>
                    <a:lstStyle/>
                    <a:p>
                      <a:pPr marL="0" lvl="0" indent="0" algn="r">
                        <a:buNone/>
                      </a:pPr>
                      <a:r>
                        <a:rPr lang="en-US" sz="900"/>
                        <a:t>175</a:t>
                      </a:r>
                    </a:p>
                  </a:txBody>
                  <a:tcPr marL="65769" marR="65769" marT="32884" marB="32884"/>
                </a:tc>
                <a:extLst>
                  <a:ext uri="{0D108BD9-81ED-4DB2-BD59-A6C34878D82A}">
                    <a16:rowId xmlns:a16="http://schemas.microsoft.com/office/drawing/2014/main" val="10004"/>
                  </a:ext>
                </a:extLst>
              </a:tr>
              <a:tr h="285146">
                <a:tc>
                  <a:txBody>
                    <a:bodyPr/>
                    <a:lstStyle/>
                    <a:p>
                      <a:pPr marL="0" lvl="0" indent="0" algn="r">
                        <a:buNone/>
                      </a:pPr>
                      <a:r>
                        <a:rPr lang="en-US" sz="900"/>
                        <a:t>3</a:t>
                      </a:r>
                    </a:p>
                  </a:txBody>
                  <a:tcPr marL="65769" marR="65769" marT="32884" marB="32884"/>
                </a:tc>
                <a:tc>
                  <a:txBody>
                    <a:bodyPr/>
                    <a:lstStyle/>
                    <a:p>
                      <a:pPr marL="0" lvl="0" indent="0" algn="l">
                        <a:buNone/>
                      </a:pPr>
                      <a:r>
                        <a:rPr lang="en-US" sz="900"/>
                        <a:t>The Godfather Part II</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a:t>8.6</a:t>
                      </a:r>
                    </a:p>
                  </a:txBody>
                  <a:tcPr marL="65769" marR="65769" marT="32884" marB="32884"/>
                </a:tc>
                <a:tc>
                  <a:txBody>
                    <a:bodyPr/>
                    <a:lstStyle/>
                    <a:p>
                      <a:pPr marL="0" lvl="0" indent="0" algn="r">
                        <a:buNone/>
                      </a:pPr>
                      <a:r>
                        <a:rPr lang="en-US" sz="900"/>
                        <a:t>3</a:t>
                      </a:r>
                    </a:p>
                  </a:txBody>
                  <a:tcPr marL="65769" marR="65769" marT="32884" marB="32884"/>
                </a:tc>
                <a:tc>
                  <a:txBody>
                    <a:bodyPr/>
                    <a:lstStyle/>
                    <a:p>
                      <a:pPr marL="0" lvl="0" indent="0" algn="r">
                        <a:buNone/>
                      </a:pPr>
                      <a:r>
                        <a:rPr lang="en-US" sz="900"/>
                        <a:t>22</a:t>
                      </a:r>
                    </a:p>
                  </a:txBody>
                  <a:tcPr marL="65769" marR="65769" marT="32884" marB="32884"/>
                </a:tc>
                <a:tc>
                  <a:txBody>
                    <a:bodyPr/>
                    <a:lstStyle/>
                    <a:p>
                      <a:pPr marL="0" lvl="0" indent="0" algn="l">
                        <a:buNone/>
                      </a:pPr>
                      <a:r>
                        <a:rPr lang="en-US" sz="900"/>
                        <a:t>1974-12-20</a:t>
                      </a:r>
                    </a:p>
                  </a:txBody>
                  <a:tcPr marL="65769" marR="65769" marT="32884" marB="32884"/>
                </a:tc>
                <a:tc>
                  <a:txBody>
                    <a:bodyPr/>
                    <a:lstStyle/>
                    <a:p>
                      <a:pPr marL="0" lvl="0" indent="0" algn="r">
                        <a:buNone/>
                      </a:pPr>
                      <a:r>
                        <a:rPr lang="en-US" sz="900"/>
                        <a:t>12403</a:t>
                      </a:r>
                    </a:p>
                  </a:txBody>
                  <a:tcPr marL="65769" marR="65769" marT="32884" marB="32884"/>
                </a:tc>
                <a:tc>
                  <a:txBody>
                    <a:bodyPr/>
                    <a:lstStyle/>
                    <a:p>
                      <a:pPr marL="0" lvl="0" indent="0" algn="l">
                        <a:buNone/>
                      </a:pPr>
                      <a:r>
                        <a:rPr lang="en-US" sz="900"/>
                        <a:t>genres_1</a:t>
                      </a:r>
                    </a:p>
                  </a:txBody>
                  <a:tcPr marL="65769" marR="65769" marT="32884" marB="32884"/>
                </a:tc>
                <a:tc>
                  <a:txBody>
                    <a:bodyPr/>
                    <a:lstStyle/>
                    <a:p>
                      <a:pPr marL="0" lvl="0" indent="0" algn="l">
                        <a:buNone/>
                      </a:pPr>
                      <a:r>
                        <a:rPr lang="en-US" sz="900"/>
                        <a:t>Drama</a:t>
                      </a:r>
                    </a:p>
                  </a:txBody>
                  <a:tcPr marL="65769" marR="65769" marT="32884" marB="32884"/>
                </a:tc>
                <a:tc>
                  <a:txBody>
                    <a:bodyPr/>
                    <a:lstStyle/>
                    <a:p>
                      <a:pPr marL="0" lvl="0" indent="0" algn="r">
                        <a:buNone/>
                      </a:pPr>
                      <a:r>
                        <a:rPr lang="en-US" sz="900"/>
                        <a:t>202</a:t>
                      </a:r>
                    </a:p>
                  </a:txBody>
                  <a:tcPr marL="65769" marR="65769" marT="32884" marB="32884"/>
                </a:tc>
                <a:extLst>
                  <a:ext uri="{0D108BD9-81ED-4DB2-BD59-A6C34878D82A}">
                    <a16:rowId xmlns:a16="http://schemas.microsoft.com/office/drawing/2014/main" val="10005"/>
                  </a:ext>
                </a:extLst>
              </a:tr>
              <a:tr h="285146">
                <a:tc>
                  <a:txBody>
                    <a:bodyPr/>
                    <a:lstStyle/>
                    <a:p>
                      <a:pPr marL="0" lvl="0" indent="0" algn="r">
                        <a:buNone/>
                      </a:pPr>
                      <a:r>
                        <a:rPr lang="en-US" sz="900"/>
                        <a:t>3</a:t>
                      </a:r>
                    </a:p>
                  </a:txBody>
                  <a:tcPr marL="65769" marR="65769" marT="32884" marB="32884"/>
                </a:tc>
                <a:tc>
                  <a:txBody>
                    <a:bodyPr/>
                    <a:lstStyle/>
                    <a:p>
                      <a:pPr marL="0" lvl="0" indent="0" algn="l">
                        <a:buNone/>
                      </a:pPr>
                      <a:r>
                        <a:rPr lang="en-US" sz="900"/>
                        <a:t>The Godfather Part II</a:t>
                      </a:r>
                    </a:p>
                  </a:txBody>
                  <a:tcPr marL="65769" marR="65769" marT="32884" marB="32884"/>
                </a:tc>
                <a:tc>
                  <a:txBody>
                    <a:bodyPr/>
                    <a:lstStyle/>
                    <a:p>
                      <a:pPr marL="0" lvl="0" indent="0" algn="l">
                        <a:buNone/>
                      </a:pPr>
                      <a:r>
                        <a:rPr lang="en-US" sz="900"/>
                        <a:t>en</a:t>
                      </a:r>
                    </a:p>
                  </a:txBody>
                  <a:tcPr marL="65769" marR="65769" marT="32884" marB="32884"/>
                </a:tc>
                <a:tc>
                  <a:txBody>
                    <a:bodyPr/>
                    <a:lstStyle/>
                    <a:p>
                      <a:pPr marL="0" lvl="0" indent="0" algn="r">
                        <a:buNone/>
                      </a:pPr>
                      <a:r>
                        <a:rPr lang="en-US" sz="900"/>
                        <a:t>8.6</a:t>
                      </a:r>
                    </a:p>
                  </a:txBody>
                  <a:tcPr marL="65769" marR="65769" marT="32884" marB="32884"/>
                </a:tc>
                <a:tc>
                  <a:txBody>
                    <a:bodyPr/>
                    <a:lstStyle/>
                    <a:p>
                      <a:pPr marL="0" lvl="0" indent="0" algn="r">
                        <a:buNone/>
                      </a:pPr>
                      <a:r>
                        <a:rPr lang="en-US" sz="900"/>
                        <a:t>3</a:t>
                      </a:r>
                    </a:p>
                  </a:txBody>
                  <a:tcPr marL="65769" marR="65769" marT="32884" marB="32884"/>
                </a:tc>
                <a:tc>
                  <a:txBody>
                    <a:bodyPr/>
                    <a:lstStyle/>
                    <a:p>
                      <a:pPr marL="0" lvl="0" indent="0" algn="r">
                        <a:buNone/>
                      </a:pPr>
                      <a:r>
                        <a:rPr lang="en-US" sz="900"/>
                        <a:t>22</a:t>
                      </a:r>
                    </a:p>
                  </a:txBody>
                  <a:tcPr marL="65769" marR="65769" marT="32884" marB="32884"/>
                </a:tc>
                <a:tc>
                  <a:txBody>
                    <a:bodyPr/>
                    <a:lstStyle/>
                    <a:p>
                      <a:pPr marL="0" lvl="0" indent="0" algn="l">
                        <a:buNone/>
                      </a:pPr>
                      <a:r>
                        <a:rPr lang="en-US" sz="900"/>
                        <a:t>1974-12-20</a:t>
                      </a:r>
                    </a:p>
                  </a:txBody>
                  <a:tcPr marL="65769" marR="65769" marT="32884" marB="32884"/>
                </a:tc>
                <a:tc>
                  <a:txBody>
                    <a:bodyPr/>
                    <a:lstStyle/>
                    <a:p>
                      <a:pPr marL="0" lvl="0" indent="0" algn="r">
                        <a:buNone/>
                      </a:pPr>
                      <a:r>
                        <a:rPr lang="en-US" sz="900"/>
                        <a:t>12403</a:t>
                      </a:r>
                    </a:p>
                  </a:txBody>
                  <a:tcPr marL="65769" marR="65769" marT="32884" marB="32884"/>
                </a:tc>
                <a:tc>
                  <a:txBody>
                    <a:bodyPr/>
                    <a:lstStyle/>
                    <a:p>
                      <a:pPr marL="0" lvl="0" indent="0" algn="l">
                        <a:buNone/>
                      </a:pPr>
                      <a:r>
                        <a:rPr lang="en-US" sz="900"/>
                        <a:t>genres_2</a:t>
                      </a:r>
                    </a:p>
                  </a:txBody>
                  <a:tcPr marL="65769" marR="65769" marT="32884" marB="32884"/>
                </a:tc>
                <a:tc>
                  <a:txBody>
                    <a:bodyPr/>
                    <a:lstStyle/>
                    <a:p>
                      <a:pPr marL="0" lvl="0" indent="0" algn="l">
                        <a:buNone/>
                      </a:pPr>
                      <a:r>
                        <a:rPr lang="en-US" sz="900"/>
                        <a:t>Crime</a:t>
                      </a:r>
                    </a:p>
                  </a:txBody>
                  <a:tcPr marL="65769" marR="65769" marT="32884" marB="32884"/>
                </a:tc>
                <a:tc>
                  <a:txBody>
                    <a:bodyPr/>
                    <a:lstStyle/>
                    <a:p>
                      <a:pPr marL="0" lvl="0" indent="0" algn="r">
                        <a:buNone/>
                      </a:pPr>
                      <a:r>
                        <a:rPr lang="en-US" sz="900" dirty="0"/>
                        <a:t>202</a:t>
                      </a:r>
                    </a:p>
                  </a:txBody>
                  <a:tcPr marL="65769" marR="65769" marT="32884" marB="32884"/>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25" name="Rectangle 2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4" name="Rectangle 3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b="0" i="0" kern="1200">
                <a:solidFill>
                  <a:srgbClr val="EBEBEB"/>
                </a:solidFill>
                <a:latin typeface="+mj-lt"/>
                <a:ea typeface="+mj-ea"/>
                <a:cs typeface="+mj-cs"/>
              </a:rPr>
              <a:t>MoreInfo</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0923596"/>
              </p:ext>
            </p:extLst>
          </p:nvPr>
        </p:nvGraphicFramePr>
        <p:xfrm>
          <a:off x="2130241" y="1786435"/>
          <a:ext cx="4619103" cy="1533070"/>
        </p:xfrm>
        <a:graphic>
          <a:graphicData uri="http://schemas.openxmlformats.org/drawingml/2006/table">
            <a:tbl>
              <a:tblPr firstRow="1" bandRow="1">
                <a:tableStyleId>{5C22544A-7EE6-4342-B048-85BDC9FD1C3A}</a:tableStyleId>
              </a:tblPr>
              <a:tblGrid>
                <a:gridCol w="655704">
                  <a:extLst>
                    <a:ext uri="{9D8B030D-6E8A-4147-A177-3AD203B41FA5}">
                      <a16:colId xmlns:a16="http://schemas.microsoft.com/office/drawing/2014/main" val="20000"/>
                    </a:ext>
                  </a:extLst>
                </a:gridCol>
                <a:gridCol w="922622">
                  <a:extLst>
                    <a:ext uri="{9D8B030D-6E8A-4147-A177-3AD203B41FA5}">
                      <a16:colId xmlns:a16="http://schemas.microsoft.com/office/drawing/2014/main" val="20001"/>
                    </a:ext>
                  </a:extLst>
                </a:gridCol>
                <a:gridCol w="1049081">
                  <a:extLst>
                    <a:ext uri="{9D8B030D-6E8A-4147-A177-3AD203B41FA5}">
                      <a16:colId xmlns:a16="http://schemas.microsoft.com/office/drawing/2014/main" val="20002"/>
                    </a:ext>
                  </a:extLst>
                </a:gridCol>
                <a:gridCol w="1121344">
                  <a:extLst>
                    <a:ext uri="{9D8B030D-6E8A-4147-A177-3AD203B41FA5}">
                      <a16:colId xmlns:a16="http://schemas.microsoft.com/office/drawing/2014/main" val="20003"/>
                    </a:ext>
                  </a:extLst>
                </a:gridCol>
                <a:gridCol w="870352">
                  <a:extLst>
                    <a:ext uri="{9D8B030D-6E8A-4147-A177-3AD203B41FA5}">
                      <a16:colId xmlns:a16="http://schemas.microsoft.com/office/drawing/2014/main" val="20004"/>
                    </a:ext>
                  </a:extLst>
                </a:gridCol>
              </a:tblGrid>
              <a:tr h="219010">
                <a:tc>
                  <a:txBody>
                    <a:bodyPr/>
                    <a:lstStyle/>
                    <a:p>
                      <a:pPr marL="0" lvl="0" indent="0" algn="r">
                        <a:buNone/>
                      </a:pPr>
                      <a:r>
                        <a:rPr lang="en-US" sz="900"/>
                        <a:t>id</a:t>
                      </a:r>
                    </a:p>
                  </a:txBody>
                  <a:tcPr marL="49775" marR="49775" marT="24887" marB="24887"/>
                </a:tc>
                <a:tc>
                  <a:txBody>
                    <a:bodyPr/>
                    <a:lstStyle/>
                    <a:p>
                      <a:pPr marL="0" lvl="0" indent="0" algn="l">
                        <a:buNone/>
                      </a:pPr>
                      <a:r>
                        <a:rPr lang="en-US" sz="900" dirty="0"/>
                        <a:t>runtime</a:t>
                      </a:r>
                    </a:p>
                  </a:txBody>
                  <a:tcPr marL="49775" marR="49775" marT="24887" marB="24887"/>
                </a:tc>
                <a:tc>
                  <a:txBody>
                    <a:bodyPr/>
                    <a:lstStyle/>
                    <a:p>
                      <a:pPr marL="0" lvl="0" indent="0" algn="l">
                        <a:buNone/>
                      </a:pPr>
                      <a:r>
                        <a:rPr lang="en-US" sz="900"/>
                        <a:t>budget</a:t>
                      </a:r>
                    </a:p>
                  </a:txBody>
                  <a:tcPr marL="49775" marR="49775" marT="24887" marB="24887"/>
                </a:tc>
                <a:tc>
                  <a:txBody>
                    <a:bodyPr/>
                    <a:lstStyle/>
                    <a:p>
                      <a:pPr marL="0" lvl="0" indent="0" algn="l">
                        <a:buNone/>
                      </a:pPr>
                      <a:r>
                        <a:rPr lang="en-US" sz="900"/>
                        <a:t>revenue</a:t>
                      </a:r>
                    </a:p>
                  </a:txBody>
                  <a:tcPr marL="49775" marR="49775" marT="24887" marB="24887"/>
                </a:tc>
                <a:tc>
                  <a:txBody>
                    <a:bodyPr/>
                    <a:lstStyle/>
                    <a:p>
                      <a:pPr marL="0" lvl="0" indent="0" algn="r">
                        <a:buNone/>
                      </a:pPr>
                      <a:r>
                        <a:rPr lang="en-US" sz="900"/>
                        <a:t>film_id</a:t>
                      </a:r>
                    </a:p>
                  </a:txBody>
                  <a:tcPr marL="49775" marR="49775" marT="24887" marB="24887"/>
                </a:tc>
                <a:extLst>
                  <a:ext uri="{0D108BD9-81ED-4DB2-BD59-A6C34878D82A}">
                    <a16:rowId xmlns:a16="http://schemas.microsoft.com/office/drawing/2014/main" val="10000"/>
                  </a:ext>
                </a:extLst>
              </a:tr>
              <a:tr h="219010">
                <a:tc>
                  <a:txBody>
                    <a:bodyPr/>
                    <a:lstStyle/>
                    <a:p>
                      <a:pPr marL="0" lvl="0" indent="0" algn="r">
                        <a:buNone/>
                      </a:pPr>
                      <a:r>
                        <a:rPr lang="en-US" sz="900"/>
                        <a:t>1</a:t>
                      </a:r>
                    </a:p>
                  </a:txBody>
                  <a:tcPr marL="49775" marR="49775" marT="24887" marB="24887"/>
                </a:tc>
                <a:tc>
                  <a:txBody>
                    <a:bodyPr/>
                    <a:lstStyle/>
                    <a:p>
                      <a:pPr marL="0" lvl="0" indent="0" algn="l">
                        <a:buNone/>
                      </a:pPr>
                      <a:r>
                        <a:rPr lang="en-US" sz="900"/>
                        <a:t>2h 22 min</a:t>
                      </a:r>
                    </a:p>
                  </a:txBody>
                  <a:tcPr marL="49775" marR="49775" marT="24887" marB="24887"/>
                </a:tc>
                <a:tc>
                  <a:txBody>
                    <a:bodyPr/>
                    <a:lstStyle/>
                    <a:p>
                      <a:pPr marL="0" lvl="0" indent="0" algn="l">
                        <a:buNone/>
                      </a:pPr>
                      <a:r>
                        <a:rPr lang="en-US" sz="900"/>
                        <a:t>$25,000,000</a:t>
                      </a:r>
                    </a:p>
                  </a:txBody>
                  <a:tcPr marL="49775" marR="49775" marT="24887" marB="24887"/>
                </a:tc>
                <a:tc>
                  <a:txBody>
                    <a:bodyPr/>
                    <a:lstStyle/>
                    <a:p>
                      <a:pPr marL="0" lvl="0" indent="0" algn="l">
                        <a:buNone/>
                      </a:pPr>
                      <a:r>
                        <a:rPr lang="en-US" sz="900"/>
                        <a:t>$28,341,469</a:t>
                      </a:r>
                    </a:p>
                  </a:txBody>
                  <a:tcPr marL="49775" marR="49775" marT="24887" marB="24887"/>
                </a:tc>
                <a:tc>
                  <a:txBody>
                    <a:bodyPr/>
                    <a:lstStyle/>
                    <a:p>
                      <a:pPr marL="0" lvl="0" indent="0" algn="r">
                        <a:buNone/>
                      </a:pPr>
                      <a:r>
                        <a:rPr lang="en-US" sz="900"/>
                        <a:t>1</a:t>
                      </a:r>
                    </a:p>
                  </a:txBody>
                  <a:tcPr marL="49775" marR="49775" marT="24887" marB="24887"/>
                </a:tc>
                <a:extLst>
                  <a:ext uri="{0D108BD9-81ED-4DB2-BD59-A6C34878D82A}">
                    <a16:rowId xmlns:a16="http://schemas.microsoft.com/office/drawing/2014/main" val="10001"/>
                  </a:ext>
                </a:extLst>
              </a:tr>
              <a:tr h="219010">
                <a:tc>
                  <a:txBody>
                    <a:bodyPr/>
                    <a:lstStyle/>
                    <a:p>
                      <a:pPr marL="0" lvl="0" indent="0" algn="r">
                        <a:buNone/>
                      </a:pPr>
                      <a:r>
                        <a:rPr lang="en-US" sz="900"/>
                        <a:t>2</a:t>
                      </a:r>
                    </a:p>
                  </a:txBody>
                  <a:tcPr marL="49775" marR="49775" marT="24887" marB="24887"/>
                </a:tc>
                <a:tc>
                  <a:txBody>
                    <a:bodyPr/>
                    <a:lstStyle/>
                    <a:p>
                      <a:pPr marL="0" lvl="0" indent="0" algn="l">
                        <a:buNone/>
                      </a:pPr>
                      <a:r>
                        <a:rPr lang="en-US" sz="900" dirty="0"/>
                        <a:t>2h 55 min</a:t>
                      </a:r>
                    </a:p>
                  </a:txBody>
                  <a:tcPr marL="49775" marR="49775" marT="24887" marB="24887"/>
                </a:tc>
                <a:tc>
                  <a:txBody>
                    <a:bodyPr/>
                    <a:lstStyle/>
                    <a:p>
                      <a:pPr marL="0" lvl="0" indent="0" algn="l">
                        <a:buNone/>
                      </a:pPr>
                      <a:r>
                        <a:rPr lang="en-US" sz="900"/>
                        <a:t>$6,000,000</a:t>
                      </a:r>
                    </a:p>
                  </a:txBody>
                  <a:tcPr marL="49775" marR="49775" marT="24887" marB="24887"/>
                </a:tc>
                <a:tc>
                  <a:txBody>
                    <a:bodyPr/>
                    <a:lstStyle/>
                    <a:p>
                      <a:pPr marL="0" lvl="0" indent="0" algn="l">
                        <a:buNone/>
                      </a:pPr>
                      <a:r>
                        <a:rPr lang="en-US" sz="900"/>
                        <a:t>$245,066,411</a:t>
                      </a:r>
                    </a:p>
                  </a:txBody>
                  <a:tcPr marL="49775" marR="49775" marT="24887" marB="24887"/>
                </a:tc>
                <a:tc>
                  <a:txBody>
                    <a:bodyPr/>
                    <a:lstStyle/>
                    <a:p>
                      <a:pPr marL="0" lvl="0" indent="0" algn="r">
                        <a:buNone/>
                      </a:pPr>
                      <a:r>
                        <a:rPr lang="en-US" sz="900"/>
                        <a:t>2</a:t>
                      </a:r>
                    </a:p>
                  </a:txBody>
                  <a:tcPr marL="49775" marR="49775" marT="24887" marB="24887"/>
                </a:tc>
                <a:extLst>
                  <a:ext uri="{0D108BD9-81ED-4DB2-BD59-A6C34878D82A}">
                    <a16:rowId xmlns:a16="http://schemas.microsoft.com/office/drawing/2014/main" val="10002"/>
                  </a:ext>
                </a:extLst>
              </a:tr>
              <a:tr h="219010">
                <a:tc>
                  <a:txBody>
                    <a:bodyPr/>
                    <a:lstStyle/>
                    <a:p>
                      <a:pPr marL="0" lvl="0" indent="0" algn="r">
                        <a:buNone/>
                      </a:pPr>
                      <a:r>
                        <a:rPr lang="en-US" sz="900"/>
                        <a:t>3</a:t>
                      </a:r>
                    </a:p>
                  </a:txBody>
                  <a:tcPr marL="49775" marR="49775" marT="24887" marB="24887"/>
                </a:tc>
                <a:tc>
                  <a:txBody>
                    <a:bodyPr/>
                    <a:lstStyle/>
                    <a:p>
                      <a:pPr marL="0" lvl="0" indent="0" algn="l">
                        <a:buNone/>
                      </a:pPr>
                      <a:r>
                        <a:rPr lang="en-US" sz="900"/>
                        <a:t>3h 22 min</a:t>
                      </a:r>
                    </a:p>
                  </a:txBody>
                  <a:tcPr marL="49775" marR="49775" marT="24887" marB="24887"/>
                </a:tc>
                <a:tc>
                  <a:txBody>
                    <a:bodyPr/>
                    <a:lstStyle/>
                    <a:p>
                      <a:pPr marL="0" lvl="0" indent="0" algn="l">
                        <a:buNone/>
                      </a:pPr>
                      <a:r>
                        <a:rPr lang="en-US" sz="900"/>
                        <a:t>$13,000,000</a:t>
                      </a:r>
                    </a:p>
                  </a:txBody>
                  <a:tcPr marL="49775" marR="49775" marT="24887" marB="24887"/>
                </a:tc>
                <a:tc>
                  <a:txBody>
                    <a:bodyPr/>
                    <a:lstStyle/>
                    <a:p>
                      <a:pPr marL="0" lvl="0" indent="0" algn="l">
                        <a:buNone/>
                      </a:pPr>
                      <a:r>
                        <a:rPr lang="en-US" sz="900"/>
                        <a:t>$102,600,000</a:t>
                      </a:r>
                    </a:p>
                  </a:txBody>
                  <a:tcPr marL="49775" marR="49775" marT="24887" marB="24887"/>
                </a:tc>
                <a:tc>
                  <a:txBody>
                    <a:bodyPr/>
                    <a:lstStyle/>
                    <a:p>
                      <a:pPr marL="0" lvl="0" indent="0" algn="r">
                        <a:buNone/>
                      </a:pPr>
                      <a:r>
                        <a:rPr lang="en-US" sz="900"/>
                        <a:t>3</a:t>
                      </a:r>
                    </a:p>
                  </a:txBody>
                  <a:tcPr marL="49775" marR="49775" marT="24887" marB="24887"/>
                </a:tc>
                <a:extLst>
                  <a:ext uri="{0D108BD9-81ED-4DB2-BD59-A6C34878D82A}">
                    <a16:rowId xmlns:a16="http://schemas.microsoft.com/office/drawing/2014/main" val="10003"/>
                  </a:ext>
                </a:extLst>
              </a:tr>
              <a:tr h="219010">
                <a:tc>
                  <a:txBody>
                    <a:bodyPr/>
                    <a:lstStyle/>
                    <a:p>
                      <a:pPr marL="0" lvl="0" indent="0" algn="r">
                        <a:buNone/>
                      </a:pPr>
                      <a:r>
                        <a:rPr lang="en-US" sz="900"/>
                        <a:t>4</a:t>
                      </a:r>
                    </a:p>
                  </a:txBody>
                  <a:tcPr marL="49775" marR="49775" marT="24887" marB="24887"/>
                </a:tc>
                <a:tc>
                  <a:txBody>
                    <a:bodyPr/>
                    <a:lstStyle/>
                    <a:p>
                      <a:pPr marL="0" lvl="0" indent="0" algn="l">
                        <a:buNone/>
                      </a:pPr>
                      <a:r>
                        <a:rPr lang="en-US" sz="900"/>
                        <a:t>3h 15 min</a:t>
                      </a:r>
                    </a:p>
                  </a:txBody>
                  <a:tcPr marL="49775" marR="49775" marT="24887" marB="24887"/>
                </a:tc>
                <a:tc>
                  <a:txBody>
                    <a:bodyPr/>
                    <a:lstStyle/>
                    <a:p>
                      <a:pPr marL="0" lvl="0" indent="0" algn="l">
                        <a:buNone/>
                      </a:pPr>
                      <a:r>
                        <a:rPr lang="en-US" sz="900"/>
                        <a:t>$22,000,000</a:t>
                      </a:r>
                    </a:p>
                  </a:txBody>
                  <a:tcPr marL="49775" marR="49775" marT="24887" marB="24887"/>
                </a:tc>
                <a:tc>
                  <a:txBody>
                    <a:bodyPr/>
                    <a:lstStyle/>
                    <a:p>
                      <a:pPr marL="0" lvl="0" indent="0" algn="l">
                        <a:buNone/>
                      </a:pPr>
                      <a:r>
                        <a:rPr lang="en-US" sz="900" dirty="0"/>
                        <a:t>$321,365,567</a:t>
                      </a:r>
                    </a:p>
                  </a:txBody>
                  <a:tcPr marL="49775" marR="49775" marT="24887" marB="24887"/>
                </a:tc>
                <a:tc>
                  <a:txBody>
                    <a:bodyPr/>
                    <a:lstStyle/>
                    <a:p>
                      <a:pPr marL="0" lvl="0" indent="0" algn="r">
                        <a:buNone/>
                      </a:pPr>
                      <a:r>
                        <a:rPr lang="en-US" sz="900"/>
                        <a:t>4</a:t>
                      </a:r>
                    </a:p>
                  </a:txBody>
                  <a:tcPr marL="49775" marR="49775" marT="24887" marB="24887"/>
                </a:tc>
                <a:extLst>
                  <a:ext uri="{0D108BD9-81ED-4DB2-BD59-A6C34878D82A}">
                    <a16:rowId xmlns:a16="http://schemas.microsoft.com/office/drawing/2014/main" val="10004"/>
                  </a:ext>
                </a:extLst>
              </a:tr>
              <a:tr h="219010">
                <a:tc>
                  <a:txBody>
                    <a:bodyPr/>
                    <a:lstStyle/>
                    <a:p>
                      <a:pPr marL="0" lvl="0" indent="0" algn="r">
                        <a:buNone/>
                      </a:pPr>
                      <a:r>
                        <a:rPr lang="en-US" sz="900"/>
                        <a:t>5</a:t>
                      </a:r>
                    </a:p>
                  </a:txBody>
                  <a:tcPr marL="49775" marR="49775" marT="24887" marB="24887"/>
                </a:tc>
                <a:tc>
                  <a:txBody>
                    <a:bodyPr/>
                    <a:lstStyle/>
                    <a:p>
                      <a:pPr marL="0" lvl="0" indent="0" algn="l">
                        <a:buNone/>
                      </a:pPr>
                      <a:r>
                        <a:rPr lang="en-US" sz="900"/>
                        <a:t>1h 37 min</a:t>
                      </a:r>
                    </a:p>
                  </a:txBody>
                  <a:tcPr marL="49775" marR="49775" marT="24887" marB="24887"/>
                </a:tc>
                <a:tc>
                  <a:txBody>
                    <a:bodyPr/>
                    <a:lstStyle/>
                    <a:p>
                      <a:pPr marL="0" lvl="0" indent="0" algn="l">
                        <a:buNone/>
                      </a:pPr>
                      <a:r>
                        <a:rPr lang="en-US" sz="900"/>
                        <a:t>$397,751</a:t>
                      </a:r>
                    </a:p>
                  </a:txBody>
                  <a:tcPr marL="49775" marR="49775" marT="24887" marB="24887"/>
                </a:tc>
                <a:tc>
                  <a:txBody>
                    <a:bodyPr/>
                    <a:lstStyle/>
                    <a:p>
                      <a:pPr marL="0" lvl="0" indent="0" algn="l">
                        <a:buNone/>
                      </a:pPr>
                      <a:r>
                        <a:rPr lang="en-US" sz="900"/>
                        <a:t>$4,360,000</a:t>
                      </a:r>
                    </a:p>
                  </a:txBody>
                  <a:tcPr marL="49775" marR="49775" marT="24887" marB="24887"/>
                </a:tc>
                <a:tc>
                  <a:txBody>
                    <a:bodyPr/>
                    <a:lstStyle/>
                    <a:p>
                      <a:pPr marL="0" lvl="0" indent="0" algn="r">
                        <a:buNone/>
                      </a:pPr>
                      <a:r>
                        <a:rPr lang="en-US" sz="900"/>
                        <a:t>5</a:t>
                      </a:r>
                    </a:p>
                  </a:txBody>
                  <a:tcPr marL="49775" marR="49775" marT="24887" marB="24887"/>
                </a:tc>
                <a:extLst>
                  <a:ext uri="{0D108BD9-81ED-4DB2-BD59-A6C34878D82A}">
                    <a16:rowId xmlns:a16="http://schemas.microsoft.com/office/drawing/2014/main" val="10005"/>
                  </a:ext>
                </a:extLst>
              </a:tr>
              <a:tr h="219010">
                <a:tc>
                  <a:txBody>
                    <a:bodyPr/>
                    <a:lstStyle/>
                    <a:p>
                      <a:pPr marL="0" lvl="0" indent="0" algn="r">
                        <a:buNone/>
                      </a:pPr>
                      <a:r>
                        <a:rPr lang="en-US" sz="900"/>
                        <a:t>6</a:t>
                      </a:r>
                    </a:p>
                  </a:txBody>
                  <a:tcPr marL="49775" marR="49775" marT="24887" marB="24887"/>
                </a:tc>
                <a:tc>
                  <a:txBody>
                    <a:bodyPr/>
                    <a:lstStyle/>
                    <a:p>
                      <a:pPr marL="0" lvl="0" indent="0" algn="l">
                        <a:buNone/>
                      </a:pPr>
                      <a:r>
                        <a:rPr lang="en-US" sz="900"/>
                        <a:t>2h 5 min</a:t>
                      </a:r>
                    </a:p>
                  </a:txBody>
                  <a:tcPr marL="49775" marR="49775" marT="24887" marB="24887"/>
                </a:tc>
                <a:tc>
                  <a:txBody>
                    <a:bodyPr/>
                    <a:lstStyle/>
                    <a:p>
                      <a:pPr marL="0" lvl="0" indent="0" algn="l">
                        <a:buNone/>
                      </a:pPr>
                      <a:r>
                        <a:rPr lang="en-US" sz="900"/>
                        <a:t>$19,000,000</a:t>
                      </a:r>
                    </a:p>
                  </a:txBody>
                  <a:tcPr marL="49775" marR="49775" marT="24887" marB="24887"/>
                </a:tc>
                <a:tc>
                  <a:txBody>
                    <a:bodyPr/>
                    <a:lstStyle/>
                    <a:p>
                      <a:pPr marL="0" lvl="0" indent="0" algn="l">
                        <a:buNone/>
                      </a:pPr>
                      <a:r>
                        <a:rPr lang="en-US" sz="900"/>
                        <a:t>$274,925,095</a:t>
                      </a:r>
                    </a:p>
                  </a:txBody>
                  <a:tcPr marL="49775" marR="49775" marT="24887" marB="24887"/>
                </a:tc>
                <a:tc>
                  <a:txBody>
                    <a:bodyPr/>
                    <a:lstStyle/>
                    <a:p>
                      <a:pPr marL="0" lvl="0" indent="0" algn="r">
                        <a:buNone/>
                      </a:pPr>
                      <a:r>
                        <a:rPr lang="en-US" sz="900" dirty="0"/>
                        <a:t>6</a:t>
                      </a:r>
                    </a:p>
                  </a:txBody>
                  <a:tcPr marL="49775" marR="49775" marT="24887" marB="24887"/>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851F6885-421D-2FF1-9893-91E8168C177A}"/>
              </a:ext>
            </a:extLst>
          </p:cNvPr>
          <p:cNvSpPr txBox="1"/>
          <p:nvPr/>
        </p:nvSpPr>
        <p:spPr>
          <a:xfrm>
            <a:off x="2153792" y="3589923"/>
            <a:ext cx="4572000" cy="1200329"/>
          </a:xfrm>
          <a:prstGeom prst="rect">
            <a:avLst/>
          </a:prstGeom>
          <a:noFill/>
        </p:spPr>
        <p:txBody>
          <a:bodyPr wrap="square">
            <a:spAutoFit/>
          </a:bodyPr>
          <a:lstStyle/>
          <a:p>
            <a:pPr marL="0" lvl="0" indent="0">
              <a:buNone/>
            </a:pPr>
            <a:r>
              <a:rPr lang="en-US" dirty="0"/>
              <a:t>To make </a:t>
            </a:r>
            <a:r>
              <a:rPr lang="en-US" dirty="0" err="1"/>
              <a:t>MoreInfo</a:t>
            </a:r>
            <a:r>
              <a:rPr lang="en-US" dirty="0"/>
              <a:t> tidy: </a:t>
            </a:r>
          </a:p>
          <a:p>
            <a:pPr marL="285750" lvl="0" indent="-285750">
              <a:buFontTx/>
              <a:buChar char="-"/>
            </a:pPr>
            <a:r>
              <a:rPr lang="en-US" dirty="0"/>
              <a:t>convert runtime to </a:t>
            </a:r>
            <a:r>
              <a:rPr lang="en-US" dirty="0" err="1"/>
              <a:t>total_length</a:t>
            </a:r>
            <a:r>
              <a:rPr lang="en-US" dirty="0"/>
              <a:t> </a:t>
            </a:r>
          </a:p>
          <a:p>
            <a:pPr marL="285750" lvl="0" indent="-285750">
              <a:buFontTx/>
              <a:buChar char="-"/>
            </a:pPr>
            <a:r>
              <a:rPr lang="en-US" dirty="0"/>
              <a:t>convert budget to integer </a:t>
            </a:r>
          </a:p>
          <a:p>
            <a:pPr marL="285750" lvl="0" indent="-285750">
              <a:buFontTx/>
              <a:buChar char="-"/>
            </a:pPr>
            <a:r>
              <a:rPr lang="en-US" dirty="0"/>
              <a:t>convert revenue to integer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b="0" i="0" kern="1200">
                <a:solidFill>
                  <a:srgbClr val="EBEBEB"/>
                </a:solidFill>
                <a:latin typeface="+mj-lt"/>
                <a:ea typeface="+mj-ea"/>
                <a:cs typeface="+mj-cs"/>
              </a:rPr>
              <a:t>MoreInfo_clean</a:t>
            </a:r>
          </a:p>
        </p:txBody>
      </p:sp>
      <p:sp>
        <p:nvSpPr>
          <p:cNvPr id="5" name="Text Placeholder 4">
            <a:extLst>
              <a:ext uri="{FF2B5EF4-FFF2-40B4-BE49-F238E27FC236}">
                <a16:creationId xmlns:a16="http://schemas.microsoft.com/office/drawing/2014/main" id="{C1D6B183-3634-B2AB-7530-CF2DD7309611}"/>
              </a:ext>
            </a:extLst>
          </p:cNvPr>
          <p:cNvSpPr>
            <a:spLocks noGrp="1"/>
          </p:cNvSpPr>
          <p:nvPr>
            <p:ph type="body" sz="half" idx="2"/>
          </p:nvPr>
        </p:nvSpPr>
        <p:spPr>
          <a:xfrm>
            <a:off x="414427" y="1601973"/>
            <a:ext cx="3822891" cy="3539754"/>
          </a:xfrm>
        </p:spPr>
        <p:txBody>
          <a:bodyPr vert="horz" lIns="91440" tIns="45720" rIns="91440" bIns="45720" rtlCol="0" anchor="ctr">
            <a:normAutofit/>
          </a:bodyPr>
          <a:lstStyle/>
          <a:p>
            <a:pPr defTabSz="457200">
              <a:lnSpc>
                <a:spcPct val="90000"/>
              </a:lnSpc>
              <a:spcBef>
                <a:spcPts val="1000"/>
              </a:spcBef>
            </a:pPr>
            <a:r>
              <a:rPr lang="en-US" sz="800" dirty="0">
                <a:solidFill>
                  <a:schemeClr val="tx1">
                    <a:lumMod val="75000"/>
                    <a:lumOff val="25000"/>
                  </a:schemeClr>
                </a:solidFill>
              </a:rPr>
              <a:t># convert runtime to </a:t>
            </a:r>
            <a:r>
              <a:rPr lang="en-US" sz="800" dirty="0" err="1">
                <a:solidFill>
                  <a:schemeClr val="tx1">
                    <a:lumMod val="75000"/>
                    <a:lumOff val="25000"/>
                  </a:schemeClr>
                </a:solidFill>
              </a:rPr>
              <a:t>total_length</a:t>
            </a:r>
            <a:r>
              <a:rPr lang="en-US" sz="800" dirty="0">
                <a:solidFill>
                  <a:schemeClr val="tx1">
                    <a:lumMod val="75000"/>
                    <a:lumOff val="25000"/>
                  </a:schemeClr>
                </a:solidFill>
              </a:rPr>
              <a:t> by separating hours and minutes</a:t>
            </a:r>
          </a:p>
          <a:p>
            <a:pPr defTabSz="457200">
              <a:lnSpc>
                <a:spcPct val="90000"/>
              </a:lnSpc>
              <a:spcBef>
                <a:spcPts val="1000"/>
              </a:spcBef>
            </a:pPr>
            <a:r>
              <a:rPr lang="en-US" sz="800" dirty="0" err="1">
                <a:solidFill>
                  <a:schemeClr val="tx1">
                    <a:lumMod val="75000"/>
                    <a:lumOff val="25000"/>
                  </a:schemeClr>
                </a:solidFill>
              </a:rPr>
              <a:t>MoreInfo_clean</a:t>
            </a:r>
            <a:r>
              <a:rPr lang="en-US" sz="800" dirty="0">
                <a:solidFill>
                  <a:schemeClr val="tx1">
                    <a:lumMod val="75000"/>
                    <a:lumOff val="25000"/>
                  </a:schemeClr>
                </a:solidFill>
              </a:rPr>
              <a:t> &lt;- </a:t>
            </a:r>
            <a:r>
              <a:rPr lang="en-US" sz="800" dirty="0" err="1">
                <a:solidFill>
                  <a:schemeClr val="tx1">
                    <a:lumMod val="75000"/>
                    <a:lumOff val="25000"/>
                  </a:schemeClr>
                </a:solidFill>
              </a:rPr>
              <a:t>MoreInfo_df</a:t>
            </a:r>
            <a:r>
              <a:rPr lang="en-US" sz="800" dirty="0">
                <a:solidFill>
                  <a:schemeClr val="tx1">
                    <a:lumMod val="75000"/>
                    <a:lumOff val="25000"/>
                  </a:schemeClr>
                </a:solidFill>
              </a:rPr>
              <a:t> %&gt;% </a:t>
            </a:r>
            <a:br>
              <a:rPr lang="en-US" sz="800" dirty="0">
                <a:solidFill>
                  <a:schemeClr val="tx1">
                    <a:lumMod val="75000"/>
                    <a:lumOff val="25000"/>
                  </a:schemeClr>
                </a:solidFill>
              </a:rPr>
            </a:br>
            <a:r>
              <a:rPr lang="en-US" sz="800" dirty="0">
                <a:solidFill>
                  <a:schemeClr val="tx1">
                    <a:lumMod val="75000"/>
                    <a:lumOff val="25000"/>
                  </a:schemeClr>
                </a:solidFill>
              </a:rPr>
              <a:t>mutate(</a:t>
            </a:r>
            <a:br>
              <a:rPr lang="en-US" sz="800" dirty="0">
                <a:solidFill>
                  <a:schemeClr val="tx1">
                    <a:lumMod val="75000"/>
                    <a:lumOff val="25000"/>
                  </a:schemeClr>
                </a:solidFill>
              </a:rPr>
            </a:br>
            <a:r>
              <a:rPr lang="en-US" sz="800" dirty="0">
                <a:solidFill>
                  <a:schemeClr val="tx1">
                    <a:lumMod val="75000"/>
                    <a:lumOff val="25000"/>
                  </a:schemeClr>
                </a:solidFill>
              </a:rPr>
              <a:t>	hours = </a:t>
            </a:r>
            <a:r>
              <a:rPr lang="en-US" sz="800" dirty="0" err="1">
                <a:solidFill>
                  <a:schemeClr val="tx1">
                    <a:lumMod val="75000"/>
                    <a:lumOff val="25000"/>
                  </a:schemeClr>
                </a:solidFill>
              </a:rPr>
              <a:t>as.numeric</a:t>
            </a:r>
            <a:r>
              <a:rPr lang="en-US" sz="800" dirty="0">
                <a:solidFill>
                  <a:schemeClr val="tx1">
                    <a:lumMod val="75000"/>
                    <a:lumOff val="25000"/>
                  </a:schemeClr>
                </a:solidFill>
              </a:rPr>
              <a:t>(</a:t>
            </a:r>
            <a:r>
              <a:rPr lang="en-US" sz="800" dirty="0" err="1">
                <a:solidFill>
                  <a:schemeClr val="tx1">
                    <a:lumMod val="75000"/>
                    <a:lumOff val="25000"/>
                  </a:schemeClr>
                </a:solidFill>
              </a:rPr>
              <a:t>gsub</a:t>
            </a:r>
            <a:r>
              <a:rPr lang="en-US" sz="800" dirty="0">
                <a:solidFill>
                  <a:schemeClr val="tx1">
                    <a:lumMod val="75000"/>
                    <a:lumOff val="25000"/>
                  </a:schemeClr>
                </a:solidFill>
              </a:rPr>
              <a:t>("([0-9]+)h.*","\\1", runtime )),         </a:t>
            </a:r>
            <a:br>
              <a:rPr lang="en-US" sz="800" dirty="0">
                <a:solidFill>
                  <a:schemeClr val="tx1">
                    <a:lumMod val="75000"/>
                    <a:lumOff val="25000"/>
                  </a:schemeClr>
                </a:solidFill>
              </a:rPr>
            </a:br>
            <a:r>
              <a:rPr lang="en-US" sz="800" dirty="0">
                <a:solidFill>
                  <a:schemeClr val="tx1">
                    <a:lumMod val="75000"/>
                    <a:lumOff val="25000"/>
                  </a:schemeClr>
                </a:solidFill>
              </a:rPr>
              <a:t>	minutes = </a:t>
            </a:r>
            <a:r>
              <a:rPr lang="en-US" sz="800" dirty="0" err="1">
                <a:solidFill>
                  <a:schemeClr val="tx1">
                    <a:lumMod val="75000"/>
                    <a:lumOff val="25000"/>
                  </a:schemeClr>
                </a:solidFill>
              </a:rPr>
              <a:t>as.numeric</a:t>
            </a:r>
            <a:r>
              <a:rPr lang="en-US" sz="800" dirty="0">
                <a:solidFill>
                  <a:schemeClr val="tx1">
                    <a:lumMod val="75000"/>
                    <a:lumOff val="25000"/>
                  </a:schemeClr>
                </a:solidFill>
              </a:rPr>
              <a:t>(</a:t>
            </a:r>
            <a:r>
              <a:rPr lang="en-US" sz="800" dirty="0" err="1">
                <a:solidFill>
                  <a:schemeClr val="tx1">
                    <a:lumMod val="75000"/>
                    <a:lumOff val="25000"/>
                  </a:schemeClr>
                </a:solidFill>
              </a:rPr>
              <a:t>gsub</a:t>
            </a:r>
            <a:r>
              <a:rPr lang="en-US" sz="800" dirty="0">
                <a:solidFill>
                  <a:schemeClr val="tx1">
                    <a:lumMod val="75000"/>
                    <a:lumOff val="25000"/>
                  </a:schemeClr>
                </a:solidFill>
              </a:rPr>
              <a:t>(".* ([0-9]+) min.*","\\1", runtime)),         </a:t>
            </a:r>
            <a:br>
              <a:rPr lang="en-US" sz="800" dirty="0">
                <a:solidFill>
                  <a:schemeClr val="tx1">
                    <a:lumMod val="75000"/>
                    <a:lumOff val="25000"/>
                  </a:schemeClr>
                </a:solidFill>
              </a:rPr>
            </a:br>
            <a:r>
              <a:rPr lang="en-US" sz="800" dirty="0">
                <a:solidFill>
                  <a:schemeClr val="tx1">
                    <a:lumMod val="75000"/>
                    <a:lumOff val="25000"/>
                  </a:schemeClr>
                </a:solidFill>
              </a:rPr>
              <a:t>	</a:t>
            </a:r>
            <a:r>
              <a:rPr lang="en-US" sz="800" dirty="0" err="1">
                <a:solidFill>
                  <a:schemeClr val="tx1">
                    <a:lumMod val="75000"/>
                    <a:lumOff val="25000"/>
                  </a:schemeClr>
                </a:solidFill>
              </a:rPr>
              <a:t>total_length</a:t>
            </a:r>
            <a:r>
              <a:rPr lang="en-US" sz="800" dirty="0">
                <a:solidFill>
                  <a:schemeClr val="tx1">
                    <a:lumMod val="75000"/>
                    <a:lumOff val="25000"/>
                  </a:schemeClr>
                </a:solidFill>
              </a:rPr>
              <a:t> = hours * 60 + minutes        )</a:t>
            </a:r>
          </a:p>
          <a:p>
            <a:pPr defTabSz="457200">
              <a:lnSpc>
                <a:spcPct val="90000"/>
              </a:lnSpc>
              <a:spcBef>
                <a:spcPts val="1000"/>
              </a:spcBef>
            </a:pPr>
            <a:r>
              <a:rPr lang="en-US" sz="800" dirty="0">
                <a:solidFill>
                  <a:schemeClr val="tx1">
                    <a:lumMod val="75000"/>
                    <a:lumOff val="25000"/>
                  </a:schemeClr>
                </a:solidFill>
              </a:rPr>
              <a:t># convert budget to integer</a:t>
            </a:r>
            <a:br>
              <a:rPr lang="en-US" sz="800" dirty="0">
                <a:solidFill>
                  <a:schemeClr val="tx1">
                    <a:lumMod val="75000"/>
                    <a:lumOff val="25000"/>
                  </a:schemeClr>
                </a:solidFill>
              </a:rPr>
            </a:br>
            <a:r>
              <a:rPr lang="en-US" sz="800" dirty="0" err="1">
                <a:solidFill>
                  <a:schemeClr val="tx1">
                    <a:lumMod val="75000"/>
                    <a:lumOff val="25000"/>
                  </a:schemeClr>
                </a:solidFill>
              </a:rPr>
              <a:t>MoreInfo_clean$budget</a:t>
            </a:r>
            <a:r>
              <a:rPr lang="en-US" sz="800" dirty="0">
                <a:solidFill>
                  <a:schemeClr val="tx1">
                    <a:lumMod val="75000"/>
                    <a:lumOff val="25000"/>
                  </a:schemeClr>
                </a:solidFill>
              </a:rPr>
              <a:t> &lt;- </a:t>
            </a:r>
            <a:r>
              <a:rPr lang="en-US" sz="800" dirty="0" err="1">
                <a:solidFill>
                  <a:schemeClr val="tx1">
                    <a:lumMod val="75000"/>
                    <a:lumOff val="25000"/>
                  </a:schemeClr>
                </a:solidFill>
              </a:rPr>
              <a:t>as.integer</a:t>
            </a:r>
            <a:r>
              <a:rPr lang="en-US" sz="800" dirty="0">
                <a:solidFill>
                  <a:schemeClr val="tx1">
                    <a:lumMod val="75000"/>
                    <a:lumOff val="25000"/>
                  </a:schemeClr>
                </a:solidFill>
              </a:rPr>
              <a:t>(</a:t>
            </a:r>
            <a:r>
              <a:rPr lang="en-US" sz="800" dirty="0" err="1">
                <a:solidFill>
                  <a:schemeClr val="tx1">
                    <a:lumMod val="75000"/>
                    <a:lumOff val="25000"/>
                  </a:schemeClr>
                </a:solidFill>
              </a:rPr>
              <a:t>gsub</a:t>
            </a:r>
            <a:r>
              <a:rPr lang="en-US" sz="800" dirty="0">
                <a:solidFill>
                  <a:schemeClr val="tx1">
                    <a:lumMod val="75000"/>
                    <a:lumOff val="25000"/>
                  </a:schemeClr>
                </a:solidFill>
              </a:rPr>
              <a:t>("[$,]","", </a:t>
            </a:r>
            <a:r>
              <a:rPr lang="en-US" sz="800" dirty="0" err="1">
                <a:solidFill>
                  <a:schemeClr val="tx1">
                    <a:lumMod val="75000"/>
                    <a:lumOff val="25000"/>
                  </a:schemeClr>
                </a:solidFill>
              </a:rPr>
              <a:t>MoreInfo_clean$budget</a:t>
            </a:r>
            <a:r>
              <a:rPr lang="en-US" sz="800" dirty="0">
                <a:solidFill>
                  <a:schemeClr val="tx1">
                    <a:lumMod val="75000"/>
                    <a:lumOff val="25000"/>
                  </a:schemeClr>
                </a:solidFill>
              </a:rPr>
              <a:t>))  </a:t>
            </a:r>
          </a:p>
          <a:p>
            <a:pPr defTabSz="457200">
              <a:lnSpc>
                <a:spcPct val="90000"/>
              </a:lnSpc>
              <a:spcBef>
                <a:spcPts val="1000"/>
              </a:spcBef>
            </a:pPr>
            <a:r>
              <a:rPr lang="en-US" sz="800" dirty="0">
                <a:solidFill>
                  <a:schemeClr val="tx1">
                    <a:lumMod val="75000"/>
                    <a:lumOff val="25000"/>
                  </a:schemeClr>
                </a:solidFill>
              </a:rPr>
              <a:t># convert revenue to integer</a:t>
            </a:r>
            <a:br>
              <a:rPr lang="en-US" sz="800" dirty="0">
                <a:solidFill>
                  <a:schemeClr val="tx1">
                    <a:lumMod val="75000"/>
                    <a:lumOff val="25000"/>
                  </a:schemeClr>
                </a:solidFill>
              </a:rPr>
            </a:br>
            <a:r>
              <a:rPr lang="en-US" sz="800" dirty="0" err="1">
                <a:solidFill>
                  <a:schemeClr val="tx1">
                    <a:lumMod val="75000"/>
                    <a:lumOff val="25000"/>
                  </a:schemeClr>
                </a:solidFill>
              </a:rPr>
              <a:t>MoreInfo_clean$revenue</a:t>
            </a:r>
            <a:r>
              <a:rPr lang="en-US" sz="800" dirty="0">
                <a:solidFill>
                  <a:schemeClr val="tx1">
                    <a:lumMod val="75000"/>
                    <a:lumOff val="25000"/>
                  </a:schemeClr>
                </a:solidFill>
              </a:rPr>
              <a:t> &lt;- </a:t>
            </a:r>
            <a:r>
              <a:rPr lang="en-US" sz="800" dirty="0" err="1">
                <a:solidFill>
                  <a:schemeClr val="tx1">
                    <a:lumMod val="75000"/>
                    <a:lumOff val="25000"/>
                  </a:schemeClr>
                </a:solidFill>
              </a:rPr>
              <a:t>as.integer</a:t>
            </a:r>
            <a:r>
              <a:rPr lang="en-US" sz="800" dirty="0">
                <a:solidFill>
                  <a:schemeClr val="tx1">
                    <a:lumMod val="75000"/>
                    <a:lumOff val="25000"/>
                  </a:schemeClr>
                </a:solidFill>
              </a:rPr>
              <a:t>(</a:t>
            </a:r>
            <a:r>
              <a:rPr lang="en-US" sz="800" dirty="0" err="1">
                <a:solidFill>
                  <a:schemeClr val="tx1">
                    <a:lumMod val="75000"/>
                    <a:lumOff val="25000"/>
                  </a:schemeClr>
                </a:solidFill>
              </a:rPr>
              <a:t>gsub</a:t>
            </a:r>
            <a:r>
              <a:rPr lang="en-US" sz="800" dirty="0">
                <a:solidFill>
                  <a:schemeClr val="tx1">
                    <a:lumMod val="75000"/>
                    <a:lumOff val="25000"/>
                  </a:schemeClr>
                </a:solidFill>
              </a:rPr>
              <a:t>("[$,]","", </a:t>
            </a:r>
            <a:r>
              <a:rPr lang="en-US" sz="800" dirty="0" err="1">
                <a:solidFill>
                  <a:schemeClr val="tx1">
                    <a:lumMod val="75000"/>
                    <a:lumOff val="25000"/>
                  </a:schemeClr>
                </a:solidFill>
              </a:rPr>
              <a:t>MoreInfo_clean$revenue</a:t>
            </a:r>
            <a:r>
              <a:rPr lang="en-US" sz="800" dirty="0">
                <a:solidFill>
                  <a:schemeClr val="tx1">
                    <a:lumMod val="75000"/>
                    <a:lumOff val="25000"/>
                  </a:schemeClr>
                </a:solidFill>
              </a:rPr>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0134305"/>
              </p:ext>
            </p:extLst>
          </p:nvPr>
        </p:nvGraphicFramePr>
        <p:xfrm>
          <a:off x="4180265" y="2826096"/>
          <a:ext cx="4619105" cy="1230838"/>
        </p:xfrm>
        <a:graphic>
          <a:graphicData uri="http://schemas.openxmlformats.org/drawingml/2006/table">
            <a:tbl>
              <a:tblPr firstRow="1" bandRow="1">
                <a:tableStyleId>{5C22544A-7EE6-4342-B048-85BDC9FD1C3A}</a:tableStyleId>
              </a:tblPr>
              <a:tblGrid>
                <a:gridCol w="318781">
                  <a:extLst>
                    <a:ext uri="{9D8B030D-6E8A-4147-A177-3AD203B41FA5}">
                      <a16:colId xmlns:a16="http://schemas.microsoft.com/office/drawing/2014/main" val="20000"/>
                    </a:ext>
                  </a:extLst>
                </a:gridCol>
                <a:gridCol w="651874">
                  <a:extLst>
                    <a:ext uri="{9D8B030D-6E8A-4147-A177-3AD203B41FA5}">
                      <a16:colId xmlns:a16="http://schemas.microsoft.com/office/drawing/2014/main" val="20001"/>
                    </a:ext>
                  </a:extLst>
                </a:gridCol>
                <a:gridCol w="639320">
                  <a:extLst>
                    <a:ext uri="{9D8B030D-6E8A-4147-A177-3AD203B41FA5}">
                      <a16:colId xmlns:a16="http://schemas.microsoft.com/office/drawing/2014/main" val="20002"/>
                    </a:ext>
                  </a:extLst>
                </a:gridCol>
                <a:gridCol w="689535">
                  <a:extLst>
                    <a:ext uri="{9D8B030D-6E8A-4147-A177-3AD203B41FA5}">
                      <a16:colId xmlns:a16="http://schemas.microsoft.com/office/drawing/2014/main" val="20003"/>
                    </a:ext>
                  </a:extLst>
                </a:gridCol>
                <a:gridCol w="517967">
                  <a:extLst>
                    <a:ext uri="{9D8B030D-6E8A-4147-A177-3AD203B41FA5}">
                      <a16:colId xmlns:a16="http://schemas.microsoft.com/office/drawing/2014/main" val="20004"/>
                    </a:ext>
                  </a:extLst>
                </a:gridCol>
                <a:gridCol w="473610">
                  <a:extLst>
                    <a:ext uri="{9D8B030D-6E8A-4147-A177-3AD203B41FA5}">
                      <a16:colId xmlns:a16="http://schemas.microsoft.com/office/drawing/2014/main" val="20005"/>
                    </a:ext>
                  </a:extLst>
                </a:gridCol>
                <a:gridCol w="578225">
                  <a:extLst>
                    <a:ext uri="{9D8B030D-6E8A-4147-A177-3AD203B41FA5}">
                      <a16:colId xmlns:a16="http://schemas.microsoft.com/office/drawing/2014/main" val="20006"/>
                    </a:ext>
                  </a:extLst>
                </a:gridCol>
                <a:gridCol w="749793">
                  <a:extLst>
                    <a:ext uri="{9D8B030D-6E8A-4147-A177-3AD203B41FA5}">
                      <a16:colId xmlns:a16="http://schemas.microsoft.com/office/drawing/2014/main" val="20007"/>
                    </a:ext>
                  </a:extLst>
                </a:gridCol>
              </a:tblGrid>
              <a:tr h="175834">
                <a:tc>
                  <a:txBody>
                    <a:bodyPr/>
                    <a:lstStyle/>
                    <a:p>
                      <a:pPr marL="0" lvl="0" indent="0" algn="r">
                        <a:buNone/>
                      </a:pPr>
                      <a:r>
                        <a:rPr lang="en-US" sz="600"/>
                        <a:t>id</a:t>
                      </a:r>
                    </a:p>
                  </a:txBody>
                  <a:tcPr marL="39962" marR="39962" marT="19981" marB="19981"/>
                </a:tc>
                <a:tc>
                  <a:txBody>
                    <a:bodyPr/>
                    <a:lstStyle/>
                    <a:p>
                      <a:pPr marL="0" lvl="0" indent="0" algn="l">
                        <a:buNone/>
                      </a:pPr>
                      <a:r>
                        <a:rPr lang="en-US" sz="600"/>
                        <a:t>runtime</a:t>
                      </a:r>
                    </a:p>
                  </a:txBody>
                  <a:tcPr marL="39962" marR="39962" marT="19981" marB="19981"/>
                </a:tc>
                <a:tc>
                  <a:txBody>
                    <a:bodyPr/>
                    <a:lstStyle/>
                    <a:p>
                      <a:pPr marL="0" lvl="0" indent="0" algn="r">
                        <a:buNone/>
                      </a:pPr>
                      <a:r>
                        <a:rPr lang="en-US" sz="600"/>
                        <a:t>budget</a:t>
                      </a:r>
                    </a:p>
                  </a:txBody>
                  <a:tcPr marL="39962" marR="39962" marT="19981" marB="19981"/>
                </a:tc>
                <a:tc>
                  <a:txBody>
                    <a:bodyPr/>
                    <a:lstStyle/>
                    <a:p>
                      <a:pPr marL="0" lvl="0" indent="0" algn="r">
                        <a:buNone/>
                      </a:pPr>
                      <a:r>
                        <a:rPr lang="en-US" sz="600"/>
                        <a:t>revenue</a:t>
                      </a:r>
                    </a:p>
                  </a:txBody>
                  <a:tcPr marL="39962" marR="39962" marT="19981" marB="19981"/>
                </a:tc>
                <a:tc>
                  <a:txBody>
                    <a:bodyPr/>
                    <a:lstStyle/>
                    <a:p>
                      <a:pPr marL="0" lvl="0" indent="0" algn="r">
                        <a:buNone/>
                      </a:pPr>
                      <a:r>
                        <a:rPr lang="en-US" sz="600"/>
                        <a:t>film_id</a:t>
                      </a:r>
                    </a:p>
                  </a:txBody>
                  <a:tcPr marL="39962" marR="39962" marT="19981" marB="19981"/>
                </a:tc>
                <a:tc>
                  <a:txBody>
                    <a:bodyPr/>
                    <a:lstStyle/>
                    <a:p>
                      <a:pPr marL="0" lvl="0" indent="0" algn="r">
                        <a:buNone/>
                      </a:pPr>
                      <a:r>
                        <a:rPr lang="en-US" sz="600"/>
                        <a:t>hours</a:t>
                      </a:r>
                    </a:p>
                  </a:txBody>
                  <a:tcPr marL="39962" marR="39962" marT="19981" marB="19981"/>
                </a:tc>
                <a:tc>
                  <a:txBody>
                    <a:bodyPr/>
                    <a:lstStyle/>
                    <a:p>
                      <a:pPr marL="0" lvl="0" indent="0" algn="r">
                        <a:buNone/>
                      </a:pPr>
                      <a:r>
                        <a:rPr lang="en-US" sz="600"/>
                        <a:t>minutes</a:t>
                      </a:r>
                    </a:p>
                  </a:txBody>
                  <a:tcPr marL="39962" marR="39962" marT="19981" marB="19981"/>
                </a:tc>
                <a:tc>
                  <a:txBody>
                    <a:bodyPr/>
                    <a:lstStyle/>
                    <a:p>
                      <a:pPr marL="0" lvl="0" indent="0" algn="r">
                        <a:buNone/>
                      </a:pPr>
                      <a:r>
                        <a:rPr lang="en-US" sz="600"/>
                        <a:t>total_length</a:t>
                      </a:r>
                    </a:p>
                  </a:txBody>
                  <a:tcPr marL="39962" marR="39962" marT="19981" marB="19981"/>
                </a:tc>
                <a:extLst>
                  <a:ext uri="{0D108BD9-81ED-4DB2-BD59-A6C34878D82A}">
                    <a16:rowId xmlns:a16="http://schemas.microsoft.com/office/drawing/2014/main" val="10000"/>
                  </a:ext>
                </a:extLst>
              </a:tr>
              <a:tr h="175834">
                <a:tc>
                  <a:txBody>
                    <a:bodyPr/>
                    <a:lstStyle/>
                    <a:p>
                      <a:pPr marL="0" lvl="0" indent="0" algn="r">
                        <a:buNone/>
                      </a:pPr>
                      <a:r>
                        <a:rPr lang="en-US" sz="600"/>
                        <a:t>1</a:t>
                      </a:r>
                    </a:p>
                  </a:txBody>
                  <a:tcPr marL="39962" marR="39962" marT="19981" marB="19981"/>
                </a:tc>
                <a:tc>
                  <a:txBody>
                    <a:bodyPr/>
                    <a:lstStyle/>
                    <a:p>
                      <a:pPr marL="0" lvl="0" indent="0" algn="l">
                        <a:buNone/>
                      </a:pPr>
                      <a:r>
                        <a:rPr lang="en-US" sz="600"/>
                        <a:t>2h 22 min</a:t>
                      </a:r>
                    </a:p>
                  </a:txBody>
                  <a:tcPr marL="39962" marR="39962" marT="19981" marB="19981"/>
                </a:tc>
                <a:tc>
                  <a:txBody>
                    <a:bodyPr/>
                    <a:lstStyle/>
                    <a:p>
                      <a:pPr marL="0" lvl="0" indent="0" algn="r">
                        <a:buNone/>
                      </a:pPr>
                      <a:r>
                        <a:rPr lang="en-US" sz="600"/>
                        <a:t>25000000</a:t>
                      </a:r>
                    </a:p>
                  </a:txBody>
                  <a:tcPr marL="39962" marR="39962" marT="19981" marB="19981"/>
                </a:tc>
                <a:tc>
                  <a:txBody>
                    <a:bodyPr/>
                    <a:lstStyle/>
                    <a:p>
                      <a:pPr marL="0" lvl="0" indent="0" algn="r">
                        <a:buNone/>
                      </a:pPr>
                      <a:r>
                        <a:rPr lang="en-US" sz="600"/>
                        <a:t>28341469</a:t>
                      </a:r>
                    </a:p>
                  </a:txBody>
                  <a:tcPr marL="39962" marR="39962" marT="19981" marB="19981"/>
                </a:tc>
                <a:tc>
                  <a:txBody>
                    <a:bodyPr/>
                    <a:lstStyle/>
                    <a:p>
                      <a:pPr marL="0" lvl="0" indent="0" algn="r">
                        <a:buNone/>
                      </a:pPr>
                      <a:r>
                        <a:rPr lang="en-US" sz="600"/>
                        <a:t>1</a:t>
                      </a:r>
                    </a:p>
                  </a:txBody>
                  <a:tcPr marL="39962" marR="39962" marT="19981" marB="19981"/>
                </a:tc>
                <a:tc>
                  <a:txBody>
                    <a:bodyPr/>
                    <a:lstStyle/>
                    <a:p>
                      <a:pPr marL="0" lvl="0" indent="0" algn="r">
                        <a:buNone/>
                      </a:pPr>
                      <a:r>
                        <a:rPr lang="en-US" sz="600"/>
                        <a:t>2</a:t>
                      </a:r>
                    </a:p>
                  </a:txBody>
                  <a:tcPr marL="39962" marR="39962" marT="19981" marB="19981"/>
                </a:tc>
                <a:tc>
                  <a:txBody>
                    <a:bodyPr/>
                    <a:lstStyle/>
                    <a:p>
                      <a:pPr marL="0" lvl="0" indent="0" algn="r">
                        <a:buNone/>
                      </a:pPr>
                      <a:r>
                        <a:rPr lang="en-US" sz="600"/>
                        <a:t>22</a:t>
                      </a:r>
                    </a:p>
                  </a:txBody>
                  <a:tcPr marL="39962" marR="39962" marT="19981" marB="19981"/>
                </a:tc>
                <a:tc>
                  <a:txBody>
                    <a:bodyPr/>
                    <a:lstStyle/>
                    <a:p>
                      <a:pPr marL="0" lvl="0" indent="0" algn="r">
                        <a:buNone/>
                      </a:pPr>
                      <a:r>
                        <a:rPr lang="en-US" sz="600"/>
                        <a:t>142</a:t>
                      </a:r>
                    </a:p>
                  </a:txBody>
                  <a:tcPr marL="39962" marR="39962" marT="19981" marB="19981"/>
                </a:tc>
                <a:extLst>
                  <a:ext uri="{0D108BD9-81ED-4DB2-BD59-A6C34878D82A}">
                    <a16:rowId xmlns:a16="http://schemas.microsoft.com/office/drawing/2014/main" val="10001"/>
                  </a:ext>
                </a:extLst>
              </a:tr>
              <a:tr h="175834">
                <a:tc>
                  <a:txBody>
                    <a:bodyPr/>
                    <a:lstStyle/>
                    <a:p>
                      <a:pPr marL="0" lvl="0" indent="0" algn="r">
                        <a:buNone/>
                      </a:pPr>
                      <a:r>
                        <a:rPr lang="en-US" sz="600"/>
                        <a:t>2</a:t>
                      </a:r>
                    </a:p>
                  </a:txBody>
                  <a:tcPr marL="39962" marR="39962" marT="19981" marB="19981"/>
                </a:tc>
                <a:tc>
                  <a:txBody>
                    <a:bodyPr/>
                    <a:lstStyle/>
                    <a:p>
                      <a:pPr marL="0" lvl="0" indent="0" algn="l">
                        <a:buNone/>
                      </a:pPr>
                      <a:r>
                        <a:rPr lang="en-US" sz="600"/>
                        <a:t>2h 55 min</a:t>
                      </a:r>
                    </a:p>
                  </a:txBody>
                  <a:tcPr marL="39962" marR="39962" marT="19981" marB="19981"/>
                </a:tc>
                <a:tc>
                  <a:txBody>
                    <a:bodyPr/>
                    <a:lstStyle/>
                    <a:p>
                      <a:pPr marL="0" lvl="0" indent="0" algn="r">
                        <a:buNone/>
                      </a:pPr>
                      <a:r>
                        <a:rPr lang="en-US" sz="600" dirty="0"/>
                        <a:t>6000000</a:t>
                      </a:r>
                    </a:p>
                  </a:txBody>
                  <a:tcPr marL="39962" marR="39962" marT="19981" marB="19981"/>
                </a:tc>
                <a:tc>
                  <a:txBody>
                    <a:bodyPr/>
                    <a:lstStyle/>
                    <a:p>
                      <a:pPr marL="0" lvl="0" indent="0" algn="r">
                        <a:buNone/>
                      </a:pPr>
                      <a:r>
                        <a:rPr lang="en-US" sz="600"/>
                        <a:t>245066411</a:t>
                      </a:r>
                    </a:p>
                  </a:txBody>
                  <a:tcPr marL="39962" marR="39962" marT="19981" marB="19981"/>
                </a:tc>
                <a:tc>
                  <a:txBody>
                    <a:bodyPr/>
                    <a:lstStyle/>
                    <a:p>
                      <a:pPr marL="0" lvl="0" indent="0" algn="r">
                        <a:buNone/>
                      </a:pPr>
                      <a:r>
                        <a:rPr lang="en-US" sz="600"/>
                        <a:t>2</a:t>
                      </a:r>
                    </a:p>
                  </a:txBody>
                  <a:tcPr marL="39962" marR="39962" marT="19981" marB="19981"/>
                </a:tc>
                <a:tc>
                  <a:txBody>
                    <a:bodyPr/>
                    <a:lstStyle/>
                    <a:p>
                      <a:pPr marL="0" lvl="0" indent="0" algn="r">
                        <a:buNone/>
                      </a:pPr>
                      <a:r>
                        <a:rPr lang="en-US" sz="600"/>
                        <a:t>2</a:t>
                      </a:r>
                    </a:p>
                  </a:txBody>
                  <a:tcPr marL="39962" marR="39962" marT="19981" marB="19981"/>
                </a:tc>
                <a:tc>
                  <a:txBody>
                    <a:bodyPr/>
                    <a:lstStyle/>
                    <a:p>
                      <a:pPr marL="0" lvl="0" indent="0" algn="r">
                        <a:buNone/>
                      </a:pPr>
                      <a:r>
                        <a:rPr lang="en-US" sz="600"/>
                        <a:t>55</a:t>
                      </a:r>
                    </a:p>
                  </a:txBody>
                  <a:tcPr marL="39962" marR="39962" marT="19981" marB="19981"/>
                </a:tc>
                <a:tc>
                  <a:txBody>
                    <a:bodyPr/>
                    <a:lstStyle/>
                    <a:p>
                      <a:pPr marL="0" lvl="0" indent="0" algn="r">
                        <a:buNone/>
                      </a:pPr>
                      <a:r>
                        <a:rPr lang="en-US" sz="600"/>
                        <a:t>175</a:t>
                      </a:r>
                    </a:p>
                  </a:txBody>
                  <a:tcPr marL="39962" marR="39962" marT="19981" marB="19981"/>
                </a:tc>
                <a:extLst>
                  <a:ext uri="{0D108BD9-81ED-4DB2-BD59-A6C34878D82A}">
                    <a16:rowId xmlns:a16="http://schemas.microsoft.com/office/drawing/2014/main" val="10002"/>
                  </a:ext>
                </a:extLst>
              </a:tr>
              <a:tr h="175834">
                <a:tc>
                  <a:txBody>
                    <a:bodyPr/>
                    <a:lstStyle/>
                    <a:p>
                      <a:pPr marL="0" lvl="0" indent="0" algn="r">
                        <a:buNone/>
                      </a:pPr>
                      <a:r>
                        <a:rPr lang="en-US" sz="600"/>
                        <a:t>3</a:t>
                      </a:r>
                    </a:p>
                  </a:txBody>
                  <a:tcPr marL="39962" marR="39962" marT="19981" marB="19981"/>
                </a:tc>
                <a:tc>
                  <a:txBody>
                    <a:bodyPr/>
                    <a:lstStyle/>
                    <a:p>
                      <a:pPr marL="0" lvl="0" indent="0" algn="l">
                        <a:buNone/>
                      </a:pPr>
                      <a:r>
                        <a:rPr lang="en-US" sz="600"/>
                        <a:t>3h 22 min</a:t>
                      </a:r>
                    </a:p>
                  </a:txBody>
                  <a:tcPr marL="39962" marR="39962" marT="19981" marB="19981"/>
                </a:tc>
                <a:tc>
                  <a:txBody>
                    <a:bodyPr/>
                    <a:lstStyle/>
                    <a:p>
                      <a:pPr marL="0" lvl="0" indent="0" algn="r">
                        <a:buNone/>
                      </a:pPr>
                      <a:r>
                        <a:rPr lang="en-US" sz="600"/>
                        <a:t>13000000</a:t>
                      </a:r>
                    </a:p>
                  </a:txBody>
                  <a:tcPr marL="39962" marR="39962" marT="19981" marB="19981"/>
                </a:tc>
                <a:tc>
                  <a:txBody>
                    <a:bodyPr/>
                    <a:lstStyle/>
                    <a:p>
                      <a:pPr marL="0" lvl="0" indent="0" algn="r">
                        <a:buNone/>
                      </a:pPr>
                      <a:r>
                        <a:rPr lang="en-US" sz="600"/>
                        <a:t>102600000</a:t>
                      </a:r>
                    </a:p>
                  </a:txBody>
                  <a:tcPr marL="39962" marR="39962" marT="19981" marB="19981"/>
                </a:tc>
                <a:tc>
                  <a:txBody>
                    <a:bodyPr/>
                    <a:lstStyle/>
                    <a:p>
                      <a:pPr marL="0" lvl="0" indent="0" algn="r">
                        <a:buNone/>
                      </a:pPr>
                      <a:r>
                        <a:rPr lang="en-US" sz="600"/>
                        <a:t>3</a:t>
                      </a:r>
                    </a:p>
                  </a:txBody>
                  <a:tcPr marL="39962" marR="39962" marT="19981" marB="19981"/>
                </a:tc>
                <a:tc>
                  <a:txBody>
                    <a:bodyPr/>
                    <a:lstStyle/>
                    <a:p>
                      <a:pPr marL="0" lvl="0" indent="0" algn="r">
                        <a:buNone/>
                      </a:pPr>
                      <a:r>
                        <a:rPr lang="en-US" sz="600"/>
                        <a:t>3</a:t>
                      </a:r>
                    </a:p>
                  </a:txBody>
                  <a:tcPr marL="39962" marR="39962" marT="19981" marB="19981"/>
                </a:tc>
                <a:tc>
                  <a:txBody>
                    <a:bodyPr/>
                    <a:lstStyle/>
                    <a:p>
                      <a:pPr marL="0" lvl="0" indent="0" algn="r">
                        <a:buNone/>
                      </a:pPr>
                      <a:r>
                        <a:rPr lang="en-US" sz="600"/>
                        <a:t>22</a:t>
                      </a:r>
                    </a:p>
                  </a:txBody>
                  <a:tcPr marL="39962" marR="39962" marT="19981" marB="19981"/>
                </a:tc>
                <a:tc>
                  <a:txBody>
                    <a:bodyPr/>
                    <a:lstStyle/>
                    <a:p>
                      <a:pPr marL="0" lvl="0" indent="0" algn="r">
                        <a:buNone/>
                      </a:pPr>
                      <a:r>
                        <a:rPr lang="en-US" sz="600"/>
                        <a:t>202</a:t>
                      </a:r>
                    </a:p>
                  </a:txBody>
                  <a:tcPr marL="39962" marR="39962" marT="19981" marB="19981"/>
                </a:tc>
                <a:extLst>
                  <a:ext uri="{0D108BD9-81ED-4DB2-BD59-A6C34878D82A}">
                    <a16:rowId xmlns:a16="http://schemas.microsoft.com/office/drawing/2014/main" val="10003"/>
                  </a:ext>
                </a:extLst>
              </a:tr>
              <a:tr h="175834">
                <a:tc>
                  <a:txBody>
                    <a:bodyPr/>
                    <a:lstStyle/>
                    <a:p>
                      <a:pPr marL="0" lvl="0" indent="0" algn="r">
                        <a:buNone/>
                      </a:pPr>
                      <a:r>
                        <a:rPr lang="en-US" sz="600"/>
                        <a:t>4</a:t>
                      </a:r>
                    </a:p>
                  </a:txBody>
                  <a:tcPr marL="39962" marR="39962" marT="19981" marB="19981"/>
                </a:tc>
                <a:tc>
                  <a:txBody>
                    <a:bodyPr/>
                    <a:lstStyle/>
                    <a:p>
                      <a:pPr marL="0" lvl="0" indent="0" algn="l">
                        <a:buNone/>
                      </a:pPr>
                      <a:r>
                        <a:rPr lang="en-US" sz="600"/>
                        <a:t>3h 15 min</a:t>
                      </a:r>
                    </a:p>
                  </a:txBody>
                  <a:tcPr marL="39962" marR="39962" marT="19981" marB="19981"/>
                </a:tc>
                <a:tc>
                  <a:txBody>
                    <a:bodyPr/>
                    <a:lstStyle/>
                    <a:p>
                      <a:pPr marL="0" lvl="0" indent="0" algn="r">
                        <a:buNone/>
                      </a:pPr>
                      <a:r>
                        <a:rPr lang="en-US" sz="600"/>
                        <a:t>22000000</a:t>
                      </a:r>
                    </a:p>
                  </a:txBody>
                  <a:tcPr marL="39962" marR="39962" marT="19981" marB="19981"/>
                </a:tc>
                <a:tc>
                  <a:txBody>
                    <a:bodyPr/>
                    <a:lstStyle/>
                    <a:p>
                      <a:pPr marL="0" lvl="0" indent="0" algn="r">
                        <a:buNone/>
                      </a:pPr>
                      <a:r>
                        <a:rPr lang="en-US" sz="600"/>
                        <a:t>321365567</a:t>
                      </a:r>
                    </a:p>
                  </a:txBody>
                  <a:tcPr marL="39962" marR="39962" marT="19981" marB="19981"/>
                </a:tc>
                <a:tc>
                  <a:txBody>
                    <a:bodyPr/>
                    <a:lstStyle/>
                    <a:p>
                      <a:pPr marL="0" lvl="0" indent="0" algn="r">
                        <a:buNone/>
                      </a:pPr>
                      <a:r>
                        <a:rPr lang="en-US" sz="600"/>
                        <a:t>4</a:t>
                      </a:r>
                    </a:p>
                  </a:txBody>
                  <a:tcPr marL="39962" marR="39962" marT="19981" marB="19981"/>
                </a:tc>
                <a:tc>
                  <a:txBody>
                    <a:bodyPr/>
                    <a:lstStyle/>
                    <a:p>
                      <a:pPr marL="0" lvl="0" indent="0" algn="r">
                        <a:buNone/>
                      </a:pPr>
                      <a:r>
                        <a:rPr lang="en-US" sz="600"/>
                        <a:t>3</a:t>
                      </a:r>
                    </a:p>
                  </a:txBody>
                  <a:tcPr marL="39962" marR="39962" marT="19981" marB="19981"/>
                </a:tc>
                <a:tc>
                  <a:txBody>
                    <a:bodyPr/>
                    <a:lstStyle/>
                    <a:p>
                      <a:pPr marL="0" lvl="0" indent="0" algn="r">
                        <a:buNone/>
                      </a:pPr>
                      <a:r>
                        <a:rPr lang="en-US" sz="600"/>
                        <a:t>15</a:t>
                      </a:r>
                    </a:p>
                  </a:txBody>
                  <a:tcPr marL="39962" marR="39962" marT="19981" marB="19981"/>
                </a:tc>
                <a:tc>
                  <a:txBody>
                    <a:bodyPr/>
                    <a:lstStyle/>
                    <a:p>
                      <a:pPr marL="0" lvl="0" indent="0" algn="r">
                        <a:buNone/>
                      </a:pPr>
                      <a:r>
                        <a:rPr lang="en-US" sz="600"/>
                        <a:t>195</a:t>
                      </a:r>
                    </a:p>
                  </a:txBody>
                  <a:tcPr marL="39962" marR="39962" marT="19981" marB="19981"/>
                </a:tc>
                <a:extLst>
                  <a:ext uri="{0D108BD9-81ED-4DB2-BD59-A6C34878D82A}">
                    <a16:rowId xmlns:a16="http://schemas.microsoft.com/office/drawing/2014/main" val="10004"/>
                  </a:ext>
                </a:extLst>
              </a:tr>
              <a:tr h="175834">
                <a:tc>
                  <a:txBody>
                    <a:bodyPr/>
                    <a:lstStyle/>
                    <a:p>
                      <a:pPr marL="0" lvl="0" indent="0" algn="r">
                        <a:buNone/>
                      </a:pPr>
                      <a:r>
                        <a:rPr lang="en-US" sz="600"/>
                        <a:t>5</a:t>
                      </a:r>
                    </a:p>
                  </a:txBody>
                  <a:tcPr marL="39962" marR="39962" marT="19981" marB="19981"/>
                </a:tc>
                <a:tc>
                  <a:txBody>
                    <a:bodyPr/>
                    <a:lstStyle/>
                    <a:p>
                      <a:pPr marL="0" lvl="0" indent="0" algn="l">
                        <a:buNone/>
                      </a:pPr>
                      <a:r>
                        <a:rPr lang="en-US" sz="600"/>
                        <a:t>1h 37 min</a:t>
                      </a:r>
                    </a:p>
                  </a:txBody>
                  <a:tcPr marL="39962" marR="39962" marT="19981" marB="19981"/>
                </a:tc>
                <a:tc>
                  <a:txBody>
                    <a:bodyPr/>
                    <a:lstStyle/>
                    <a:p>
                      <a:pPr marL="0" lvl="0" indent="0" algn="r">
                        <a:buNone/>
                      </a:pPr>
                      <a:r>
                        <a:rPr lang="en-US" sz="600"/>
                        <a:t>397751</a:t>
                      </a:r>
                    </a:p>
                  </a:txBody>
                  <a:tcPr marL="39962" marR="39962" marT="19981" marB="19981"/>
                </a:tc>
                <a:tc>
                  <a:txBody>
                    <a:bodyPr/>
                    <a:lstStyle/>
                    <a:p>
                      <a:pPr marL="0" lvl="0" indent="0" algn="r">
                        <a:buNone/>
                      </a:pPr>
                      <a:r>
                        <a:rPr lang="en-US" sz="600"/>
                        <a:t>4360000</a:t>
                      </a:r>
                    </a:p>
                  </a:txBody>
                  <a:tcPr marL="39962" marR="39962" marT="19981" marB="19981"/>
                </a:tc>
                <a:tc>
                  <a:txBody>
                    <a:bodyPr/>
                    <a:lstStyle/>
                    <a:p>
                      <a:pPr marL="0" lvl="0" indent="0" algn="r">
                        <a:buNone/>
                      </a:pPr>
                      <a:r>
                        <a:rPr lang="en-US" sz="600"/>
                        <a:t>5</a:t>
                      </a:r>
                    </a:p>
                  </a:txBody>
                  <a:tcPr marL="39962" marR="39962" marT="19981" marB="19981"/>
                </a:tc>
                <a:tc>
                  <a:txBody>
                    <a:bodyPr/>
                    <a:lstStyle/>
                    <a:p>
                      <a:pPr marL="0" lvl="0" indent="0" algn="r">
                        <a:buNone/>
                      </a:pPr>
                      <a:r>
                        <a:rPr lang="en-US" sz="600"/>
                        <a:t>1</a:t>
                      </a:r>
                    </a:p>
                  </a:txBody>
                  <a:tcPr marL="39962" marR="39962" marT="19981" marB="19981"/>
                </a:tc>
                <a:tc>
                  <a:txBody>
                    <a:bodyPr/>
                    <a:lstStyle/>
                    <a:p>
                      <a:pPr marL="0" lvl="0" indent="0" algn="r">
                        <a:buNone/>
                      </a:pPr>
                      <a:r>
                        <a:rPr lang="en-US" sz="600"/>
                        <a:t>37</a:t>
                      </a:r>
                    </a:p>
                  </a:txBody>
                  <a:tcPr marL="39962" marR="39962" marT="19981" marB="19981"/>
                </a:tc>
                <a:tc>
                  <a:txBody>
                    <a:bodyPr/>
                    <a:lstStyle/>
                    <a:p>
                      <a:pPr marL="0" lvl="0" indent="0" algn="r">
                        <a:buNone/>
                      </a:pPr>
                      <a:r>
                        <a:rPr lang="en-US" sz="600"/>
                        <a:t>97</a:t>
                      </a:r>
                    </a:p>
                  </a:txBody>
                  <a:tcPr marL="39962" marR="39962" marT="19981" marB="19981"/>
                </a:tc>
                <a:extLst>
                  <a:ext uri="{0D108BD9-81ED-4DB2-BD59-A6C34878D82A}">
                    <a16:rowId xmlns:a16="http://schemas.microsoft.com/office/drawing/2014/main" val="10005"/>
                  </a:ext>
                </a:extLst>
              </a:tr>
              <a:tr h="175834">
                <a:tc>
                  <a:txBody>
                    <a:bodyPr/>
                    <a:lstStyle/>
                    <a:p>
                      <a:pPr marL="0" lvl="0" indent="0" algn="r">
                        <a:buNone/>
                      </a:pPr>
                      <a:r>
                        <a:rPr lang="en-US" sz="600"/>
                        <a:t>6</a:t>
                      </a:r>
                    </a:p>
                  </a:txBody>
                  <a:tcPr marL="39962" marR="39962" marT="19981" marB="19981"/>
                </a:tc>
                <a:tc>
                  <a:txBody>
                    <a:bodyPr/>
                    <a:lstStyle/>
                    <a:p>
                      <a:pPr marL="0" lvl="0" indent="0" algn="l">
                        <a:buNone/>
                      </a:pPr>
                      <a:r>
                        <a:rPr lang="en-US" sz="600"/>
                        <a:t>2h 5 min</a:t>
                      </a:r>
                    </a:p>
                  </a:txBody>
                  <a:tcPr marL="39962" marR="39962" marT="19981" marB="19981"/>
                </a:tc>
                <a:tc>
                  <a:txBody>
                    <a:bodyPr/>
                    <a:lstStyle/>
                    <a:p>
                      <a:pPr marL="0" lvl="0" indent="0" algn="r">
                        <a:buNone/>
                      </a:pPr>
                      <a:r>
                        <a:rPr lang="en-US" sz="600"/>
                        <a:t>19000000</a:t>
                      </a:r>
                    </a:p>
                  </a:txBody>
                  <a:tcPr marL="39962" marR="39962" marT="19981" marB="19981"/>
                </a:tc>
                <a:tc>
                  <a:txBody>
                    <a:bodyPr/>
                    <a:lstStyle/>
                    <a:p>
                      <a:pPr marL="0" lvl="0" indent="0" algn="r">
                        <a:buNone/>
                      </a:pPr>
                      <a:r>
                        <a:rPr lang="en-US" sz="600"/>
                        <a:t>274925095</a:t>
                      </a:r>
                    </a:p>
                  </a:txBody>
                  <a:tcPr marL="39962" marR="39962" marT="19981" marB="19981"/>
                </a:tc>
                <a:tc>
                  <a:txBody>
                    <a:bodyPr/>
                    <a:lstStyle/>
                    <a:p>
                      <a:pPr marL="0" lvl="0" indent="0" algn="r">
                        <a:buNone/>
                      </a:pPr>
                      <a:r>
                        <a:rPr lang="en-US" sz="600"/>
                        <a:t>6</a:t>
                      </a:r>
                    </a:p>
                  </a:txBody>
                  <a:tcPr marL="39962" marR="39962" marT="19981" marB="19981"/>
                </a:tc>
                <a:tc>
                  <a:txBody>
                    <a:bodyPr/>
                    <a:lstStyle/>
                    <a:p>
                      <a:pPr marL="0" lvl="0" indent="0" algn="r">
                        <a:buNone/>
                      </a:pPr>
                      <a:r>
                        <a:rPr lang="en-US" sz="600"/>
                        <a:t>2</a:t>
                      </a:r>
                    </a:p>
                  </a:txBody>
                  <a:tcPr marL="39962" marR="39962" marT="19981" marB="19981"/>
                </a:tc>
                <a:tc>
                  <a:txBody>
                    <a:bodyPr/>
                    <a:lstStyle/>
                    <a:p>
                      <a:pPr marL="0" lvl="0" indent="0" algn="r">
                        <a:buNone/>
                      </a:pPr>
                      <a:r>
                        <a:rPr lang="en-US" sz="600"/>
                        <a:t>5</a:t>
                      </a:r>
                    </a:p>
                  </a:txBody>
                  <a:tcPr marL="39962" marR="39962" marT="19981" marB="19981"/>
                </a:tc>
                <a:tc>
                  <a:txBody>
                    <a:bodyPr/>
                    <a:lstStyle/>
                    <a:p>
                      <a:pPr marL="0" lvl="0" indent="0" algn="r">
                        <a:buNone/>
                      </a:pPr>
                      <a:r>
                        <a:rPr lang="en-US" sz="600" dirty="0"/>
                        <a:t>125</a:t>
                      </a:r>
                    </a:p>
                  </a:txBody>
                  <a:tcPr marL="39962" marR="39962" marT="19981" marB="19981"/>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p:cNvSpPr>
            <a:spLocks noGrp="1"/>
          </p:cNvSpPr>
          <p:nvPr>
            <p:ph type="title"/>
          </p:nvPr>
        </p:nvSpPr>
        <p:spPr>
          <a:xfrm>
            <a:off x="745565" y="847952"/>
            <a:ext cx="2506831" cy="3447595"/>
          </a:xfrm>
        </p:spPr>
        <p:txBody>
          <a:bodyPr vert="horz" lIns="91440" tIns="45720" rIns="91440" bIns="45720" rtlCol="0" anchor="ctr">
            <a:normAutofit/>
          </a:bodyPr>
          <a:lstStyle/>
          <a:p>
            <a:pPr marL="0" lvl="0" indent="0" defTabSz="457200"/>
            <a:r>
              <a:rPr lang="en-US" sz="2400">
                <a:solidFill>
                  <a:srgbClr val="EBEBEB"/>
                </a:solidFill>
              </a:rPr>
              <a:t>Explore</a:t>
            </a:r>
          </a:p>
        </p:txBody>
      </p:sp>
      <p:sp>
        <p:nvSpPr>
          <p:cNvPr id="4" name="Text Placeholder 3"/>
          <p:cNvSpPr>
            <a:spLocks noGrp="1"/>
          </p:cNvSpPr>
          <p:nvPr>
            <p:ph type="body" sz="half" idx="2"/>
          </p:nvPr>
        </p:nvSpPr>
        <p:spPr>
          <a:xfrm>
            <a:off x="3967557" y="328134"/>
            <a:ext cx="4126961" cy="4465744"/>
          </a:xfrm>
        </p:spPr>
        <p:txBody>
          <a:bodyPr vert="horz" lIns="91440" tIns="45720" rIns="91440" bIns="45720" rtlCol="0" anchor="ctr">
            <a:normAutofit/>
          </a:bodyPr>
          <a:lstStyle/>
          <a:p>
            <a:pPr lvl="0" indent="0" defTabSz="457200">
              <a:lnSpc>
                <a:spcPct val="90000"/>
              </a:lnSpc>
              <a:spcBef>
                <a:spcPts val="1000"/>
              </a:spcBef>
              <a:buFont typeface="Wingdings 3" charset="2"/>
              <a:buChar char=""/>
            </a:pPr>
            <a:r>
              <a:rPr lang="en-US" sz="1200" dirty="0">
                <a:solidFill>
                  <a:schemeClr val="tx1">
                    <a:lumMod val="75000"/>
                    <a:lumOff val="25000"/>
                  </a:schemeClr>
                </a:solidFill>
              </a:rPr>
              <a:t># </a:t>
            </a:r>
            <a:r>
              <a:rPr lang="en-US" sz="1200" dirty="0" err="1">
                <a:solidFill>
                  <a:schemeClr val="tx1">
                    <a:lumMod val="75000"/>
                    <a:lumOff val="25000"/>
                  </a:schemeClr>
                </a:solidFill>
              </a:rPr>
              <a:t>movie_details</a:t>
            </a:r>
            <a:r>
              <a:rPr lang="en-US" sz="1200" dirty="0">
                <a:solidFill>
                  <a:schemeClr val="tx1">
                    <a:lumMod val="75000"/>
                    <a:lumOff val="25000"/>
                  </a:schemeClr>
                </a:solidFill>
              </a:rPr>
              <a:t> </a:t>
            </a:r>
            <a:br>
              <a:rPr lang="en-US" sz="1200" dirty="0">
                <a:solidFill>
                  <a:schemeClr val="tx1">
                    <a:lumMod val="75000"/>
                    <a:lumOff val="25000"/>
                  </a:schemeClr>
                </a:solidFill>
              </a:rPr>
            </a:br>
            <a:r>
              <a:rPr lang="en-US" sz="1200" dirty="0" err="1">
                <a:solidFill>
                  <a:schemeClr val="tx1">
                    <a:lumMod val="75000"/>
                    <a:lumOff val="25000"/>
                  </a:schemeClr>
                </a:solidFill>
              </a:rPr>
              <a:t>movie_details</a:t>
            </a:r>
            <a:r>
              <a:rPr lang="en-US" sz="1200" dirty="0">
                <a:solidFill>
                  <a:schemeClr val="tx1">
                    <a:lumMod val="75000"/>
                    <a:lumOff val="25000"/>
                  </a:schemeClr>
                </a:solidFill>
              </a:rPr>
              <a:t> &lt;- </a:t>
            </a:r>
            <a:r>
              <a:rPr lang="en-US" sz="1200" dirty="0" err="1">
                <a:solidFill>
                  <a:schemeClr val="tx1">
                    <a:lumMod val="75000"/>
                    <a:lumOff val="25000"/>
                  </a:schemeClr>
                </a:solidFill>
              </a:rPr>
              <a:t>Movies_clean</a:t>
            </a:r>
            <a:r>
              <a:rPr lang="en-US" sz="1200" dirty="0">
                <a:solidFill>
                  <a:schemeClr val="tx1">
                    <a:lumMod val="75000"/>
                    <a:lumOff val="25000"/>
                  </a:schemeClr>
                </a:solidFill>
              </a:rPr>
              <a:t> %&gt;% </a:t>
            </a:r>
            <a:br>
              <a:rPr lang="en-US" sz="1200" dirty="0">
                <a:solidFill>
                  <a:schemeClr val="tx1">
                    <a:lumMod val="75000"/>
                    <a:lumOff val="25000"/>
                  </a:schemeClr>
                </a:solidFill>
              </a:rPr>
            </a:br>
            <a:r>
              <a:rPr lang="en-US" sz="1200" dirty="0">
                <a:solidFill>
                  <a:schemeClr val="tx1">
                    <a:lumMod val="75000"/>
                    <a:lumOff val="25000"/>
                  </a:schemeClr>
                </a:solidFill>
              </a:rPr>
              <a:t>  </a:t>
            </a:r>
            <a:r>
              <a:rPr lang="en-US" sz="1200" dirty="0" err="1">
                <a:solidFill>
                  <a:schemeClr val="tx1">
                    <a:lumMod val="75000"/>
                    <a:lumOff val="25000"/>
                  </a:schemeClr>
                </a:solidFill>
              </a:rPr>
              <a:t>left_join</a:t>
            </a:r>
            <a:r>
              <a:rPr lang="en-US" sz="1200" dirty="0">
                <a:solidFill>
                  <a:schemeClr val="tx1">
                    <a:lumMod val="75000"/>
                    <a:lumOff val="25000"/>
                  </a:schemeClr>
                </a:solidFill>
              </a:rPr>
              <a:t>(</a:t>
            </a:r>
            <a:r>
              <a:rPr lang="en-US" sz="1200" dirty="0" err="1">
                <a:solidFill>
                  <a:schemeClr val="tx1">
                    <a:lumMod val="75000"/>
                    <a:lumOff val="25000"/>
                  </a:schemeClr>
                </a:solidFill>
              </a:rPr>
              <a:t>MoreInfo_clean</a:t>
            </a:r>
            <a:r>
              <a:rPr lang="en-US" sz="1200" dirty="0">
                <a:solidFill>
                  <a:schemeClr val="tx1">
                    <a:lumMod val="75000"/>
                    <a:lumOff val="25000"/>
                  </a:schemeClr>
                </a:solidFill>
              </a:rPr>
              <a:t> %&gt;% select(id, budget, revenue)) %&gt;% </a:t>
            </a:r>
            <a:br>
              <a:rPr lang="en-US" sz="1200" dirty="0">
                <a:solidFill>
                  <a:schemeClr val="tx1">
                    <a:lumMod val="75000"/>
                    <a:lumOff val="25000"/>
                  </a:schemeClr>
                </a:solidFill>
              </a:rPr>
            </a:br>
            <a:r>
              <a:rPr lang="en-US" sz="1200" dirty="0">
                <a:solidFill>
                  <a:schemeClr val="tx1">
                    <a:lumMod val="75000"/>
                    <a:lumOff val="25000"/>
                  </a:schemeClr>
                </a:solidFill>
              </a:rPr>
              <a:t>  select(-</a:t>
            </a:r>
            <a:r>
              <a:rPr lang="en-US" sz="1200" dirty="0" err="1">
                <a:solidFill>
                  <a:schemeClr val="tx1">
                    <a:lumMod val="75000"/>
                    <a:lumOff val="25000"/>
                  </a:schemeClr>
                </a:solidFill>
              </a:rPr>
              <a:t>runtime_hour</a:t>
            </a:r>
            <a:r>
              <a:rPr lang="en-US" sz="1200" dirty="0">
                <a:solidFill>
                  <a:schemeClr val="tx1">
                    <a:lumMod val="75000"/>
                    <a:lumOff val="25000"/>
                  </a:schemeClr>
                </a:solidFill>
              </a:rPr>
              <a:t>, -</a:t>
            </a:r>
            <a:r>
              <a:rPr lang="en-US" sz="1200" dirty="0" err="1">
                <a:solidFill>
                  <a:schemeClr val="tx1">
                    <a:lumMod val="75000"/>
                    <a:lumOff val="25000"/>
                  </a:schemeClr>
                </a:solidFill>
              </a:rPr>
              <a:t>runtime_min</a:t>
            </a:r>
            <a:r>
              <a:rPr lang="en-US" sz="1200" dirty="0">
                <a:solidFill>
                  <a:schemeClr val="tx1">
                    <a:lumMod val="75000"/>
                    <a:lumOff val="25000"/>
                  </a:schemeClr>
                </a:solidFill>
              </a:rPr>
              <a:t>)</a:t>
            </a:r>
          </a:p>
          <a:p>
            <a:pPr lvl="0" indent="0" defTabSz="457200">
              <a:lnSpc>
                <a:spcPct val="90000"/>
              </a:lnSpc>
              <a:spcBef>
                <a:spcPts val="1000"/>
              </a:spcBef>
              <a:buFont typeface="Wingdings 3" charset="2"/>
              <a:buChar char=""/>
            </a:pPr>
            <a:r>
              <a:rPr lang="en-US" sz="1200" dirty="0">
                <a:solidFill>
                  <a:schemeClr val="tx1">
                    <a:lumMod val="75000"/>
                    <a:lumOff val="25000"/>
                  </a:schemeClr>
                </a:solidFill>
              </a:rPr>
              <a:t>## Joining with `by = </a:t>
            </a:r>
            <a:r>
              <a:rPr lang="en-US" sz="1200" dirty="0" err="1">
                <a:solidFill>
                  <a:schemeClr val="tx1">
                    <a:lumMod val="75000"/>
                    <a:lumOff val="25000"/>
                  </a:schemeClr>
                </a:solidFill>
              </a:rPr>
              <a:t>join_by</a:t>
            </a:r>
            <a:r>
              <a:rPr lang="en-US" sz="1200" dirty="0">
                <a:solidFill>
                  <a:schemeClr val="tx1">
                    <a:lumMod val="75000"/>
                    <a:lumOff val="25000"/>
                  </a:schemeClr>
                </a:solidFill>
              </a:rPr>
              <a:t>(id)`</a:t>
            </a:r>
          </a:p>
          <a:p>
            <a:pPr lvl="0" indent="0" defTabSz="457200">
              <a:lnSpc>
                <a:spcPct val="90000"/>
              </a:lnSpc>
              <a:spcBef>
                <a:spcPts val="1000"/>
              </a:spcBef>
              <a:buFont typeface="Wingdings 3" charset="2"/>
              <a:buChar char=""/>
            </a:pPr>
            <a:r>
              <a:rPr lang="en-US" sz="1200" dirty="0" err="1">
                <a:solidFill>
                  <a:schemeClr val="tx1">
                    <a:lumMod val="75000"/>
                    <a:lumOff val="25000"/>
                  </a:schemeClr>
                </a:solidFill>
              </a:rPr>
              <a:t>movie_details</a:t>
            </a:r>
            <a:r>
              <a:rPr lang="en-US" sz="1200" dirty="0">
                <a:solidFill>
                  <a:schemeClr val="tx1">
                    <a:lumMod val="75000"/>
                    <a:lumOff val="25000"/>
                  </a:schemeClr>
                </a:solidFill>
              </a:rPr>
              <a:t> &lt;- </a:t>
            </a:r>
            <a:r>
              <a:rPr lang="en-US" sz="1200" dirty="0" err="1">
                <a:solidFill>
                  <a:schemeClr val="tx1">
                    <a:lumMod val="75000"/>
                    <a:lumOff val="25000"/>
                  </a:schemeClr>
                </a:solidFill>
              </a:rPr>
              <a:t>movie_details</a:t>
            </a:r>
            <a:r>
              <a:rPr lang="en-US" sz="1200" dirty="0">
                <a:solidFill>
                  <a:schemeClr val="tx1">
                    <a:lumMod val="75000"/>
                    <a:lumOff val="25000"/>
                  </a:schemeClr>
                </a:solidFill>
              </a:rPr>
              <a:t> %&gt;% </a:t>
            </a:r>
            <a:br>
              <a:rPr lang="en-US" sz="1200" dirty="0">
                <a:solidFill>
                  <a:schemeClr val="tx1">
                    <a:lumMod val="75000"/>
                    <a:lumOff val="25000"/>
                  </a:schemeClr>
                </a:solidFill>
              </a:rPr>
            </a:br>
            <a:r>
              <a:rPr lang="en-US" sz="1200" dirty="0">
                <a:solidFill>
                  <a:schemeClr val="tx1">
                    <a:lumMod val="75000"/>
                    <a:lumOff val="25000"/>
                  </a:schemeClr>
                </a:solidFill>
              </a:rPr>
              <a:t>  </a:t>
            </a:r>
            <a:r>
              <a:rPr lang="en-US" sz="1200" dirty="0" err="1">
                <a:solidFill>
                  <a:schemeClr val="tx1">
                    <a:lumMod val="75000"/>
                    <a:lumOff val="25000"/>
                  </a:schemeClr>
                </a:solidFill>
              </a:rPr>
              <a:t>left_join</a:t>
            </a:r>
            <a:r>
              <a:rPr lang="en-US" sz="1200" dirty="0">
                <a:solidFill>
                  <a:schemeClr val="tx1">
                    <a:lumMod val="75000"/>
                    <a:lumOff val="25000"/>
                  </a:schemeClr>
                </a:solidFill>
              </a:rPr>
              <a:t>(</a:t>
            </a:r>
            <a:r>
              <a:rPr lang="en-US" sz="1200" dirty="0" err="1">
                <a:solidFill>
                  <a:schemeClr val="tx1">
                    <a:lumMod val="75000"/>
                    <a:lumOff val="25000"/>
                  </a:schemeClr>
                </a:solidFill>
              </a:rPr>
              <a:t>FilmDetails_clean</a:t>
            </a:r>
            <a:r>
              <a:rPr lang="en-US" sz="1200" dirty="0">
                <a:solidFill>
                  <a:schemeClr val="tx1">
                    <a:lumMod val="75000"/>
                    <a:lumOff val="25000"/>
                  </a:schemeClr>
                </a:solidFill>
              </a:rPr>
              <a:t> %&gt;% select(id, director, actor))</a:t>
            </a:r>
          </a:p>
          <a:p>
            <a:pPr lvl="0" indent="0" defTabSz="457200">
              <a:lnSpc>
                <a:spcPct val="90000"/>
              </a:lnSpc>
              <a:spcBef>
                <a:spcPts val="1000"/>
              </a:spcBef>
              <a:buFont typeface="Wingdings 3" charset="2"/>
              <a:buChar char=""/>
            </a:pPr>
            <a:r>
              <a:rPr lang="en-US" sz="1200" dirty="0">
                <a:solidFill>
                  <a:schemeClr val="tx1">
                    <a:lumMod val="75000"/>
                    <a:lumOff val="25000"/>
                  </a:schemeClr>
                </a:solidFill>
              </a:rPr>
              <a:t>## Joining with `by = </a:t>
            </a:r>
            <a:r>
              <a:rPr lang="en-US" sz="1200" dirty="0" err="1">
                <a:solidFill>
                  <a:schemeClr val="tx1">
                    <a:lumMod val="75000"/>
                    <a:lumOff val="25000"/>
                  </a:schemeClr>
                </a:solidFill>
              </a:rPr>
              <a:t>join_by</a:t>
            </a:r>
            <a:r>
              <a:rPr lang="en-US" sz="1200" dirty="0">
                <a:solidFill>
                  <a:schemeClr val="tx1">
                    <a:lumMod val="75000"/>
                    <a:lumOff val="25000"/>
                  </a:schemeClr>
                </a:solidFill>
              </a:rPr>
              <a:t>(id)`</a:t>
            </a:r>
          </a:p>
          <a:p>
            <a:pPr lvl="0" indent="0" defTabSz="457200">
              <a:lnSpc>
                <a:spcPct val="90000"/>
              </a:lnSpc>
              <a:spcBef>
                <a:spcPts val="1000"/>
              </a:spcBef>
              <a:buFont typeface="Wingdings 3" charset="2"/>
              <a:buChar char=""/>
            </a:pPr>
            <a:r>
              <a:rPr lang="en-US" sz="1200" dirty="0">
                <a:solidFill>
                  <a:schemeClr val="tx1">
                    <a:lumMod val="75000"/>
                    <a:lumOff val="25000"/>
                  </a:schemeClr>
                </a:solidFill>
              </a:rPr>
              <a:t>## Warning in </a:t>
            </a:r>
            <a:r>
              <a:rPr lang="en-US" sz="1200" dirty="0" err="1">
                <a:solidFill>
                  <a:schemeClr val="tx1">
                    <a:lumMod val="75000"/>
                    <a:lumOff val="25000"/>
                  </a:schemeClr>
                </a:solidFill>
              </a:rPr>
              <a:t>left_join</a:t>
            </a:r>
            <a:r>
              <a:rPr lang="en-US" sz="1200" dirty="0">
                <a:solidFill>
                  <a:schemeClr val="tx1">
                    <a:lumMod val="75000"/>
                    <a:lumOff val="25000"/>
                  </a:schemeClr>
                </a:solidFill>
              </a:rPr>
              <a:t>(., </a:t>
            </a:r>
            <a:r>
              <a:rPr lang="en-US" sz="1200" dirty="0" err="1">
                <a:solidFill>
                  <a:schemeClr val="tx1">
                    <a:lumMod val="75000"/>
                    <a:lumOff val="25000"/>
                  </a:schemeClr>
                </a:solidFill>
              </a:rPr>
              <a:t>FilmDetails_clean</a:t>
            </a:r>
            <a:r>
              <a:rPr lang="en-US" sz="1200" dirty="0">
                <a:solidFill>
                  <a:schemeClr val="tx1">
                    <a:lumMod val="75000"/>
                    <a:lumOff val="25000"/>
                  </a:schemeClr>
                </a:solidFill>
              </a:rPr>
              <a:t> %&gt;% select(id, director, actor)): Detected an unexpected many-to-many relationship between `x` and `y`.
## ℹ Row 1 of `x` matches multiple rows in `y`.
## ℹ Row 1 of `y` matches multiple rows in `x`.
## ℹ If a many-to-many relationship is expected, set `relationship =
##   "many-to-many"` to silence this warning.</a:t>
            </a:r>
          </a:p>
          <a:p>
            <a:pPr lvl="0" indent="0" defTabSz="457200">
              <a:lnSpc>
                <a:spcPct val="90000"/>
              </a:lnSpc>
              <a:spcBef>
                <a:spcPts val="1000"/>
              </a:spcBef>
              <a:buFont typeface="Wingdings 3" charset="2"/>
              <a:buChar char=""/>
            </a:pPr>
            <a:r>
              <a:rPr lang="en-US" sz="1200" dirty="0">
                <a:solidFill>
                  <a:schemeClr val="tx1">
                    <a:lumMod val="75000"/>
                    <a:lumOff val="25000"/>
                  </a:schemeClr>
                </a:solidFill>
              </a:rPr>
              <a:t>head(</a:t>
            </a:r>
            <a:r>
              <a:rPr lang="en-US" sz="1200" dirty="0" err="1">
                <a:solidFill>
                  <a:schemeClr val="tx1">
                    <a:lumMod val="75000"/>
                    <a:lumOff val="25000"/>
                  </a:schemeClr>
                </a:solidFill>
              </a:rPr>
              <a:t>movie_details</a:t>
            </a:r>
            <a:r>
              <a:rPr lang="en-US" sz="1200" dirty="0">
                <a:solidFill>
                  <a:schemeClr val="tx1">
                    <a:lumMod val="75000"/>
                    <a:lumOff val="25000"/>
                  </a:schemeClr>
                </a:solidFill>
              </a:rPr>
              <a:t>, 15) %&gt;% </a:t>
            </a:r>
            <a:r>
              <a:rPr lang="en-US" sz="1200" dirty="0" err="1">
                <a:solidFill>
                  <a:schemeClr val="tx1">
                    <a:lumMod val="75000"/>
                    <a:lumOff val="25000"/>
                  </a:schemeClr>
                </a:solidFill>
              </a:rPr>
              <a:t>knitr</a:t>
            </a:r>
            <a:r>
              <a:rPr lang="en-US" sz="1200" dirty="0">
                <a:solidFill>
                  <a:schemeClr val="tx1">
                    <a:lumMod val="75000"/>
                    <a:lumOff val="25000"/>
                  </a:schemeClr>
                </a:solidFill>
              </a:rPr>
              <a:t>::</a:t>
            </a:r>
            <a:r>
              <a:rPr lang="en-US" sz="1200" dirty="0" err="1">
                <a:solidFill>
                  <a:schemeClr val="tx1">
                    <a:lumMod val="75000"/>
                    <a:lumOff val="25000"/>
                  </a:schemeClr>
                </a:solidFill>
              </a:rPr>
              <a:t>kable</a:t>
            </a:r>
            <a:r>
              <a:rPr lang="en-US" sz="1200" dirty="0">
                <a:solidFill>
                  <a:schemeClr val="tx1">
                    <a:lumMod val="75000"/>
                    <a:lumOff val="25000"/>
                  </a:schemeClr>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DB20E0-1B3C-26F8-84B0-1E31BACD67B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B389ECE-8FA9-F9EF-611D-B2062B50B5AF}"/>
              </a:ext>
            </a:extLst>
          </p:cNvPr>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dirty="0" err="1">
                <a:solidFill>
                  <a:srgbClr val="EBEBEB"/>
                </a:solidFill>
              </a:rPr>
              <a:t>m</a:t>
            </a:r>
            <a:r>
              <a:rPr lang="en-US" sz="3100" b="0" i="0" kern="1200" dirty="0" err="1">
                <a:solidFill>
                  <a:srgbClr val="EBEBEB"/>
                </a:solidFill>
                <a:latin typeface="+mj-lt"/>
                <a:ea typeface="+mj-ea"/>
                <a:cs typeface="+mj-cs"/>
              </a:rPr>
              <a:t>ovie_details</a:t>
            </a:r>
            <a:endParaRPr lang="en-US" sz="3100" b="0" i="0" kern="1200" dirty="0">
              <a:solidFill>
                <a:srgbClr val="EBEBEB"/>
              </a:solidFill>
              <a:latin typeface="+mj-lt"/>
              <a:ea typeface="+mj-ea"/>
              <a:cs typeface="+mj-cs"/>
            </a:endParaRPr>
          </a:p>
        </p:txBody>
      </p:sp>
      <p:graphicFrame>
        <p:nvGraphicFramePr>
          <p:cNvPr id="9" name="Table 8">
            <a:extLst>
              <a:ext uri="{FF2B5EF4-FFF2-40B4-BE49-F238E27FC236}">
                <a16:creationId xmlns:a16="http://schemas.microsoft.com/office/drawing/2014/main" id="{AE43EC5C-5077-11A5-9811-EB1C2738BB02}"/>
              </a:ext>
            </a:extLst>
          </p:cNvPr>
          <p:cNvGraphicFramePr>
            <a:graphicFrameLocks noGrp="1"/>
          </p:cNvGraphicFramePr>
          <p:nvPr>
            <p:extLst>
              <p:ext uri="{D42A27DB-BD31-4B8C-83A1-F6EECF244321}">
                <p14:modId xmlns:p14="http://schemas.microsoft.com/office/powerpoint/2010/main" val="265268405"/>
              </p:ext>
            </p:extLst>
          </p:nvPr>
        </p:nvGraphicFramePr>
        <p:xfrm>
          <a:off x="213497" y="1257300"/>
          <a:ext cx="8717005" cy="3962400"/>
        </p:xfrm>
        <a:graphic>
          <a:graphicData uri="http://schemas.openxmlformats.org/drawingml/2006/table">
            <a:tbl>
              <a:tblPr firstRow="1" bandRow="1">
                <a:tableStyleId>{5C22544A-7EE6-4342-B048-85BDC9FD1C3A}</a:tableStyleId>
              </a:tblPr>
              <a:tblGrid>
                <a:gridCol w="364515">
                  <a:extLst>
                    <a:ext uri="{9D8B030D-6E8A-4147-A177-3AD203B41FA5}">
                      <a16:colId xmlns:a16="http://schemas.microsoft.com/office/drawing/2014/main" val="2985549973"/>
                    </a:ext>
                  </a:extLst>
                </a:gridCol>
                <a:gridCol w="1063943">
                  <a:extLst>
                    <a:ext uri="{9D8B030D-6E8A-4147-A177-3AD203B41FA5}">
                      <a16:colId xmlns:a16="http://schemas.microsoft.com/office/drawing/2014/main" val="1676810471"/>
                    </a:ext>
                  </a:extLst>
                </a:gridCol>
                <a:gridCol w="498793">
                  <a:extLst>
                    <a:ext uri="{9D8B030D-6E8A-4147-A177-3AD203B41FA5}">
                      <a16:colId xmlns:a16="http://schemas.microsoft.com/office/drawing/2014/main" val="2756734252"/>
                    </a:ext>
                  </a:extLst>
                </a:gridCol>
                <a:gridCol w="533718">
                  <a:extLst>
                    <a:ext uri="{9D8B030D-6E8A-4147-A177-3AD203B41FA5}">
                      <a16:colId xmlns:a16="http://schemas.microsoft.com/office/drawing/2014/main" val="1097988597"/>
                    </a:ext>
                  </a:extLst>
                </a:gridCol>
                <a:gridCol w="605155">
                  <a:extLst>
                    <a:ext uri="{9D8B030D-6E8A-4147-A177-3AD203B41FA5}">
                      <a16:colId xmlns:a16="http://schemas.microsoft.com/office/drawing/2014/main" val="1632154455"/>
                    </a:ext>
                  </a:extLst>
                </a:gridCol>
                <a:gridCol w="600117">
                  <a:extLst>
                    <a:ext uri="{9D8B030D-6E8A-4147-A177-3AD203B41FA5}">
                      <a16:colId xmlns:a16="http://schemas.microsoft.com/office/drawing/2014/main" val="1551945283"/>
                    </a:ext>
                  </a:extLst>
                </a:gridCol>
                <a:gridCol w="600117">
                  <a:extLst>
                    <a:ext uri="{9D8B030D-6E8A-4147-A177-3AD203B41FA5}">
                      <a16:colId xmlns:a16="http://schemas.microsoft.com/office/drawing/2014/main" val="3111395974"/>
                    </a:ext>
                  </a:extLst>
                </a:gridCol>
                <a:gridCol w="413068">
                  <a:extLst>
                    <a:ext uri="{9D8B030D-6E8A-4147-A177-3AD203B41FA5}">
                      <a16:colId xmlns:a16="http://schemas.microsoft.com/office/drawing/2014/main" val="4200269548"/>
                    </a:ext>
                  </a:extLst>
                </a:gridCol>
                <a:gridCol w="711250">
                  <a:extLst>
                    <a:ext uri="{9D8B030D-6E8A-4147-A177-3AD203B41FA5}">
                      <a16:colId xmlns:a16="http://schemas.microsoft.com/office/drawing/2014/main" val="2687952452"/>
                    </a:ext>
                  </a:extLst>
                </a:gridCol>
                <a:gridCol w="436880">
                  <a:extLst>
                    <a:ext uri="{9D8B030D-6E8A-4147-A177-3AD203B41FA5}">
                      <a16:colId xmlns:a16="http://schemas.microsoft.com/office/drawing/2014/main" val="3114693915"/>
                    </a:ext>
                  </a:extLst>
                </a:gridCol>
                <a:gridCol w="555663">
                  <a:extLst>
                    <a:ext uri="{9D8B030D-6E8A-4147-A177-3AD203B41FA5}">
                      <a16:colId xmlns:a16="http://schemas.microsoft.com/office/drawing/2014/main" val="2806352180"/>
                    </a:ext>
                  </a:extLst>
                </a:gridCol>
                <a:gridCol w="1133552">
                  <a:extLst>
                    <a:ext uri="{9D8B030D-6E8A-4147-A177-3AD203B41FA5}">
                      <a16:colId xmlns:a16="http://schemas.microsoft.com/office/drawing/2014/main" val="724439859"/>
                    </a:ext>
                  </a:extLst>
                </a:gridCol>
                <a:gridCol w="1200234">
                  <a:extLst>
                    <a:ext uri="{9D8B030D-6E8A-4147-A177-3AD203B41FA5}">
                      <a16:colId xmlns:a16="http://schemas.microsoft.com/office/drawing/2014/main" val="4082384033"/>
                    </a:ext>
                  </a:extLst>
                </a:gridCol>
              </a:tblGrid>
              <a:tr h="247650">
                <a:tc>
                  <a:txBody>
                    <a:bodyPr/>
                    <a:lstStyle/>
                    <a:p>
                      <a:pPr marL="0" lvl="0" indent="0" algn="r">
                        <a:buNone/>
                      </a:pPr>
                      <a:r>
                        <a:rPr sz="500" dirty="0"/>
                        <a:t>id</a:t>
                      </a:r>
                    </a:p>
                  </a:txBody>
                  <a:tcPr/>
                </a:tc>
                <a:tc>
                  <a:txBody>
                    <a:bodyPr/>
                    <a:lstStyle/>
                    <a:p>
                      <a:pPr marL="0" lvl="0" indent="0" algn="l">
                        <a:buNone/>
                      </a:pPr>
                      <a:r>
                        <a:rPr sz="500" dirty="0"/>
                        <a:t>title</a:t>
                      </a:r>
                    </a:p>
                  </a:txBody>
                  <a:tcPr/>
                </a:tc>
                <a:tc>
                  <a:txBody>
                    <a:bodyPr/>
                    <a:lstStyle/>
                    <a:p>
                      <a:pPr marL="0" lvl="0" indent="0" algn="l">
                        <a:buNone/>
                      </a:pPr>
                      <a:r>
                        <a:rPr sz="500"/>
                        <a:t>language</a:t>
                      </a:r>
                    </a:p>
                  </a:txBody>
                  <a:tcPr/>
                </a:tc>
                <a:tc>
                  <a:txBody>
                    <a:bodyPr/>
                    <a:lstStyle/>
                    <a:p>
                      <a:pPr marL="0" lvl="0" indent="0" algn="r">
                        <a:buNone/>
                      </a:pPr>
                      <a:r>
                        <a:rPr sz="500" dirty="0" err="1"/>
                        <a:t>user_score</a:t>
                      </a:r>
                      <a:endParaRPr sz="500" dirty="0"/>
                    </a:p>
                  </a:txBody>
                  <a:tcPr/>
                </a:tc>
                <a:tc>
                  <a:txBody>
                    <a:bodyPr/>
                    <a:lstStyle/>
                    <a:p>
                      <a:pPr marL="0" lvl="0" indent="0" algn="l">
                        <a:buNone/>
                      </a:pPr>
                      <a:r>
                        <a:rPr sz="500" dirty="0" err="1"/>
                        <a:t>release_date</a:t>
                      </a:r>
                      <a:endParaRPr sz="500" dirty="0"/>
                    </a:p>
                  </a:txBody>
                  <a:tcPr/>
                </a:tc>
                <a:tc>
                  <a:txBody>
                    <a:bodyPr/>
                    <a:lstStyle/>
                    <a:p>
                      <a:pPr marL="0" lvl="0" indent="0" algn="r">
                        <a:buNone/>
                      </a:pPr>
                      <a:r>
                        <a:rPr sz="500" dirty="0" err="1"/>
                        <a:t>vote_count</a:t>
                      </a:r>
                      <a:endParaRPr sz="500" dirty="0"/>
                    </a:p>
                  </a:txBody>
                  <a:tcPr/>
                </a:tc>
                <a:tc>
                  <a:txBody>
                    <a:bodyPr/>
                    <a:lstStyle/>
                    <a:p>
                      <a:pPr marL="0" lvl="0" indent="0" algn="l">
                        <a:buNone/>
                      </a:pPr>
                      <a:r>
                        <a:rPr sz="500"/>
                        <a:t>genre_rank</a:t>
                      </a:r>
                    </a:p>
                  </a:txBody>
                  <a:tcPr/>
                </a:tc>
                <a:tc>
                  <a:txBody>
                    <a:bodyPr/>
                    <a:lstStyle/>
                    <a:p>
                      <a:pPr marL="0" lvl="0" indent="0" algn="l">
                        <a:buNone/>
                      </a:pPr>
                      <a:r>
                        <a:rPr sz="500" dirty="0"/>
                        <a:t>genres</a:t>
                      </a:r>
                    </a:p>
                  </a:txBody>
                  <a:tcPr/>
                </a:tc>
                <a:tc>
                  <a:txBody>
                    <a:bodyPr/>
                    <a:lstStyle/>
                    <a:p>
                      <a:pPr marL="0" lvl="0" indent="0" algn="r">
                        <a:buNone/>
                      </a:pPr>
                      <a:r>
                        <a:rPr sz="500"/>
                        <a:t>total_length</a:t>
                      </a:r>
                    </a:p>
                  </a:txBody>
                  <a:tcPr/>
                </a:tc>
                <a:tc>
                  <a:txBody>
                    <a:bodyPr/>
                    <a:lstStyle/>
                    <a:p>
                      <a:pPr marL="0" lvl="0" indent="0" algn="r">
                        <a:buNone/>
                      </a:pPr>
                      <a:r>
                        <a:rPr sz="500"/>
                        <a:t>budget</a:t>
                      </a:r>
                    </a:p>
                  </a:txBody>
                  <a:tcPr/>
                </a:tc>
                <a:tc>
                  <a:txBody>
                    <a:bodyPr/>
                    <a:lstStyle/>
                    <a:p>
                      <a:pPr marL="0" lvl="0" indent="0" algn="r">
                        <a:buNone/>
                      </a:pPr>
                      <a:r>
                        <a:rPr sz="500" dirty="0"/>
                        <a:t>revenue</a:t>
                      </a:r>
                    </a:p>
                  </a:txBody>
                  <a:tcPr/>
                </a:tc>
                <a:tc>
                  <a:txBody>
                    <a:bodyPr/>
                    <a:lstStyle/>
                    <a:p>
                      <a:pPr marL="0" lvl="0" indent="0" algn="l">
                        <a:buNone/>
                      </a:pPr>
                      <a:r>
                        <a:rPr sz="500"/>
                        <a:t>director</a:t>
                      </a:r>
                    </a:p>
                  </a:txBody>
                  <a:tcPr/>
                </a:tc>
                <a:tc>
                  <a:txBody>
                    <a:bodyPr/>
                    <a:lstStyle/>
                    <a:p>
                      <a:pPr marL="0" lvl="0" indent="0" algn="l">
                        <a:buNone/>
                      </a:pPr>
                      <a:r>
                        <a:rPr sz="500"/>
                        <a:t>actor</a:t>
                      </a:r>
                    </a:p>
                  </a:txBody>
                  <a:tcPr/>
                </a:tc>
                <a:extLst>
                  <a:ext uri="{0D108BD9-81ED-4DB2-BD59-A6C34878D82A}">
                    <a16:rowId xmlns:a16="http://schemas.microsoft.com/office/drawing/2014/main" val="1919079759"/>
                  </a:ext>
                </a:extLst>
              </a:tr>
              <a:tr h="247650">
                <a:tc>
                  <a:txBody>
                    <a:bodyPr/>
                    <a:lstStyle/>
                    <a:p>
                      <a:pPr marL="0" lvl="0" indent="0" algn="r">
                        <a:buNone/>
                      </a:pPr>
                      <a:r>
                        <a:rPr sz="500"/>
                        <a:t>1</a:t>
                      </a:r>
                    </a:p>
                  </a:txBody>
                  <a:tcPr/>
                </a:tc>
                <a:tc>
                  <a:txBody>
                    <a:bodyPr/>
                    <a:lstStyle/>
                    <a:p>
                      <a:pPr marL="0" lvl="0" indent="0" algn="l">
                        <a:buNone/>
                      </a:pPr>
                      <a:r>
                        <a:rPr sz="500" dirty="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dirty="0"/>
                        <a:t>27070</a:t>
                      </a:r>
                    </a:p>
                  </a:txBody>
                  <a:tcPr/>
                </a:tc>
                <a:tc>
                  <a:txBody>
                    <a:bodyPr/>
                    <a:lstStyle/>
                    <a:p>
                      <a:pPr marL="0" lvl="0" indent="0" algn="l">
                        <a:buNone/>
                      </a:pPr>
                      <a:r>
                        <a:rPr sz="500" dirty="0"/>
                        <a:t>genres_1</a:t>
                      </a:r>
                    </a:p>
                  </a:txBody>
                  <a:tcPr/>
                </a:tc>
                <a:tc>
                  <a:txBody>
                    <a:bodyPr/>
                    <a:lstStyle/>
                    <a:p>
                      <a:pPr marL="0" lvl="0" indent="0" algn="l">
                        <a:buNone/>
                      </a:pPr>
                      <a:r>
                        <a:rPr sz="500" dirty="0"/>
                        <a:t>Drama</a:t>
                      </a:r>
                    </a:p>
                  </a:txBody>
                  <a:tcPr/>
                </a:tc>
                <a:tc>
                  <a:txBody>
                    <a:bodyPr/>
                    <a:lstStyle/>
                    <a:p>
                      <a:pPr marL="0" lvl="0" indent="0" algn="r">
                        <a:buNone/>
                      </a:pPr>
                      <a:r>
                        <a:rPr sz="500"/>
                        <a:t>142</a:t>
                      </a:r>
                    </a:p>
                  </a:txBody>
                  <a:tcPr/>
                </a:tc>
                <a:tc>
                  <a:txBody>
                    <a:bodyPr/>
                    <a:lstStyle/>
                    <a:p>
                      <a:pPr marL="0" lvl="0" indent="0" algn="r">
                        <a:buNone/>
                      </a:pPr>
                      <a:r>
                        <a:rPr sz="500" dirty="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Tim Robbins</a:t>
                      </a:r>
                    </a:p>
                  </a:txBody>
                  <a:tcPr/>
                </a:tc>
                <a:extLst>
                  <a:ext uri="{0D108BD9-81ED-4DB2-BD59-A6C34878D82A}">
                    <a16:rowId xmlns:a16="http://schemas.microsoft.com/office/drawing/2014/main" val="373712975"/>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dirty="0" err="1"/>
                        <a:t>en</a:t>
                      </a:r>
                      <a:endParaRPr sz="500" dirty="0"/>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dirty="0"/>
                        <a:t>genres_1</a:t>
                      </a:r>
                    </a:p>
                  </a:txBody>
                  <a:tcPr/>
                </a:tc>
                <a:tc>
                  <a:txBody>
                    <a:bodyPr/>
                    <a:lstStyle/>
                    <a:p>
                      <a:pPr marL="0" lvl="0" indent="0" algn="l">
                        <a:buNone/>
                      </a:pPr>
                      <a:r>
                        <a:rPr sz="500"/>
                        <a:t>Drama</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dirty="0"/>
                        <a:t>28341469</a:t>
                      </a:r>
                    </a:p>
                  </a:txBody>
                  <a:tcPr/>
                </a:tc>
                <a:tc>
                  <a:txBody>
                    <a:bodyPr/>
                    <a:lstStyle/>
                    <a:p>
                      <a:pPr marL="0" lvl="0" indent="0" algn="l">
                        <a:buNone/>
                      </a:pPr>
                      <a:r>
                        <a:rPr sz="500" dirty="0"/>
                        <a:t>Frank Darabont</a:t>
                      </a:r>
                    </a:p>
                  </a:txBody>
                  <a:tcPr/>
                </a:tc>
                <a:tc>
                  <a:txBody>
                    <a:bodyPr/>
                    <a:lstStyle/>
                    <a:p>
                      <a:pPr marL="0" lvl="0" indent="0" algn="l">
                        <a:buNone/>
                      </a:pPr>
                      <a:r>
                        <a:rPr sz="500"/>
                        <a:t>Morgan Freeman</a:t>
                      </a:r>
                    </a:p>
                  </a:txBody>
                  <a:tcPr/>
                </a:tc>
                <a:extLst>
                  <a:ext uri="{0D108BD9-81ED-4DB2-BD59-A6C34878D82A}">
                    <a16:rowId xmlns:a16="http://schemas.microsoft.com/office/drawing/2014/main" val="1018383823"/>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dirty="0" err="1"/>
                        <a:t>en</a:t>
                      </a:r>
                      <a:endParaRPr sz="500" dirty="0"/>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dirty="0"/>
                        <a:t>Bob Gunton</a:t>
                      </a:r>
                    </a:p>
                  </a:txBody>
                  <a:tcPr/>
                </a:tc>
                <a:extLst>
                  <a:ext uri="{0D108BD9-81ED-4DB2-BD59-A6C34878D82A}">
                    <a16:rowId xmlns:a16="http://schemas.microsoft.com/office/drawing/2014/main" val="2799859648"/>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dirty="0"/>
                        <a:t>1994-09-23</a:t>
                      </a:r>
                    </a:p>
                  </a:txBody>
                  <a:tcPr/>
                </a:tc>
                <a:tc>
                  <a:txBody>
                    <a:bodyPr/>
                    <a:lstStyle/>
                    <a:p>
                      <a:pPr marL="0" lvl="0" indent="0" algn="r">
                        <a:buNone/>
                      </a:pPr>
                      <a:r>
                        <a:rPr sz="500"/>
                        <a:t>27070</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William Sadler</a:t>
                      </a:r>
                    </a:p>
                  </a:txBody>
                  <a:tcPr/>
                </a:tc>
                <a:extLst>
                  <a:ext uri="{0D108BD9-81ED-4DB2-BD59-A6C34878D82A}">
                    <a16:rowId xmlns:a16="http://schemas.microsoft.com/office/drawing/2014/main" val="2960729756"/>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dirty="0"/>
                        <a:t>28341469</a:t>
                      </a:r>
                    </a:p>
                  </a:txBody>
                  <a:tcPr/>
                </a:tc>
                <a:tc>
                  <a:txBody>
                    <a:bodyPr/>
                    <a:lstStyle/>
                    <a:p>
                      <a:pPr marL="0" lvl="0" indent="0" algn="l">
                        <a:buNone/>
                      </a:pPr>
                      <a:r>
                        <a:rPr sz="500"/>
                        <a:t>Frank Darabont</a:t>
                      </a:r>
                    </a:p>
                  </a:txBody>
                  <a:tcPr/>
                </a:tc>
                <a:tc>
                  <a:txBody>
                    <a:bodyPr/>
                    <a:lstStyle/>
                    <a:p>
                      <a:pPr marL="0" lvl="0" indent="0" algn="l">
                        <a:buNone/>
                      </a:pPr>
                      <a:r>
                        <a:rPr sz="500"/>
                        <a:t>Clancy Brown</a:t>
                      </a:r>
                    </a:p>
                  </a:txBody>
                  <a:tcPr/>
                </a:tc>
                <a:extLst>
                  <a:ext uri="{0D108BD9-81ED-4DB2-BD59-A6C34878D82A}">
                    <a16:rowId xmlns:a16="http://schemas.microsoft.com/office/drawing/2014/main" val="3040057844"/>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genres_2</a:t>
                      </a:r>
                    </a:p>
                  </a:txBody>
                  <a:tcPr/>
                </a:tc>
                <a:tc>
                  <a:txBody>
                    <a:bodyPr/>
                    <a:lstStyle/>
                    <a:p>
                      <a:pPr marL="0" lvl="0" indent="0" algn="l">
                        <a:buNone/>
                      </a:pPr>
                      <a:r>
                        <a:rPr sz="500"/>
                        <a:t>Crime</a:t>
                      </a:r>
                    </a:p>
                  </a:txBody>
                  <a:tcPr/>
                </a:tc>
                <a:tc>
                  <a:txBody>
                    <a:bodyPr/>
                    <a:lstStyle/>
                    <a:p>
                      <a:pPr marL="0" lvl="0" indent="0" algn="r">
                        <a:buNone/>
                      </a:pPr>
                      <a:r>
                        <a:rPr sz="500" dirty="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Tim Robbins</a:t>
                      </a:r>
                    </a:p>
                  </a:txBody>
                  <a:tcPr/>
                </a:tc>
                <a:extLst>
                  <a:ext uri="{0D108BD9-81ED-4DB2-BD59-A6C34878D82A}">
                    <a16:rowId xmlns:a16="http://schemas.microsoft.com/office/drawing/2014/main" val="2888362424"/>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dirty="0"/>
                        <a:t>genres_2</a:t>
                      </a:r>
                    </a:p>
                  </a:txBody>
                  <a:tcPr/>
                </a:tc>
                <a:tc>
                  <a:txBody>
                    <a:bodyPr/>
                    <a:lstStyle/>
                    <a:p>
                      <a:pPr marL="0" lvl="0" indent="0" algn="l">
                        <a:buNone/>
                      </a:pPr>
                      <a:r>
                        <a:rPr sz="500"/>
                        <a:t>Crime</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Morgan Freeman</a:t>
                      </a:r>
                    </a:p>
                  </a:txBody>
                  <a:tcPr/>
                </a:tc>
                <a:extLst>
                  <a:ext uri="{0D108BD9-81ED-4DB2-BD59-A6C34878D82A}">
                    <a16:rowId xmlns:a16="http://schemas.microsoft.com/office/drawing/2014/main" val="870653851"/>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genres_2</a:t>
                      </a:r>
                    </a:p>
                  </a:txBody>
                  <a:tcPr/>
                </a:tc>
                <a:tc>
                  <a:txBody>
                    <a:bodyPr/>
                    <a:lstStyle/>
                    <a:p>
                      <a:pPr marL="0" lvl="0" indent="0" algn="l">
                        <a:buNone/>
                      </a:pPr>
                      <a:r>
                        <a:rPr sz="500"/>
                        <a:t>Crime</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Bob Gunton</a:t>
                      </a:r>
                    </a:p>
                  </a:txBody>
                  <a:tcPr/>
                </a:tc>
                <a:extLst>
                  <a:ext uri="{0D108BD9-81ED-4DB2-BD59-A6C34878D82A}">
                    <a16:rowId xmlns:a16="http://schemas.microsoft.com/office/drawing/2014/main" val="1975526419"/>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genres_2</a:t>
                      </a:r>
                    </a:p>
                  </a:txBody>
                  <a:tcPr/>
                </a:tc>
                <a:tc>
                  <a:txBody>
                    <a:bodyPr/>
                    <a:lstStyle/>
                    <a:p>
                      <a:pPr marL="0" lvl="0" indent="0" algn="l">
                        <a:buNone/>
                      </a:pPr>
                      <a:r>
                        <a:rPr sz="500"/>
                        <a:t>Crime</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William Sadler</a:t>
                      </a:r>
                    </a:p>
                  </a:txBody>
                  <a:tcPr/>
                </a:tc>
                <a:extLst>
                  <a:ext uri="{0D108BD9-81ED-4DB2-BD59-A6C34878D82A}">
                    <a16:rowId xmlns:a16="http://schemas.microsoft.com/office/drawing/2014/main" val="2312973103"/>
                  </a:ext>
                </a:extLst>
              </a:tr>
              <a:tr h="247650">
                <a:tc>
                  <a:txBody>
                    <a:bodyPr/>
                    <a:lstStyle/>
                    <a:p>
                      <a:pPr marL="0" lvl="0" indent="0" algn="r">
                        <a:buNone/>
                      </a:pPr>
                      <a:r>
                        <a:rPr sz="500"/>
                        <a:t>1</a:t>
                      </a:r>
                    </a:p>
                  </a:txBody>
                  <a:tcPr/>
                </a:tc>
                <a:tc>
                  <a:txBody>
                    <a:bodyPr/>
                    <a:lstStyle/>
                    <a:p>
                      <a:pPr marL="0" lvl="0" indent="0" algn="l">
                        <a:buNone/>
                      </a:pPr>
                      <a:r>
                        <a:rPr sz="500"/>
                        <a:t>The Shawshank Redemption</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1994-09-23</a:t>
                      </a:r>
                    </a:p>
                  </a:txBody>
                  <a:tcPr/>
                </a:tc>
                <a:tc>
                  <a:txBody>
                    <a:bodyPr/>
                    <a:lstStyle/>
                    <a:p>
                      <a:pPr marL="0" lvl="0" indent="0" algn="r">
                        <a:buNone/>
                      </a:pPr>
                      <a:r>
                        <a:rPr sz="500"/>
                        <a:t>27070</a:t>
                      </a:r>
                    </a:p>
                  </a:txBody>
                  <a:tcPr/>
                </a:tc>
                <a:tc>
                  <a:txBody>
                    <a:bodyPr/>
                    <a:lstStyle/>
                    <a:p>
                      <a:pPr marL="0" lvl="0" indent="0" algn="l">
                        <a:buNone/>
                      </a:pPr>
                      <a:r>
                        <a:rPr sz="500"/>
                        <a:t>genres_2</a:t>
                      </a:r>
                    </a:p>
                  </a:txBody>
                  <a:tcPr/>
                </a:tc>
                <a:tc>
                  <a:txBody>
                    <a:bodyPr/>
                    <a:lstStyle/>
                    <a:p>
                      <a:pPr marL="0" lvl="0" indent="0" algn="l">
                        <a:buNone/>
                      </a:pPr>
                      <a:r>
                        <a:rPr sz="500"/>
                        <a:t>Crime</a:t>
                      </a:r>
                    </a:p>
                  </a:txBody>
                  <a:tcPr/>
                </a:tc>
                <a:tc>
                  <a:txBody>
                    <a:bodyPr/>
                    <a:lstStyle/>
                    <a:p>
                      <a:pPr marL="0" lvl="0" indent="0" algn="r">
                        <a:buNone/>
                      </a:pPr>
                      <a:r>
                        <a:rPr sz="500"/>
                        <a:t>142</a:t>
                      </a:r>
                    </a:p>
                  </a:txBody>
                  <a:tcPr/>
                </a:tc>
                <a:tc>
                  <a:txBody>
                    <a:bodyPr/>
                    <a:lstStyle/>
                    <a:p>
                      <a:pPr marL="0" lvl="0" indent="0" algn="r">
                        <a:buNone/>
                      </a:pPr>
                      <a:r>
                        <a:rPr sz="500"/>
                        <a:t>2.5e+07</a:t>
                      </a:r>
                    </a:p>
                  </a:txBody>
                  <a:tcPr/>
                </a:tc>
                <a:tc>
                  <a:txBody>
                    <a:bodyPr/>
                    <a:lstStyle/>
                    <a:p>
                      <a:pPr marL="0" lvl="0" indent="0" algn="r">
                        <a:buNone/>
                      </a:pPr>
                      <a:r>
                        <a:rPr sz="500"/>
                        <a:t>28341469</a:t>
                      </a:r>
                    </a:p>
                  </a:txBody>
                  <a:tcPr/>
                </a:tc>
                <a:tc>
                  <a:txBody>
                    <a:bodyPr/>
                    <a:lstStyle/>
                    <a:p>
                      <a:pPr marL="0" lvl="0" indent="0" algn="l">
                        <a:buNone/>
                      </a:pPr>
                      <a:r>
                        <a:rPr sz="500"/>
                        <a:t>Frank Darabont</a:t>
                      </a:r>
                    </a:p>
                  </a:txBody>
                  <a:tcPr/>
                </a:tc>
                <a:tc>
                  <a:txBody>
                    <a:bodyPr/>
                    <a:lstStyle/>
                    <a:p>
                      <a:pPr marL="0" lvl="0" indent="0" algn="l">
                        <a:buNone/>
                      </a:pPr>
                      <a:r>
                        <a:rPr sz="500"/>
                        <a:t>Clancy Brown</a:t>
                      </a:r>
                    </a:p>
                  </a:txBody>
                  <a:tcPr/>
                </a:tc>
                <a:extLst>
                  <a:ext uri="{0D108BD9-81ED-4DB2-BD59-A6C34878D82A}">
                    <a16:rowId xmlns:a16="http://schemas.microsoft.com/office/drawing/2014/main" val="1120061284"/>
                  </a:ext>
                </a:extLst>
              </a:tr>
              <a:tr h="247650">
                <a:tc>
                  <a:txBody>
                    <a:bodyPr/>
                    <a:lstStyle/>
                    <a:p>
                      <a:pPr marL="0" lvl="0" indent="0" algn="r">
                        <a:buNone/>
                      </a:pPr>
                      <a:r>
                        <a:rPr sz="500"/>
                        <a:t>2</a:t>
                      </a:r>
                    </a:p>
                  </a:txBody>
                  <a:tcPr/>
                </a:tc>
                <a:tc>
                  <a:txBody>
                    <a:bodyPr/>
                    <a:lstStyle/>
                    <a:p>
                      <a:pPr marL="0" lvl="0" indent="0" algn="l">
                        <a:buNone/>
                      </a:pPr>
                      <a:r>
                        <a:rPr sz="500"/>
                        <a:t>The Godfather</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1972-03-14</a:t>
                      </a:r>
                    </a:p>
                  </a:txBody>
                  <a:tcPr/>
                </a:tc>
                <a:tc>
                  <a:txBody>
                    <a:bodyPr/>
                    <a:lstStyle/>
                    <a:p>
                      <a:pPr marL="0" lvl="0" indent="0" algn="r">
                        <a:buNone/>
                      </a:pPr>
                      <a:r>
                        <a:rPr sz="500"/>
                        <a:t>20563</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175</a:t>
                      </a:r>
                    </a:p>
                  </a:txBody>
                  <a:tcPr/>
                </a:tc>
                <a:tc>
                  <a:txBody>
                    <a:bodyPr/>
                    <a:lstStyle/>
                    <a:p>
                      <a:pPr marL="0" lvl="0" indent="0" algn="r">
                        <a:buNone/>
                      </a:pPr>
                      <a:r>
                        <a:rPr sz="500"/>
                        <a:t>6.0e+06</a:t>
                      </a:r>
                    </a:p>
                  </a:txBody>
                  <a:tcPr/>
                </a:tc>
                <a:tc>
                  <a:txBody>
                    <a:bodyPr/>
                    <a:lstStyle/>
                    <a:p>
                      <a:pPr marL="0" lvl="0" indent="0" algn="r">
                        <a:buNone/>
                      </a:pPr>
                      <a:r>
                        <a:rPr sz="500"/>
                        <a:t>245066411</a:t>
                      </a:r>
                    </a:p>
                  </a:txBody>
                  <a:tcPr/>
                </a:tc>
                <a:tc>
                  <a:txBody>
                    <a:bodyPr/>
                    <a:lstStyle/>
                    <a:p>
                      <a:pPr marL="0" lvl="0" indent="0" algn="l">
                        <a:buNone/>
                      </a:pPr>
                      <a:r>
                        <a:rPr sz="500"/>
                        <a:t>Francis Ford Coppola</a:t>
                      </a:r>
                    </a:p>
                  </a:txBody>
                  <a:tcPr/>
                </a:tc>
                <a:tc>
                  <a:txBody>
                    <a:bodyPr/>
                    <a:lstStyle/>
                    <a:p>
                      <a:pPr marL="0" lvl="0" indent="0" algn="l">
                        <a:buNone/>
                      </a:pPr>
                      <a:r>
                        <a:rPr sz="500"/>
                        <a:t>Marlon Brando</a:t>
                      </a:r>
                    </a:p>
                  </a:txBody>
                  <a:tcPr/>
                </a:tc>
                <a:extLst>
                  <a:ext uri="{0D108BD9-81ED-4DB2-BD59-A6C34878D82A}">
                    <a16:rowId xmlns:a16="http://schemas.microsoft.com/office/drawing/2014/main" val="3151056022"/>
                  </a:ext>
                </a:extLst>
              </a:tr>
              <a:tr h="247650">
                <a:tc>
                  <a:txBody>
                    <a:bodyPr/>
                    <a:lstStyle/>
                    <a:p>
                      <a:pPr marL="0" lvl="0" indent="0" algn="r">
                        <a:buNone/>
                      </a:pPr>
                      <a:r>
                        <a:rPr sz="500"/>
                        <a:t>2</a:t>
                      </a:r>
                    </a:p>
                  </a:txBody>
                  <a:tcPr/>
                </a:tc>
                <a:tc>
                  <a:txBody>
                    <a:bodyPr/>
                    <a:lstStyle/>
                    <a:p>
                      <a:pPr marL="0" lvl="0" indent="0" algn="l">
                        <a:buNone/>
                      </a:pPr>
                      <a:r>
                        <a:rPr sz="500"/>
                        <a:t>The Godfather</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1972-03-14</a:t>
                      </a:r>
                    </a:p>
                  </a:txBody>
                  <a:tcPr/>
                </a:tc>
                <a:tc>
                  <a:txBody>
                    <a:bodyPr/>
                    <a:lstStyle/>
                    <a:p>
                      <a:pPr marL="0" lvl="0" indent="0" algn="r">
                        <a:buNone/>
                      </a:pPr>
                      <a:r>
                        <a:rPr sz="500"/>
                        <a:t>20563</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175</a:t>
                      </a:r>
                    </a:p>
                  </a:txBody>
                  <a:tcPr/>
                </a:tc>
                <a:tc>
                  <a:txBody>
                    <a:bodyPr/>
                    <a:lstStyle/>
                    <a:p>
                      <a:pPr marL="0" lvl="0" indent="0" algn="r">
                        <a:buNone/>
                      </a:pPr>
                      <a:r>
                        <a:rPr sz="500"/>
                        <a:t>6.0e+06</a:t>
                      </a:r>
                    </a:p>
                  </a:txBody>
                  <a:tcPr/>
                </a:tc>
                <a:tc>
                  <a:txBody>
                    <a:bodyPr/>
                    <a:lstStyle/>
                    <a:p>
                      <a:pPr marL="0" lvl="0" indent="0" algn="r">
                        <a:buNone/>
                      </a:pPr>
                      <a:r>
                        <a:rPr sz="500"/>
                        <a:t>245066411</a:t>
                      </a:r>
                    </a:p>
                  </a:txBody>
                  <a:tcPr/>
                </a:tc>
                <a:tc>
                  <a:txBody>
                    <a:bodyPr/>
                    <a:lstStyle/>
                    <a:p>
                      <a:pPr marL="0" lvl="0" indent="0" algn="l">
                        <a:buNone/>
                      </a:pPr>
                      <a:r>
                        <a:rPr sz="500"/>
                        <a:t>Francis Ford Coppola</a:t>
                      </a:r>
                    </a:p>
                  </a:txBody>
                  <a:tcPr/>
                </a:tc>
                <a:tc>
                  <a:txBody>
                    <a:bodyPr/>
                    <a:lstStyle/>
                    <a:p>
                      <a:pPr marL="0" lvl="0" indent="0" algn="l">
                        <a:buNone/>
                      </a:pPr>
                      <a:r>
                        <a:rPr sz="500"/>
                        <a:t>Al Pacino</a:t>
                      </a:r>
                    </a:p>
                  </a:txBody>
                  <a:tcPr/>
                </a:tc>
                <a:extLst>
                  <a:ext uri="{0D108BD9-81ED-4DB2-BD59-A6C34878D82A}">
                    <a16:rowId xmlns:a16="http://schemas.microsoft.com/office/drawing/2014/main" val="877870087"/>
                  </a:ext>
                </a:extLst>
              </a:tr>
              <a:tr h="247650">
                <a:tc>
                  <a:txBody>
                    <a:bodyPr/>
                    <a:lstStyle/>
                    <a:p>
                      <a:pPr marL="0" lvl="0" indent="0" algn="r">
                        <a:buNone/>
                      </a:pPr>
                      <a:r>
                        <a:rPr sz="500"/>
                        <a:t>2</a:t>
                      </a:r>
                    </a:p>
                  </a:txBody>
                  <a:tcPr/>
                </a:tc>
                <a:tc>
                  <a:txBody>
                    <a:bodyPr/>
                    <a:lstStyle/>
                    <a:p>
                      <a:pPr marL="0" lvl="0" indent="0" algn="l">
                        <a:buNone/>
                      </a:pPr>
                      <a:r>
                        <a:rPr sz="500"/>
                        <a:t>The Godfather</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1972-03-14</a:t>
                      </a:r>
                    </a:p>
                  </a:txBody>
                  <a:tcPr/>
                </a:tc>
                <a:tc>
                  <a:txBody>
                    <a:bodyPr/>
                    <a:lstStyle/>
                    <a:p>
                      <a:pPr marL="0" lvl="0" indent="0" algn="r">
                        <a:buNone/>
                      </a:pPr>
                      <a:r>
                        <a:rPr sz="500"/>
                        <a:t>20563</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175</a:t>
                      </a:r>
                    </a:p>
                  </a:txBody>
                  <a:tcPr/>
                </a:tc>
                <a:tc>
                  <a:txBody>
                    <a:bodyPr/>
                    <a:lstStyle/>
                    <a:p>
                      <a:pPr marL="0" lvl="0" indent="0" algn="r">
                        <a:buNone/>
                      </a:pPr>
                      <a:r>
                        <a:rPr sz="500"/>
                        <a:t>6.0e+06</a:t>
                      </a:r>
                    </a:p>
                  </a:txBody>
                  <a:tcPr/>
                </a:tc>
                <a:tc>
                  <a:txBody>
                    <a:bodyPr/>
                    <a:lstStyle/>
                    <a:p>
                      <a:pPr marL="0" lvl="0" indent="0" algn="r">
                        <a:buNone/>
                      </a:pPr>
                      <a:r>
                        <a:rPr sz="500"/>
                        <a:t>245066411</a:t>
                      </a:r>
                    </a:p>
                  </a:txBody>
                  <a:tcPr/>
                </a:tc>
                <a:tc>
                  <a:txBody>
                    <a:bodyPr/>
                    <a:lstStyle/>
                    <a:p>
                      <a:pPr marL="0" lvl="0" indent="0" algn="l">
                        <a:buNone/>
                      </a:pPr>
                      <a:r>
                        <a:rPr sz="500"/>
                        <a:t>Francis Ford Coppola</a:t>
                      </a:r>
                    </a:p>
                  </a:txBody>
                  <a:tcPr/>
                </a:tc>
                <a:tc>
                  <a:txBody>
                    <a:bodyPr/>
                    <a:lstStyle/>
                    <a:p>
                      <a:pPr marL="0" lvl="0" indent="0" algn="l">
                        <a:buNone/>
                      </a:pPr>
                      <a:r>
                        <a:rPr sz="500"/>
                        <a:t>James Caan</a:t>
                      </a:r>
                    </a:p>
                  </a:txBody>
                  <a:tcPr/>
                </a:tc>
                <a:extLst>
                  <a:ext uri="{0D108BD9-81ED-4DB2-BD59-A6C34878D82A}">
                    <a16:rowId xmlns:a16="http://schemas.microsoft.com/office/drawing/2014/main" val="529093597"/>
                  </a:ext>
                </a:extLst>
              </a:tr>
              <a:tr h="247650">
                <a:tc>
                  <a:txBody>
                    <a:bodyPr/>
                    <a:lstStyle/>
                    <a:p>
                      <a:pPr marL="0" lvl="0" indent="0" algn="r">
                        <a:buNone/>
                      </a:pPr>
                      <a:r>
                        <a:rPr sz="500"/>
                        <a:t>2</a:t>
                      </a:r>
                    </a:p>
                  </a:txBody>
                  <a:tcPr/>
                </a:tc>
                <a:tc>
                  <a:txBody>
                    <a:bodyPr/>
                    <a:lstStyle/>
                    <a:p>
                      <a:pPr marL="0" lvl="0" indent="0" algn="l">
                        <a:buNone/>
                      </a:pPr>
                      <a:r>
                        <a:rPr sz="500"/>
                        <a:t>The Godfather</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1972-03-14</a:t>
                      </a:r>
                    </a:p>
                  </a:txBody>
                  <a:tcPr/>
                </a:tc>
                <a:tc>
                  <a:txBody>
                    <a:bodyPr/>
                    <a:lstStyle/>
                    <a:p>
                      <a:pPr marL="0" lvl="0" indent="0" algn="r">
                        <a:buNone/>
                      </a:pPr>
                      <a:r>
                        <a:rPr sz="500"/>
                        <a:t>20563</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175</a:t>
                      </a:r>
                    </a:p>
                  </a:txBody>
                  <a:tcPr/>
                </a:tc>
                <a:tc>
                  <a:txBody>
                    <a:bodyPr/>
                    <a:lstStyle/>
                    <a:p>
                      <a:pPr marL="0" lvl="0" indent="0" algn="r">
                        <a:buNone/>
                      </a:pPr>
                      <a:r>
                        <a:rPr sz="500"/>
                        <a:t>6.0e+06</a:t>
                      </a:r>
                    </a:p>
                  </a:txBody>
                  <a:tcPr/>
                </a:tc>
                <a:tc>
                  <a:txBody>
                    <a:bodyPr/>
                    <a:lstStyle/>
                    <a:p>
                      <a:pPr marL="0" lvl="0" indent="0" algn="r">
                        <a:buNone/>
                      </a:pPr>
                      <a:r>
                        <a:rPr sz="500"/>
                        <a:t>245066411</a:t>
                      </a:r>
                    </a:p>
                  </a:txBody>
                  <a:tcPr/>
                </a:tc>
                <a:tc>
                  <a:txBody>
                    <a:bodyPr/>
                    <a:lstStyle/>
                    <a:p>
                      <a:pPr marL="0" lvl="0" indent="0" algn="l">
                        <a:buNone/>
                      </a:pPr>
                      <a:r>
                        <a:rPr sz="500"/>
                        <a:t>Francis Ford Coppola</a:t>
                      </a:r>
                    </a:p>
                  </a:txBody>
                  <a:tcPr/>
                </a:tc>
                <a:tc>
                  <a:txBody>
                    <a:bodyPr/>
                    <a:lstStyle/>
                    <a:p>
                      <a:pPr marL="0" lvl="0" indent="0" algn="l">
                        <a:buNone/>
                      </a:pPr>
                      <a:r>
                        <a:rPr sz="500"/>
                        <a:t>Robert Duvall</a:t>
                      </a:r>
                    </a:p>
                  </a:txBody>
                  <a:tcPr/>
                </a:tc>
                <a:extLst>
                  <a:ext uri="{0D108BD9-81ED-4DB2-BD59-A6C34878D82A}">
                    <a16:rowId xmlns:a16="http://schemas.microsoft.com/office/drawing/2014/main" val="1336050431"/>
                  </a:ext>
                </a:extLst>
              </a:tr>
              <a:tr h="247650">
                <a:tc>
                  <a:txBody>
                    <a:bodyPr/>
                    <a:lstStyle/>
                    <a:p>
                      <a:pPr marL="0" lvl="0" indent="0" algn="r">
                        <a:buNone/>
                      </a:pPr>
                      <a:r>
                        <a:rPr sz="500"/>
                        <a:t>2</a:t>
                      </a:r>
                    </a:p>
                  </a:txBody>
                  <a:tcPr/>
                </a:tc>
                <a:tc>
                  <a:txBody>
                    <a:bodyPr/>
                    <a:lstStyle/>
                    <a:p>
                      <a:pPr marL="0" lvl="0" indent="0" algn="l">
                        <a:buNone/>
                      </a:pPr>
                      <a:r>
                        <a:rPr sz="500"/>
                        <a:t>The Godfather</a:t>
                      </a:r>
                    </a:p>
                  </a:txBody>
                  <a:tcPr/>
                </a:tc>
                <a:tc>
                  <a:txBody>
                    <a:bodyPr/>
                    <a:lstStyle/>
                    <a:p>
                      <a:pPr marL="0" lvl="0" indent="0" algn="l">
                        <a:buNone/>
                      </a:pPr>
                      <a:r>
                        <a:rPr sz="500"/>
                        <a:t>en</a:t>
                      </a:r>
                    </a:p>
                  </a:txBody>
                  <a:tcPr/>
                </a:tc>
                <a:tc>
                  <a:txBody>
                    <a:bodyPr/>
                    <a:lstStyle/>
                    <a:p>
                      <a:pPr marL="0" lvl="0" indent="0" algn="r">
                        <a:buNone/>
                      </a:pPr>
                      <a:r>
                        <a:rPr sz="500"/>
                        <a:t>8.7</a:t>
                      </a:r>
                    </a:p>
                  </a:txBody>
                  <a:tcPr/>
                </a:tc>
                <a:tc>
                  <a:txBody>
                    <a:bodyPr/>
                    <a:lstStyle/>
                    <a:p>
                      <a:pPr marL="0" lvl="0" indent="0" algn="l">
                        <a:buNone/>
                      </a:pPr>
                      <a:r>
                        <a:rPr sz="500"/>
                        <a:t>1972-03-14</a:t>
                      </a:r>
                    </a:p>
                  </a:txBody>
                  <a:tcPr/>
                </a:tc>
                <a:tc>
                  <a:txBody>
                    <a:bodyPr/>
                    <a:lstStyle/>
                    <a:p>
                      <a:pPr marL="0" lvl="0" indent="0" algn="r">
                        <a:buNone/>
                      </a:pPr>
                      <a:r>
                        <a:rPr sz="500"/>
                        <a:t>20563</a:t>
                      </a:r>
                    </a:p>
                  </a:txBody>
                  <a:tcPr/>
                </a:tc>
                <a:tc>
                  <a:txBody>
                    <a:bodyPr/>
                    <a:lstStyle/>
                    <a:p>
                      <a:pPr marL="0" lvl="0" indent="0" algn="l">
                        <a:buNone/>
                      </a:pPr>
                      <a:r>
                        <a:rPr sz="500"/>
                        <a:t>genres_1</a:t>
                      </a:r>
                    </a:p>
                  </a:txBody>
                  <a:tcPr/>
                </a:tc>
                <a:tc>
                  <a:txBody>
                    <a:bodyPr/>
                    <a:lstStyle/>
                    <a:p>
                      <a:pPr marL="0" lvl="0" indent="0" algn="l">
                        <a:buNone/>
                      </a:pPr>
                      <a:r>
                        <a:rPr sz="500"/>
                        <a:t>Drama</a:t>
                      </a:r>
                    </a:p>
                  </a:txBody>
                  <a:tcPr/>
                </a:tc>
                <a:tc>
                  <a:txBody>
                    <a:bodyPr/>
                    <a:lstStyle/>
                    <a:p>
                      <a:pPr marL="0" lvl="0" indent="0" algn="r">
                        <a:buNone/>
                      </a:pPr>
                      <a:r>
                        <a:rPr sz="500"/>
                        <a:t>175</a:t>
                      </a:r>
                    </a:p>
                  </a:txBody>
                  <a:tcPr/>
                </a:tc>
                <a:tc>
                  <a:txBody>
                    <a:bodyPr/>
                    <a:lstStyle/>
                    <a:p>
                      <a:pPr marL="0" lvl="0" indent="0" algn="r">
                        <a:buNone/>
                      </a:pPr>
                      <a:r>
                        <a:rPr sz="500"/>
                        <a:t>6.0e+06</a:t>
                      </a:r>
                    </a:p>
                  </a:txBody>
                  <a:tcPr/>
                </a:tc>
                <a:tc>
                  <a:txBody>
                    <a:bodyPr/>
                    <a:lstStyle/>
                    <a:p>
                      <a:pPr marL="0" lvl="0" indent="0" algn="r">
                        <a:buNone/>
                      </a:pPr>
                      <a:r>
                        <a:rPr sz="500"/>
                        <a:t>245066411</a:t>
                      </a:r>
                    </a:p>
                  </a:txBody>
                  <a:tcPr/>
                </a:tc>
                <a:tc>
                  <a:txBody>
                    <a:bodyPr/>
                    <a:lstStyle/>
                    <a:p>
                      <a:pPr marL="0" lvl="0" indent="0" algn="l">
                        <a:buNone/>
                      </a:pPr>
                      <a:r>
                        <a:rPr sz="500"/>
                        <a:t>Francis Ford Coppola</a:t>
                      </a:r>
                    </a:p>
                  </a:txBody>
                  <a:tcPr/>
                </a:tc>
                <a:tc>
                  <a:txBody>
                    <a:bodyPr/>
                    <a:lstStyle/>
                    <a:p>
                      <a:pPr marL="0" lvl="0" indent="0" algn="l">
                        <a:buNone/>
                      </a:pPr>
                      <a:r>
                        <a:rPr sz="500" dirty="0"/>
                        <a:t>Richard S. Castellano</a:t>
                      </a:r>
                    </a:p>
                  </a:txBody>
                  <a:tcPr/>
                </a:tc>
                <a:extLst>
                  <a:ext uri="{0D108BD9-81ED-4DB2-BD59-A6C34878D82A}">
                    <a16:rowId xmlns:a16="http://schemas.microsoft.com/office/drawing/2014/main" val="3123576271"/>
                  </a:ext>
                </a:extLst>
              </a:tr>
            </a:tbl>
          </a:graphicData>
        </a:graphic>
      </p:graphicFrame>
    </p:spTree>
    <p:extLst>
      <p:ext uri="{BB962C8B-B14F-4D97-AF65-F5344CB8AC3E}">
        <p14:creationId xmlns:p14="http://schemas.microsoft.com/office/powerpoint/2010/main" val="412340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286541" y="930949"/>
            <a:ext cx="2370762" cy="2365315"/>
          </a:xfrm>
        </p:spPr>
        <p:txBody>
          <a:bodyPr vert="horz" lIns="91440" tIns="45720" rIns="91440" bIns="45720" rtlCol="0" anchor="b">
            <a:normAutofit/>
          </a:bodyPr>
          <a:lstStyle/>
          <a:p>
            <a:pPr marL="0" lvl="0" indent="0" defTabSz="457200">
              <a:lnSpc>
                <a:spcPct val="90000"/>
              </a:lnSpc>
            </a:pPr>
            <a:r>
              <a:rPr lang="en-US" sz="3000" b="0" i="0" kern="1200">
                <a:solidFill>
                  <a:srgbClr val="EBEBEB"/>
                </a:solidFill>
                <a:latin typeface="+mj-lt"/>
                <a:ea typeface="+mj-ea"/>
                <a:cs typeface="+mj-cs"/>
              </a:rPr>
              <a:t>Find genre popularity ranking based on user_score</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5929998" cy="4544250"/>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3" name="Picture 1" descr="Final_Project_Presentation_files/figure-pptx/unnamed-chunk-10-1.png"/>
          <p:cNvPicPr>
            <a:picLocks noGrp="1" noChangeAspect="1"/>
          </p:cNvPicPr>
          <p:nvPr/>
        </p:nvPicPr>
        <p:blipFill>
          <a:blip r:embed="rId4"/>
          <a:stretch>
            <a:fillRect/>
          </a:stretch>
        </p:blipFill>
        <p:spPr bwMode="auto">
          <a:xfrm>
            <a:off x="434716" y="428625"/>
            <a:ext cx="5299405" cy="42395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23" name="Rectangle 2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6" name="Rectangle 2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286541" y="930949"/>
            <a:ext cx="2370762" cy="2365315"/>
          </a:xfrm>
        </p:spPr>
        <p:txBody>
          <a:bodyPr vert="horz" lIns="91440" tIns="45720" rIns="91440" bIns="45720" rtlCol="0" anchor="b">
            <a:normAutofit/>
          </a:bodyPr>
          <a:lstStyle/>
          <a:p>
            <a:pPr marL="0" lvl="0" indent="0" defTabSz="457200">
              <a:lnSpc>
                <a:spcPct val="90000"/>
              </a:lnSpc>
            </a:pPr>
            <a:r>
              <a:rPr lang="en-US" sz="3000" b="0" i="0" kern="1200">
                <a:solidFill>
                  <a:srgbClr val="EBEBEB"/>
                </a:solidFill>
                <a:latin typeface="+mj-lt"/>
                <a:ea typeface="+mj-ea"/>
                <a:cs typeface="+mj-cs"/>
              </a:rPr>
              <a:t>user_score based on genre</a:t>
            </a:r>
          </a:p>
        </p:txBody>
      </p:sp>
      <p:grpSp>
        <p:nvGrpSpPr>
          <p:cNvPr id="28" name="Group 2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5929998" cy="4544250"/>
            <a:chOff x="423332" y="396837"/>
            <a:chExt cx="7906665" cy="6058999"/>
          </a:xfrm>
        </p:grpSpPr>
        <p:sp>
          <p:nvSpPr>
            <p:cNvPr id="29" name="Rectangle 2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3" name="Picture 1" descr="Final_Project_Presentation_files/figure-pptx/unnamed-chunk-11-1.png"/>
          <p:cNvPicPr>
            <a:picLocks noGrp="1" noChangeAspect="1"/>
          </p:cNvPicPr>
          <p:nvPr/>
        </p:nvPicPr>
        <p:blipFill>
          <a:blip r:embed="rId3"/>
          <a:stretch>
            <a:fillRect/>
          </a:stretch>
        </p:blipFill>
        <p:spPr bwMode="auto">
          <a:xfrm>
            <a:off x="1078784" y="835965"/>
            <a:ext cx="4339460" cy="347156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 name="Rectangle 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5255358" y="930949"/>
            <a:ext cx="3401945" cy="2365315"/>
          </a:xfrm>
        </p:spPr>
        <p:txBody>
          <a:bodyPr vert="horz" lIns="91440" tIns="45720" rIns="91440" bIns="45720" rtlCol="0" anchor="b">
            <a:normAutofit/>
          </a:bodyPr>
          <a:lstStyle/>
          <a:p>
            <a:pPr marL="0" lvl="0" indent="0" defTabSz="457200">
              <a:lnSpc>
                <a:spcPct val="90000"/>
              </a:lnSpc>
            </a:pPr>
            <a:r>
              <a:rPr lang="en-US" sz="3000" b="0" i="0" kern="1200">
                <a:solidFill>
                  <a:srgbClr val="EBEBEB"/>
                </a:solidFill>
                <a:latin typeface="+mj-lt"/>
                <a:ea typeface="+mj-ea"/>
                <a:cs typeface="+mj-cs"/>
              </a:rPr>
              <a:t>Find which genre is gaining popularity over time.</a:t>
            </a:r>
          </a:p>
        </p:txBody>
      </p:sp>
      <p:grpSp>
        <p:nvGrpSpPr>
          <p:cNvPr id="14" name="Group 13">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4838628" cy="4544250"/>
            <a:chOff x="423333" y="396837"/>
            <a:chExt cx="6451503" cy="6058999"/>
          </a:xfrm>
        </p:grpSpPr>
        <p:sp>
          <p:nvSpPr>
            <p:cNvPr id="15" name="Rectangle 14">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5"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3" name="Picture 1" descr="Final_Project_Presentation_files/figure-pptx/unnamed-chunk-12-1.png"/>
          <p:cNvPicPr>
            <a:picLocks noGrp="1" noChangeAspect="1"/>
          </p:cNvPicPr>
          <p:nvPr/>
        </p:nvPicPr>
        <p:blipFill>
          <a:blip r:embed="rId3"/>
          <a:stretch>
            <a:fillRect/>
          </a:stretch>
        </p:blipFill>
        <p:spPr bwMode="auto">
          <a:xfrm>
            <a:off x="29530" y="664769"/>
            <a:ext cx="4874968" cy="389997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number one movie of that genre for that year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54031189"/>
              </p:ext>
            </p:extLst>
          </p:nvPr>
        </p:nvGraphicFramePr>
        <p:xfrm>
          <a:off x="457200" y="1788886"/>
          <a:ext cx="8229600" cy="2346960"/>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tblGrid>
              <a:tr h="0">
                <a:tc>
                  <a:txBody>
                    <a:bodyPr/>
                    <a:lstStyle/>
                    <a:p>
                      <a:pPr marL="0" lvl="0" indent="0" algn="l">
                        <a:buNone/>
                      </a:pPr>
                      <a:r>
                        <a:rPr sz="800"/>
                        <a:t>title</a:t>
                      </a:r>
                    </a:p>
                  </a:txBody>
                  <a:tcPr/>
                </a:tc>
                <a:tc>
                  <a:txBody>
                    <a:bodyPr/>
                    <a:lstStyle/>
                    <a:p>
                      <a:pPr marL="0" lvl="0" indent="0" algn="r">
                        <a:buNone/>
                      </a:pPr>
                      <a:r>
                        <a:rPr sz="800"/>
                        <a:t>release_year</a:t>
                      </a:r>
                    </a:p>
                  </a:txBody>
                  <a:tcPr/>
                </a:tc>
                <a:tc>
                  <a:txBody>
                    <a:bodyPr/>
                    <a:lstStyle/>
                    <a:p>
                      <a:pPr marL="0" lvl="0" indent="0" algn="l">
                        <a:buNone/>
                      </a:pPr>
                      <a:r>
                        <a:rPr sz="800"/>
                        <a:t>genres</a:t>
                      </a:r>
                    </a:p>
                  </a:txBody>
                  <a:tcPr/>
                </a:tc>
                <a:tc>
                  <a:txBody>
                    <a:bodyPr/>
                    <a:lstStyle/>
                    <a:p>
                      <a:pPr marL="0" lvl="0" indent="0" algn="r">
                        <a:buNone/>
                      </a:pPr>
                      <a:r>
                        <a:rPr sz="800"/>
                        <a:t>user_score</a:t>
                      </a:r>
                    </a:p>
                  </a:txBody>
                  <a:tcPr/>
                </a:tc>
                <a:tc>
                  <a:txBody>
                    <a:bodyPr/>
                    <a:lstStyle/>
                    <a:p>
                      <a:pPr marL="0" lvl="0" indent="0" algn="l">
                        <a:buNone/>
                      </a:pPr>
                      <a:r>
                        <a:rPr sz="800"/>
                        <a:t>director</a:t>
                      </a:r>
                    </a:p>
                  </a:txBody>
                  <a:tcPr/>
                </a:tc>
                <a:extLst>
                  <a:ext uri="{0D108BD9-81ED-4DB2-BD59-A6C34878D82A}">
                    <a16:rowId xmlns:a16="http://schemas.microsoft.com/office/drawing/2014/main" val="10000"/>
                  </a:ext>
                </a:extLst>
              </a:tr>
              <a:tr h="0">
                <a:tc>
                  <a:txBody>
                    <a:bodyPr/>
                    <a:lstStyle/>
                    <a:p>
                      <a:pPr marL="0" lvl="0" indent="0" algn="l">
                        <a:buNone/>
                      </a:pPr>
                      <a:r>
                        <a:rPr sz="800"/>
                        <a:t>A Trip to the Moon</a:t>
                      </a:r>
                    </a:p>
                  </a:txBody>
                  <a:tcPr/>
                </a:tc>
                <a:tc>
                  <a:txBody>
                    <a:bodyPr/>
                    <a:lstStyle/>
                    <a:p>
                      <a:pPr marL="0" lvl="0" indent="0" algn="r">
                        <a:buNone/>
                      </a:pPr>
                      <a:r>
                        <a:rPr sz="800"/>
                        <a:t>1902</a:t>
                      </a:r>
                    </a:p>
                  </a:txBody>
                  <a:tcPr/>
                </a:tc>
                <a:tc>
                  <a:txBody>
                    <a:bodyPr/>
                    <a:lstStyle/>
                    <a:p>
                      <a:pPr marL="0" lvl="0" indent="0" algn="l">
                        <a:buNone/>
                      </a:pPr>
                      <a:r>
                        <a:rPr sz="800"/>
                        <a:t>Adventure</a:t>
                      </a:r>
                    </a:p>
                  </a:txBody>
                  <a:tcPr/>
                </a:tc>
                <a:tc>
                  <a:txBody>
                    <a:bodyPr/>
                    <a:lstStyle/>
                    <a:p>
                      <a:pPr marL="0" lvl="0" indent="0" algn="r">
                        <a:buNone/>
                      </a:pPr>
                      <a:r>
                        <a:rPr sz="800"/>
                        <a:t>7.9</a:t>
                      </a:r>
                    </a:p>
                  </a:txBody>
                  <a:tcPr/>
                </a:tc>
                <a:tc>
                  <a:txBody>
                    <a:bodyPr/>
                    <a:lstStyle/>
                    <a:p>
                      <a:pPr marL="0" lvl="0" indent="0" algn="l">
                        <a:buNone/>
                      </a:pPr>
                      <a:r>
                        <a:rPr sz="800"/>
                        <a:t>Georges Méliès</a:t>
                      </a:r>
                    </a:p>
                  </a:txBody>
                  <a:tcPr/>
                </a:tc>
                <a:extLst>
                  <a:ext uri="{0D108BD9-81ED-4DB2-BD59-A6C34878D82A}">
                    <a16:rowId xmlns:a16="http://schemas.microsoft.com/office/drawing/2014/main" val="10001"/>
                  </a:ext>
                </a:extLst>
              </a:tr>
              <a:tr h="0">
                <a:tc>
                  <a:txBody>
                    <a:bodyPr/>
                    <a:lstStyle/>
                    <a:p>
                      <a:pPr marL="0" lvl="0" indent="0" algn="l">
                        <a:buNone/>
                      </a:pPr>
                      <a:r>
                        <a:rPr sz="800"/>
                        <a:t>A Trip to the Moon</a:t>
                      </a:r>
                    </a:p>
                  </a:txBody>
                  <a:tcPr/>
                </a:tc>
                <a:tc>
                  <a:txBody>
                    <a:bodyPr/>
                    <a:lstStyle/>
                    <a:p>
                      <a:pPr marL="0" lvl="0" indent="0" algn="r">
                        <a:buNone/>
                      </a:pPr>
                      <a:r>
                        <a:rPr sz="800"/>
                        <a:t>1902</a:t>
                      </a:r>
                    </a:p>
                  </a:txBody>
                  <a:tcPr/>
                </a:tc>
                <a:tc>
                  <a:txBody>
                    <a:bodyPr/>
                    <a:lstStyle/>
                    <a:p>
                      <a:pPr marL="0" lvl="0" indent="0" algn="l">
                        <a:buNone/>
                      </a:pPr>
                      <a:r>
                        <a:rPr sz="800"/>
                        <a:t>Science Fiction</a:t>
                      </a:r>
                    </a:p>
                  </a:txBody>
                  <a:tcPr/>
                </a:tc>
                <a:tc>
                  <a:txBody>
                    <a:bodyPr/>
                    <a:lstStyle/>
                    <a:p>
                      <a:pPr marL="0" lvl="0" indent="0" algn="r">
                        <a:buNone/>
                      </a:pPr>
                      <a:r>
                        <a:rPr sz="800"/>
                        <a:t>7.9</a:t>
                      </a:r>
                    </a:p>
                  </a:txBody>
                  <a:tcPr/>
                </a:tc>
                <a:tc>
                  <a:txBody>
                    <a:bodyPr/>
                    <a:lstStyle/>
                    <a:p>
                      <a:pPr marL="0" lvl="0" indent="0" algn="l">
                        <a:buNone/>
                      </a:pPr>
                      <a:r>
                        <a:rPr sz="800"/>
                        <a:t>Georges Méliès</a:t>
                      </a:r>
                    </a:p>
                  </a:txBody>
                  <a:tcPr/>
                </a:tc>
                <a:extLst>
                  <a:ext uri="{0D108BD9-81ED-4DB2-BD59-A6C34878D82A}">
                    <a16:rowId xmlns:a16="http://schemas.microsoft.com/office/drawing/2014/main" val="10002"/>
                  </a:ext>
                </a:extLst>
              </a:tr>
              <a:tr h="0">
                <a:tc>
                  <a:txBody>
                    <a:bodyPr/>
                    <a:lstStyle/>
                    <a:p>
                      <a:pPr marL="0" lvl="0" indent="0" algn="l">
                        <a:buNone/>
                      </a:pPr>
                      <a:r>
                        <a:rPr sz="800"/>
                        <a:t>The Great Train Robbery</a:t>
                      </a:r>
                    </a:p>
                  </a:txBody>
                  <a:tcPr/>
                </a:tc>
                <a:tc>
                  <a:txBody>
                    <a:bodyPr/>
                    <a:lstStyle/>
                    <a:p>
                      <a:pPr marL="0" lvl="0" indent="0" algn="r">
                        <a:buNone/>
                      </a:pPr>
                      <a:r>
                        <a:rPr sz="800"/>
                        <a:t>1903</a:t>
                      </a:r>
                    </a:p>
                  </a:txBody>
                  <a:tcPr/>
                </a:tc>
                <a:tc>
                  <a:txBody>
                    <a:bodyPr/>
                    <a:lstStyle/>
                    <a:p>
                      <a:pPr marL="0" lvl="0" indent="0" algn="l">
                        <a:buNone/>
                      </a:pPr>
                      <a:r>
                        <a:rPr sz="800"/>
                        <a:t>Action</a:t>
                      </a:r>
                    </a:p>
                  </a:txBody>
                  <a:tcPr/>
                </a:tc>
                <a:tc>
                  <a:txBody>
                    <a:bodyPr/>
                    <a:lstStyle/>
                    <a:p>
                      <a:pPr marL="0" lvl="0" indent="0" algn="r">
                        <a:buNone/>
                      </a:pPr>
                      <a:r>
                        <a:rPr sz="800"/>
                        <a:t>7.0</a:t>
                      </a:r>
                    </a:p>
                  </a:txBody>
                  <a:tcPr/>
                </a:tc>
                <a:tc>
                  <a:txBody>
                    <a:bodyPr/>
                    <a:lstStyle/>
                    <a:p>
                      <a:pPr marL="0" lvl="0" indent="0" algn="l">
                        <a:buNone/>
                      </a:pPr>
                      <a:r>
                        <a:rPr sz="800"/>
                        <a:t>Edwin S. Porter</a:t>
                      </a:r>
                    </a:p>
                  </a:txBody>
                  <a:tcPr/>
                </a:tc>
                <a:extLst>
                  <a:ext uri="{0D108BD9-81ED-4DB2-BD59-A6C34878D82A}">
                    <a16:rowId xmlns:a16="http://schemas.microsoft.com/office/drawing/2014/main" val="10003"/>
                  </a:ext>
                </a:extLst>
              </a:tr>
              <a:tr h="0">
                <a:tc>
                  <a:txBody>
                    <a:bodyPr/>
                    <a:lstStyle/>
                    <a:p>
                      <a:pPr marL="0" lvl="0" indent="0" algn="l">
                        <a:buNone/>
                      </a:pPr>
                      <a:r>
                        <a:rPr sz="800" dirty="0"/>
                        <a:t>The Great Train Robbery</a:t>
                      </a:r>
                    </a:p>
                  </a:txBody>
                  <a:tcPr/>
                </a:tc>
                <a:tc>
                  <a:txBody>
                    <a:bodyPr/>
                    <a:lstStyle/>
                    <a:p>
                      <a:pPr marL="0" lvl="0" indent="0" algn="r">
                        <a:buNone/>
                      </a:pPr>
                      <a:r>
                        <a:rPr sz="800"/>
                        <a:t>1903</a:t>
                      </a:r>
                    </a:p>
                  </a:txBody>
                  <a:tcPr/>
                </a:tc>
                <a:tc>
                  <a:txBody>
                    <a:bodyPr/>
                    <a:lstStyle/>
                    <a:p>
                      <a:pPr marL="0" lvl="0" indent="0" algn="l">
                        <a:buNone/>
                      </a:pPr>
                      <a:r>
                        <a:rPr sz="800"/>
                        <a:t>Adventure</a:t>
                      </a:r>
                    </a:p>
                  </a:txBody>
                  <a:tcPr/>
                </a:tc>
                <a:tc>
                  <a:txBody>
                    <a:bodyPr/>
                    <a:lstStyle/>
                    <a:p>
                      <a:pPr marL="0" lvl="0" indent="0" algn="r">
                        <a:buNone/>
                      </a:pPr>
                      <a:r>
                        <a:rPr sz="800"/>
                        <a:t>7.0</a:t>
                      </a:r>
                    </a:p>
                  </a:txBody>
                  <a:tcPr/>
                </a:tc>
                <a:tc>
                  <a:txBody>
                    <a:bodyPr/>
                    <a:lstStyle/>
                    <a:p>
                      <a:pPr marL="0" lvl="0" indent="0" algn="l">
                        <a:buNone/>
                      </a:pPr>
                      <a:r>
                        <a:rPr sz="800"/>
                        <a:t>Edwin S. Porter</a:t>
                      </a:r>
                    </a:p>
                  </a:txBody>
                  <a:tcPr/>
                </a:tc>
                <a:extLst>
                  <a:ext uri="{0D108BD9-81ED-4DB2-BD59-A6C34878D82A}">
                    <a16:rowId xmlns:a16="http://schemas.microsoft.com/office/drawing/2014/main" val="10004"/>
                  </a:ext>
                </a:extLst>
              </a:tr>
              <a:tr h="0">
                <a:tc>
                  <a:txBody>
                    <a:bodyPr/>
                    <a:lstStyle/>
                    <a:p>
                      <a:pPr marL="0" lvl="0" indent="0" algn="l">
                        <a:buNone/>
                      </a:pPr>
                      <a:r>
                        <a:rPr sz="800"/>
                        <a:t>The Great Train Robbery</a:t>
                      </a:r>
                    </a:p>
                  </a:txBody>
                  <a:tcPr/>
                </a:tc>
                <a:tc>
                  <a:txBody>
                    <a:bodyPr/>
                    <a:lstStyle/>
                    <a:p>
                      <a:pPr marL="0" lvl="0" indent="0" algn="r">
                        <a:buNone/>
                      </a:pPr>
                      <a:r>
                        <a:rPr sz="800"/>
                        <a:t>1903</a:t>
                      </a:r>
                    </a:p>
                  </a:txBody>
                  <a:tcPr/>
                </a:tc>
                <a:tc>
                  <a:txBody>
                    <a:bodyPr/>
                    <a:lstStyle/>
                    <a:p>
                      <a:pPr marL="0" lvl="0" indent="0" algn="l">
                        <a:buNone/>
                      </a:pPr>
                      <a:r>
                        <a:rPr sz="800"/>
                        <a:t>Crime</a:t>
                      </a:r>
                    </a:p>
                  </a:txBody>
                  <a:tcPr/>
                </a:tc>
                <a:tc>
                  <a:txBody>
                    <a:bodyPr/>
                    <a:lstStyle/>
                    <a:p>
                      <a:pPr marL="0" lvl="0" indent="0" algn="r">
                        <a:buNone/>
                      </a:pPr>
                      <a:r>
                        <a:rPr sz="800"/>
                        <a:t>7.0</a:t>
                      </a:r>
                    </a:p>
                  </a:txBody>
                  <a:tcPr/>
                </a:tc>
                <a:tc>
                  <a:txBody>
                    <a:bodyPr/>
                    <a:lstStyle/>
                    <a:p>
                      <a:pPr marL="0" lvl="0" indent="0" algn="l">
                        <a:buNone/>
                      </a:pPr>
                      <a:r>
                        <a:rPr sz="800"/>
                        <a:t>Edwin S. Porter</a:t>
                      </a:r>
                    </a:p>
                  </a:txBody>
                  <a:tcPr/>
                </a:tc>
                <a:extLst>
                  <a:ext uri="{0D108BD9-81ED-4DB2-BD59-A6C34878D82A}">
                    <a16:rowId xmlns:a16="http://schemas.microsoft.com/office/drawing/2014/main" val="10005"/>
                  </a:ext>
                </a:extLst>
              </a:tr>
              <a:tr h="0">
                <a:tc>
                  <a:txBody>
                    <a:bodyPr/>
                    <a:lstStyle/>
                    <a:p>
                      <a:pPr marL="0" lvl="0" indent="0" algn="l">
                        <a:buNone/>
                      </a:pPr>
                      <a:r>
                        <a:rPr sz="800"/>
                        <a:t>The Great Train Robbery</a:t>
                      </a:r>
                    </a:p>
                  </a:txBody>
                  <a:tcPr/>
                </a:tc>
                <a:tc>
                  <a:txBody>
                    <a:bodyPr/>
                    <a:lstStyle/>
                    <a:p>
                      <a:pPr marL="0" lvl="0" indent="0" algn="r">
                        <a:buNone/>
                      </a:pPr>
                      <a:r>
                        <a:rPr sz="800"/>
                        <a:t>1903</a:t>
                      </a:r>
                    </a:p>
                  </a:txBody>
                  <a:tcPr/>
                </a:tc>
                <a:tc>
                  <a:txBody>
                    <a:bodyPr/>
                    <a:lstStyle/>
                    <a:p>
                      <a:pPr marL="0" lvl="0" indent="0" algn="l">
                        <a:buNone/>
                      </a:pPr>
                      <a:r>
                        <a:rPr sz="800"/>
                        <a:t>Western</a:t>
                      </a:r>
                    </a:p>
                  </a:txBody>
                  <a:tcPr/>
                </a:tc>
                <a:tc>
                  <a:txBody>
                    <a:bodyPr/>
                    <a:lstStyle/>
                    <a:p>
                      <a:pPr marL="0" lvl="0" indent="0" algn="r">
                        <a:buNone/>
                      </a:pPr>
                      <a:r>
                        <a:rPr sz="800"/>
                        <a:t>7.0</a:t>
                      </a:r>
                    </a:p>
                  </a:txBody>
                  <a:tcPr/>
                </a:tc>
                <a:tc>
                  <a:txBody>
                    <a:bodyPr/>
                    <a:lstStyle/>
                    <a:p>
                      <a:pPr marL="0" lvl="0" indent="0" algn="l">
                        <a:buNone/>
                      </a:pPr>
                      <a:r>
                        <a:rPr sz="800"/>
                        <a:t>Edwin S. Porter</a:t>
                      </a:r>
                    </a:p>
                  </a:txBody>
                  <a:tcPr/>
                </a:tc>
                <a:extLst>
                  <a:ext uri="{0D108BD9-81ED-4DB2-BD59-A6C34878D82A}">
                    <a16:rowId xmlns:a16="http://schemas.microsoft.com/office/drawing/2014/main" val="10006"/>
                  </a:ext>
                </a:extLst>
              </a:tr>
              <a:tr h="0">
                <a:tc>
                  <a:txBody>
                    <a:bodyPr/>
                    <a:lstStyle/>
                    <a:p>
                      <a:pPr marL="0" lvl="0" indent="0" algn="l">
                        <a:buNone/>
                      </a:pPr>
                      <a:r>
                        <a:rPr sz="800"/>
                        <a:t>The Birth of a Nation</a:t>
                      </a:r>
                    </a:p>
                  </a:txBody>
                  <a:tcPr/>
                </a:tc>
                <a:tc>
                  <a:txBody>
                    <a:bodyPr/>
                    <a:lstStyle/>
                    <a:p>
                      <a:pPr marL="0" lvl="0" indent="0" algn="r">
                        <a:buNone/>
                      </a:pPr>
                      <a:r>
                        <a:rPr sz="800"/>
                        <a:t>1915</a:t>
                      </a:r>
                    </a:p>
                  </a:txBody>
                  <a:tcPr/>
                </a:tc>
                <a:tc>
                  <a:txBody>
                    <a:bodyPr/>
                    <a:lstStyle/>
                    <a:p>
                      <a:pPr marL="0" lvl="0" indent="0" algn="l">
                        <a:buNone/>
                      </a:pPr>
                      <a:r>
                        <a:rPr sz="800"/>
                        <a:t>Drama</a:t>
                      </a:r>
                    </a:p>
                  </a:txBody>
                  <a:tcPr/>
                </a:tc>
                <a:tc>
                  <a:txBody>
                    <a:bodyPr/>
                    <a:lstStyle/>
                    <a:p>
                      <a:pPr marL="0" lvl="0" indent="0" algn="r">
                        <a:buNone/>
                      </a:pPr>
                      <a:r>
                        <a:rPr sz="800"/>
                        <a:t>6.0</a:t>
                      </a:r>
                    </a:p>
                  </a:txBody>
                  <a:tcPr/>
                </a:tc>
                <a:tc>
                  <a:txBody>
                    <a:bodyPr/>
                    <a:lstStyle/>
                    <a:p>
                      <a:pPr marL="0" lvl="0" indent="0" algn="l">
                        <a:buNone/>
                      </a:pPr>
                      <a:r>
                        <a:rPr sz="800"/>
                        <a:t>D.W. Griffith</a:t>
                      </a:r>
                    </a:p>
                  </a:txBody>
                  <a:tcPr/>
                </a:tc>
                <a:extLst>
                  <a:ext uri="{0D108BD9-81ED-4DB2-BD59-A6C34878D82A}">
                    <a16:rowId xmlns:a16="http://schemas.microsoft.com/office/drawing/2014/main" val="10007"/>
                  </a:ext>
                </a:extLst>
              </a:tr>
              <a:tr h="0">
                <a:tc>
                  <a:txBody>
                    <a:bodyPr/>
                    <a:lstStyle/>
                    <a:p>
                      <a:pPr marL="0" lvl="0" indent="0" algn="l">
                        <a:buNone/>
                      </a:pPr>
                      <a:r>
                        <a:rPr sz="800"/>
                        <a:t>The Birth of a Nation</a:t>
                      </a:r>
                    </a:p>
                  </a:txBody>
                  <a:tcPr/>
                </a:tc>
                <a:tc>
                  <a:txBody>
                    <a:bodyPr/>
                    <a:lstStyle/>
                    <a:p>
                      <a:pPr marL="0" lvl="0" indent="0" algn="r">
                        <a:buNone/>
                      </a:pPr>
                      <a:r>
                        <a:rPr sz="800"/>
                        <a:t>1915</a:t>
                      </a:r>
                    </a:p>
                  </a:txBody>
                  <a:tcPr/>
                </a:tc>
                <a:tc>
                  <a:txBody>
                    <a:bodyPr/>
                    <a:lstStyle/>
                    <a:p>
                      <a:pPr marL="0" lvl="0" indent="0" algn="l">
                        <a:buNone/>
                      </a:pPr>
                      <a:r>
                        <a:rPr sz="800"/>
                        <a:t>History</a:t>
                      </a:r>
                    </a:p>
                  </a:txBody>
                  <a:tcPr/>
                </a:tc>
                <a:tc>
                  <a:txBody>
                    <a:bodyPr/>
                    <a:lstStyle/>
                    <a:p>
                      <a:pPr marL="0" lvl="0" indent="0" algn="r">
                        <a:buNone/>
                      </a:pPr>
                      <a:r>
                        <a:rPr sz="800"/>
                        <a:t>6.0</a:t>
                      </a:r>
                    </a:p>
                  </a:txBody>
                  <a:tcPr/>
                </a:tc>
                <a:tc>
                  <a:txBody>
                    <a:bodyPr/>
                    <a:lstStyle/>
                    <a:p>
                      <a:pPr marL="0" lvl="0" indent="0" algn="l">
                        <a:buNone/>
                      </a:pPr>
                      <a:r>
                        <a:rPr sz="800"/>
                        <a:t>D.W. Griffith</a:t>
                      </a:r>
                    </a:p>
                  </a:txBody>
                  <a:tcPr/>
                </a:tc>
                <a:extLst>
                  <a:ext uri="{0D108BD9-81ED-4DB2-BD59-A6C34878D82A}">
                    <a16:rowId xmlns:a16="http://schemas.microsoft.com/office/drawing/2014/main" val="10008"/>
                  </a:ext>
                </a:extLst>
              </a:tr>
              <a:tr h="0">
                <a:tc>
                  <a:txBody>
                    <a:bodyPr/>
                    <a:lstStyle/>
                    <a:p>
                      <a:pPr marL="0" lvl="0" indent="0" algn="l">
                        <a:buNone/>
                      </a:pPr>
                      <a:r>
                        <a:rPr sz="800"/>
                        <a:t>The Birth of a Nation</a:t>
                      </a:r>
                    </a:p>
                  </a:txBody>
                  <a:tcPr/>
                </a:tc>
                <a:tc>
                  <a:txBody>
                    <a:bodyPr/>
                    <a:lstStyle/>
                    <a:p>
                      <a:pPr marL="0" lvl="0" indent="0" algn="r">
                        <a:buNone/>
                      </a:pPr>
                      <a:r>
                        <a:rPr sz="800"/>
                        <a:t>1915</a:t>
                      </a:r>
                    </a:p>
                  </a:txBody>
                  <a:tcPr/>
                </a:tc>
                <a:tc>
                  <a:txBody>
                    <a:bodyPr/>
                    <a:lstStyle/>
                    <a:p>
                      <a:pPr marL="0" lvl="0" indent="0" algn="l">
                        <a:buNone/>
                      </a:pPr>
                      <a:r>
                        <a:rPr sz="800"/>
                        <a:t>War</a:t>
                      </a:r>
                    </a:p>
                  </a:txBody>
                  <a:tcPr/>
                </a:tc>
                <a:tc>
                  <a:txBody>
                    <a:bodyPr/>
                    <a:lstStyle/>
                    <a:p>
                      <a:pPr marL="0" lvl="0" indent="0" algn="r">
                        <a:buNone/>
                      </a:pPr>
                      <a:r>
                        <a:rPr sz="800"/>
                        <a:t>6.0</a:t>
                      </a:r>
                    </a:p>
                  </a:txBody>
                  <a:tcPr/>
                </a:tc>
                <a:tc>
                  <a:txBody>
                    <a:bodyPr/>
                    <a:lstStyle/>
                    <a:p>
                      <a:pPr marL="0" lvl="0" indent="0" algn="l">
                        <a:buNone/>
                      </a:pPr>
                      <a:r>
                        <a:rPr sz="800"/>
                        <a:t>D.W. Griffith</a:t>
                      </a:r>
                    </a:p>
                  </a:txBody>
                  <a:tcPr/>
                </a:tc>
                <a:extLst>
                  <a:ext uri="{0D108BD9-81ED-4DB2-BD59-A6C34878D82A}">
                    <a16:rowId xmlns:a16="http://schemas.microsoft.com/office/drawing/2014/main" val="10009"/>
                  </a:ext>
                </a:extLst>
              </a:tr>
              <a:tr h="0">
                <a:tc>
                  <a:txBody>
                    <a:bodyPr/>
                    <a:lstStyle/>
                    <a:p>
                      <a:pPr marL="0" lvl="0" indent="0" algn="l">
                        <a:buNone/>
                      </a:pPr>
                      <a:r>
                        <a:rPr sz="800"/>
                        <a:t>Intolerance: Love’s Struggle Throughout the Ages</a:t>
                      </a:r>
                    </a:p>
                  </a:txBody>
                  <a:tcPr/>
                </a:tc>
                <a:tc>
                  <a:txBody>
                    <a:bodyPr/>
                    <a:lstStyle/>
                    <a:p>
                      <a:pPr marL="0" lvl="0" indent="0" algn="r">
                        <a:buNone/>
                      </a:pPr>
                      <a:r>
                        <a:rPr sz="800"/>
                        <a:t>1916</a:t>
                      </a:r>
                    </a:p>
                  </a:txBody>
                  <a:tcPr/>
                </a:tc>
                <a:tc>
                  <a:txBody>
                    <a:bodyPr/>
                    <a:lstStyle/>
                    <a:p>
                      <a:pPr marL="0" lvl="0" indent="0" algn="l">
                        <a:buNone/>
                      </a:pPr>
                      <a:r>
                        <a:rPr sz="800"/>
                        <a:t>Drama</a:t>
                      </a:r>
                    </a:p>
                  </a:txBody>
                  <a:tcPr/>
                </a:tc>
                <a:tc>
                  <a:txBody>
                    <a:bodyPr/>
                    <a:lstStyle/>
                    <a:p>
                      <a:pPr marL="0" lvl="0" indent="0" algn="r">
                        <a:buNone/>
                      </a:pPr>
                      <a:r>
                        <a:rPr sz="800"/>
                        <a:t>7.1</a:t>
                      </a:r>
                    </a:p>
                  </a:txBody>
                  <a:tcPr/>
                </a:tc>
                <a:tc>
                  <a:txBody>
                    <a:bodyPr/>
                    <a:lstStyle/>
                    <a:p>
                      <a:pPr marL="0" lvl="0" indent="0" algn="l">
                        <a:buNone/>
                      </a:pPr>
                      <a:r>
                        <a:rPr sz="800" dirty="0"/>
                        <a:t>D.W. Griffith</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66CBC720-08EA-E2B8-DF75-AE62ED589762}"/>
              </a:ext>
            </a:extLst>
          </p:cNvPr>
          <p:cNvPicPr>
            <a:picLocks noChangeAspect="1"/>
          </p:cNvPicPr>
          <p:nvPr/>
        </p:nvPicPr>
        <p:blipFill>
          <a:blip r:embed="rId2">
            <a:alphaModFix amt="40000"/>
          </a:blip>
          <a:srcRect t="12496" b="3234"/>
          <a:stretch/>
        </p:blipFill>
        <p:spPr>
          <a:xfrm>
            <a:off x="20" y="10"/>
            <a:ext cx="9143980" cy="5143490"/>
          </a:xfrm>
          <a:prstGeom prst="rect">
            <a:avLst/>
          </a:prstGeom>
        </p:spPr>
      </p:pic>
      <p:sp>
        <p:nvSpPr>
          <p:cNvPr id="2" name="Title 1"/>
          <p:cNvSpPr>
            <a:spLocks noGrp="1"/>
          </p:cNvSpPr>
          <p:nvPr>
            <p:ph type="title"/>
          </p:nvPr>
        </p:nvSpPr>
        <p:spPr>
          <a:xfrm>
            <a:off x="866215" y="730251"/>
            <a:ext cx="6571060" cy="530223"/>
          </a:xfrm>
        </p:spPr>
        <p:txBody>
          <a:bodyPr>
            <a:normAutofit/>
          </a:bodyPr>
          <a:lstStyle/>
          <a:p>
            <a:pPr marL="0" lvl="0" indent="0">
              <a:buNone/>
            </a:pPr>
            <a:r>
              <a:rPr lang="en-US">
                <a:solidFill>
                  <a:schemeClr val="tx1"/>
                </a:solidFill>
              </a:rPr>
              <a:t>Intruduction</a:t>
            </a:r>
          </a:p>
        </p:txBody>
      </p:sp>
      <p:sp>
        <p:nvSpPr>
          <p:cNvPr id="36" name="Content Placeholder 2"/>
          <p:cNvSpPr>
            <a:spLocks noGrp="1"/>
          </p:cNvSpPr>
          <p:nvPr>
            <p:ph idx="1"/>
          </p:nvPr>
        </p:nvSpPr>
        <p:spPr>
          <a:xfrm>
            <a:off x="785079" y="1344385"/>
            <a:ext cx="7573842" cy="3091089"/>
          </a:xfrm>
        </p:spPr>
        <p:txBody>
          <a:bodyPr>
            <a:noAutofit/>
          </a:bodyPr>
          <a:lstStyle/>
          <a:p>
            <a:pPr marL="0" lvl="0" indent="0">
              <a:lnSpc>
                <a:spcPct val="90000"/>
              </a:lnSpc>
              <a:buNone/>
            </a:pPr>
            <a:r>
              <a:rPr sz="1400" dirty="0">
                <a:solidFill>
                  <a:schemeClr val="tx1"/>
                </a:solidFill>
              </a:rPr>
              <a:t>The objective of this project is to analyze popularity of movie genre over time.</a:t>
            </a:r>
          </a:p>
          <a:p>
            <a:pPr marL="0" lvl="0" indent="0">
              <a:lnSpc>
                <a:spcPct val="90000"/>
              </a:lnSpc>
              <a:buNone/>
            </a:pPr>
            <a:r>
              <a:rPr sz="1400" dirty="0">
                <a:solidFill>
                  <a:schemeClr val="tx1"/>
                </a:solidFill>
              </a:rPr>
              <a:t>I found data on Kaggle for </a:t>
            </a:r>
            <a:r>
              <a:rPr sz="1400" dirty="0">
                <a:solidFill>
                  <a:schemeClr val="tx1"/>
                </a:solidFill>
                <a:hlinkClick r:id="rId3"/>
              </a:rPr>
              <a:t>“which movie should I watch today?”</a:t>
            </a:r>
            <a:r>
              <a:rPr sz="1400" dirty="0">
                <a:solidFill>
                  <a:schemeClr val="tx1"/>
                </a:solidFill>
              </a:rPr>
              <a:t> which included 4 csv files called movies, </a:t>
            </a:r>
            <a:r>
              <a:rPr sz="1400" dirty="0" err="1">
                <a:solidFill>
                  <a:schemeClr val="tx1"/>
                </a:solidFill>
              </a:rPr>
              <a:t>FilmDetails</a:t>
            </a:r>
            <a:r>
              <a:rPr sz="1400" dirty="0">
                <a:solidFill>
                  <a:schemeClr val="tx1"/>
                </a:solidFill>
              </a:rPr>
              <a:t>, </a:t>
            </a:r>
            <a:r>
              <a:rPr sz="1400" dirty="0" err="1">
                <a:solidFill>
                  <a:schemeClr val="tx1"/>
                </a:solidFill>
              </a:rPr>
              <a:t>MoreInfo</a:t>
            </a:r>
            <a:r>
              <a:rPr sz="1400" dirty="0">
                <a:solidFill>
                  <a:schemeClr val="tx1"/>
                </a:solidFill>
              </a:rPr>
              <a:t>, and PosterPath.csv. The data looks like a relational database table where each file is referenced through the movie ID column.</a:t>
            </a:r>
          </a:p>
          <a:p>
            <a:pPr marL="0" lvl="0" indent="0">
              <a:lnSpc>
                <a:spcPct val="90000"/>
              </a:lnSpc>
              <a:buNone/>
            </a:pPr>
            <a:r>
              <a:rPr sz="1400" dirty="0">
                <a:solidFill>
                  <a:schemeClr val="tx1"/>
                </a:solidFill>
              </a:rPr>
              <a:t>The goal of this project is to analyze the popularity of different movie genres on user ratings, released years, and other factors to determine which movie to watch.</a:t>
            </a:r>
          </a:p>
          <a:p>
            <a:pPr marL="0" lvl="0" indent="0">
              <a:lnSpc>
                <a:spcPct val="90000"/>
              </a:lnSpc>
              <a:buNone/>
            </a:pPr>
            <a:r>
              <a:rPr sz="1400" dirty="0">
                <a:solidFill>
                  <a:schemeClr val="tx1"/>
                </a:solidFill>
              </a:rPr>
              <a:t>The data will need to be cleaned up first since there are some observations that do not have anything in there. In Movies.csv the genres will need to be separated into different columns and in FilmDetails.csv the </a:t>
            </a:r>
            <a:r>
              <a:rPr sz="1400" dirty="0" err="1">
                <a:solidFill>
                  <a:schemeClr val="tx1"/>
                </a:solidFill>
              </a:rPr>
              <a:t>top_billed</a:t>
            </a:r>
            <a:r>
              <a:rPr sz="1400" dirty="0">
                <a:solidFill>
                  <a:schemeClr val="tx1"/>
                </a:solidFill>
              </a:rPr>
              <a:t> actors will need to be separated and cleaned up as well.</a:t>
            </a:r>
          </a:p>
          <a:p>
            <a:pPr marL="0" lvl="0" indent="0">
              <a:lnSpc>
                <a:spcPct val="90000"/>
              </a:lnSpc>
              <a:buNone/>
            </a:pPr>
            <a:r>
              <a:rPr sz="1400" dirty="0">
                <a:solidFill>
                  <a:schemeClr val="tx1"/>
                </a:solidFill>
              </a:rPr>
              <a:t>Results this project seeks to achieve:</a:t>
            </a:r>
          </a:p>
          <a:p>
            <a:pPr lvl="0">
              <a:lnSpc>
                <a:spcPct val="90000"/>
              </a:lnSpc>
            </a:pPr>
            <a:r>
              <a:rPr sz="1400" dirty="0">
                <a:solidFill>
                  <a:schemeClr val="tx1"/>
                </a:solidFill>
              </a:rPr>
              <a:t>Find genre popularity ranking based on ranking</a:t>
            </a:r>
          </a:p>
          <a:p>
            <a:pPr lvl="0">
              <a:lnSpc>
                <a:spcPct val="90000"/>
              </a:lnSpc>
            </a:pPr>
            <a:r>
              <a:rPr sz="1400" dirty="0">
                <a:solidFill>
                  <a:schemeClr val="tx1"/>
                </a:solidFill>
              </a:rPr>
              <a:t>Find which genre is gaining popularity over time</a:t>
            </a:r>
          </a:p>
          <a:p>
            <a:pPr lvl="0">
              <a:lnSpc>
                <a:spcPct val="90000"/>
              </a:lnSpc>
            </a:pPr>
            <a:r>
              <a:rPr sz="1400" dirty="0">
                <a:solidFill>
                  <a:schemeClr val="tx1"/>
                </a:solidFill>
              </a:rPr>
              <a:t>Find out which actor and director have the highest grossing film</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866216" y="730250"/>
            <a:ext cx="2206657" cy="3625309"/>
          </a:xfrm>
        </p:spPr>
        <p:txBody>
          <a:bodyPr>
            <a:normAutofit/>
          </a:bodyPr>
          <a:lstStyle/>
          <a:p>
            <a:pPr marL="0" lvl="0" indent="0">
              <a:buNone/>
            </a:pPr>
            <a:r>
              <a:rPr lang="en-US" dirty="0">
                <a:solidFill>
                  <a:srgbClr val="EBEBEB"/>
                </a:solidFill>
              </a:rPr>
              <a:t>Which movie has the best rating in that genre?</a:t>
            </a:r>
          </a:p>
        </p:txBody>
      </p:sp>
      <p:sp>
        <p:nvSpPr>
          <p:cNvPr id="20" name="Rectangle 1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5421670"/>
              </p:ext>
            </p:extLst>
          </p:nvPr>
        </p:nvGraphicFramePr>
        <p:xfrm>
          <a:off x="3571089" y="537029"/>
          <a:ext cx="5255410" cy="4158340"/>
        </p:xfrm>
        <a:graphic>
          <a:graphicData uri="http://schemas.openxmlformats.org/drawingml/2006/table">
            <a:tbl>
              <a:tblPr firstRow="1" bandRow="1">
                <a:tableStyleId>{5C22544A-7EE6-4342-B048-85BDC9FD1C3A}</a:tableStyleId>
              </a:tblPr>
              <a:tblGrid>
                <a:gridCol w="2287992">
                  <a:extLst>
                    <a:ext uri="{9D8B030D-6E8A-4147-A177-3AD203B41FA5}">
                      <a16:colId xmlns:a16="http://schemas.microsoft.com/office/drawing/2014/main" val="20000"/>
                    </a:ext>
                  </a:extLst>
                </a:gridCol>
                <a:gridCol w="685004">
                  <a:extLst>
                    <a:ext uri="{9D8B030D-6E8A-4147-A177-3AD203B41FA5}">
                      <a16:colId xmlns:a16="http://schemas.microsoft.com/office/drawing/2014/main" val="20001"/>
                    </a:ext>
                  </a:extLst>
                </a:gridCol>
                <a:gridCol w="797210">
                  <a:extLst>
                    <a:ext uri="{9D8B030D-6E8A-4147-A177-3AD203B41FA5}">
                      <a16:colId xmlns:a16="http://schemas.microsoft.com/office/drawing/2014/main" val="20002"/>
                    </a:ext>
                  </a:extLst>
                </a:gridCol>
                <a:gridCol w="592328">
                  <a:extLst>
                    <a:ext uri="{9D8B030D-6E8A-4147-A177-3AD203B41FA5}">
                      <a16:colId xmlns:a16="http://schemas.microsoft.com/office/drawing/2014/main" val="20003"/>
                    </a:ext>
                  </a:extLst>
                </a:gridCol>
                <a:gridCol w="892876">
                  <a:extLst>
                    <a:ext uri="{9D8B030D-6E8A-4147-A177-3AD203B41FA5}">
                      <a16:colId xmlns:a16="http://schemas.microsoft.com/office/drawing/2014/main" val="20004"/>
                    </a:ext>
                  </a:extLst>
                </a:gridCol>
              </a:tblGrid>
              <a:tr h="207917">
                <a:tc>
                  <a:txBody>
                    <a:bodyPr/>
                    <a:lstStyle/>
                    <a:p>
                      <a:pPr marL="0" lvl="0" indent="0" algn="l">
                        <a:buNone/>
                      </a:pPr>
                      <a:r>
                        <a:rPr lang="en-US" sz="600"/>
                        <a:t>title</a:t>
                      </a:r>
                    </a:p>
                  </a:txBody>
                  <a:tcPr marL="52354" marR="52354" marT="26177" marB="26177"/>
                </a:tc>
                <a:tc>
                  <a:txBody>
                    <a:bodyPr/>
                    <a:lstStyle/>
                    <a:p>
                      <a:pPr marL="0" lvl="0" indent="0" algn="l">
                        <a:buNone/>
                      </a:pPr>
                      <a:r>
                        <a:rPr lang="en-US" sz="600"/>
                        <a:t>release_date</a:t>
                      </a:r>
                    </a:p>
                  </a:txBody>
                  <a:tcPr marL="52354" marR="52354" marT="26177" marB="26177"/>
                </a:tc>
                <a:tc>
                  <a:txBody>
                    <a:bodyPr/>
                    <a:lstStyle/>
                    <a:p>
                      <a:pPr marL="0" lvl="0" indent="0" algn="l">
                        <a:buNone/>
                      </a:pPr>
                      <a:r>
                        <a:rPr lang="en-US" sz="600"/>
                        <a:t>genres</a:t>
                      </a:r>
                    </a:p>
                  </a:txBody>
                  <a:tcPr marL="52354" marR="52354" marT="26177" marB="26177"/>
                </a:tc>
                <a:tc>
                  <a:txBody>
                    <a:bodyPr/>
                    <a:lstStyle/>
                    <a:p>
                      <a:pPr marL="0" lvl="0" indent="0" algn="r">
                        <a:buNone/>
                      </a:pPr>
                      <a:r>
                        <a:rPr lang="en-US" sz="600"/>
                        <a:t>user_score</a:t>
                      </a:r>
                    </a:p>
                  </a:txBody>
                  <a:tcPr marL="52354" marR="52354" marT="26177" marB="26177"/>
                </a:tc>
                <a:tc>
                  <a:txBody>
                    <a:bodyPr/>
                    <a:lstStyle/>
                    <a:p>
                      <a:pPr marL="0" lvl="0" indent="0" algn="l">
                        <a:buNone/>
                      </a:pPr>
                      <a:r>
                        <a:rPr lang="en-US" sz="600"/>
                        <a:t>director</a:t>
                      </a:r>
                    </a:p>
                  </a:txBody>
                  <a:tcPr marL="52354" marR="52354" marT="26177" marB="26177"/>
                </a:tc>
                <a:extLst>
                  <a:ext uri="{0D108BD9-81ED-4DB2-BD59-A6C34878D82A}">
                    <a16:rowId xmlns:a16="http://schemas.microsoft.com/office/drawing/2014/main" val="10000"/>
                  </a:ext>
                </a:extLst>
              </a:tr>
              <a:tr h="207917">
                <a:tc>
                  <a:txBody>
                    <a:bodyPr/>
                    <a:lstStyle/>
                    <a:p>
                      <a:pPr marL="0" lvl="0" indent="0" algn="l">
                        <a:buNone/>
                      </a:pPr>
                      <a:r>
                        <a:rPr lang="en-US" sz="600"/>
                        <a:t>The Dark Knight</a:t>
                      </a:r>
                    </a:p>
                  </a:txBody>
                  <a:tcPr marL="52354" marR="52354" marT="26177" marB="26177"/>
                </a:tc>
                <a:tc>
                  <a:txBody>
                    <a:bodyPr/>
                    <a:lstStyle/>
                    <a:p>
                      <a:pPr marL="0" lvl="0" indent="0" algn="l">
                        <a:buNone/>
                      </a:pPr>
                      <a:r>
                        <a:rPr lang="en-US" sz="600"/>
                        <a:t>2008-07-16</a:t>
                      </a:r>
                    </a:p>
                  </a:txBody>
                  <a:tcPr marL="52354" marR="52354" marT="26177" marB="26177"/>
                </a:tc>
                <a:tc>
                  <a:txBody>
                    <a:bodyPr/>
                    <a:lstStyle/>
                    <a:p>
                      <a:pPr marL="0" lvl="0" indent="0" algn="l">
                        <a:buNone/>
                      </a:pPr>
                      <a:r>
                        <a:rPr lang="en-US" sz="600"/>
                        <a:t>Action</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Christopher Nolan</a:t>
                      </a:r>
                    </a:p>
                  </a:txBody>
                  <a:tcPr marL="52354" marR="52354" marT="26177" marB="26177"/>
                </a:tc>
                <a:extLst>
                  <a:ext uri="{0D108BD9-81ED-4DB2-BD59-A6C34878D82A}">
                    <a16:rowId xmlns:a16="http://schemas.microsoft.com/office/drawing/2014/main" val="10001"/>
                  </a:ext>
                </a:extLst>
              </a:tr>
              <a:tr h="207917">
                <a:tc>
                  <a:txBody>
                    <a:bodyPr/>
                    <a:lstStyle/>
                    <a:p>
                      <a:pPr marL="0" lvl="0" indent="0" algn="l">
                        <a:buNone/>
                      </a:pPr>
                      <a:r>
                        <a:rPr lang="en-US" sz="600"/>
                        <a:t>The Lord of the Rings: The Return of the King</a:t>
                      </a:r>
                    </a:p>
                  </a:txBody>
                  <a:tcPr marL="52354" marR="52354" marT="26177" marB="26177"/>
                </a:tc>
                <a:tc>
                  <a:txBody>
                    <a:bodyPr/>
                    <a:lstStyle/>
                    <a:p>
                      <a:pPr marL="0" lvl="0" indent="0" algn="l">
                        <a:buNone/>
                      </a:pPr>
                      <a:r>
                        <a:rPr lang="en-US" sz="600"/>
                        <a:t>2003-12-17</a:t>
                      </a:r>
                    </a:p>
                  </a:txBody>
                  <a:tcPr marL="52354" marR="52354" marT="26177" marB="26177"/>
                </a:tc>
                <a:tc>
                  <a:txBody>
                    <a:bodyPr/>
                    <a:lstStyle/>
                    <a:p>
                      <a:pPr marL="0" lvl="0" indent="0" algn="l">
                        <a:buNone/>
                      </a:pPr>
                      <a:r>
                        <a:rPr lang="en-US" sz="600"/>
                        <a:t>Adventure</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Peter Jackson</a:t>
                      </a:r>
                    </a:p>
                  </a:txBody>
                  <a:tcPr marL="52354" marR="52354" marT="26177" marB="26177"/>
                </a:tc>
                <a:extLst>
                  <a:ext uri="{0D108BD9-81ED-4DB2-BD59-A6C34878D82A}">
                    <a16:rowId xmlns:a16="http://schemas.microsoft.com/office/drawing/2014/main" val="10002"/>
                  </a:ext>
                </a:extLst>
              </a:tr>
              <a:tr h="207917">
                <a:tc>
                  <a:txBody>
                    <a:bodyPr/>
                    <a:lstStyle/>
                    <a:p>
                      <a:pPr marL="0" lvl="0" indent="0" algn="l">
                        <a:buNone/>
                      </a:pPr>
                      <a:r>
                        <a:rPr lang="en-US" sz="600"/>
                        <a:t>Spirited Away</a:t>
                      </a:r>
                    </a:p>
                  </a:txBody>
                  <a:tcPr marL="52354" marR="52354" marT="26177" marB="26177"/>
                </a:tc>
                <a:tc>
                  <a:txBody>
                    <a:bodyPr/>
                    <a:lstStyle/>
                    <a:p>
                      <a:pPr marL="0" lvl="0" indent="0" algn="l">
                        <a:buNone/>
                      </a:pPr>
                      <a:r>
                        <a:rPr lang="en-US" sz="600"/>
                        <a:t>2001-07-20</a:t>
                      </a:r>
                    </a:p>
                  </a:txBody>
                  <a:tcPr marL="52354" marR="52354" marT="26177" marB="26177"/>
                </a:tc>
                <a:tc>
                  <a:txBody>
                    <a:bodyPr/>
                    <a:lstStyle/>
                    <a:p>
                      <a:pPr marL="0" lvl="0" indent="0" algn="l">
                        <a:buNone/>
                      </a:pPr>
                      <a:r>
                        <a:rPr lang="en-US" sz="600"/>
                        <a:t>Animation</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Hayao Miyazaki</a:t>
                      </a:r>
                    </a:p>
                  </a:txBody>
                  <a:tcPr marL="52354" marR="52354" marT="26177" marB="26177"/>
                </a:tc>
                <a:extLst>
                  <a:ext uri="{0D108BD9-81ED-4DB2-BD59-A6C34878D82A}">
                    <a16:rowId xmlns:a16="http://schemas.microsoft.com/office/drawing/2014/main" val="10003"/>
                  </a:ext>
                </a:extLst>
              </a:tr>
              <a:tr h="207917">
                <a:tc>
                  <a:txBody>
                    <a:bodyPr/>
                    <a:lstStyle/>
                    <a:p>
                      <a:pPr marL="0" lvl="0" indent="0" algn="l">
                        <a:buNone/>
                      </a:pPr>
                      <a:r>
                        <a:rPr lang="en-US" sz="600"/>
                        <a:t>Dilwale Dulhania Le Jayenge</a:t>
                      </a:r>
                    </a:p>
                  </a:txBody>
                  <a:tcPr marL="52354" marR="52354" marT="26177" marB="26177"/>
                </a:tc>
                <a:tc>
                  <a:txBody>
                    <a:bodyPr/>
                    <a:lstStyle/>
                    <a:p>
                      <a:pPr marL="0" lvl="0" indent="0" algn="l">
                        <a:buNone/>
                      </a:pPr>
                      <a:r>
                        <a:rPr lang="en-US" sz="600"/>
                        <a:t>1995-10-20</a:t>
                      </a:r>
                    </a:p>
                  </a:txBody>
                  <a:tcPr marL="52354" marR="52354" marT="26177" marB="26177"/>
                </a:tc>
                <a:tc>
                  <a:txBody>
                    <a:bodyPr/>
                    <a:lstStyle/>
                    <a:p>
                      <a:pPr marL="0" lvl="0" indent="0" algn="l">
                        <a:buNone/>
                      </a:pPr>
                      <a:r>
                        <a:rPr lang="en-US" sz="600"/>
                        <a:t>Comedy</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Aditya Chopra</a:t>
                      </a:r>
                    </a:p>
                  </a:txBody>
                  <a:tcPr marL="52354" marR="52354" marT="26177" marB="26177"/>
                </a:tc>
                <a:extLst>
                  <a:ext uri="{0D108BD9-81ED-4DB2-BD59-A6C34878D82A}">
                    <a16:rowId xmlns:a16="http://schemas.microsoft.com/office/drawing/2014/main" val="10004"/>
                  </a:ext>
                </a:extLst>
              </a:tr>
              <a:tr h="207917">
                <a:tc>
                  <a:txBody>
                    <a:bodyPr/>
                    <a:lstStyle/>
                    <a:p>
                      <a:pPr marL="0" lvl="0" indent="0" algn="l">
                        <a:buNone/>
                      </a:pPr>
                      <a:r>
                        <a:rPr lang="en-US" sz="600"/>
                        <a:t>The Shawshank Redemption</a:t>
                      </a:r>
                    </a:p>
                  </a:txBody>
                  <a:tcPr marL="52354" marR="52354" marT="26177" marB="26177"/>
                </a:tc>
                <a:tc>
                  <a:txBody>
                    <a:bodyPr/>
                    <a:lstStyle/>
                    <a:p>
                      <a:pPr marL="0" lvl="0" indent="0" algn="l">
                        <a:buNone/>
                      </a:pPr>
                      <a:r>
                        <a:rPr lang="en-US" sz="600"/>
                        <a:t>1994-09-23</a:t>
                      </a:r>
                    </a:p>
                  </a:txBody>
                  <a:tcPr marL="52354" marR="52354" marT="26177" marB="26177"/>
                </a:tc>
                <a:tc>
                  <a:txBody>
                    <a:bodyPr/>
                    <a:lstStyle/>
                    <a:p>
                      <a:pPr marL="0" lvl="0" indent="0" algn="l">
                        <a:buNone/>
                      </a:pPr>
                      <a:r>
                        <a:rPr lang="en-US" sz="600"/>
                        <a:t>Crime</a:t>
                      </a:r>
                    </a:p>
                  </a:txBody>
                  <a:tcPr marL="52354" marR="52354" marT="26177" marB="26177"/>
                </a:tc>
                <a:tc>
                  <a:txBody>
                    <a:bodyPr/>
                    <a:lstStyle/>
                    <a:p>
                      <a:pPr marL="0" lvl="0" indent="0" algn="r">
                        <a:buNone/>
                      </a:pPr>
                      <a:r>
                        <a:rPr lang="en-US" sz="600"/>
                        <a:t>8.7</a:t>
                      </a:r>
                    </a:p>
                  </a:txBody>
                  <a:tcPr marL="52354" marR="52354" marT="26177" marB="26177"/>
                </a:tc>
                <a:tc>
                  <a:txBody>
                    <a:bodyPr/>
                    <a:lstStyle/>
                    <a:p>
                      <a:pPr marL="0" lvl="0" indent="0" algn="l">
                        <a:buNone/>
                      </a:pPr>
                      <a:r>
                        <a:rPr lang="en-US" sz="600"/>
                        <a:t>Frank Darabont</a:t>
                      </a:r>
                    </a:p>
                  </a:txBody>
                  <a:tcPr marL="52354" marR="52354" marT="26177" marB="26177"/>
                </a:tc>
                <a:extLst>
                  <a:ext uri="{0D108BD9-81ED-4DB2-BD59-A6C34878D82A}">
                    <a16:rowId xmlns:a16="http://schemas.microsoft.com/office/drawing/2014/main" val="10005"/>
                  </a:ext>
                </a:extLst>
              </a:tr>
              <a:tr h="207917">
                <a:tc>
                  <a:txBody>
                    <a:bodyPr/>
                    <a:lstStyle/>
                    <a:p>
                      <a:pPr marL="0" lvl="0" indent="0" algn="l">
                        <a:buNone/>
                      </a:pPr>
                      <a:r>
                        <a:rPr lang="en-US" sz="600"/>
                        <a:t>The Shawshank Redemption</a:t>
                      </a:r>
                    </a:p>
                  </a:txBody>
                  <a:tcPr marL="52354" marR="52354" marT="26177" marB="26177"/>
                </a:tc>
                <a:tc>
                  <a:txBody>
                    <a:bodyPr/>
                    <a:lstStyle/>
                    <a:p>
                      <a:pPr marL="0" lvl="0" indent="0" algn="l">
                        <a:buNone/>
                      </a:pPr>
                      <a:r>
                        <a:rPr lang="en-US" sz="600"/>
                        <a:t>1994-09-23</a:t>
                      </a:r>
                    </a:p>
                  </a:txBody>
                  <a:tcPr marL="52354" marR="52354" marT="26177" marB="26177"/>
                </a:tc>
                <a:tc>
                  <a:txBody>
                    <a:bodyPr/>
                    <a:lstStyle/>
                    <a:p>
                      <a:pPr marL="0" lvl="0" indent="0" algn="l">
                        <a:buNone/>
                      </a:pPr>
                      <a:r>
                        <a:rPr lang="en-US" sz="600"/>
                        <a:t>Drama</a:t>
                      </a:r>
                    </a:p>
                  </a:txBody>
                  <a:tcPr marL="52354" marR="52354" marT="26177" marB="26177"/>
                </a:tc>
                <a:tc>
                  <a:txBody>
                    <a:bodyPr/>
                    <a:lstStyle/>
                    <a:p>
                      <a:pPr marL="0" lvl="0" indent="0" algn="r">
                        <a:buNone/>
                      </a:pPr>
                      <a:r>
                        <a:rPr lang="en-US" sz="600"/>
                        <a:t>8.7</a:t>
                      </a:r>
                    </a:p>
                  </a:txBody>
                  <a:tcPr marL="52354" marR="52354" marT="26177" marB="26177"/>
                </a:tc>
                <a:tc>
                  <a:txBody>
                    <a:bodyPr/>
                    <a:lstStyle/>
                    <a:p>
                      <a:pPr marL="0" lvl="0" indent="0" algn="l">
                        <a:buNone/>
                      </a:pPr>
                      <a:r>
                        <a:rPr lang="en-US" sz="600"/>
                        <a:t>Frank Darabont</a:t>
                      </a:r>
                    </a:p>
                  </a:txBody>
                  <a:tcPr marL="52354" marR="52354" marT="26177" marB="26177"/>
                </a:tc>
                <a:extLst>
                  <a:ext uri="{0D108BD9-81ED-4DB2-BD59-A6C34878D82A}">
                    <a16:rowId xmlns:a16="http://schemas.microsoft.com/office/drawing/2014/main" val="10006"/>
                  </a:ext>
                </a:extLst>
              </a:tr>
              <a:tr h="207917">
                <a:tc>
                  <a:txBody>
                    <a:bodyPr/>
                    <a:lstStyle/>
                    <a:p>
                      <a:pPr marL="0" lvl="0" indent="0" algn="l">
                        <a:buNone/>
                      </a:pPr>
                      <a:r>
                        <a:rPr lang="en-US" sz="600"/>
                        <a:t>Spirited Away</a:t>
                      </a:r>
                    </a:p>
                  </a:txBody>
                  <a:tcPr marL="52354" marR="52354" marT="26177" marB="26177"/>
                </a:tc>
                <a:tc>
                  <a:txBody>
                    <a:bodyPr/>
                    <a:lstStyle/>
                    <a:p>
                      <a:pPr marL="0" lvl="0" indent="0" algn="l">
                        <a:buNone/>
                      </a:pPr>
                      <a:r>
                        <a:rPr lang="en-US" sz="600"/>
                        <a:t>2001-07-20</a:t>
                      </a:r>
                    </a:p>
                  </a:txBody>
                  <a:tcPr marL="52354" marR="52354" marT="26177" marB="26177"/>
                </a:tc>
                <a:tc>
                  <a:txBody>
                    <a:bodyPr/>
                    <a:lstStyle/>
                    <a:p>
                      <a:pPr marL="0" lvl="0" indent="0" algn="l">
                        <a:buNone/>
                      </a:pPr>
                      <a:r>
                        <a:rPr lang="en-US" sz="600"/>
                        <a:t>Family</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Hayao Miyazaki</a:t>
                      </a:r>
                    </a:p>
                  </a:txBody>
                  <a:tcPr marL="52354" marR="52354" marT="26177" marB="26177"/>
                </a:tc>
                <a:extLst>
                  <a:ext uri="{0D108BD9-81ED-4DB2-BD59-A6C34878D82A}">
                    <a16:rowId xmlns:a16="http://schemas.microsoft.com/office/drawing/2014/main" val="10007"/>
                  </a:ext>
                </a:extLst>
              </a:tr>
              <a:tr h="207917">
                <a:tc>
                  <a:txBody>
                    <a:bodyPr/>
                    <a:lstStyle/>
                    <a:p>
                      <a:pPr marL="0" lvl="0" indent="0" algn="l">
                        <a:buNone/>
                      </a:pPr>
                      <a:r>
                        <a:rPr lang="en-US" sz="600"/>
                        <a:t>Spirited Away</a:t>
                      </a:r>
                    </a:p>
                  </a:txBody>
                  <a:tcPr marL="52354" marR="52354" marT="26177" marB="26177"/>
                </a:tc>
                <a:tc>
                  <a:txBody>
                    <a:bodyPr/>
                    <a:lstStyle/>
                    <a:p>
                      <a:pPr marL="0" lvl="0" indent="0" algn="l">
                        <a:buNone/>
                      </a:pPr>
                      <a:r>
                        <a:rPr lang="en-US" sz="600"/>
                        <a:t>2001-07-20</a:t>
                      </a:r>
                    </a:p>
                  </a:txBody>
                  <a:tcPr marL="52354" marR="52354" marT="26177" marB="26177"/>
                </a:tc>
                <a:tc>
                  <a:txBody>
                    <a:bodyPr/>
                    <a:lstStyle/>
                    <a:p>
                      <a:pPr marL="0" lvl="0" indent="0" algn="l">
                        <a:buNone/>
                      </a:pPr>
                      <a:r>
                        <a:rPr lang="en-US" sz="600"/>
                        <a:t>Fantasy</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Hayao Miyazaki</a:t>
                      </a:r>
                    </a:p>
                  </a:txBody>
                  <a:tcPr marL="52354" marR="52354" marT="26177" marB="26177"/>
                </a:tc>
                <a:extLst>
                  <a:ext uri="{0D108BD9-81ED-4DB2-BD59-A6C34878D82A}">
                    <a16:rowId xmlns:a16="http://schemas.microsoft.com/office/drawing/2014/main" val="10008"/>
                  </a:ext>
                </a:extLst>
              </a:tr>
              <a:tr h="207917">
                <a:tc>
                  <a:txBody>
                    <a:bodyPr/>
                    <a:lstStyle/>
                    <a:p>
                      <a:pPr marL="0" lvl="0" indent="0" algn="l">
                        <a:buNone/>
                      </a:pPr>
                      <a:r>
                        <a:rPr lang="en-US" sz="600"/>
                        <a:t>Schindler’s List</a:t>
                      </a:r>
                    </a:p>
                  </a:txBody>
                  <a:tcPr marL="52354" marR="52354" marT="26177" marB="26177"/>
                </a:tc>
                <a:tc>
                  <a:txBody>
                    <a:bodyPr/>
                    <a:lstStyle/>
                    <a:p>
                      <a:pPr marL="0" lvl="0" indent="0" algn="l">
                        <a:buNone/>
                      </a:pPr>
                      <a:r>
                        <a:rPr lang="en-US" sz="600"/>
                        <a:t>1993-12-15</a:t>
                      </a:r>
                    </a:p>
                  </a:txBody>
                  <a:tcPr marL="52354" marR="52354" marT="26177" marB="26177"/>
                </a:tc>
                <a:tc>
                  <a:txBody>
                    <a:bodyPr/>
                    <a:lstStyle/>
                    <a:p>
                      <a:pPr marL="0" lvl="0" indent="0" algn="l">
                        <a:buNone/>
                      </a:pPr>
                      <a:r>
                        <a:rPr lang="en-US" sz="600"/>
                        <a:t>History</a:t>
                      </a:r>
                    </a:p>
                  </a:txBody>
                  <a:tcPr marL="52354" marR="52354" marT="26177" marB="26177"/>
                </a:tc>
                <a:tc>
                  <a:txBody>
                    <a:bodyPr/>
                    <a:lstStyle/>
                    <a:p>
                      <a:pPr marL="0" lvl="0" indent="0" algn="r">
                        <a:buNone/>
                      </a:pPr>
                      <a:r>
                        <a:rPr lang="en-US" sz="600"/>
                        <a:t>8.6</a:t>
                      </a:r>
                    </a:p>
                  </a:txBody>
                  <a:tcPr marL="52354" marR="52354" marT="26177" marB="26177"/>
                </a:tc>
                <a:tc>
                  <a:txBody>
                    <a:bodyPr/>
                    <a:lstStyle/>
                    <a:p>
                      <a:pPr marL="0" lvl="0" indent="0" algn="l">
                        <a:buNone/>
                      </a:pPr>
                      <a:r>
                        <a:rPr lang="en-US" sz="600"/>
                        <a:t>Steven Spielberg</a:t>
                      </a:r>
                    </a:p>
                  </a:txBody>
                  <a:tcPr marL="52354" marR="52354" marT="26177" marB="26177"/>
                </a:tc>
                <a:extLst>
                  <a:ext uri="{0D108BD9-81ED-4DB2-BD59-A6C34878D82A}">
                    <a16:rowId xmlns:a16="http://schemas.microsoft.com/office/drawing/2014/main" val="10009"/>
                  </a:ext>
                </a:extLst>
              </a:tr>
              <a:tr h="207917">
                <a:tc>
                  <a:txBody>
                    <a:bodyPr/>
                    <a:lstStyle/>
                    <a:p>
                      <a:pPr marL="0" lvl="0" indent="0" algn="l">
                        <a:buNone/>
                      </a:pPr>
                      <a:r>
                        <a:rPr lang="en-US" sz="600"/>
                        <a:t>Psycho</a:t>
                      </a:r>
                    </a:p>
                  </a:txBody>
                  <a:tcPr marL="52354" marR="52354" marT="26177" marB="26177"/>
                </a:tc>
                <a:tc>
                  <a:txBody>
                    <a:bodyPr/>
                    <a:lstStyle/>
                    <a:p>
                      <a:pPr marL="0" lvl="0" indent="0" algn="l">
                        <a:buNone/>
                      </a:pPr>
                      <a:r>
                        <a:rPr lang="en-US" sz="600"/>
                        <a:t>1960-06-22</a:t>
                      </a:r>
                    </a:p>
                  </a:txBody>
                  <a:tcPr marL="52354" marR="52354" marT="26177" marB="26177"/>
                </a:tc>
                <a:tc>
                  <a:txBody>
                    <a:bodyPr/>
                    <a:lstStyle/>
                    <a:p>
                      <a:pPr marL="0" lvl="0" indent="0" algn="l">
                        <a:buNone/>
                      </a:pPr>
                      <a:r>
                        <a:rPr lang="en-US" sz="600"/>
                        <a:t>Horror</a:t>
                      </a:r>
                    </a:p>
                  </a:txBody>
                  <a:tcPr marL="52354" marR="52354" marT="26177" marB="26177"/>
                </a:tc>
                <a:tc>
                  <a:txBody>
                    <a:bodyPr/>
                    <a:lstStyle/>
                    <a:p>
                      <a:pPr marL="0" lvl="0" indent="0" algn="r">
                        <a:buNone/>
                      </a:pPr>
                      <a:r>
                        <a:rPr lang="en-US" sz="600"/>
                        <a:t>8.4</a:t>
                      </a:r>
                    </a:p>
                  </a:txBody>
                  <a:tcPr marL="52354" marR="52354" marT="26177" marB="26177"/>
                </a:tc>
                <a:tc>
                  <a:txBody>
                    <a:bodyPr/>
                    <a:lstStyle/>
                    <a:p>
                      <a:pPr marL="0" lvl="0" indent="0" algn="l">
                        <a:buNone/>
                      </a:pPr>
                      <a:r>
                        <a:rPr lang="en-US" sz="600"/>
                        <a:t>Alfred Hitchcock</a:t>
                      </a:r>
                    </a:p>
                  </a:txBody>
                  <a:tcPr marL="52354" marR="52354" marT="26177" marB="26177"/>
                </a:tc>
                <a:extLst>
                  <a:ext uri="{0D108BD9-81ED-4DB2-BD59-A6C34878D82A}">
                    <a16:rowId xmlns:a16="http://schemas.microsoft.com/office/drawing/2014/main" val="10010"/>
                  </a:ext>
                </a:extLst>
              </a:tr>
              <a:tr h="207917">
                <a:tc>
                  <a:txBody>
                    <a:bodyPr/>
                    <a:lstStyle/>
                    <a:p>
                      <a:pPr marL="0" lvl="0" indent="0" algn="l">
                        <a:buNone/>
                      </a:pPr>
                      <a:r>
                        <a:rPr lang="en-US" sz="600"/>
                        <a:t>Whiplash</a:t>
                      </a:r>
                    </a:p>
                  </a:txBody>
                  <a:tcPr marL="52354" marR="52354" marT="26177" marB="26177"/>
                </a:tc>
                <a:tc>
                  <a:txBody>
                    <a:bodyPr/>
                    <a:lstStyle/>
                    <a:p>
                      <a:pPr marL="0" lvl="0" indent="0" algn="l">
                        <a:buNone/>
                      </a:pPr>
                      <a:r>
                        <a:rPr lang="en-US" sz="600"/>
                        <a:t>2014-10-10</a:t>
                      </a:r>
                    </a:p>
                  </a:txBody>
                  <a:tcPr marL="52354" marR="52354" marT="26177" marB="26177"/>
                </a:tc>
                <a:tc>
                  <a:txBody>
                    <a:bodyPr/>
                    <a:lstStyle/>
                    <a:p>
                      <a:pPr marL="0" lvl="0" indent="0" algn="l">
                        <a:buNone/>
                      </a:pPr>
                      <a:r>
                        <a:rPr lang="en-US" sz="600"/>
                        <a:t>Music</a:t>
                      </a:r>
                    </a:p>
                  </a:txBody>
                  <a:tcPr marL="52354" marR="52354" marT="26177" marB="26177"/>
                </a:tc>
                <a:tc>
                  <a:txBody>
                    <a:bodyPr/>
                    <a:lstStyle/>
                    <a:p>
                      <a:pPr marL="0" lvl="0" indent="0" algn="r">
                        <a:buNone/>
                      </a:pPr>
                      <a:r>
                        <a:rPr lang="en-US" sz="600"/>
                        <a:t>8.4</a:t>
                      </a:r>
                    </a:p>
                  </a:txBody>
                  <a:tcPr marL="52354" marR="52354" marT="26177" marB="26177"/>
                </a:tc>
                <a:tc>
                  <a:txBody>
                    <a:bodyPr/>
                    <a:lstStyle/>
                    <a:p>
                      <a:pPr marL="0" lvl="0" indent="0" algn="l">
                        <a:buNone/>
                      </a:pPr>
                      <a:r>
                        <a:rPr lang="en-US" sz="600"/>
                        <a:t>Damien Chazelle</a:t>
                      </a:r>
                    </a:p>
                  </a:txBody>
                  <a:tcPr marL="52354" marR="52354" marT="26177" marB="26177"/>
                </a:tc>
                <a:extLst>
                  <a:ext uri="{0D108BD9-81ED-4DB2-BD59-A6C34878D82A}">
                    <a16:rowId xmlns:a16="http://schemas.microsoft.com/office/drawing/2014/main" val="10011"/>
                  </a:ext>
                </a:extLst>
              </a:tr>
              <a:tr h="207917">
                <a:tc>
                  <a:txBody>
                    <a:bodyPr/>
                    <a:lstStyle/>
                    <a:p>
                      <a:pPr marL="0" lvl="0" indent="0" algn="l">
                        <a:buNone/>
                      </a:pPr>
                      <a:r>
                        <a:rPr lang="en-US" sz="600"/>
                        <a:t>Psycho</a:t>
                      </a:r>
                    </a:p>
                  </a:txBody>
                  <a:tcPr marL="52354" marR="52354" marT="26177" marB="26177"/>
                </a:tc>
                <a:tc>
                  <a:txBody>
                    <a:bodyPr/>
                    <a:lstStyle/>
                    <a:p>
                      <a:pPr marL="0" lvl="0" indent="0" algn="l">
                        <a:buNone/>
                      </a:pPr>
                      <a:r>
                        <a:rPr lang="en-US" sz="600"/>
                        <a:t>1960-06-22</a:t>
                      </a:r>
                    </a:p>
                  </a:txBody>
                  <a:tcPr marL="52354" marR="52354" marT="26177" marB="26177"/>
                </a:tc>
                <a:tc>
                  <a:txBody>
                    <a:bodyPr/>
                    <a:lstStyle/>
                    <a:p>
                      <a:pPr marL="0" lvl="0" indent="0" algn="l">
                        <a:buNone/>
                      </a:pPr>
                      <a:r>
                        <a:rPr lang="en-US" sz="600"/>
                        <a:t>Mystery</a:t>
                      </a:r>
                    </a:p>
                  </a:txBody>
                  <a:tcPr marL="52354" marR="52354" marT="26177" marB="26177"/>
                </a:tc>
                <a:tc>
                  <a:txBody>
                    <a:bodyPr/>
                    <a:lstStyle/>
                    <a:p>
                      <a:pPr marL="0" lvl="0" indent="0" algn="r">
                        <a:buNone/>
                      </a:pPr>
                      <a:r>
                        <a:rPr lang="en-US" sz="600"/>
                        <a:t>8.4</a:t>
                      </a:r>
                    </a:p>
                  </a:txBody>
                  <a:tcPr marL="52354" marR="52354" marT="26177" marB="26177"/>
                </a:tc>
                <a:tc>
                  <a:txBody>
                    <a:bodyPr/>
                    <a:lstStyle/>
                    <a:p>
                      <a:pPr marL="0" lvl="0" indent="0" algn="l">
                        <a:buNone/>
                      </a:pPr>
                      <a:r>
                        <a:rPr lang="en-US" sz="600"/>
                        <a:t>Alfred Hitchcock</a:t>
                      </a:r>
                    </a:p>
                  </a:txBody>
                  <a:tcPr marL="52354" marR="52354" marT="26177" marB="26177"/>
                </a:tc>
                <a:extLst>
                  <a:ext uri="{0D108BD9-81ED-4DB2-BD59-A6C34878D82A}">
                    <a16:rowId xmlns:a16="http://schemas.microsoft.com/office/drawing/2014/main" val="10012"/>
                  </a:ext>
                </a:extLst>
              </a:tr>
              <a:tr h="207917">
                <a:tc>
                  <a:txBody>
                    <a:bodyPr/>
                    <a:lstStyle/>
                    <a:p>
                      <a:pPr marL="0" lvl="0" indent="0" algn="l">
                        <a:buNone/>
                      </a:pPr>
                      <a:r>
                        <a:rPr lang="en-US" sz="600" dirty="0"/>
                        <a:t>Dilwale Dulhania Le </a:t>
                      </a:r>
                      <a:r>
                        <a:rPr lang="en-US" sz="600" dirty="0" err="1"/>
                        <a:t>Jayenge</a:t>
                      </a:r>
                      <a:endParaRPr lang="en-US" sz="600" dirty="0"/>
                    </a:p>
                  </a:txBody>
                  <a:tcPr marL="52354" marR="52354" marT="26177" marB="26177"/>
                </a:tc>
                <a:tc>
                  <a:txBody>
                    <a:bodyPr/>
                    <a:lstStyle/>
                    <a:p>
                      <a:pPr marL="0" lvl="0" indent="0" algn="l">
                        <a:buNone/>
                      </a:pPr>
                      <a:r>
                        <a:rPr lang="en-US" sz="600"/>
                        <a:t>1995-10-20</a:t>
                      </a:r>
                    </a:p>
                  </a:txBody>
                  <a:tcPr marL="52354" marR="52354" marT="26177" marB="26177"/>
                </a:tc>
                <a:tc>
                  <a:txBody>
                    <a:bodyPr/>
                    <a:lstStyle/>
                    <a:p>
                      <a:pPr marL="0" lvl="0" indent="0" algn="l">
                        <a:buNone/>
                      </a:pPr>
                      <a:r>
                        <a:rPr lang="en-US" sz="600"/>
                        <a:t>Romance</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Aditya Chopra</a:t>
                      </a:r>
                    </a:p>
                  </a:txBody>
                  <a:tcPr marL="52354" marR="52354" marT="26177" marB="26177"/>
                </a:tc>
                <a:extLst>
                  <a:ext uri="{0D108BD9-81ED-4DB2-BD59-A6C34878D82A}">
                    <a16:rowId xmlns:a16="http://schemas.microsoft.com/office/drawing/2014/main" val="10013"/>
                  </a:ext>
                </a:extLst>
              </a:tr>
              <a:tr h="207917">
                <a:tc>
                  <a:txBody>
                    <a:bodyPr/>
                    <a:lstStyle/>
                    <a:p>
                      <a:pPr marL="0" lvl="0" indent="0" algn="l">
                        <a:buNone/>
                      </a:pPr>
                      <a:r>
                        <a:rPr lang="en-US" sz="600"/>
                        <a:t>The Wild Robot</a:t>
                      </a:r>
                    </a:p>
                  </a:txBody>
                  <a:tcPr marL="52354" marR="52354" marT="26177" marB="26177"/>
                </a:tc>
                <a:tc>
                  <a:txBody>
                    <a:bodyPr/>
                    <a:lstStyle/>
                    <a:p>
                      <a:pPr marL="0" lvl="0" indent="0" algn="l">
                        <a:buNone/>
                      </a:pPr>
                      <a:r>
                        <a:rPr lang="en-US" sz="600"/>
                        <a:t>2024-09-12</a:t>
                      </a:r>
                    </a:p>
                  </a:txBody>
                  <a:tcPr marL="52354" marR="52354" marT="26177" marB="26177"/>
                </a:tc>
                <a:tc>
                  <a:txBody>
                    <a:bodyPr/>
                    <a:lstStyle/>
                    <a:p>
                      <a:pPr marL="0" lvl="0" indent="0" algn="l">
                        <a:buNone/>
                      </a:pPr>
                      <a:r>
                        <a:rPr lang="en-US" sz="600"/>
                        <a:t>Science Fiction</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Chris Sanders</a:t>
                      </a:r>
                    </a:p>
                  </a:txBody>
                  <a:tcPr marL="52354" marR="52354" marT="26177" marB="26177"/>
                </a:tc>
                <a:extLst>
                  <a:ext uri="{0D108BD9-81ED-4DB2-BD59-A6C34878D82A}">
                    <a16:rowId xmlns:a16="http://schemas.microsoft.com/office/drawing/2014/main" val="10014"/>
                  </a:ext>
                </a:extLst>
              </a:tr>
              <a:tr h="207917">
                <a:tc>
                  <a:txBody>
                    <a:bodyPr/>
                    <a:lstStyle/>
                    <a:p>
                      <a:pPr marL="0" lvl="0" indent="0" algn="l">
                        <a:buNone/>
                      </a:pPr>
                      <a:r>
                        <a:rPr lang="en-US" sz="600"/>
                        <a:t>Return</a:t>
                      </a:r>
                    </a:p>
                  </a:txBody>
                  <a:tcPr marL="52354" marR="52354" marT="26177" marB="26177"/>
                </a:tc>
                <a:tc>
                  <a:txBody>
                    <a:bodyPr/>
                    <a:lstStyle/>
                    <a:p>
                      <a:pPr marL="0" lvl="0" indent="0" algn="l">
                        <a:buNone/>
                      </a:pPr>
                      <a:r>
                        <a:rPr lang="en-US" sz="600"/>
                        <a:t>1975-09-04</a:t>
                      </a:r>
                    </a:p>
                  </a:txBody>
                  <a:tcPr marL="52354" marR="52354" marT="26177" marB="26177"/>
                </a:tc>
                <a:tc>
                  <a:txBody>
                    <a:bodyPr/>
                    <a:lstStyle/>
                    <a:p>
                      <a:pPr marL="0" lvl="0" indent="0" algn="l">
                        <a:buNone/>
                      </a:pPr>
                      <a:r>
                        <a:rPr lang="en-US" sz="600"/>
                        <a:t>Short</a:t>
                      </a:r>
                    </a:p>
                  </a:txBody>
                  <a:tcPr marL="52354" marR="52354" marT="26177" marB="26177"/>
                </a:tc>
                <a:tc>
                  <a:txBody>
                    <a:bodyPr/>
                    <a:lstStyle/>
                    <a:p>
                      <a:pPr marL="0" lvl="0" indent="0" algn="r">
                        <a:buNone/>
                      </a:pPr>
                      <a:r>
                        <a:rPr lang="en-US" sz="600"/>
                        <a:t>6.9</a:t>
                      </a:r>
                    </a:p>
                  </a:txBody>
                  <a:tcPr marL="52354" marR="52354" marT="26177" marB="26177"/>
                </a:tc>
                <a:tc>
                  <a:txBody>
                    <a:bodyPr/>
                    <a:lstStyle/>
                    <a:p>
                      <a:pPr marL="0" lvl="0" indent="0" algn="l">
                        <a:buNone/>
                      </a:pPr>
                      <a:r>
                        <a:rPr lang="en-US" sz="600"/>
                        <a:t>Bill Viola</a:t>
                      </a:r>
                    </a:p>
                  </a:txBody>
                  <a:tcPr marL="52354" marR="52354" marT="26177" marB="26177"/>
                </a:tc>
                <a:extLst>
                  <a:ext uri="{0D108BD9-81ED-4DB2-BD59-A6C34878D82A}">
                    <a16:rowId xmlns:a16="http://schemas.microsoft.com/office/drawing/2014/main" val="10015"/>
                  </a:ext>
                </a:extLst>
              </a:tr>
              <a:tr h="207917">
                <a:tc>
                  <a:txBody>
                    <a:bodyPr/>
                    <a:lstStyle/>
                    <a:p>
                      <a:pPr marL="0" lvl="0" indent="0" algn="l">
                        <a:buNone/>
                      </a:pPr>
                      <a:r>
                        <a:rPr lang="en-US" sz="600"/>
                        <a:t>Steven Universe: The Movie</a:t>
                      </a:r>
                    </a:p>
                  </a:txBody>
                  <a:tcPr marL="52354" marR="52354" marT="26177" marB="26177"/>
                </a:tc>
                <a:tc>
                  <a:txBody>
                    <a:bodyPr/>
                    <a:lstStyle/>
                    <a:p>
                      <a:pPr marL="0" lvl="0" indent="0" algn="l">
                        <a:buNone/>
                      </a:pPr>
                      <a:r>
                        <a:rPr lang="en-US" sz="600"/>
                        <a:t>2019-10-07</a:t>
                      </a:r>
                    </a:p>
                  </a:txBody>
                  <a:tcPr marL="52354" marR="52354" marT="26177" marB="26177"/>
                </a:tc>
                <a:tc>
                  <a:txBody>
                    <a:bodyPr/>
                    <a:lstStyle/>
                    <a:p>
                      <a:pPr marL="0" lvl="0" indent="0" algn="l">
                        <a:buNone/>
                      </a:pPr>
                      <a:r>
                        <a:rPr lang="en-US" sz="600"/>
                        <a:t>TV Movie</a:t>
                      </a:r>
                    </a:p>
                  </a:txBody>
                  <a:tcPr marL="52354" marR="52354" marT="26177" marB="26177"/>
                </a:tc>
                <a:tc>
                  <a:txBody>
                    <a:bodyPr/>
                    <a:lstStyle/>
                    <a:p>
                      <a:pPr marL="0" lvl="0" indent="0" algn="r">
                        <a:buNone/>
                      </a:pPr>
                      <a:r>
                        <a:rPr lang="en-US" sz="600"/>
                        <a:t>8.2</a:t>
                      </a:r>
                    </a:p>
                  </a:txBody>
                  <a:tcPr marL="52354" marR="52354" marT="26177" marB="26177"/>
                </a:tc>
                <a:tc>
                  <a:txBody>
                    <a:bodyPr/>
                    <a:lstStyle/>
                    <a:p>
                      <a:pPr marL="0" lvl="0" indent="0" algn="l">
                        <a:buNone/>
                      </a:pPr>
                      <a:r>
                        <a:rPr lang="en-US" sz="600"/>
                        <a:t>Rebecca Sugar</a:t>
                      </a:r>
                    </a:p>
                  </a:txBody>
                  <a:tcPr marL="52354" marR="52354" marT="26177" marB="26177"/>
                </a:tc>
                <a:extLst>
                  <a:ext uri="{0D108BD9-81ED-4DB2-BD59-A6C34878D82A}">
                    <a16:rowId xmlns:a16="http://schemas.microsoft.com/office/drawing/2014/main" val="10016"/>
                  </a:ext>
                </a:extLst>
              </a:tr>
              <a:tr h="207917">
                <a:tc>
                  <a:txBody>
                    <a:bodyPr/>
                    <a:lstStyle/>
                    <a:p>
                      <a:pPr marL="0" lvl="0" indent="0" algn="l">
                        <a:buNone/>
                      </a:pPr>
                      <a:r>
                        <a:rPr lang="en-US" sz="600"/>
                        <a:t>The Dark Knight</a:t>
                      </a:r>
                    </a:p>
                  </a:txBody>
                  <a:tcPr marL="52354" marR="52354" marT="26177" marB="26177"/>
                </a:tc>
                <a:tc>
                  <a:txBody>
                    <a:bodyPr/>
                    <a:lstStyle/>
                    <a:p>
                      <a:pPr marL="0" lvl="0" indent="0" algn="l">
                        <a:buNone/>
                      </a:pPr>
                      <a:r>
                        <a:rPr lang="en-US" sz="600"/>
                        <a:t>2008-07-16</a:t>
                      </a:r>
                    </a:p>
                  </a:txBody>
                  <a:tcPr marL="52354" marR="52354" marT="26177" marB="26177"/>
                </a:tc>
                <a:tc>
                  <a:txBody>
                    <a:bodyPr/>
                    <a:lstStyle/>
                    <a:p>
                      <a:pPr marL="0" lvl="0" indent="0" algn="l">
                        <a:buNone/>
                      </a:pPr>
                      <a:r>
                        <a:rPr lang="en-US" sz="600"/>
                        <a:t>Thriller</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a:t>Christopher Nolan</a:t>
                      </a:r>
                    </a:p>
                  </a:txBody>
                  <a:tcPr marL="52354" marR="52354" marT="26177" marB="26177"/>
                </a:tc>
                <a:extLst>
                  <a:ext uri="{0D108BD9-81ED-4DB2-BD59-A6C34878D82A}">
                    <a16:rowId xmlns:a16="http://schemas.microsoft.com/office/drawing/2014/main" val="10017"/>
                  </a:ext>
                </a:extLst>
              </a:tr>
              <a:tr h="207917">
                <a:tc>
                  <a:txBody>
                    <a:bodyPr/>
                    <a:lstStyle/>
                    <a:p>
                      <a:pPr marL="0" lvl="0" indent="0" algn="l">
                        <a:buNone/>
                      </a:pPr>
                      <a:r>
                        <a:rPr lang="en-US" sz="600"/>
                        <a:t>Schindler’s List</a:t>
                      </a:r>
                    </a:p>
                  </a:txBody>
                  <a:tcPr marL="52354" marR="52354" marT="26177" marB="26177"/>
                </a:tc>
                <a:tc>
                  <a:txBody>
                    <a:bodyPr/>
                    <a:lstStyle/>
                    <a:p>
                      <a:pPr marL="0" lvl="0" indent="0" algn="l">
                        <a:buNone/>
                      </a:pPr>
                      <a:r>
                        <a:rPr lang="en-US" sz="600"/>
                        <a:t>1993-12-15</a:t>
                      </a:r>
                    </a:p>
                  </a:txBody>
                  <a:tcPr marL="52354" marR="52354" marT="26177" marB="26177"/>
                </a:tc>
                <a:tc>
                  <a:txBody>
                    <a:bodyPr/>
                    <a:lstStyle/>
                    <a:p>
                      <a:pPr marL="0" lvl="0" indent="0" algn="l">
                        <a:buNone/>
                      </a:pPr>
                      <a:r>
                        <a:rPr lang="en-US" sz="600"/>
                        <a:t>War</a:t>
                      </a:r>
                    </a:p>
                  </a:txBody>
                  <a:tcPr marL="52354" marR="52354" marT="26177" marB="26177"/>
                </a:tc>
                <a:tc>
                  <a:txBody>
                    <a:bodyPr/>
                    <a:lstStyle/>
                    <a:p>
                      <a:pPr marL="0" lvl="0" indent="0" algn="r">
                        <a:buNone/>
                      </a:pPr>
                      <a:r>
                        <a:rPr lang="en-US" sz="600"/>
                        <a:t>8.6</a:t>
                      </a:r>
                    </a:p>
                  </a:txBody>
                  <a:tcPr marL="52354" marR="52354" marT="26177" marB="26177"/>
                </a:tc>
                <a:tc>
                  <a:txBody>
                    <a:bodyPr/>
                    <a:lstStyle/>
                    <a:p>
                      <a:pPr marL="0" lvl="0" indent="0" algn="l">
                        <a:buNone/>
                      </a:pPr>
                      <a:r>
                        <a:rPr lang="en-US" sz="600"/>
                        <a:t>Steven Spielberg</a:t>
                      </a:r>
                    </a:p>
                  </a:txBody>
                  <a:tcPr marL="52354" marR="52354" marT="26177" marB="26177"/>
                </a:tc>
                <a:extLst>
                  <a:ext uri="{0D108BD9-81ED-4DB2-BD59-A6C34878D82A}">
                    <a16:rowId xmlns:a16="http://schemas.microsoft.com/office/drawing/2014/main" val="10018"/>
                  </a:ext>
                </a:extLst>
              </a:tr>
              <a:tr h="207917">
                <a:tc>
                  <a:txBody>
                    <a:bodyPr/>
                    <a:lstStyle/>
                    <a:p>
                      <a:pPr marL="0" lvl="0" indent="0" algn="l">
                        <a:buNone/>
                      </a:pPr>
                      <a:r>
                        <a:rPr lang="en-US" sz="600"/>
                        <a:t>The Good, the Bad and the Ugly</a:t>
                      </a:r>
                    </a:p>
                  </a:txBody>
                  <a:tcPr marL="52354" marR="52354" marT="26177" marB="26177"/>
                </a:tc>
                <a:tc>
                  <a:txBody>
                    <a:bodyPr/>
                    <a:lstStyle/>
                    <a:p>
                      <a:pPr marL="0" lvl="0" indent="0" algn="l">
                        <a:buNone/>
                      </a:pPr>
                      <a:r>
                        <a:rPr lang="en-US" sz="600"/>
                        <a:t>1966-12-22</a:t>
                      </a:r>
                    </a:p>
                  </a:txBody>
                  <a:tcPr marL="52354" marR="52354" marT="26177" marB="26177"/>
                </a:tc>
                <a:tc>
                  <a:txBody>
                    <a:bodyPr/>
                    <a:lstStyle/>
                    <a:p>
                      <a:pPr marL="0" lvl="0" indent="0" algn="l">
                        <a:buNone/>
                      </a:pPr>
                      <a:r>
                        <a:rPr lang="en-US" sz="600"/>
                        <a:t>Western</a:t>
                      </a:r>
                    </a:p>
                  </a:txBody>
                  <a:tcPr marL="52354" marR="52354" marT="26177" marB="26177"/>
                </a:tc>
                <a:tc>
                  <a:txBody>
                    <a:bodyPr/>
                    <a:lstStyle/>
                    <a:p>
                      <a:pPr marL="0" lvl="0" indent="0" algn="r">
                        <a:buNone/>
                      </a:pPr>
                      <a:r>
                        <a:rPr lang="en-US" sz="600"/>
                        <a:t>8.5</a:t>
                      </a:r>
                    </a:p>
                  </a:txBody>
                  <a:tcPr marL="52354" marR="52354" marT="26177" marB="26177"/>
                </a:tc>
                <a:tc>
                  <a:txBody>
                    <a:bodyPr/>
                    <a:lstStyle/>
                    <a:p>
                      <a:pPr marL="0" lvl="0" indent="0" algn="l">
                        <a:buNone/>
                      </a:pPr>
                      <a:r>
                        <a:rPr lang="en-US" sz="600" dirty="0"/>
                        <a:t>Sergio Leone</a:t>
                      </a:r>
                    </a:p>
                  </a:txBody>
                  <a:tcPr marL="52354" marR="52354" marT="26177" marB="26177"/>
                </a:tc>
                <a:extLst>
                  <a:ext uri="{0D108BD9-81ED-4DB2-BD59-A6C34878D82A}">
                    <a16:rowId xmlns:a16="http://schemas.microsoft.com/office/drawing/2014/main" val="1001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a:xfrm>
            <a:off x="616857" y="1778000"/>
            <a:ext cx="7895771" cy="3106057"/>
          </a:xfrm>
        </p:spPr>
        <p:txBody>
          <a:bodyPr>
            <a:normAutofit fontScale="92500" lnSpcReduction="20000"/>
          </a:bodyPr>
          <a:lstStyle/>
          <a:p>
            <a:pPr marL="0" lvl="0" indent="0">
              <a:buNone/>
            </a:pPr>
            <a:r>
              <a:rPr dirty="0"/>
              <a:t>From Kaggle, this data set about “which movie I should see?” has three files tied by the movie id. I originally tried to upload all three files into MySQL database but was unable to do so. In the end only one table was successfully uploaded and pulled from MySQL the other two tables were uploaded onto </a:t>
            </a:r>
            <a:r>
              <a:rPr dirty="0" err="1"/>
              <a:t>Github</a:t>
            </a:r>
            <a:r>
              <a:rPr dirty="0"/>
              <a:t> and pulled with the raw address.</a:t>
            </a:r>
          </a:p>
          <a:p>
            <a:pPr marL="0" lvl="0" indent="0">
              <a:buNone/>
            </a:pPr>
            <a:r>
              <a:rPr dirty="0"/>
              <a:t>There were not too many cleaning I had to do with this data set. Mostly converting the values to the right data type and separate the columns that had multiple values in one cell. When data is in the right data type like dates, then it will become easier to do analysis that shows trend over time. I tried a couple different ways to analyze the data using the clean data from previous step, I created a </a:t>
            </a:r>
            <a:r>
              <a:rPr dirty="0" err="1"/>
              <a:t>movie_details</a:t>
            </a:r>
            <a:r>
              <a:rPr dirty="0"/>
              <a:t> data frame for analysis.</a:t>
            </a:r>
          </a:p>
          <a:p>
            <a:pPr marL="0" lvl="0" indent="0">
              <a:buNone/>
            </a:pPr>
            <a:r>
              <a:rPr dirty="0"/>
              <a:t>First I found the genre popularity ranking based on </a:t>
            </a:r>
            <a:r>
              <a:rPr dirty="0" err="1"/>
              <a:t>user_score</a:t>
            </a:r>
            <a:r>
              <a:rPr dirty="0"/>
              <a:t>. Surprisingly the War genres comes in first even though it doesn’t have as many as categories like comedy or drama but the overall quality of movies in that genre generally scored higher than other categories. Then I tried to find the trend for genre over time and it seems that other than the Animation category that is gaining better ratings over the years, comedy, crime, horror, mystery, and thriller has a noticeable declining rating over the years. Lastly, I looked for the best rated movie titles in each category and noticed that some movies appeared in two different genres. This is due to when the genre is split the </a:t>
            </a:r>
            <a:r>
              <a:rPr dirty="0" err="1"/>
              <a:t>user_score</a:t>
            </a:r>
            <a:r>
              <a:rPr dirty="0"/>
              <a:t> stayed the same for each observation of the same movie but for different genre. Maybe if each movie is given a rating score evaluated for that category then we would get a more accurate list of best movies in each genre.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052F6DBF-1805-4FD9-AFA3-C8642175F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595"/>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5" name="Picture 4">
            <a:extLst>
              <a:ext uri="{FF2B5EF4-FFF2-40B4-BE49-F238E27FC236}">
                <a16:creationId xmlns:a16="http://schemas.microsoft.com/office/drawing/2014/main" id="{E7680E9F-0B8C-0494-0416-C0A13DCD7D85}"/>
              </a:ext>
            </a:extLst>
          </p:cNvPr>
          <p:cNvPicPr>
            <a:picLocks noChangeAspect="1"/>
          </p:cNvPicPr>
          <p:nvPr/>
        </p:nvPicPr>
        <p:blipFill>
          <a:blip r:embed="rId2">
            <a:alphaModFix/>
          </a:blip>
          <a:srcRect t="6370"/>
          <a:stretch/>
        </p:blipFill>
        <p:spPr>
          <a:xfrm>
            <a:off x="355599" y="346587"/>
            <a:ext cx="8432801" cy="4441313"/>
          </a:xfrm>
          <a:prstGeom prst="rect">
            <a:avLst/>
          </a:prstGeom>
        </p:spPr>
      </p:pic>
      <p:sp>
        <p:nvSpPr>
          <p:cNvPr id="16" name="Rectangle 15">
            <a:extLst>
              <a:ext uri="{FF2B5EF4-FFF2-40B4-BE49-F238E27FC236}">
                <a16:creationId xmlns:a16="http://schemas.microsoft.com/office/drawing/2014/main" id="{CC79B2C4-EF9C-492F-BC64-5300A7A2F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0599BEDA-CEC9-4E6C-B05D-1353D0F16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7250" y="971550"/>
            <a:ext cx="7486650" cy="3200400"/>
          </a:xfrm>
          <a:prstGeom prst="rect">
            <a:avLst/>
          </a:prstGeom>
          <a:solidFill>
            <a:srgbClr val="000001">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550" y="1085850"/>
            <a:ext cx="6465725" cy="641349"/>
          </a:xfrm>
        </p:spPr>
        <p:txBody>
          <a:bodyPr>
            <a:normAutofit/>
          </a:bodyPr>
          <a:lstStyle/>
          <a:p>
            <a:pPr marL="0" lvl="0" indent="0">
              <a:buNone/>
            </a:pPr>
            <a:r>
              <a:rPr lang="en-US">
                <a:solidFill>
                  <a:srgbClr val="FFFFFF"/>
                </a:solidFill>
              </a:rPr>
              <a:t>Load Data</a:t>
            </a:r>
          </a:p>
        </p:txBody>
      </p:sp>
      <p:sp>
        <p:nvSpPr>
          <p:cNvPr id="3" name="Content Placeholder 2"/>
          <p:cNvSpPr>
            <a:spLocks noGrp="1"/>
          </p:cNvSpPr>
          <p:nvPr>
            <p:ph idx="1"/>
          </p:nvPr>
        </p:nvSpPr>
        <p:spPr>
          <a:xfrm>
            <a:off x="1295400" y="1835151"/>
            <a:ext cx="6191249" cy="2228850"/>
          </a:xfrm>
        </p:spPr>
        <p:txBody>
          <a:bodyPr anchor="t">
            <a:normAutofit/>
          </a:bodyPr>
          <a:lstStyle/>
          <a:p>
            <a:pPr marL="0" lvl="0" indent="0">
              <a:buNone/>
            </a:pPr>
            <a:r>
              <a:rPr lang="en-US" sz="1200" dirty="0">
                <a:solidFill>
                  <a:srgbClr val="FFFFFF"/>
                </a:solidFill>
              </a:rPr>
              <a:t>I tried to upload data onto the MySQL database so I can simulate pulling data from the database and working on it with R. It was taking a very long time to upload probably due to the volume of data in each csv file. To simulate I will pull data from </a:t>
            </a:r>
            <a:r>
              <a:rPr lang="en-US" sz="1200" dirty="0" err="1">
                <a:solidFill>
                  <a:srgbClr val="FFFFFF"/>
                </a:solidFill>
              </a:rPr>
              <a:t>Github</a:t>
            </a:r>
            <a:r>
              <a:rPr lang="en-US" sz="1200" dirty="0">
                <a:solidFill>
                  <a:srgbClr val="FFFFFF"/>
                </a:solidFill>
              </a:rPr>
              <a:t> into </a:t>
            </a:r>
            <a:r>
              <a:rPr lang="en-US" sz="1200" dirty="0" err="1">
                <a:solidFill>
                  <a:srgbClr val="FFFFFF"/>
                </a:solidFill>
              </a:rPr>
              <a:t>dataframe</a:t>
            </a:r>
            <a:r>
              <a:rPr lang="en-US" sz="1200" dirty="0">
                <a:solidFill>
                  <a:srgbClr val="FFFFFF"/>
                </a:solidFill>
              </a:rPr>
              <a:t> and only </a:t>
            </a:r>
            <a:r>
              <a:rPr lang="en-US" sz="1200" dirty="0" err="1">
                <a:solidFill>
                  <a:srgbClr val="FFFFFF"/>
                </a:solidFill>
              </a:rPr>
              <a:t>MoreInfo</a:t>
            </a:r>
            <a:r>
              <a:rPr lang="en-US" sz="1200" dirty="0">
                <a:solidFill>
                  <a:srgbClr val="FFFFFF"/>
                </a:solidFill>
              </a:rPr>
              <a:t> will be pulled from MySQL database.</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032572"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5"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p:cNvSpPr>
            <a:spLocks noGrp="1"/>
          </p:cNvSpPr>
          <p:nvPr>
            <p:ph type="title"/>
          </p:nvPr>
        </p:nvSpPr>
        <p:spPr>
          <a:xfrm>
            <a:off x="479323" y="471948"/>
            <a:ext cx="4554582" cy="1216742"/>
          </a:xfrm>
        </p:spPr>
        <p:txBody>
          <a:bodyPr>
            <a:normAutofit/>
          </a:bodyPr>
          <a:lstStyle/>
          <a:p>
            <a:pPr marL="0" lvl="0" indent="0">
              <a:buNone/>
            </a:pPr>
            <a:r>
              <a:rPr lang="en-US">
                <a:solidFill>
                  <a:srgbClr val="EBEBEB"/>
                </a:solidFill>
              </a:rPr>
              <a:t>Initiate database connection</a:t>
            </a:r>
          </a:p>
        </p:txBody>
      </p:sp>
      <p:sp>
        <p:nvSpPr>
          <p:cNvPr id="27" name="Freeform: Shape 26">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17577" y="732955"/>
            <a:ext cx="4540253"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18" name="Graphic 17" descr="Books">
            <a:extLst>
              <a:ext uri="{FF2B5EF4-FFF2-40B4-BE49-F238E27FC236}">
                <a16:creationId xmlns:a16="http://schemas.microsoft.com/office/drawing/2014/main" id="{41735801-1A23-EE1E-8209-1F426540F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3669" y="1031348"/>
            <a:ext cx="3093988" cy="3093988"/>
          </a:xfrm>
          <a:prstGeom prst="rect">
            <a:avLst/>
          </a:prstGeom>
        </p:spPr>
      </p:pic>
      <p:sp>
        <p:nvSpPr>
          <p:cNvPr id="29" name="Rectangle 28">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479323" y="1814051"/>
            <a:ext cx="4554582" cy="2858805"/>
          </a:xfrm>
        </p:spPr>
        <p:txBody>
          <a:bodyPr anchor="ctr">
            <a:normAutofit/>
          </a:bodyPr>
          <a:lstStyle/>
          <a:p>
            <a:pPr lvl="0" indent="0">
              <a:lnSpc>
                <a:spcPct val="90000"/>
              </a:lnSpc>
              <a:buNone/>
            </a:pPr>
            <a:r>
              <a:rPr lang="en-US" sz="800">
                <a:solidFill>
                  <a:srgbClr val="FFFFFF"/>
                </a:solidFill>
                <a:latin typeface="Courier"/>
              </a:rPr>
              <a:t>library(DBI)      </a:t>
            </a:r>
            <a:r>
              <a:rPr lang="en-US" sz="800" i="1">
                <a:solidFill>
                  <a:srgbClr val="FFFFFF"/>
                </a:solidFill>
                <a:latin typeface="Courier"/>
              </a:rPr>
              <a:t>#Database infrastructure for R</a:t>
            </a:r>
            <a:br>
              <a:rPr lang="en-US" sz="800">
                <a:solidFill>
                  <a:srgbClr val="FFFFFF"/>
                </a:solidFill>
              </a:rPr>
            </a:br>
            <a:r>
              <a:rPr lang="en-US" sz="800">
                <a:solidFill>
                  <a:srgbClr val="FFFFFF"/>
                </a:solidFill>
                <a:latin typeface="Courier"/>
              </a:rPr>
              <a:t>library(RMySQL)   </a:t>
            </a:r>
            <a:r>
              <a:rPr lang="en-US" sz="800" i="1">
                <a:solidFill>
                  <a:srgbClr val="FFFFFF"/>
                </a:solidFill>
                <a:latin typeface="Courier"/>
              </a:rPr>
              <a:t>#Translating R and MySQL</a:t>
            </a:r>
            <a:br>
              <a:rPr lang="en-US" sz="800">
                <a:solidFill>
                  <a:srgbClr val="FFFFFF"/>
                </a:solidFill>
              </a:rPr>
            </a:br>
            <a:br>
              <a:rPr lang="en-US" sz="800">
                <a:solidFill>
                  <a:srgbClr val="FFFFFF"/>
                </a:solidFill>
              </a:rPr>
            </a:br>
            <a:r>
              <a:rPr lang="en-US" sz="800" i="1">
                <a:solidFill>
                  <a:srgbClr val="FFFFFF"/>
                </a:solidFill>
                <a:latin typeface="Courier"/>
              </a:rPr>
              <a:t>#create a config.yml file with database information in it</a:t>
            </a:r>
            <a:br>
              <a:rPr lang="en-US" sz="800">
                <a:solidFill>
                  <a:srgbClr val="FFFFFF"/>
                </a:solidFill>
              </a:rPr>
            </a:br>
            <a:r>
              <a:rPr lang="en-US" sz="800" i="1">
                <a:solidFill>
                  <a:srgbClr val="FFFFFF"/>
                </a:solidFill>
                <a:latin typeface="Courier"/>
              </a:rPr>
              <a:t>#default:</a:t>
            </a:r>
            <a:br>
              <a:rPr lang="en-US" sz="800">
                <a:solidFill>
                  <a:srgbClr val="FFFFFF"/>
                </a:solidFill>
              </a:rPr>
            </a:br>
            <a:r>
              <a:rPr lang="en-US" sz="800" i="1">
                <a:solidFill>
                  <a:srgbClr val="FFFFFF"/>
                </a:solidFill>
                <a:latin typeface="Courier"/>
              </a:rPr>
              <a:t>#  datawarehouse:</a:t>
            </a:r>
            <a:br>
              <a:rPr lang="en-US" sz="800">
                <a:solidFill>
                  <a:srgbClr val="FFFFFF"/>
                </a:solidFill>
              </a:rPr>
            </a:br>
            <a:r>
              <a:rPr lang="en-US" sz="800" i="1">
                <a:solidFill>
                  <a:srgbClr val="FFFFFF"/>
                </a:solidFill>
                <a:latin typeface="Courier"/>
              </a:rPr>
              <a:t>#    driver: 'MySQL()' </a:t>
            </a:r>
            <a:br>
              <a:rPr lang="en-US" sz="800">
                <a:solidFill>
                  <a:srgbClr val="FFFFFF"/>
                </a:solidFill>
              </a:rPr>
            </a:br>
            <a:r>
              <a:rPr lang="en-US" sz="800" i="1">
                <a:solidFill>
                  <a:srgbClr val="FFFFFF"/>
                </a:solidFill>
                <a:latin typeface="Courier"/>
              </a:rPr>
              <a:t>#    server: 'Name_or_link_for_Database'</a:t>
            </a:r>
            <a:br>
              <a:rPr lang="en-US" sz="800">
                <a:solidFill>
                  <a:srgbClr val="FFFFFF"/>
                </a:solidFill>
              </a:rPr>
            </a:br>
            <a:r>
              <a:rPr lang="en-US" sz="800" i="1">
                <a:solidFill>
                  <a:srgbClr val="FFFFFF"/>
                </a:solidFill>
                <a:latin typeface="Courier"/>
              </a:rPr>
              <a:t>#    uid: 'Database_Username'</a:t>
            </a:r>
            <a:br>
              <a:rPr lang="en-US" sz="800">
                <a:solidFill>
                  <a:srgbClr val="FFFFFF"/>
                </a:solidFill>
              </a:rPr>
            </a:br>
            <a:r>
              <a:rPr lang="en-US" sz="800" i="1">
                <a:solidFill>
                  <a:srgbClr val="FFFFFF"/>
                </a:solidFill>
                <a:latin typeface="Courier"/>
              </a:rPr>
              <a:t>#    pwd: 'Database_Password'</a:t>
            </a:r>
            <a:br>
              <a:rPr lang="en-US" sz="800">
                <a:solidFill>
                  <a:srgbClr val="FFFFFF"/>
                </a:solidFill>
              </a:rPr>
            </a:br>
            <a:r>
              <a:rPr lang="en-US" sz="800" i="1">
                <a:solidFill>
                  <a:srgbClr val="FFFFFF"/>
                </a:solidFill>
                <a:latin typeface="Courier"/>
              </a:rPr>
              <a:t>#    database: 'Name_of_Database'</a:t>
            </a:r>
            <a:br>
              <a:rPr lang="en-US" sz="800">
                <a:solidFill>
                  <a:srgbClr val="FFFFFF"/>
                </a:solidFill>
              </a:rPr>
            </a:br>
            <a:br>
              <a:rPr lang="en-US" sz="800">
                <a:solidFill>
                  <a:srgbClr val="FFFFFF"/>
                </a:solidFill>
              </a:rPr>
            </a:br>
            <a:r>
              <a:rPr lang="en-US" sz="800" i="1">
                <a:solidFill>
                  <a:srgbClr val="FFFFFF"/>
                </a:solidFill>
                <a:latin typeface="Courier"/>
              </a:rPr>
              <a:t>#Use get() from config library to get database information from config.yml</a:t>
            </a:r>
            <a:br>
              <a:rPr lang="en-US" sz="800">
                <a:solidFill>
                  <a:srgbClr val="FFFFFF"/>
                </a:solidFill>
              </a:rPr>
            </a:br>
            <a:r>
              <a:rPr lang="en-US" sz="800">
                <a:solidFill>
                  <a:srgbClr val="FFFFFF"/>
                </a:solidFill>
                <a:latin typeface="Courier"/>
              </a:rPr>
              <a:t>dbConfig &lt;- config::get("datawarehouse")</a:t>
            </a:r>
            <a:br>
              <a:rPr lang="en-US" sz="800">
                <a:solidFill>
                  <a:srgbClr val="FFFFFF"/>
                </a:solidFill>
              </a:rPr>
            </a:br>
            <a:br>
              <a:rPr lang="en-US" sz="800">
                <a:solidFill>
                  <a:srgbClr val="FFFFFF"/>
                </a:solidFill>
              </a:rPr>
            </a:br>
            <a:r>
              <a:rPr lang="en-US" sz="800" i="1">
                <a:solidFill>
                  <a:srgbClr val="FFFFFF"/>
                </a:solidFill>
                <a:latin typeface="Courier"/>
              </a:rPr>
              <a:t>#Connecting to Database with config info</a:t>
            </a:r>
            <a:br>
              <a:rPr lang="en-US" sz="800">
                <a:solidFill>
                  <a:srgbClr val="FFFFFF"/>
                </a:solidFill>
              </a:rPr>
            </a:br>
            <a:r>
              <a:rPr lang="en-US" sz="800">
                <a:solidFill>
                  <a:srgbClr val="FFFFFF"/>
                </a:solidFill>
                <a:latin typeface="Courier"/>
              </a:rPr>
              <a:t>mydb &lt;- dbConnect(</a:t>
            </a:r>
            <a:br>
              <a:rPr lang="en-US" sz="800">
                <a:solidFill>
                  <a:srgbClr val="FFFFFF"/>
                </a:solidFill>
              </a:rPr>
            </a:br>
            <a:r>
              <a:rPr lang="en-US" sz="800">
                <a:solidFill>
                  <a:srgbClr val="FFFFFF"/>
                </a:solidFill>
                <a:latin typeface="Courier"/>
              </a:rPr>
              <a:t>  MySQL(),</a:t>
            </a:r>
            <a:br>
              <a:rPr lang="en-US" sz="800">
                <a:solidFill>
                  <a:srgbClr val="FFFFFF"/>
                </a:solidFill>
              </a:rPr>
            </a:br>
            <a:r>
              <a:rPr lang="en-US" sz="800">
                <a:solidFill>
                  <a:srgbClr val="FFFFFF"/>
                </a:solidFill>
                <a:latin typeface="Courier"/>
              </a:rPr>
              <a:t>  user = dbConfig$uid,</a:t>
            </a:r>
            <a:br>
              <a:rPr lang="en-US" sz="800">
                <a:solidFill>
                  <a:srgbClr val="FFFFFF"/>
                </a:solidFill>
              </a:rPr>
            </a:br>
            <a:r>
              <a:rPr lang="en-US" sz="800">
                <a:solidFill>
                  <a:srgbClr val="FFFFFF"/>
                </a:solidFill>
                <a:latin typeface="Courier"/>
              </a:rPr>
              <a:t>  password = dbConfig$pwd,</a:t>
            </a:r>
            <a:br>
              <a:rPr lang="en-US" sz="800">
                <a:solidFill>
                  <a:srgbClr val="FFFFFF"/>
                </a:solidFill>
              </a:rPr>
            </a:br>
            <a:r>
              <a:rPr lang="en-US" sz="800">
                <a:solidFill>
                  <a:srgbClr val="FFFFFF"/>
                </a:solidFill>
                <a:latin typeface="Courier"/>
              </a:rPr>
              <a:t>  dbname = dbConfig$database,</a:t>
            </a:r>
            <a:br>
              <a:rPr lang="en-US" sz="800">
                <a:solidFill>
                  <a:srgbClr val="FFFFFF"/>
                </a:solidFill>
              </a:rPr>
            </a:br>
            <a:r>
              <a:rPr lang="en-US" sz="800">
                <a:solidFill>
                  <a:srgbClr val="FFFFFF"/>
                </a:solidFill>
                <a:latin typeface="Courier"/>
              </a:rPr>
              <a:t>  host = dbConfig$server</a:t>
            </a:r>
            <a:br>
              <a:rPr lang="en-US" sz="800">
                <a:solidFill>
                  <a:srgbClr val="FFFFFF"/>
                </a:solidFill>
              </a:rPr>
            </a:br>
            <a:r>
              <a:rPr lang="en-US" sz="800">
                <a:solidFill>
                  <a:srgbClr val="FFFFFF"/>
                </a:solidFill>
                <a:latin typeface="Courier"/>
              </a:rPr>
              <a:t>)</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571060" cy="530223"/>
          </a:xfrm>
        </p:spPr>
        <p:txBody>
          <a:bodyPr>
            <a:normAutofit/>
          </a:bodyPr>
          <a:lstStyle/>
          <a:p>
            <a:pPr marL="0" lvl="0" indent="0">
              <a:buNone/>
            </a:pPr>
            <a:r>
              <a:rPr lang="en-US">
                <a:solidFill>
                  <a:srgbClr val="EBEBEB"/>
                </a:solidFill>
              </a:rPr>
              <a:t>Get Dataframe for each file</a:t>
            </a:r>
          </a:p>
        </p:txBody>
      </p:sp>
      <p:graphicFrame>
        <p:nvGraphicFramePr>
          <p:cNvPr id="22" name="Content Placeholder 21">
            <a:extLst>
              <a:ext uri="{FF2B5EF4-FFF2-40B4-BE49-F238E27FC236}">
                <a16:creationId xmlns:a16="http://schemas.microsoft.com/office/drawing/2014/main" id="{DFDBE19A-2C35-8C58-E7B6-D618332C540A}"/>
              </a:ext>
            </a:extLst>
          </p:cNvPr>
          <p:cNvGraphicFramePr>
            <a:graphicFrameLocks noGrp="1"/>
          </p:cNvGraphicFramePr>
          <p:nvPr>
            <p:ph idx="1"/>
            <p:extLst>
              <p:ext uri="{D42A27DB-BD31-4B8C-83A1-F6EECF244321}">
                <p14:modId xmlns:p14="http://schemas.microsoft.com/office/powerpoint/2010/main" val="2323456180"/>
              </p:ext>
            </p:extLst>
          </p:nvPr>
        </p:nvGraphicFramePr>
        <p:xfrm>
          <a:off x="660400" y="1524000"/>
          <a:ext cx="8062686" cy="3309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p:cNvSpPr>
            <a:spLocks noGrp="1"/>
          </p:cNvSpPr>
          <p:nvPr>
            <p:ph type="title"/>
          </p:nvPr>
        </p:nvSpPr>
        <p:spPr>
          <a:xfrm>
            <a:off x="745565" y="847952"/>
            <a:ext cx="2506831" cy="3447595"/>
          </a:xfrm>
        </p:spPr>
        <p:txBody>
          <a:bodyPr anchor="ctr">
            <a:normAutofit/>
          </a:bodyPr>
          <a:lstStyle/>
          <a:p>
            <a:pPr marL="0" lvl="0" indent="0">
              <a:buNone/>
            </a:pPr>
            <a:r>
              <a:rPr lang="en-US" sz="2400">
                <a:solidFill>
                  <a:srgbClr val="EBEBEB"/>
                </a:solidFill>
              </a:rPr>
              <a:t>Clean up Data</a:t>
            </a:r>
          </a:p>
        </p:txBody>
      </p:sp>
      <p:sp>
        <p:nvSpPr>
          <p:cNvPr id="3" name="Content Placeholder 2"/>
          <p:cNvSpPr>
            <a:spLocks noGrp="1"/>
          </p:cNvSpPr>
          <p:nvPr>
            <p:ph idx="1"/>
          </p:nvPr>
        </p:nvSpPr>
        <p:spPr>
          <a:xfrm>
            <a:off x="3967557" y="328134"/>
            <a:ext cx="4126961" cy="4465744"/>
          </a:xfrm>
        </p:spPr>
        <p:txBody>
          <a:bodyPr anchor="ctr">
            <a:normAutofit/>
          </a:bodyPr>
          <a:lstStyle/>
          <a:p>
            <a:pPr marL="0" lvl="0" indent="0">
              <a:buNone/>
            </a:pPr>
            <a:r>
              <a:rPr lang="en-US" sz="1500" dirty="0"/>
              <a:t>The data obtained were not tidy. There were many blank values and there are many values that has unwanted characters in there like the $ symbol for revenue. In this part I will clean up the data to make it into tidy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b="0" i="0" kern="1200" dirty="0" err="1">
                <a:solidFill>
                  <a:srgbClr val="EBEBEB"/>
                </a:solidFill>
                <a:latin typeface="+mj-lt"/>
                <a:ea typeface="+mj-ea"/>
                <a:cs typeface="+mj-cs"/>
              </a:rPr>
              <a:t>FilmDetails</a:t>
            </a:r>
            <a:endParaRPr lang="en-US" sz="3100" b="0" i="0" kern="1200" dirty="0">
              <a:solidFill>
                <a:srgbClr val="EBEBEB"/>
              </a:solidFill>
              <a:latin typeface="+mj-lt"/>
              <a:ea typeface="+mj-ea"/>
              <a:cs typeface="+mj-cs"/>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3732456"/>
              </p:ext>
            </p:extLst>
          </p:nvPr>
        </p:nvGraphicFramePr>
        <p:xfrm>
          <a:off x="590493" y="1724187"/>
          <a:ext cx="7344002" cy="2220437"/>
        </p:xfrm>
        <a:graphic>
          <a:graphicData uri="http://schemas.openxmlformats.org/drawingml/2006/table">
            <a:tbl>
              <a:tblPr firstRow="1" bandRow="1">
                <a:tableStyleId>{5C22544A-7EE6-4342-B048-85BDC9FD1C3A}</a:tableStyleId>
              </a:tblPr>
              <a:tblGrid>
                <a:gridCol w="171223">
                  <a:extLst>
                    <a:ext uri="{9D8B030D-6E8A-4147-A177-3AD203B41FA5}">
                      <a16:colId xmlns:a16="http://schemas.microsoft.com/office/drawing/2014/main" val="20000"/>
                    </a:ext>
                  </a:extLst>
                </a:gridCol>
                <a:gridCol w="1542627">
                  <a:extLst>
                    <a:ext uri="{9D8B030D-6E8A-4147-A177-3AD203B41FA5}">
                      <a16:colId xmlns:a16="http://schemas.microsoft.com/office/drawing/2014/main" val="20001"/>
                    </a:ext>
                  </a:extLst>
                </a:gridCol>
                <a:gridCol w="3136729">
                  <a:extLst>
                    <a:ext uri="{9D8B030D-6E8A-4147-A177-3AD203B41FA5}">
                      <a16:colId xmlns:a16="http://schemas.microsoft.com/office/drawing/2014/main" val="20002"/>
                    </a:ext>
                  </a:extLst>
                </a:gridCol>
                <a:gridCol w="1206329">
                  <a:extLst>
                    <a:ext uri="{9D8B030D-6E8A-4147-A177-3AD203B41FA5}">
                      <a16:colId xmlns:a16="http://schemas.microsoft.com/office/drawing/2014/main" val="20003"/>
                    </a:ext>
                  </a:extLst>
                </a:gridCol>
                <a:gridCol w="1287094">
                  <a:extLst>
                    <a:ext uri="{9D8B030D-6E8A-4147-A177-3AD203B41FA5}">
                      <a16:colId xmlns:a16="http://schemas.microsoft.com/office/drawing/2014/main" val="20004"/>
                    </a:ext>
                  </a:extLst>
                </a:gridCol>
              </a:tblGrid>
              <a:tr h="282173">
                <a:tc>
                  <a:txBody>
                    <a:bodyPr/>
                    <a:lstStyle/>
                    <a:p>
                      <a:pPr marL="0" lvl="0" indent="0" algn="r">
                        <a:buNone/>
                      </a:pPr>
                      <a:r>
                        <a:rPr sz="800" b="1" cap="none" spc="0" dirty="0">
                          <a:solidFill>
                            <a:schemeClr val="tx1"/>
                          </a:solidFill>
                        </a:rPr>
                        <a:t>id</a:t>
                      </a:r>
                    </a:p>
                  </a:txBody>
                  <a:tcPr marL="32613" marR="46591" marT="9318" marB="69886" anchor="b"/>
                </a:tc>
                <a:tc>
                  <a:txBody>
                    <a:bodyPr/>
                    <a:lstStyle/>
                    <a:p>
                      <a:pPr marL="0" lvl="0" indent="0" algn="l">
                        <a:buNone/>
                      </a:pPr>
                      <a:r>
                        <a:rPr sz="800" b="1" cap="none" spc="0">
                          <a:solidFill>
                            <a:schemeClr val="tx1"/>
                          </a:solidFill>
                        </a:rPr>
                        <a:t>director</a:t>
                      </a:r>
                    </a:p>
                  </a:txBody>
                  <a:tcPr marL="32613" marR="46591" marT="9318" marB="69886" anchor="b"/>
                </a:tc>
                <a:tc>
                  <a:txBody>
                    <a:bodyPr/>
                    <a:lstStyle/>
                    <a:p>
                      <a:pPr marL="0" lvl="0" indent="0" algn="l">
                        <a:buNone/>
                      </a:pPr>
                      <a:r>
                        <a:rPr sz="800" b="1" cap="none" spc="0" dirty="0" err="1">
                          <a:solidFill>
                            <a:schemeClr val="tx1"/>
                          </a:solidFill>
                        </a:rPr>
                        <a:t>top_billed</a:t>
                      </a:r>
                      <a:endParaRPr sz="800" b="1" cap="none" spc="0" dirty="0">
                        <a:solidFill>
                          <a:schemeClr val="tx1"/>
                        </a:solidFill>
                      </a:endParaRPr>
                    </a:p>
                  </a:txBody>
                  <a:tcPr marL="32613" marR="46591" marT="9318" marB="69886" anchor="b"/>
                </a:tc>
                <a:tc>
                  <a:txBody>
                    <a:bodyPr/>
                    <a:lstStyle/>
                    <a:p>
                      <a:pPr marL="0" lvl="0" indent="0" algn="r">
                        <a:buNone/>
                      </a:pPr>
                      <a:r>
                        <a:rPr sz="800" b="1" cap="none" spc="0">
                          <a:solidFill>
                            <a:schemeClr val="tx1"/>
                          </a:solidFill>
                        </a:rPr>
                        <a:t>budget_usd</a:t>
                      </a:r>
                    </a:p>
                  </a:txBody>
                  <a:tcPr marL="32613" marR="46591" marT="9318" marB="69886" anchor="b"/>
                </a:tc>
                <a:tc>
                  <a:txBody>
                    <a:bodyPr/>
                    <a:lstStyle/>
                    <a:p>
                      <a:pPr marL="0" lvl="0" indent="0" algn="r">
                        <a:buNone/>
                      </a:pPr>
                      <a:r>
                        <a:rPr sz="800" b="1" cap="none" spc="0">
                          <a:solidFill>
                            <a:schemeClr val="tx1"/>
                          </a:solidFill>
                        </a:rPr>
                        <a:t>revenue_usd</a:t>
                      </a:r>
                    </a:p>
                  </a:txBody>
                  <a:tcPr marL="32613" marR="46591" marT="9318" marB="69886" anchor="b"/>
                </a:tc>
                <a:extLst>
                  <a:ext uri="{0D108BD9-81ED-4DB2-BD59-A6C34878D82A}">
                    <a16:rowId xmlns:a16="http://schemas.microsoft.com/office/drawing/2014/main" val="10000"/>
                  </a:ext>
                </a:extLst>
              </a:tr>
              <a:tr h="248246">
                <a:tc>
                  <a:txBody>
                    <a:bodyPr/>
                    <a:lstStyle/>
                    <a:p>
                      <a:pPr marL="0" lvl="0" indent="0" algn="r">
                        <a:buNone/>
                      </a:pPr>
                      <a:r>
                        <a:rPr sz="800" cap="none" spc="0">
                          <a:solidFill>
                            <a:schemeClr val="tx1"/>
                          </a:solidFill>
                        </a:rPr>
                        <a:t>1</a:t>
                      </a:r>
                    </a:p>
                  </a:txBody>
                  <a:tcPr marL="32613" marR="46591" marT="9318" marB="69886"/>
                </a:tc>
                <a:tc>
                  <a:txBody>
                    <a:bodyPr/>
                    <a:lstStyle/>
                    <a:p>
                      <a:pPr marL="0" lvl="0" indent="0" algn="l">
                        <a:buNone/>
                      </a:pPr>
                      <a:r>
                        <a:rPr sz="800" cap="none" spc="0">
                          <a:solidFill>
                            <a:schemeClr val="tx1"/>
                          </a:solidFill>
                        </a:rPr>
                        <a:t>Frank Darabont</a:t>
                      </a:r>
                    </a:p>
                  </a:txBody>
                  <a:tcPr marL="32613" marR="46591" marT="9318" marB="69886"/>
                </a:tc>
                <a:tc>
                  <a:txBody>
                    <a:bodyPr/>
                    <a:lstStyle/>
                    <a:p>
                      <a:pPr marL="0" lvl="0" indent="0" algn="l">
                        <a:buNone/>
                      </a:pPr>
                      <a:r>
                        <a:rPr sz="800" cap="none" spc="0" dirty="0">
                          <a:solidFill>
                            <a:schemeClr val="tx1"/>
                          </a:solidFill>
                        </a:rPr>
                        <a:t>Tim Robbins, Morgan Freeman, Bob Gunton, William Sadler, Clancy Brown</a:t>
                      </a:r>
                    </a:p>
                  </a:txBody>
                  <a:tcPr marL="32613" marR="46591" marT="9318" marB="69886"/>
                </a:tc>
                <a:tc>
                  <a:txBody>
                    <a:bodyPr/>
                    <a:lstStyle/>
                    <a:p>
                      <a:pPr marL="0" lvl="0" indent="0" algn="r">
                        <a:buNone/>
                      </a:pPr>
                      <a:r>
                        <a:rPr sz="800" cap="none" spc="0">
                          <a:solidFill>
                            <a:schemeClr val="tx1"/>
                          </a:solidFill>
                        </a:rPr>
                        <a:t>25000000</a:t>
                      </a:r>
                    </a:p>
                  </a:txBody>
                  <a:tcPr marL="32613" marR="46591" marT="9318" marB="69886"/>
                </a:tc>
                <a:tc>
                  <a:txBody>
                    <a:bodyPr/>
                    <a:lstStyle/>
                    <a:p>
                      <a:pPr marL="0" lvl="0" indent="0" algn="r">
                        <a:buNone/>
                      </a:pPr>
                      <a:r>
                        <a:rPr sz="800" cap="none" spc="0">
                          <a:solidFill>
                            <a:schemeClr val="tx1"/>
                          </a:solidFill>
                        </a:rPr>
                        <a:t>28341469</a:t>
                      </a:r>
                    </a:p>
                  </a:txBody>
                  <a:tcPr marL="32613" marR="46591" marT="9318" marB="69886"/>
                </a:tc>
                <a:extLst>
                  <a:ext uri="{0D108BD9-81ED-4DB2-BD59-A6C34878D82A}">
                    <a16:rowId xmlns:a16="http://schemas.microsoft.com/office/drawing/2014/main" val="10001"/>
                  </a:ext>
                </a:extLst>
              </a:tr>
              <a:tr h="248246">
                <a:tc>
                  <a:txBody>
                    <a:bodyPr/>
                    <a:lstStyle/>
                    <a:p>
                      <a:pPr marL="0" lvl="0" indent="0" algn="r">
                        <a:buNone/>
                      </a:pPr>
                      <a:r>
                        <a:rPr sz="800" cap="none" spc="0">
                          <a:solidFill>
                            <a:schemeClr val="tx1"/>
                          </a:solidFill>
                        </a:rPr>
                        <a:t>2</a:t>
                      </a:r>
                    </a:p>
                  </a:txBody>
                  <a:tcPr marL="32613" marR="46591" marT="9318" marB="69886"/>
                </a:tc>
                <a:tc>
                  <a:txBody>
                    <a:bodyPr/>
                    <a:lstStyle/>
                    <a:p>
                      <a:pPr marL="0" lvl="0" indent="0" algn="l">
                        <a:buNone/>
                      </a:pPr>
                      <a:r>
                        <a:rPr sz="800" cap="none" spc="0">
                          <a:solidFill>
                            <a:schemeClr val="tx1"/>
                          </a:solidFill>
                        </a:rPr>
                        <a:t>Francis Ford Coppola</a:t>
                      </a:r>
                    </a:p>
                  </a:txBody>
                  <a:tcPr marL="32613" marR="46591" marT="9318" marB="69886"/>
                </a:tc>
                <a:tc>
                  <a:txBody>
                    <a:bodyPr/>
                    <a:lstStyle/>
                    <a:p>
                      <a:pPr marL="0" lvl="0" indent="0" algn="l">
                        <a:buNone/>
                      </a:pPr>
                      <a:r>
                        <a:rPr sz="800" cap="none" spc="0" dirty="0">
                          <a:solidFill>
                            <a:schemeClr val="tx1"/>
                          </a:solidFill>
                        </a:rPr>
                        <a:t>Marlon Brando, Al Pacino, James Caan, Robert Duvall, Richard S. Castellano</a:t>
                      </a:r>
                    </a:p>
                  </a:txBody>
                  <a:tcPr marL="32613" marR="46591" marT="9318" marB="69886"/>
                </a:tc>
                <a:tc>
                  <a:txBody>
                    <a:bodyPr/>
                    <a:lstStyle/>
                    <a:p>
                      <a:pPr marL="0" lvl="0" indent="0" algn="r">
                        <a:buNone/>
                      </a:pPr>
                      <a:r>
                        <a:rPr sz="800" cap="none" spc="0">
                          <a:solidFill>
                            <a:schemeClr val="tx1"/>
                          </a:solidFill>
                        </a:rPr>
                        <a:t>6000000</a:t>
                      </a:r>
                    </a:p>
                  </a:txBody>
                  <a:tcPr marL="32613" marR="46591" marT="9318" marB="69886"/>
                </a:tc>
                <a:tc>
                  <a:txBody>
                    <a:bodyPr/>
                    <a:lstStyle/>
                    <a:p>
                      <a:pPr marL="0" lvl="0" indent="0" algn="r">
                        <a:buNone/>
                      </a:pPr>
                      <a:r>
                        <a:rPr sz="800" cap="none" spc="0">
                          <a:solidFill>
                            <a:schemeClr val="tx1"/>
                          </a:solidFill>
                        </a:rPr>
                        <a:t>245066411</a:t>
                      </a:r>
                    </a:p>
                  </a:txBody>
                  <a:tcPr marL="32613" marR="46591" marT="9318" marB="69886"/>
                </a:tc>
                <a:extLst>
                  <a:ext uri="{0D108BD9-81ED-4DB2-BD59-A6C34878D82A}">
                    <a16:rowId xmlns:a16="http://schemas.microsoft.com/office/drawing/2014/main" val="10002"/>
                  </a:ext>
                </a:extLst>
              </a:tr>
              <a:tr h="248246">
                <a:tc>
                  <a:txBody>
                    <a:bodyPr/>
                    <a:lstStyle/>
                    <a:p>
                      <a:pPr marL="0" lvl="0" indent="0" algn="r">
                        <a:buNone/>
                      </a:pPr>
                      <a:r>
                        <a:rPr sz="800" cap="none" spc="0">
                          <a:solidFill>
                            <a:schemeClr val="tx1"/>
                          </a:solidFill>
                        </a:rPr>
                        <a:t>3</a:t>
                      </a:r>
                    </a:p>
                  </a:txBody>
                  <a:tcPr marL="32613" marR="46591" marT="9318" marB="69886"/>
                </a:tc>
                <a:tc>
                  <a:txBody>
                    <a:bodyPr/>
                    <a:lstStyle/>
                    <a:p>
                      <a:pPr marL="0" lvl="0" indent="0" algn="l">
                        <a:buNone/>
                      </a:pPr>
                      <a:r>
                        <a:rPr sz="800" cap="none" spc="0">
                          <a:solidFill>
                            <a:schemeClr val="tx1"/>
                          </a:solidFill>
                        </a:rPr>
                        <a:t>Francis Ford Coppola</a:t>
                      </a:r>
                    </a:p>
                  </a:txBody>
                  <a:tcPr marL="32613" marR="46591" marT="9318" marB="69886"/>
                </a:tc>
                <a:tc>
                  <a:txBody>
                    <a:bodyPr/>
                    <a:lstStyle/>
                    <a:p>
                      <a:pPr marL="0" lvl="0" indent="0" algn="l">
                        <a:buNone/>
                      </a:pPr>
                      <a:r>
                        <a:rPr sz="800" cap="none" spc="0" dirty="0">
                          <a:solidFill>
                            <a:schemeClr val="tx1"/>
                          </a:solidFill>
                        </a:rPr>
                        <a:t>Al Pacino, Robert Duvall, Diane Keaton, Robert De Niro, John </a:t>
                      </a:r>
                      <a:r>
                        <a:rPr sz="800" cap="none" spc="0" dirty="0" err="1">
                          <a:solidFill>
                            <a:schemeClr val="tx1"/>
                          </a:solidFill>
                        </a:rPr>
                        <a:t>Cazale</a:t>
                      </a:r>
                      <a:endParaRPr sz="800" cap="none" spc="0" dirty="0">
                        <a:solidFill>
                          <a:schemeClr val="tx1"/>
                        </a:solidFill>
                      </a:endParaRPr>
                    </a:p>
                  </a:txBody>
                  <a:tcPr marL="32613" marR="46591" marT="9318" marB="69886"/>
                </a:tc>
                <a:tc>
                  <a:txBody>
                    <a:bodyPr/>
                    <a:lstStyle/>
                    <a:p>
                      <a:pPr marL="0" lvl="0" indent="0" algn="r">
                        <a:buNone/>
                      </a:pPr>
                      <a:r>
                        <a:rPr sz="800" cap="none" spc="0" dirty="0">
                          <a:solidFill>
                            <a:schemeClr val="tx1"/>
                          </a:solidFill>
                        </a:rPr>
                        <a:t>13000000</a:t>
                      </a:r>
                    </a:p>
                  </a:txBody>
                  <a:tcPr marL="32613" marR="46591" marT="9318" marB="69886"/>
                </a:tc>
                <a:tc>
                  <a:txBody>
                    <a:bodyPr/>
                    <a:lstStyle/>
                    <a:p>
                      <a:pPr marL="0" lvl="0" indent="0" algn="r">
                        <a:buNone/>
                      </a:pPr>
                      <a:r>
                        <a:rPr sz="800" cap="none" spc="0" dirty="0">
                          <a:solidFill>
                            <a:schemeClr val="tx1"/>
                          </a:solidFill>
                        </a:rPr>
                        <a:t>102600000</a:t>
                      </a:r>
                    </a:p>
                  </a:txBody>
                  <a:tcPr marL="32613" marR="46591" marT="9318" marB="69886"/>
                </a:tc>
                <a:extLst>
                  <a:ext uri="{0D108BD9-81ED-4DB2-BD59-A6C34878D82A}">
                    <a16:rowId xmlns:a16="http://schemas.microsoft.com/office/drawing/2014/main" val="10003"/>
                  </a:ext>
                </a:extLst>
              </a:tr>
              <a:tr h="248246">
                <a:tc>
                  <a:txBody>
                    <a:bodyPr/>
                    <a:lstStyle/>
                    <a:p>
                      <a:pPr marL="0" lvl="0" indent="0" algn="r">
                        <a:buNone/>
                      </a:pPr>
                      <a:r>
                        <a:rPr sz="800" cap="none" spc="0">
                          <a:solidFill>
                            <a:schemeClr val="tx1"/>
                          </a:solidFill>
                        </a:rPr>
                        <a:t>4</a:t>
                      </a:r>
                    </a:p>
                  </a:txBody>
                  <a:tcPr marL="32613" marR="46591" marT="9318" marB="69886"/>
                </a:tc>
                <a:tc>
                  <a:txBody>
                    <a:bodyPr/>
                    <a:lstStyle/>
                    <a:p>
                      <a:pPr marL="0" lvl="0" indent="0" algn="l">
                        <a:buNone/>
                      </a:pPr>
                      <a:r>
                        <a:rPr sz="800" cap="none" spc="0">
                          <a:solidFill>
                            <a:schemeClr val="tx1"/>
                          </a:solidFill>
                        </a:rPr>
                        <a:t>Steven Spielberg</a:t>
                      </a:r>
                    </a:p>
                  </a:txBody>
                  <a:tcPr marL="32613" marR="46591" marT="9318" marB="69886"/>
                </a:tc>
                <a:tc>
                  <a:txBody>
                    <a:bodyPr/>
                    <a:lstStyle/>
                    <a:p>
                      <a:pPr marL="0" lvl="0" indent="0" algn="l">
                        <a:buNone/>
                      </a:pPr>
                      <a:r>
                        <a:rPr sz="800" cap="none" spc="0" dirty="0">
                          <a:solidFill>
                            <a:schemeClr val="tx1"/>
                          </a:solidFill>
                        </a:rPr>
                        <a:t>Liam Neeson, Ben Kingsley, Ralph Fiennes, Caroline Goodall, Jonathan </a:t>
                      </a:r>
                      <a:r>
                        <a:rPr sz="800" cap="none" spc="0" dirty="0" err="1">
                          <a:solidFill>
                            <a:schemeClr val="tx1"/>
                          </a:solidFill>
                        </a:rPr>
                        <a:t>Sagall</a:t>
                      </a:r>
                      <a:endParaRPr sz="800" cap="none" spc="0" dirty="0">
                        <a:solidFill>
                          <a:schemeClr val="tx1"/>
                        </a:solidFill>
                      </a:endParaRPr>
                    </a:p>
                  </a:txBody>
                  <a:tcPr marL="32613" marR="46591" marT="9318" marB="69886"/>
                </a:tc>
                <a:tc>
                  <a:txBody>
                    <a:bodyPr/>
                    <a:lstStyle/>
                    <a:p>
                      <a:pPr marL="0" lvl="0" indent="0" algn="r">
                        <a:buNone/>
                      </a:pPr>
                      <a:r>
                        <a:rPr sz="800" cap="none" spc="0">
                          <a:solidFill>
                            <a:schemeClr val="tx1"/>
                          </a:solidFill>
                        </a:rPr>
                        <a:t>22000000</a:t>
                      </a:r>
                    </a:p>
                  </a:txBody>
                  <a:tcPr marL="32613" marR="46591" marT="9318" marB="69886"/>
                </a:tc>
                <a:tc>
                  <a:txBody>
                    <a:bodyPr/>
                    <a:lstStyle/>
                    <a:p>
                      <a:pPr marL="0" lvl="0" indent="0" algn="r">
                        <a:buNone/>
                      </a:pPr>
                      <a:r>
                        <a:rPr sz="800" cap="none" spc="0">
                          <a:solidFill>
                            <a:schemeClr val="tx1"/>
                          </a:solidFill>
                        </a:rPr>
                        <a:t>321365567</a:t>
                      </a:r>
                    </a:p>
                  </a:txBody>
                  <a:tcPr marL="32613" marR="46591" marT="9318" marB="69886"/>
                </a:tc>
                <a:extLst>
                  <a:ext uri="{0D108BD9-81ED-4DB2-BD59-A6C34878D82A}">
                    <a16:rowId xmlns:a16="http://schemas.microsoft.com/office/drawing/2014/main" val="10004"/>
                  </a:ext>
                </a:extLst>
              </a:tr>
              <a:tr h="248246">
                <a:tc>
                  <a:txBody>
                    <a:bodyPr/>
                    <a:lstStyle/>
                    <a:p>
                      <a:pPr marL="0" lvl="0" indent="0" algn="r">
                        <a:buNone/>
                      </a:pPr>
                      <a:r>
                        <a:rPr sz="800" cap="none" spc="0">
                          <a:solidFill>
                            <a:schemeClr val="tx1"/>
                          </a:solidFill>
                        </a:rPr>
                        <a:t>5</a:t>
                      </a:r>
                    </a:p>
                  </a:txBody>
                  <a:tcPr marL="32613" marR="46591" marT="9318" marB="69886"/>
                </a:tc>
                <a:tc>
                  <a:txBody>
                    <a:bodyPr/>
                    <a:lstStyle/>
                    <a:p>
                      <a:pPr marL="0" lvl="0" indent="0" algn="l">
                        <a:buNone/>
                      </a:pPr>
                      <a:r>
                        <a:rPr sz="800" cap="none" spc="0">
                          <a:solidFill>
                            <a:schemeClr val="tx1"/>
                          </a:solidFill>
                        </a:rPr>
                        <a:t>Sidney Lumet</a:t>
                      </a:r>
                    </a:p>
                  </a:txBody>
                  <a:tcPr marL="32613" marR="46591" marT="9318" marB="69886"/>
                </a:tc>
                <a:tc>
                  <a:txBody>
                    <a:bodyPr/>
                    <a:lstStyle/>
                    <a:p>
                      <a:pPr marL="0" lvl="0" indent="0" algn="l">
                        <a:buNone/>
                      </a:pPr>
                      <a:r>
                        <a:rPr sz="800" cap="none" spc="0" dirty="0">
                          <a:solidFill>
                            <a:schemeClr val="tx1"/>
                          </a:solidFill>
                        </a:rPr>
                        <a:t>Martin Balsam, John Fiedler, Lee J. Cobb, E.G. Marshall, Jack Klugman</a:t>
                      </a:r>
                    </a:p>
                  </a:txBody>
                  <a:tcPr marL="32613" marR="46591" marT="9318" marB="69886"/>
                </a:tc>
                <a:tc>
                  <a:txBody>
                    <a:bodyPr/>
                    <a:lstStyle/>
                    <a:p>
                      <a:pPr marL="0" lvl="0" indent="0" algn="r">
                        <a:buNone/>
                      </a:pPr>
                      <a:r>
                        <a:rPr sz="800" cap="none" spc="0">
                          <a:solidFill>
                            <a:schemeClr val="tx1"/>
                          </a:solidFill>
                        </a:rPr>
                        <a:t>397751</a:t>
                      </a:r>
                    </a:p>
                  </a:txBody>
                  <a:tcPr marL="32613" marR="46591" marT="9318" marB="69886"/>
                </a:tc>
                <a:tc>
                  <a:txBody>
                    <a:bodyPr/>
                    <a:lstStyle/>
                    <a:p>
                      <a:pPr marL="0" lvl="0" indent="0" algn="r">
                        <a:buNone/>
                      </a:pPr>
                      <a:r>
                        <a:rPr sz="800" cap="none" spc="0">
                          <a:solidFill>
                            <a:schemeClr val="tx1"/>
                          </a:solidFill>
                        </a:rPr>
                        <a:t>4360000</a:t>
                      </a:r>
                    </a:p>
                  </a:txBody>
                  <a:tcPr marL="32613" marR="46591" marT="9318" marB="69886"/>
                </a:tc>
                <a:extLst>
                  <a:ext uri="{0D108BD9-81ED-4DB2-BD59-A6C34878D82A}">
                    <a16:rowId xmlns:a16="http://schemas.microsoft.com/office/drawing/2014/main" val="10005"/>
                  </a:ext>
                </a:extLst>
              </a:tr>
              <a:tr h="248246">
                <a:tc>
                  <a:txBody>
                    <a:bodyPr/>
                    <a:lstStyle/>
                    <a:p>
                      <a:pPr marL="0" lvl="0" indent="0" algn="r">
                        <a:buNone/>
                      </a:pPr>
                      <a:r>
                        <a:rPr sz="800" cap="none" spc="0">
                          <a:solidFill>
                            <a:schemeClr val="tx1"/>
                          </a:solidFill>
                        </a:rPr>
                        <a:t>6</a:t>
                      </a:r>
                    </a:p>
                  </a:txBody>
                  <a:tcPr marL="32613" marR="46591" marT="9318" marB="69886"/>
                </a:tc>
                <a:tc>
                  <a:txBody>
                    <a:bodyPr/>
                    <a:lstStyle/>
                    <a:p>
                      <a:pPr marL="0" lvl="0" indent="0" algn="l">
                        <a:buNone/>
                      </a:pPr>
                      <a:r>
                        <a:rPr sz="800" cap="none" spc="0">
                          <a:solidFill>
                            <a:schemeClr val="tx1"/>
                          </a:solidFill>
                        </a:rPr>
                        <a:t>Hayao Miyazaki</a:t>
                      </a:r>
                    </a:p>
                  </a:txBody>
                  <a:tcPr marL="32613" marR="46591" marT="9318" marB="69886"/>
                </a:tc>
                <a:tc>
                  <a:txBody>
                    <a:bodyPr/>
                    <a:lstStyle/>
                    <a:p>
                      <a:pPr marL="0" lvl="0" indent="0" algn="l">
                        <a:buNone/>
                      </a:pPr>
                      <a:r>
                        <a:rPr sz="800" cap="none" spc="0">
                          <a:solidFill>
                            <a:schemeClr val="tx1"/>
                          </a:solidFill>
                        </a:rPr>
                        <a:t>Rumi Hiiragi, Miyu Irino, Mari Natsuki, Takashi Naito, Yasuko Sawaguchi</a:t>
                      </a:r>
                    </a:p>
                  </a:txBody>
                  <a:tcPr marL="32613" marR="46591" marT="9318" marB="69886"/>
                </a:tc>
                <a:tc>
                  <a:txBody>
                    <a:bodyPr/>
                    <a:lstStyle/>
                    <a:p>
                      <a:pPr marL="0" lvl="0" indent="0" algn="r">
                        <a:buNone/>
                      </a:pPr>
                      <a:r>
                        <a:rPr sz="800" cap="none" spc="0">
                          <a:solidFill>
                            <a:schemeClr val="tx1"/>
                          </a:solidFill>
                        </a:rPr>
                        <a:t>19000000</a:t>
                      </a:r>
                    </a:p>
                  </a:txBody>
                  <a:tcPr marL="32613" marR="46591" marT="9318" marB="69886"/>
                </a:tc>
                <a:tc>
                  <a:txBody>
                    <a:bodyPr/>
                    <a:lstStyle/>
                    <a:p>
                      <a:pPr marL="0" lvl="0" indent="0" algn="r">
                        <a:buNone/>
                      </a:pPr>
                      <a:r>
                        <a:rPr sz="800" cap="none" spc="0" dirty="0">
                          <a:solidFill>
                            <a:schemeClr val="tx1"/>
                          </a:solidFill>
                        </a:rPr>
                        <a:t>274925095</a:t>
                      </a:r>
                    </a:p>
                  </a:txBody>
                  <a:tcPr marL="32613" marR="46591" marT="9318" marB="69886"/>
                </a:tc>
                <a:extLst>
                  <a:ext uri="{0D108BD9-81ED-4DB2-BD59-A6C34878D82A}">
                    <a16:rowId xmlns:a16="http://schemas.microsoft.com/office/drawing/2014/main" val="10006"/>
                  </a:ext>
                </a:extLst>
              </a:tr>
            </a:tbl>
          </a:graphicData>
        </a:graphic>
      </p:graphicFrame>
      <p:sp>
        <p:nvSpPr>
          <p:cNvPr id="5" name="TextBox 4">
            <a:extLst>
              <a:ext uri="{FF2B5EF4-FFF2-40B4-BE49-F238E27FC236}">
                <a16:creationId xmlns:a16="http://schemas.microsoft.com/office/drawing/2014/main" id="{CBCD463E-8377-0DFE-B0A9-9175F01DA2E4}"/>
              </a:ext>
            </a:extLst>
          </p:cNvPr>
          <p:cNvSpPr txBox="1"/>
          <p:nvPr/>
        </p:nvSpPr>
        <p:spPr>
          <a:xfrm>
            <a:off x="667403" y="4270884"/>
            <a:ext cx="8160427" cy="738664"/>
          </a:xfrm>
          <a:prstGeom prst="rect">
            <a:avLst/>
          </a:prstGeom>
          <a:noFill/>
        </p:spPr>
        <p:txBody>
          <a:bodyPr wrap="square">
            <a:spAutoFit/>
          </a:bodyPr>
          <a:lstStyle/>
          <a:p>
            <a:pPr marL="0" lvl="0" indent="0">
              <a:buNone/>
            </a:pPr>
            <a:r>
              <a:rPr lang="en-US" sz="1400" dirty="0"/>
              <a:t>To make </a:t>
            </a:r>
            <a:r>
              <a:rPr lang="en-US" sz="1400" dirty="0" err="1"/>
              <a:t>FilmDetails</a:t>
            </a:r>
            <a:r>
              <a:rPr lang="en-US" sz="1400" dirty="0"/>
              <a:t> tidy:</a:t>
            </a:r>
          </a:p>
          <a:p>
            <a:pPr lvl="0"/>
            <a:r>
              <a:rPr lang="en-US" sz="1400" dirty="0"/>
              <a:t>Separate </a:t>
            </a:r>
            <a:r>
              <a:rPr lang="en-US" sz="1400" dirty="0" err="1"/>
              <a:t>top_billed</a:t>
            </a:r>
            <a:r>
              <a:rPr lang="en-US" sz="1400" dirty="0"/>
              <a:t> column for actors by the </a:t>
            </a:r>
            <a:r>
              <a:rPr lang="en-US" sz="1400" dirty="0" err="1"/>
              <a:t>deliminator</a:t>
            </a:r>
            <a:r>
              <a:rPr lang="en-US" sz="1400" dirty="0"/>
              <a:t> and then pivot back into the </a:t>
            </a:r>
            <a:r>
              <a:rPr lang="en-US" sz="1400" dirty="0" err="1"/>
              <a:t>dataframe</a:t>
            </a:r>
            <a:r>
              <a:rPr lang="en-US" sz="1400" dirty="0"/>
              <a:t> as “actors”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1" name="Rectangle 6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Oval 6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Oval 6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Oval 6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Oval 6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Oval 6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6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71" name="Rectangle 7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b="0" i="0" kern="1200">
                <a:solidFill>
                  <a:srgbClr val="EBEBEB"/>
                </a:solidFill>
                <a:latin typeface="+mj-lt"/>
                <a:ea typeface="+mj-ea"/>
                <a:cs typeface="+mj-cs"/>
              </a:rPr>
              <a:t>FilmDetails_clean</a:t>
            </a:r>
          </a:p>
        </p:txBody>
      </p:sp>
      <p:sp>
        <p:nvSpPr>
          <p:cNvPr id="4" name="Text Placeholder 3"/>
          <p:cNvSpPr>
            <a:spLocks noGrp="1"/>
          </p:cNvSpPr>
          <p:nvPr>
            <p:ph type="body" sz="half" idx="2"/>
          </p:nvPr>
        </p:nvSpPr>
        <p:spPr>
          <a:xfrm>
            <a:off x="4485715" y="1952625"/>
            <a:ext cx="3908984" cy="2562225"/>
          </a:xfrm>
        </p:spPr>
        <p:txBody>
          <a:bodyPr vert="horz" lIns="91440" tIns="45720" rIns="91440" bIns="45720" rtlCol="0" anchor="ctr">
            <a:normAutofit/>
          </a:bodyPr>
          <a:lstStyle/>
          <a:p>
            <a:pPr lvl="0" indent="0" defTabSz="457200">
              <a:lnSpc>
                <a:spcPct val="90000"/>
              </a:lnSpc>
              <a:spcBef>
                <a:spcPts val="1000"/>
              </a:spcBef>
              <a:buFont typeface="Wingdings 3" charset="2"/>
              <a:buChar char=""/>
            </a:pPr>
            <a:r>
              <a:rPr lang="en-US" sz="1000" dirty="0">
                <a:solidFill>
                  <a:schemeClr val="tx1">
                    <a:lumMod val="75000"/>
                    <a:lumOff val="25000"/>
                  </a:schemeClr>
                </a:solidFill>
              </a:rPr>
              <a:t># separate the column by </a:t>
            </a:r>
            <a:r>
              <a:rPr lang="en-US" sz="1000" dirty="0" err="1">
                <a:solidFill>
                  <a:schemeClr val="tx1">
                    <a:lumMod val="75000"/>
                    <a:lumOff val="25000"/>
                  </a:schemeClr>
                </a:solidFill>
              </a:rPr>
              <a:t>deliminator</a:t>
            </a:r>
            <a:r>
              <a:rPr lang="en-US" sz="1000" dirty="0">
                <a:solidFill>
                  <a:schemeClr val="tx1">
                    <a:lumMod val="75000"/>
                    <a:lumOff val="25000"/>
                  </a:schemeClr>
                </a:solidFill>
              </a:rPr>
              <a:t> , and then pivot into a single column called Actors</a:t>
            </a:r>
            <a:br>
              <a:rPr lang="en-US" sz="1000" dirty="0">
                <a:solidFill>
                  <a:schemeClr val="tx1">
                    <a:lumMod val="75000"/>
                    <a:lumOff val="25000"/>
                  </a:schemeClr>
                </a:solidFill>
              </a:rPr>
            </a:br>
            <a:r>
              <a:rPr lang="en-US" sz="1000" dirty="0" err="1">
                <a:solidFill>
                  <a:schemeClr val="tx1">
                    <a:lumMod val="75000"/>
                    <a:lumOff val="25000"/>
                  </a:schemeClr>
                </a:solidFill>
              </a:rPr>
              <a:t>FilmDetails_clean</a:t>
            </a:r>
            <a:r>
              <a:rPr lang="en-US" sz="1000" dirty="0">
                <a:solidFill>
                  <a:schemeClr val="tx1">
                    <a:lumMod val="75000"/>
                    <a:lumOff val="25000"/>
                  </a:schemeClr>
                </a:solidFill>
              </a:rPr>
              <a:t> &lt;- </a:t>
            </a:r>
            <a:r>
              <a:rPr lang="en-US" sz="1000" dirty="0" err="1">
                <a:solidFill>
                  <a:schemeClr val="tx1">
                    <a:lumMod val="75000"/>
                    <a:lumOff val="25000"/>
                  </a:schemeClr>
                </a:solidFill>
              </a:rPr>
              <a:t>FilmDetails</a:t>
            </a:r>
            <a:r>
              <a:rPr lang="en-US" sz="1000" dirty="0">
                <a:solidFill>
                  <a:schemeClr val="tx1">
                    <a:lumMod val="75000"/>
                    <a:lumOff val="25000"/>
                  </a:schemeClr>
                </a:solidFill>
              </a:rPr>
              <a:t> %&gt;% </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separate_wider_delim</a:t>
            </a:r>
            <a:r>
              <a:rPr lang="en-US" sz="1000" dirty="0">
                <a:solidFill>
                  <a:schemeClr val="tx1">
                    <a:lumMod val="75000"/>
                    <a:lumOff val="25000"/>
                  </a:schemeClr>
                </a:solidFill>
              </a:rPr>
              <a:t>(</a:t>
            </a:r>
            <a:r>
              <a:rPr lang="en-US" sz="1000" dirty="0" err="1">
                <a:solidFill>
                  <a:schemeClr val="tx1">
                    <a:lumMod val="75000"/>
                    <a:lumOff val="25000"/>
                  </a:schemeClr>
                </a:solidFill>
              </a:rPr>
              <a:t>top_billed</a:t>
            </a:r>
            <a:r>
              <a:rPr lang="en-US" sz="1000" dirty="0">
                <a:solidFill>
                  <a:schemeClr val="tx1">
                    <a:lumMod val="75000"/>
                    <a:lumOff val="25000"/>
                  </a:schemeClr>
                </a:solidFill>
              </a:rPr>
              <a:t>,</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delim</a:t>
            </a:r>
            <a:r>
              <a:rPr lang="en-US" sz="1000" dirty="0">
                <a:solidFill>
                  <a:schemeClr val="tx1">
                    <a:lumMod val="75000"/>
                    <a:lumOff val="25000"/>
                  </a:schemeClr>
                </a:solidFill>
              </a:rPr>
              <a:t> = ',',</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names_sep</a:t>
            </a:r>
            <a:r>
              <a:rPr lang="en-US" sz="1000" dirty="0">
                <a:solidFill>
                  <a:schemeClr val="tx1">
                    <a:lumMod val="75000"/>
                    <a:lumOff val="25000"/>
                  </a:schemeClr>
                </a:solidFill>
              </a:rPr>
              <a:t> = '_',</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too_few</a:t>
            </a:r>
            <a:r>
              <a:rPr lang="en-US" sz="1000" dirty="0">
                <a:solidFill>
                  <a:schemeClr val="tx1">
                    <a:lumMod val="75000"/>
                    <a:lumOff val="25000"/>
                  </a:schemeClr>
                </a:solidFill>
              </a:rPr>
              <a:t> = '</a:t>
            </a:r>
            <a:r>
              <a:rPr lang="en-US" sz="1000" dirty="0" err="1">
                <a:solidFill>
                  <a:schemeClr val="tx1">
                    <a:lumMod val="75000"/>
                    <a:lumOff val="25000"/>
                  </a:schemeClr>
                </a:solidFill>
              </a:rPr>
              <a:t>align_start</a:t>
            </a:r>
            <a:r>
              <a:rPr lang="en-US" sz="1000" dirty="0">
                <a:solidFill>
                  <a:schemeClr val="tx1">
                    <a:lumMod val="75000"/>
                    <a:lumOff val="25000"/>
                  </a:schemeClr>
                </a:solidFill>
              </a:rPr>
              <a:t>'</a:t>
            </a:r>
            <a:br>
              <a:rPr lang="en-US" sz="1000" dirty="0">
                <a:solidFill>
                  <a:schemeClr val="tx1">
                    <a:lumMod val="75000"/>
                    <a:lumOff val="25000"/>
                  </a:schemeClr>
                </a:solidFill>
              </a:rPr>
            </a:br>
            <a:r>
              <a:rPr lang="en-US" sz="1000" dirty="0">
                <a:solidFill>
                  <a:schemeClr val="tx1">
                    <a:lumMod val="75000"/>
                    <a:lumOff val="25000"/>
                  </a:schemeClr>
                </a:solidFill>
              </a:rPr>
              <a:t>                       ) %&gt;% </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pivot_longer</a:t>
            </a:r>
            <a:r>
              <a:rPr lang="en-US" sz="1000" dirty="0">
                <a:solidFill>
                  <a:schemeClr val="tx1">
                    <a:lumMod val="75000"/>
                    <a:lumOff val="25000"/>
                  </a:schemeClr>
                </a:solidFill>
              </a:rPr>
              <a:t>(cols = </a:t>
            </a:r>
            <a:r>
              <a:rPr lang="en-US" sz="1000" dirty="0" err="1">
                <a:solidFill>
                  <a:schemeClr val="tx1">
                    <a:lumMod val="75000"/>
                    <a:lumOff val="25000"/>
                  </a:schemeClr>
                </a:solidFill>
              </a:rPr>
              <a:t>starts_with</a:t>
            </a:r>
            <a:r>
              <a:rPr lang="en-US" sz="1000" dirty="0">
                <a:solidFill>
                  <a:schemeClr val="tx1">
                    <a:lumMod val="75000"/>
                    <a:lumOff val="25000"/>
                  </a:schemeClr>
                </a:solidFill>
              </a:rPr>
              <a:t>("</a:t>
            </a:r>
            <a:r>
              <a:rPr lang="en-US" sz="1000" dirty="0" err="1">
                <a:solidFill>
                  <a:schemeClr val="tx1">
                    <a:lumMod val="75000"/>
                    <a:lumOff val="25000"/>
                  </a:schemeClr>
                </a:solidFill>
              </a:rPr>
              <a:t>top_billed</a:t>
            </a:r>
            <a:r>
              <a:rPr lang="en-US" sz="1000" dirty="0">
                <a:solidFill>
                  <a:schemeClr val="tx1">
                    <a:lumMod val="75000"/>
                    <a:lumOff val="25000"/>
                  </a:schemeClr>
                </a:solidFill>
              </a:rPr>
              <a:t>"),</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names_to</a:t>
            </a:r>
            <a:r>
              <a:rPr lang="en-US" sz="1000" dirty="0">
                <a:solidFill>
                  <a:schemeClr val="tx1">
                    <a:lumMod val="75000"/>
                    <a:lumOff val="25000"/>
                  </a:schemeClr>
                </a:solidFill>
              </a:rPr>
              <a:t> = '</a:t>
            </a:r>
            <a:r>
              <a:rPr lang="en-US" sz="1000" dirty="0" err="1">
                <a:solidFill>
                  <a:schemeClr val="tx1">
                    <a:lumMod val="75000"/>
                    <a:lumOff val="25000"/>
                  </a:schemeClr>
                </a:solidFill>
              </a:rPr>
              <a:t>top_billed</a:t>
            </a:r>
            <a:r>
              <a:rPr lang="en-US" sz="1000" dirty="0">
                <a:solidFill>
                  <a:schemeClr val="tx1">
                    <a:lumMod val="75000"/>
                    <a:lumOff val="25000"/>
                  </a:schemeClr>
                </a:solidFill>
              </a:rPr>
              <a:t>',</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values_to</a:t>
            </a:r>
            <a:r>
              <a:rPr lang="en-US" sz="1000" dirty="0">
                <a:solidFill>
                  <a:schemeClr val="tx1">
                    <a:lumMod val="75000"/>
                    <a:lumOff val="25000"/>
                  </a:schemeClr>
                </a:solidFill>
              </a:rPr>
              <a:t> = 'actor',</a:t>
            </a:r>
            <a:br>
              <a:rPr lang="en-US" sz="1000" dirty="0">
                <a:solidFill>
                  <a:schemeClr val="tx1">
                    <a:lumMod val="75000"/>
                    <a:lumOff val="25000"/>
                  </a:schemeClr>
                </a:solidFill>
              </a:rPr>
            </a:br>
            <a:r>
              <a:rPr lang="en-US" sz="1000" dirty="0">
                <a:solidFill>
                  <a:schemeClr val="tx1">
                    <a:lumMod val="75000"/>
                    <a:lumOff val="25000"/>
                  </a:schemeClr>
                </a:solidFill>
              </a:rPr>
              <a:t>               </a:t>
            </a:r>
            <a:r>
              <a:rPr lang="en-US" sz="1000" dirty="0" err="1">
                <a:solidFill>
                  <a:schemeClr val="tx1">
                    <a:lumMod val="75000"/>
                    <a:lumOff val="25000"/>
                  </a:schemeClr>
                </a:solidFill>
              </a:rPr>
              <a:t>values_drop_na</a:t>
            </a:r>
            <a:r>
              <a:rPr lang="en-US" sz="1000" dirty="0">
                <a:solidFill>
                  <a:schemeClr val="tx1">
                    <a:lumMod val="75000"/>
                    <a:lumOff val="25000"/>
                  </a:schemeClr>
                </a:solidFill>
              </a:rPr>
              <a:t> = TRUE</a:t>
            </a:r>
            <a:br>
              <a:rPr lang="en-US" sz="1000" dirty="0">
                <a:solidFill>
                  <a:schemeClr val="tx1">
                    <a:lumMod val="75000"/>
                    <a:lumOff val="25000"/>
                  </a:schemeClr>
                </a:solidFill>
              </a:rPr>
            </a:br>
            <a:r>
              <a:rPr lang="en-US" sz="1000" dirty="0">
                <a:solidFill>
                  <a:schemeClr val="tx1">
                    <a:lumMod val="75000"/>
                    <a:lumOff val="25000"/>
                  </a:schemeClr>
                </a:solidFill>
              </a:rPr>
              <a:t>               ) %&gt;% </a:t>
            </a:r>
            <a:br>
              <a:rPr lang="en-US" sz="1000" dirty="0">
                <a:solidFill>
                  <a:schemeClr val="tx1">
                    <a:lumMod val="75000"/>
                    <a:lumOff val="25000"/>
                  </a:schemeClr>
                </a:solidFill>
              </a:rPr>
            </a:br>
            <a:r>
              <a:rPr lang="en-US" sz="1000" dirty="0">
                <a:solidFill>
                  <a:schemeClr val="tx1">
                    <a:lumMod val="75000"/>
                    <a:lumOff val="25000"/>
                  </a:schemeClr>
                </a:solidFill>
              </a:rPr>
              <a:t>  select(-</a:t>
            </a:r>
            <a:r>
              <a:rPr lang="en-US" sz="1000" dirty="0" err="1">
                <a:solidFill>
                  <a:schemeClr val="tx1">
                    <a:lumMod val="75000"/>
                    <a:lumOff val="25000"/>
                  </a:schemeClr>
                </a:solidFill>
              </a:rPr>
              <a:t>top_billed</a:t>
            </a:r>
            <a:r>
              <a:rPr lang="en-US" sz="1000" dirty="0">
                <a:solidFill>
                  <a:schemeClr val="tx1">
                    <a:lumMod val="75000"/>
                    <a:lumOff val="25000"/>
                  </a:schemeClr>
                </a:solidFill>
              </a:rPr>
              <a:t>)</a:t>
            </a:r>
            <a:br>
              <a:rPr lang="en-US" sz="1000" dirty="0">
                <a:solidFill>
                  <a:schemeClr val="tx1">
                    <a:lumMod val="75000"/>
                    <a:lumOff val="25000"/>
                  </a:schemeClr>
                </a:solidFill>
              </a:rPr>
            </a:br>
            <a:br>
              <a:rPr lang="en-US" sz="1000" dirty="0">
                <a:solidFill>
                  <a:schemeClr val="tx1">
                    <a:lumMod val="75000"/>
                    <a:lumOff val="25000"/>
                  </a:schemeClr>
                </a:solidFill>
              </a:rPr>
            </a:br>
            <a:r>
              <a:rPr lang="en-US" sz="1000" dirty="0">
                <a:solidFill>
                  <a:schemeClr val="tx1">
                    <a:lumMod val="75000"/>
                    <a:lumOff val="25000"/>
                  </a:schemeClr>
                </a:solidFill>
              </a:rPr>
              <a:t>#Trim the spaces for the actor names</a:t>
            </a:r>
            <a:br>
              <a:rPr lang="en-US" sz="1000" dirty="0">
                <a:solidFill>
                  <a:schemeClr val="tx1">
                    <a:lumMod val="75000"/>
                    <a:lumOff val="25000"/>
                  </a:schemeClr>
                </a:solidFill>
              </a:rPr>
            </a:br>
            <a:r>
              <a:rPr lang="en-US" sz="1000" dirty="0" err="1">
                <a:solidFill>
                  <a:schemeClr val="tx1">
                    <a:lumMod val="75000"/>
                    <a:lumOff val="25000"/>
                  </a:schemeClr>
                </a:solidFill>
              </a:rPr>
              <a:t>FilmDetails_clean$actor</a:t>
            </a:r>
            <a:r>
              <a:rPr lang="en-US" sz="1000" dirty="0">
                <a:solidFill>
                  <a:schemeClr val="tx1">
                    <a:lumMod val="75000"/>
                    <a:lumOff val="25000"/>
                  </a:schemeClr>
                </a:solidFill>
              </a:rPr>
              <a:t> &lt;- </a:t>
            </a:r>
            <a:r>
              <a:rPr lang="en-US" sz="1000" dirty="0" err="1">
                <a:solidFill>
                  <a:schemeClr val="tx1">
                    <a:lumMod val="75000"/>
                    <a:lumOff val="25000"/>
                  </a:schemeClr>
                </a:solidFill>
              </a:rPr>
              <a:t>str_trim</a:t>
            </a:r>
            <a:r>
              <a:rPr lang="en-US" sz="1000" dirty="0">
                <a:solidFill>
                  <a:schemeClr val="tx1">
                    <a:lumMod val="75000"/>
                    <a:lumOff val="25000"/>
                  </a:schemeClr>
                </a:solidFill>
              </a:rPr>
              <a:t>(</a:t>
            </a:r>
            <a:r>
              <a:rPr lang="en-US" sz="1000" dirty="0" err="1">
                <a:solidFill>
                  <a:schemeClr val="tx1">
                    <a:lumMod val="75000"/>
                    <a:lumOff val="25000"/>
                  </a:schemeClr>
                </a:solidFill>
              </a:rPr>
              <a:t>FilmDetails_clean$actor</a:t>
            </a:r>
            <a:r>
              <a:rPr lang="en-US" sz="1000" dirty="0">
                <a:solidFill>
                  <a:schemeClr val="tx1">
                    <a:lumMod val="75000"/>
                    <a:lumOff val="25000"/>
                  </a:schemeClr>
                </a:solidFill>
              </a:rPr>
              <a:t>)</a:t>
            </a:r>
            <a:br>
              <a:rPr lang="en-US" sz="1000" dirty="0">
                <a:solidFill>
                  <a:schemeClr val="tx1">
                    <a:lumMod val="75000"/>
                    <a:lumOff val="25000"/>
                  </a:schemeClr>
                </a:solidFill>
              </a:rPr>
            </a:br>
            <a:r>
              <a:rPr lang="en-US" sz="1000" dirty="0">
                <a:solidFill>
                  <a:schemeClr val="tx1">
                    <a:lumMod val="75000"/>
                    <a:lumOff val="25000"/>
                  </a:schemeClr>
                </a:solidFill>
              </a:rPr>
              <a:t>head(</a:t>
            </a:r>
            <a:r>
              <a:rPr lang="en-US" sz="1000" dirty="0" err="1">
                <a:solidFill>
                  <a:schemeClr val="tx1">
                    <a:lumMod val="75000"/>
                    <a:lumOff val="25000"/>
                  </a:schemeClr>
                </a:solidFill>
              </a:rPr>
              <a:t>FilmDetails_clean</a:t>
            </a:r>
            <a:r>
              <a:rPr lang="en-US" sz="1000" dirty="0">
                <a:solidFill>
                  <a:schemeClr val="tx1">
                    <a:lumMod val="75000"/>
                    <a:lumOff val="25000"/>
                  </a:schemeClr>
                </a:solidFill>
              </a:rPr>
              <a:t>) %&gt;% </a:t>
            </a:r>
            <a:r>
              <a:rPr lang="en-US" sz="1000" dirty="0" err="1">
                <a:solidFill>
                  <a:schemeClr val="tx1">
                    <a:lumMod val="75000"/>
                    <a:lumOff val="25000"/>
                  </a:schemeClr>
                </a:solidFill>
              </a:rPr>
              <a:t>knitr</a:t>
            </a:r>
            <a:r>
              <a:rPr lang="en-US" sz="1000" dirty="0">
                <a:solidFill>
                  <a:schemeClr val="tx1">
                    <a:lumMod val="75000"/>
                    <a:lumOff val="25000"/>
                  </a:schemeClr>
                </a:solidFill>
              </a:rPr>
              <a:t>::</a:t>
            </a:r>
            <a:r>
              <a:rPr lang="en-US" sz="1000" dirty="0" err="1">
                <a:solidFill>
                  <a:schemeClr val="tx1">
                    <a:lumMod val="75000"/>
                    <a:lumOff val="25000"/>
                  </a:schemeClr>
                </a:solidFill>
              </a:rPr>
              <a:t>kable</a:t>
            </a:r>
            <a:r>
              <a:rPr lang="en-US" sz="1000" dirty="0">
                <a:solidFill>
                  <a:schemeClr val="tx1">
                    <a:lumMod val="75000"/>
                    <a:lumOff val="25000"/>
                  </a:schemeClr>
                </a:solidFill>
              </a:rPr>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9798421"/>
              </p:ext>
            </p:extLst>
          </p:nvPr>
        </p:nvGraphicFramePr>
        <p:xfrm>
          <a:off x="294630" y="2191359"/>
          <a:ext cx="4066915" cy="2081586"/>
        </p:xfrm>
        <a:graphic>
          <a:graphicData uri="http://schemas.openxmlformats.org/drawingml/2006/table">
            <a:tbl>
              <a:tblPr firstRow="1" bandRow="1">
                <a:tableStyleId>{5C22544A-7EE6-4342-B048-85BDC9FD1C3A}</a:tableStyleId>
              </a:tblPr>
              <a:tblGrid>
                <a:gridCol w="322056">
                  <a:extLst>
                    <a:ext uri="{9D8B030D-6E8A-4147-A177-3AD203B41FA5}">
                      <a16:colId xmlns:a16="http://schemas.microsoft.com/office/drawing/2014/main" val="20000"/>
                    </a:ext>
                  </a:extLst>
                </a:gridCol>
                <a:gridCol w="912605">
                  <a:extLst>
                    <a:ext uri="{9D8B030D-6E8A-4147-A177-3AD203B41FA5}">
                      <a16:colId xmlns:a16="http://schemas.microsoft.com/office/drawing/2014/main" val="20001"/>
                    </a:ext>
                  </a:extLst>
                </a:gridCol>
                <a:gridCol w="1030070">
                  <a:extLst>
                    <a:ext uri="{9D8B030D-6E8A-4147-A177-3AD203B41FA5}">
                      <a16:colId xmlns:a16="http://schemas.microsoft.com/office/drawing/2014/main" val="20002"/>
                    </a:ext>
                  </a:extLst>
                </a:gridCol>
                <a:gridCol w="1099957">
                  <a:extLst>
                    <a:ext uri="{9D8B030D-6E8A-4147-A177-3AD203B41FA5}">
                      <a16:colId xmlns:a16="http://schemas.microsoft.com/office/drawing/2014/main" val="20003"/>
                    </a:ext>
                  </a:extLst>
                </a:gridCol>
                <a:gridCol w="702227">
                  <a:extLst>
                    <a:ext uri="{9D8B030D-6E8A-4147-A177-3AD203B41FA5}">
                      <a16:colId xmlns:a16="http://schemas.microsoft.com/office/drawing/2014/main" val="20004"/>
                    </a:ext>
                  </a:extLst>
                </a:gridCol>
              </a:tblGrid>
              <a:tr h="252046">
                <a:tc>
                  <a:txBody>
                    <a:bodyPr/>
                    <a:lstStyle/>
                    <a:p>
                      <a:pPr marL="0" lvl="0" indent="0" algn="r">
                        <a:buNone/>
                      </a:pPr>
                      <a:r>
                        <a:rPr lang="en-US" sz="900" b="1" cap="none" spc="0">
                          <a:solidFill>
                            <a:schemeClr val="tx1"/>
                          </a:solidFill>
                        </a:rPr>
                        <a:t>id</a:t>
                      </a:r>
                    </a:p>
                  </a:txBody>
                  <a:tcPr marL="37014" marR="41853" marT="10575" marB="79315" anchor="b"/>
                </a:tc>
                <a:tc>
                  <a:txBody>
                    <a:bodyPr/>
                    <a:lstStyle/>
                    <a:p>
                      <a:pPr marL="0" lvl="0" indent="0" algn="l">
                        <a:buNone/>
                      </a:pPr>
                      <a:r>
                        <a:rPr lang="en-US" sz="900" b="1" cap="none" spc="0">
                          <a:solidFill>
                            <a:schemeClr val="tx1"/>
                          </a:solidFill>
                        </a:rPr>
                        <a:t>director</a:t>
                      </a:r>
                    </a:p>
                  </a:txBody>
                  <a:tcPr marL="37014" marR="41853" marT="10575" marB="79315" anchor="b"/>
                </a:tc>
                <a:tc>
                  <a:txBody>
                    <a:bodyPr/>
                    <a:lstStyle/>
                    <a:p>
                      <a:pPr marL="0" lvl="0" indent="0" algn="r">
                        <a:buNone/>
                      </a:pPr>
                      <a:r>
                        <a:rPr lang="en-US" sz="900" b="1" cap="none" spc="0">
                          <a:solidFill>
                            <a:schemeClr val="tx1"/>
                          </a:solidFill>
                        </a:rPr>
                        <a:t>budget_usd</a:t>
                      </a:r>
                    </a:p>
                  </a:txBody>
                  <a:tcPr marL="37014" marR="41853" marT="10575" marB="79315" anchor="b"/>
                </a:tc>
                <a:tc>
                  <a:txBody>
                    <a:bodyPr/>
                    <a:lstStyle/>
                    <a:p>
                      <a:pPr marL="0" lvl="0" indent="0" algn="r">
                        <a:buNone/>
                      </a:pPr>
                      <a:r>
                        <a:rPr lang="en-US" sz="900" b="1" cap="none" spc="0">
                          <a:solidFill>
                            <a:schemeClr val="tx1"/>
                          </a:solidFill>
                        </a:rPr>
                        <a:t>revenue_usd</a:t>
                      </a:r>
                    </a:p>
                  </a:txBody>
                  <a:tcPr marL="37014" marR="41853" marT="10575" marB="79315" anchor="b"/>
                </a:tc>
                <a:tc>
                  <a:txBody>
                    <a:bodyPr/>
                    <a:lstStyle/>
                    <a:p>
                      <a:pPr marL="0" lvl="0" indent="0" algn="l">
                        <a:buNone/>
                      </a:pPr>
                      <a:r>
                        <a:rPr lang="en-US" sz="900" b="1" cap="none" spc="0">
                          <a:solidFill>
                            <a:schemeClr val="tx1"/>
                          </a:solidFill>
                        </a:rPr>
                        <a:t>actor</a:t>
                      </a:r>
                    </a:p>
                  </a:txBody>
                  <a:tcPr marL="37014" marR="41853" marT="10575" marB="79315" anchor="b"/>
                </a:tc>
                <a:extLst>
                  <a:ext uri="{0D108BD9-81ED-4DB2-BD59-A6C34878D82A}">
                    <a16:rowId xmlns:a16="http://schemas.microsoft.com/office/drawing/2014/main" val="10000"/>
                  </a:ext>
                </a:extLst>
              </a:tr>
              <a:tr h="322549">
                <a:tc>
                  <a:txBody>
                    <a:bodyPr/>
                    <a:lstStyle/>
                    <a:p>
                      <a:pPr marL="0" lvl="0" indent="0" algn="r">
                        <a:buNone/>
                      </a:pPr>
                      <a:r>
                        <a:rPr lang="en-US" sz="700" cap="none" spc="0" dirty="0">
                          <a:solidFill>
                            <a:schemeClr val="tx1"/>
                          </a:solidFill>
                        </a:rPr>
                        <a:t>1</a:t>
                      </a:r>
                    </a:p>
                  </a:txBody>
                  <a:tcPr marL="37014" marR="41853" marT="10575" marB="79315"/>
                </a:tc>
                <a:tc>
                  <a:txBody>
                    <a:bodyPr/>
                    <a:lstStyle/>
                    <a:p>
                      <a:pPr marL="0" lvl="0" indent="0" algn="l">
                        <a:buNone/>
                      </a:pPr>
                      <a:r>
                        <a:rPr lang="en-US" sz="700" cap="none" spc="0" dirty="0">
                          <a:solidFill>
                            <a:schemeClr val="tx1"/>
                          </a:solidFill>
                        </a:rPr>
                        <a:t>Frank Darabont</a:t>
                      </a:r>
                    </a:p>
                  </a:txBody>
                  <a:tcPr marL="37014" marR="41853" marT="10575" marB="79315"/>
                </a:tc>
                <a:tc>
                  <a:txBody>
                    <a:bodyPr/>
                    <a:lstStyle/>
                    <a:p>
                      <a:pPr marL="0" lvl="0" indent="0" algn="r">
                        <a:buNone/>
                      </a:pPr>
                      <a:r>
                        <a:rPr lang="en-US" sz="700" cap="none" spc="0" dirty="0">
                          <a:solidFill>
                            <a:schemeClr val="tx1"/>
                          </a:solidFill>
                        </a:rPr>
                        <a:t>2.5e+07</a:t>
                      </a:r>
                    </a:p>
                  </a:txBody>
                  <a:tcPr marL="37014" marR="41853" marT="10575" marB="79315"/>
                </a:tc>
                <a:tc>
                  <a:txBody>
                    <a:bodyPr/>
                    <a:lstStyle/>
                    <a:p>
                      <a:pPr marL="0" lvl="0" indent="0" algn="r">
                        <a:buNone/>
                      </a:pPr>
                      <a:r>
                        <a:rPr lang="en-US" sz="700" cap="none" spc="0" dirty="0">
                          <a:solidFill>
                            <a:schemeClr val="tx1"/>
                          </a:solidFill>
                        </a:rPr>
                        <a:t>28341469</a:t>
                      </a:r>
                    </a:p>
                  </a:txBody>
                  <a:tcPr marL="37014" marR="41853" marT="10575" marB="79315"/>
                </a:tc>
                <a:tc>
                  <a:txBody>
                    <a:bodyPr/>
                    <a:lstStyle/>
                    <a:p>
                      <a:pPr marL="0" lvl="0" indent="0" algn="l">
                        <a:buNone/>
                      </a:pPr>
                      <a:r>
                        <a:rPr lang="en-US" sz="700" cap="none" spc="0">
                          <a:solidFill>
                            <a:schemeClr val="tx1"/>
                          </a:solidFill>
                        </a:rPr>
                        <a:t>Tim Robbins</a:t>
                      </a:r>
                    </a:p>
                  </a:txBody>
                  <a:tcPr marL="37014" marR="41853" marT="10575" marB="79315"/>
                </a:tc>
                <a:extLst>
                  <a:ext uri="{0D108BD9-81ED-4DB2-BD59-A6C34878D82A}">
                    <a16:rowId xmlns:a16="http://schemas.microsoft.com/office/drawing/2014/main" val="10001"/>
                  </a:ext>
                </a:extLst>
              </a:tr>
              <a:tr h="322549">
                <a:tc>
                  <a:txBody>
                    <a:bodyPr/>
                    <a:lstStyle/>
                    <a:p>
                      <a:pPr marL="0" lvl="0" indent="0" algn="r">
                        <a:buNone/>
                      </a:pPr>
                      <a:r>
                        <a:rPr lang="en-US" sz="700" cap="none" spc="0">
                          <a:solidFill>
                            <a:schemeClr val="tx1"/>
                          </a:solidFill>
                        </a:rPr>
                        <a:t>1</a:t>
                      </a:r>
                    </a:p>
                  </a:txBody>
                  <a:tcPr marL="37014" marR="41853" marT="10575" marB="79315"/>
                </a:tc>
                <a:tc>
                  <a:txBody>
                    <a:bodyPr/>
                    <a:lstStyle/>
                    <a:p>
                      <a:pPr marL="0" lvl="0" indent="0" algn="l">
                        <a:buNone/>
                      </a:pPr>
                      <a:r>
                        <a:rPr lang="en-US" sz="700" cap="none" spc="0" dirty="0">
                          <a:solidFill>
                            <a:schemeClr val="tx1"/>
                          </a:solidFill>
                        </a:rPr>
                        <a:t>Frank Darabont</a:t>
                      </a:r>
                    </a:p>
                  </a:txBody>
                  <a:tcPr marL="37014" marR="41853" marT="10575" marB="79315"/>
                </a:tc>
                <a:tc>
                  <a:txBody>
                    <a:bodyPr/>
                    <a:lstStyle/>
                    <a:p>
                      <a:pPr marL="0" lvl="0" indent="0" algn="r">
                        <a:buNone/>
                      </a:pPr>
                      <a:r>
                        <a:rPr lang="en-US" sz="700" cap="none" spc="0">
                          <a:solidFill>
                            <a:schemeClr val="tx1"/>
                          </a:solidFill>
                        </a:rPr>
                        <a:t>2.5e+07</a:t>
                      </a:r>
                    </a:p>
                  </a:txBody>
                  <a:tcPr marL="37014" marR="41853" marT="10575" marB="79315"/>
                </a:tc>
                <a:tc>
                  <a:txBody>
                    <a:bodyPr/>
                    <a:lstStyle/>
                    <a:p>
                      <a:pPr marL="0" lvl="0" indent="0" algn="r">
                        <a:buNone/>
                      </a:pPr>
                      <a:r>
                        <a:rPr lang="en-US" sz="700" cap="none" spc="0">
                          <a:solidFill>
                            <a:schemeClr val="tx1"/>
                          </a:solidFill>
                        </a:rPr>
                        <a:t>28341469</a:t>
                      </a:r>
                    </a:p>
                  </a:txBody>
                  <a:tcPr marL="37014" marR="41853" marT="10575" marB="79315"/>
                </a:tc>
                <a:tc>
                  <a:txBody>
                    <a:bodyPr/>
                    <a:lstStyle/>
                    <a:p>
                      <a:pPr marL="0" lvl="0" indent="0" algn="l">
                        <a:buNone/>
                      </a:pPr>
                      <a:r>
                        <a:rPr lang="en-US" sz="700" cap="none" spc="0">
                          <a:solidFill>
                            <a:schemeClr val="tx1"/>
                          </a:solidFill>
                        </a:rPr>
                        <a:t>Morgan Freeman</a:t>
                      </a:r>
                    </a:p>
                  </a:txBody>
                  <a:tcPr marL="37014" marR="41853" marT="10575" marB="79315"/>
                </a:tc>
                <a:extLst>
                  <a:ext uri="{0D108BD9-81ED-4DB2-BD59-A6C34878D82A}">
                    <a16:rowId xmlns:a16="http://schemas.microsoft.com/office/drawing/2014/main" val="10002"/>
                  </a:ext>
                </a:extLst>
              </a:tr>
              <a:tr h="216795">
                <a:tc>
                  <a:txBody>
                    <a:bodyPr/>
                    <a:lstStyle/>
                    <a:p>
                      <a:pPr marL="0" lvl="0" indent="0" algn="r">
                        <a:buNone/>
                      </a:pPr>
                      <a:r>
                        <a:rPr lang="en-US" sz="700" cap="none" spc="0">
                          <a:solidFill>
                            <a:schemeClr val="tx1"/>
                          </a:solidFill>
                        </a:rPr>
                        <a:t>1</a:t>
                      </a:r>
                    </a:p>
                  </a:txBody>
                  <a:tcPr marL="37014" marR="41853" marT="10575" marB="79315"/>
                </a:tc>
                <a:tc>
                  <a:txBody>
                    <a:bodyPr/>
                    <a:lstStyle/>
                    <a:p>
                      <a:pPr marL="0" lvl="0" indent="0" algn="l">
                        <a:buNone/>
                      </a:pPr>
                      <a:r>
                        <a:rPr lang="en-US" sz="700" cap="none" spc="0">
                          <a:solidFill>
                            <a:schemeClr val="tx1"/>
                          </a:solidFill>
                        </a:rPr>
                        <a:t>Frank Darabont</a:t>
                      </a:r>
                    </a:p>
                  </a:txBody>
                  <a:tcPr marL="37014" marR="41853" marT="10575" marB="79315"/>
                </a:tc>
                <a:tc>
                  <a:txBody>
                    <a:bodyPr/>
                    <a:lstStyle/>
                    <a:p>
                      <a:pPr marL="0" lvl="0" indent="0" algn="r">
                        <a:buNone/>
                      </a:pPr>
                      <a:r>
                        <a:rPr lang="en-US" sz="700" cap="none" spc="0">
                          <a:solidFill>
                            <a:schemeClr val="tx1"/>
                          </a:solidFill>
                        </a:rPr>
                        <a:t>2.5e+07</a:t>
                      </a:r>
                    </a:p>
                  </a:txBody>
                  <a:tcPr marL="37014" marR="41853" marT="10575" marB="79315"/>
                </a:tc>
                <a:tc>
                  <a:txBody>
                    <a:bodyPr/>
                    <a:lstStyle/>
                    <a:p>
                      <a:pPr marL="0" lvl="0" indent="0" algn="r">
                        <a:buNone/>
                      </a:pPr>
                      <a:r>
                        <a:rPr lang="en-US" sz="700" cap="none" spc="0" dirty="0">
                          <a:solidFill>
                            <a:schemeClr val="tx1"/>
                          </a:solidFill>
                        </a:rPr>
                        <a:t>28341469</a:t>
                      </a:r>
                    </a:p>
                  </a:txBody>
                  <a:tcPr marL="37014" marR="41853" marT="10575" marB="79315"/>
                </a:tc>
                <a:tc>
                  <a:txBody>
                    <a:bodyPr/>
                    <a:lstStyle/>
                    <a:p>
                      <a:pPr marL="0" lvl="0" indent="0" algn="l">
                        <a:buNone/>
                      </a:pPr>
                      <a:r>
                        <a:rPr lang="en-US" sz="700" cap="none" spc="0">
                          <a:solidFill>
                            <a:schemeClr val="tx1"/>
                          </a:solidFill>
                        </a:rPr>
                        <a:t>Bob Gunton</a:t>
                      </a:r>
                    </a:p>
                  </a:txBody>
                  <a:tcPr marL="37014" marR="41853" marT="10575" marB="79315"/>
                </a:tc>
                <a:extLst>
                  <a:ext uri="{0D108BD9-81ED-4DB2-BD59-A6C34878D82A}">
                    <a16:rowId xmlns:a16="http://schemas.microsoft.com/office/drawing/2014/main" val="10003"/>
                  </a:ext>
                </a:extLst>
              </a:tr>
              <a:tr h="322549">
                <a:tc>
                  <a:txBody>
                    <a:bodyPr/>
                    <a:lstStyle/>
                    <a:p>
                      <a:pPr marL="0" lvl="0" indent="0" algn="r">
                        <a:buNone/>
                      </a:pPr>
                      <a:r>
                        <a:rPr lang="en-US" sz="700" cap="none" spc="0">
                          <a:solidFill>
                            <a:schemeClr val="tx1"/>
                          </a:solidFill>
                        </a:rPr>
                        <a:t>1</a:t>
                      </a:r>
                    </a:p>
                  </a:txBody>
                  <a:tcPr marL="37014" marR="41853" marT="10575" marB="79315"/>
                </a:tc>
                <a:tc>
                  <a:txBody>
                    <a:bodyPr/>
                    <a:lstStyle/>
                    <a:p>
                      <a:pPr marL="0" lvl="0" indent="0" algn="l">
                        <a:buNone/>
                      </a:pPr>
                      <a:r>
                        <a:rPr lang="en-US" sz="700" cap="none" spc="0">
                          <a:solidFill>
                            <a:schemeClr val="tx1"/>
                          </a:solidFill>
                        </a:rPr>
                        <a:t>Frank Darabont</a:t>
                      </a:r>
                    </a:p>
                  </a:txBody>
                  <a:tcPr marL="37014" marR="41853" marT="10575" marB="79315"/>
                </a:tc>
                <a:tc>
                  <a:txBody>
                    <a:bodyPr/>
                    <a:lstStyle/>
                    <a:p>
                      <a:pPr marL="0" lvl="0" indent="0" algn="r">
                        <a:buNone/>
                      </a:pPr>
                      <a:r>
                        <a:rPr lang="en-US" sz="700" cap="none" spc="0">
                          <a:solidFill>
                            <a:schemeClr val="tx1"/>
                          </a:solidFill>
                        </a:rPr>
                        <a:t>2.5e+07</a:t>
                      </a:r>
                    </a:p>
                  </a:txBody>
                  <a:tcPr marL="37014" marR="41853" marT="10575" marB="79315"/>
                </a:tc>
                <a:tc>
                  <a:txBody>
                    <a:bodyPr/>
                    <a:lstStyle/>
                    <a:p>
                      <a:pPr marL="0" lvl="0" indent="0" algn="r">
                        <a:buNone/>
                      </a:pPr>
                      <a:r>
                        <a:rPr lang="en-US" sz="700" cap="none" spc="0" dirty="0">
                          <a:solidFill>
                            <a:schemeClr val="tx1"/>
                          </a:solidFill>
                        </a:rPr>
                        <a:t>28341469</a:t>
                      </a:r>
                    </a:p>
                  </a:txBody>
                  <a:tcPr marL="37014" marR="41853" marT="10575" marB="79315"/>
                </a:tc>
                <a:tc>
                  <a:txBody>
                    <a:bodyPr/>
                    <a:lstStyle/>
                    <a:p>
                      <a:pPr marL="0" lvl="0" indent="0" algn="l">
                        <a:buNone/>
                      </a:pPr>
                      <a:r>
                        <a:rPr lang="en-US" sz="700" cap="none" spc="0">
                          <a:solidFill>
                            <a:schemeClr val="tx1"/>
                          </a:solidFill>
                        </a:rPr>
                        <a:t>William Sadler</a:t>
                      </a:r>
                    </a:p>
                  </a:txBody>
                  <a:tcPr marL="37014" marR="41853" marT="10575" marB="79315"/>
                </a:tc>
                <a:extLst>
                  <a:ext uri="{0D108BD9-81ED-4DB2-BD59-A6C34878D82A}">
                    <a16:rowId xmlns:a16="http://schemas.microsoft.com/office/drawing/2014/main" val="10004"/>
                  </a:ext>
                </a:extLst>
              </a:tr>
              <a:tr h="322549">
                <a:tc>
                  <a:txBody>
                    <a:bodyPr/>
                    <a:lstStyle/>
                    <a:p>
                      <a:pPr marL="0" lvl="0" indent="0" algn="r">
                        <a:buNone/>
                      </a:pPr>
                      <a:r>
                        <a:rPr lang="en-US" sz="700" cap="none" spc="0">
                          <a:solidFill>
                            <a:schemeClr val="tx1"/>
                          </a:solidFill>
                        </a:rPr>
                        <a:t>1</a:t>
                      </a:r>
                    </a:p>
                  </a:txBody>
                  <a:tcPr marL="37014" marR="41853" marT="10575" marB="79315"/>
                </a:tc>
                <a:tc>
                  <a:txBody>
                    <a:bodyPr/>
                    <a:lstStyle/>
                    <a:p>
                      <a:pPr marL="0" lvl="0" indent="0" algn="l">
                        <a:buNone/>
                      </a:pPr>
                      <a:r>
                        <a:rPr lang="en-US" sz="700" cap="none" spc="0">
                          <a:solidFill>
                            <a:schemeClr val="tx1"/>
                          </a:solidFill>
                        </a:rPr>
                        <a:t>Frank Darabont</a:t>
                      </a:r>
                    </a:p>
                  </a:txBody>
                  <a:tcPr marL="37014" marR="41853" marT="10575" marB="79315"/>
                </a:tc>
                <a:tc>
                  <a:txBody>
                    <a:bodyPr/>
                    <a:lstStyle/>
                    <a:p>
                      <a:pPr marL="0" lvl="0" indent="0" algn="r">
                        <a:buNone/>
                      </a:pPr>
                      <a:r>
                        <a:rPr lang="en-US" sz="700" cap="none" spc="0">
                          <a:solidFill>
                            <a:schemeClr val="tx1"/>
                          </a:solidFill>
                        </a:rPr>
                        <a:t>2.5e+07</a:t>
                      </a:r>
                    </a:p>
                  </a:txBody>
                  <a:tcPr marL="37014" marR="41853" marT="10575" marB="79315"/>
                </a:tc>
                <a:tc>
                  <a:txBody>
                    <a:bodyPr/>
                    <a:lstStyle/>
                    <a:p>
                      <a:pPr marL="0" lvl="0" indent="0" algn="r">
                        <a:buNone/>
                      </a:pPr>
                      <a:r>
                        <a:rPr lang="en-US" sz="700" cap="none" spc="0">
                          <a:solidFill>
                            <a:schemeClr val="tx1"/>
                          </a:solidFill>
                        </a:rPr>
                        <a:t>28341469</a:t>
                      </a:r>
                    </a:p>
                  </a:txBody>
                  <a:tcPr marL="37014" marR="41853" marT="10575" marB="79315"/>
                </a:tc>
                <a:tc>
                  <a:txBody>
                    <a:bodyPr/>
                    <a:lstStyle/>
                    <a:p>
                      <a:pPr marL="0" lvl="0" indent="0" algn="l">
                        <a:buNone/>
                      </a:pPr>
                      <a:r>
                        <a:rPr lang="en-US" sz="700" cap="none" spc="0" dirty="0">
                          <a:solidFill>
                            <a:schemeClr val="tx1"/>
                          </a:solidFill>
                        </a:rPr>
                        <a:t>Clancy Brown</a:t>
                      </a:r>
                    </a:p>
                  </a:txBody>
                  <a:tcPr marL="37014" marR="41853" marT="10575" marB="79315"/>
                </a:tc>
                <a:extLst>
                  <a:ext uri="{0D108BD9-81ED-4DB2-BD59-A6C34878D82A}">
                    <a16:rowId xmlns:a16="http://schemas.microsoft.com/office/drawing/2014/main" val="10005"/>
                  </a:ext>
                </a:extLst>
              </a:tr>
              <a:tr h="322549">
                <a:tc>
                  <a:txBody>
                    <a:bodyPr/>
                    <a:lstStyle/>
                    <a:p>
                      <a:pPr marL="0" lvl="0" indent="0" algn="r">
                        <a:buNone/>
                      </a:pPr>
                      <a:r>
                        <a:rPr lang="en-US" sz="700" cap="none" spc="0">
                          <a:solidFill>
                            <a:schemeClr val="tx1"/>
                          </a:solidFill>
                        </a:rPr>
                        <a:t>2</a:t>
                      </a:r>
                    </a:p>
                  </a:txBody>
                  <a:tcPr marL="37014" marR="41853" marT="10575" marB="79315"/>
                </a:tc>
                <a:tc>
                  <a:txBody>
                    <a:bodyPr/>
                    <a:lstStyle/>
                    <a:p>
                      <a:pPr marL="0" lvl="0" indent="0" algn="l">
                        <a:buNone/>
                      </a:pPr>
                      <a:r>
                        <a:rPr lang="en-US" sz="700" cap="none" spc="0">
                          <a:solidFill>
                            <a:schemeClr val="tx1"/>
                          </a:solidFill>
                        </a:rPr>
                        <a:t>Francis Ford Coppola</a:t>
                      </a:r>
                    </a:p>
                  </a:txBody>
                  <a:tcPr marL="37014" marR="41853" marT="10575" marB="79315"/>
                </a:tc>
                <a:tc>
                  <a:txBody>
                    <a:bodyPr/>
                    <a:lstStyle/>
                    <a:p>
                      <a:pPr marL="0" lvl="0" indent="0" algn="r">
                        <a:buNone/>
                      </a:pPr>
                      <a:r>
                        <a:rPr lang="en-US" sz="700" cap="none" spc="0">
                          <a:solidFill>
                            <a:schemeClr val="tx1"/>
                          </a:solidFill>
                        </a:rPr>
                        <a:t>6.0e+06</a:t>
                      </a:r>
                    </a:p>
                  </a:txBody>
                  <a:tcPr marL="37014" marR="41853" marT="10575" marB="79315"/>
                </a:tc>
                <a:tc>
                  <a:txBody>
                    <a:bodyPr/>
                    <a:lstStyle/>
                    <a:p>
                      <a:pPr marL="0" lvl="0" indent="0" algn="r">
                        <a:buNone/>
                      </a:pPr>
                      <a:r>
                        <a:rPr lang="en-US" sz="700" cap="none" spc="0">
                          <a:solidFill>
                            <a:schemeClr val="tx1"/>
                          </a:solidFill>
                        </a:rPr>
                        <a:t>245066411</a:t>
                      </a:r>
                    </a:p>
                  </a:txBody>
                  <a:tcPr marL="37014" marR="41853" marT="10575" marB="79315"/>
                </a:tc>
                <a:tc>
                  <a:txBody>
                    <a:bodyPr/>
                    <a:lstStyle/>
                    <a:p>
                      <a:pPr marL="0" lvl="0" indent="0" algn="l">
                        <a:buNone/>
                      </a:pPr>
                      <a:r>
                        <a:rPr lang="en-US" sz="700" cap="none" spc="0" dirty="0">
                          <a:solidFill>
                            <a:schemeClr val="tx1"/>
                          </a:solidFill>
                        </a:rPr>
                        <a:t>Marlon Brando</a:t>
                      </a:r>
                    </a:p>
                  </a:txBody>
                  <a:tcPr marL="37014" marR="41853" marT="10575" marB="7931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 name="Rectangle 1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66215" y="730251"/>
            <a:ext cx="6571060" cy="530223"/>
          </a:xfrm>
        </p:spPr>
        <p:txBody>
          <a:bodyPr vert="horz" lIns="91440" tIns="45720" rIns="91440" bIns="45720" rtlCol="0" anchor="ctr">
            <a:normAutofit/>
          </a:bodyPr>
          <a:lstStyle/>
          <a:p>
            <a:pPr marL="0" lvl="0" indent="0" defTabSz="457200">
              <a:lnSpc>
                <a:spcPct val="90000"/>
              </a:lnSpc>
            </a:pPr>
            <a:r>
              <a:rPr lang="en-US" sz="3100">
                <a:solidFill>
                  <a:srgbClr val="EBEBEB"/>
                </a:solidFill>
              </a:rPr>
              <a:t>Movies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541201"/>
              </p:ext>
            </p:extLst>
          </p:nvPr>
        </p:nvGraphicFramePr>
        <p:xfrm>
          <a:off x="965200" y="1577618"/>
          <a:ext cx="7219041" cy="1988263"/>
        </p:xfrm>
        <a:graphic>
          <a:graphicData uri="http://schemas.openxmlformats.org/drawingml/2006/table">
            <a:tbl>
              <a:tblPr firstRow="1" bandRow="1">
                <a:tableStyleId>{5C22544A-7EE6-4342-B048-85BDC9FD1C3A}</a:tableStyleId>
              </a:tblPr>
              <a:tblGrid>
                <a:gridCol w="247527">
                  <a:extLst>
                    <a:ext uri="{9D8B030D-6E8A-4147-A177-3AD203B41FA5}">
                      <a16:colId xmlns:a16="http://schemas.microsoft.com/office/drawing/2014/main" val="20000"/>
                    </a:ext>
                  </a:extLst>
                </a:gridCol>
                <a:gridCol w="1446132">
                  <a:extLst>
                    <a:ext uri="{9D8B030D-6E8A-4147-A177-3AD203B41FA5}">
                      <a16:colId xmlns:a16="http://schemas.microsoft.com/office/drawing/2014/main" val="20001"/>
                    </a:ext>
                  </a:extLst>
                </a:gridCol>
                <a:gridCol w="1369810">
                  <a:extLst>
                    <a:ext uri="{9D8B030D-6E8A-4147-A177-3AD203B41FA5}">
                      <a16:colId xmlns:a16="http://schemas.microsoft.com/office/drawing/2014/main" val="20002"/>
                    </a:ext>
                  </a:extLst>
                </a:gridCol>
                <a:gridCol w="604854">
                  <a:extLst>
                    <a:ext uri="{9D8B030D-6E8A-4147-A177-3AD203B41FA5}">
                      <a16:colId xmlns:a16="http://schemas.microsoft.com/office/drawing/2014/main" val="20003"/>
                    </a:ext>
                  </a:extLst>
                </a:gridCol>
                <a:gridCol w="649953">
                  <a:extLst>
                    <a:ext uri="{9D8B030D-6E8A-4147-A177-3AD203B41FA5}">
                      <a16:colId xmlns:a16="http://schemas.microsoft.com/office/drawing/2014/main" val="20004"/>
                    </a:ext>
                  </a:extLst>
                </a:gridCol>
                <a:gridCol w="754896">
                  <a:extLst>
                    <a:ext uri="{9D8B030D-6E8A-4147-A177-3AD203B41FA5}">
                      <a16:colId xmlns:a16="http://schemas.microsoft.com/office/drawing/2014/main" val="20005"/>
                    </a:ext>
                  </a:extLst>
                </a:gridCol>
                <a:gridCol w="719337">
                  <a:extLst>
                    <a:ext uri="{9D8B030D-6E8A-4147-A177-3AD203B41FA5}">
                      <a16:colId xmlns:a16="http://schemas.microsoft.com/office/drawing/2014/main" val="20006"/>
                    </a:ext>
                  </a:extLst>
                </a:gridCol>
                <a:gridCol w="756631">
                  <a:extLst>
                    <a:ext uri="{9D8B030D-6E8A-4147-A177-3AD203B41FA5}">
                      <a16:colId xmlns:a16="http://schemas.microsoft.com/office/drawing/2014/main" val="20007"/>
                    </a:ext>
                  </a:extLst>
                </a:gridCol>
                <a:gridCol w="669901">
                  <a:extLst>
                    <a:ext uri="{9D8B030D-6E8A-4147-A177-3AD203B41FA5}">
                      <a16:colId xmlns:a16="http://schemas.microsoft.com/office/drawing/2014/main" val="20008"/>
                    </a:ext>
                  </a:extLst>
                </a:gridCol>
              </a:tblGrid>
              <a:tr h="369677">
                <a:tc>
                  <a:txBody>
                    <a:bodyPr/>
                    <a:lstStyle/>
                    <a:p>
                      <a:pPr marL="0" lvl="0" indent="0" algn="r">
                        <a:buNone/>
                      </a:pPr>
                      <a:r>
                        <a:rPr lang="en-US" sz="700"/>
                        <a:t>id</a:t>
                      </a:r>
                    </a:p>
                  </a:txBody>
                  <a:tcPr marL="49956" marR="49956" marT="24978" marB="24978"/>
                </a:tc>
                <a:tc>
                  <a:txBody>
                    <a:bodyPr/>
                    <a:lstStyle/>
                    <a:p>
                      <a:pPr marL="0" lvl="0" indent="0" algn="l">
                        <a:buNone/>
                      </a:pPr>
                      <a:r>
                        <a:rPr lang="en-US" sz="700" dirty="0"/>
                        <a:t>title</a:t>
                      </a:r>
                    </a:p>
                  </a:txBody>
                  <a:tcPr marL="49956" marR="49956" marT="24978" marB="24978"/>
                </a:tc>
                <a:tc>
                  <a:txBody>
                    <a:bodyPr/>
                    <a:lstStyle/>
                    <a:p>
                      <a:pPr marL="0" lvl="0" indent="0" algn="l">
                        <a:buNone/>
                      </a:pPr>
                      <a:r>
                        <a:rPr lang="en-US" sz="700"/>
                        <a:t>genres</a:t>
                      </a:r>
                    </a:p>
                  </a:txBody>
                  <a:tcPr marL="49956" marR="49956" marT="24978" marB="24978"/>
                </a:tc>
                <a:tc>
                  <a:txBody>
                    <a:bodyPr/>
                    <a:lstStyle/>
                    <a:p>
                      <a:pPr marL="0" lvl="0" indent="0" algn="l">
                        <a:buNone/>
                      </a:pPr>
                      <a:r>
                        <a:rPr lang="en-US" sz="700"/>
                        <a:t>language</a:t>
                      </a:r>
                    </a:p>
                  </a:txBody>
                  <a:tcPr marL="49956" marR="49956" marT="24978" marB="24978"/>
                </a:tc>
                <a:tc>
                  <a:txBody>
                    <a:bodyPr/>
                    <a:lstStyle/>
                    <a:p>
                      <a:pPr marL="0" lvl="0" indent="0" algn="r">
                        <a:buNone/>
                      </a:pPr>
                      <a:r>
                        <a:rPr lang="en-US" sz="700"/>
                        <a:t>user_score</a:t>
                      </a:r>
                    </a:p>
                  </a:txBody>
                  <a:tcPr marL="49956" marR="49956" marT="24978" marB="24978"/>
                </a:tc>
                <a:tc>
                  <a:txBody>
                    <a:bodyPr/>
                    <a:lstStyle/>
                    <a:p>
                      <a:pPr marL="0" lvl="0" indent="0" algn="r">
                        <a:buNone/>
                      </a:pPr>
                      <a:r>
                        <a:rPr lang="en-US" sz="700"/>
                        <a:t>runtime_hour</a:t>
                      </a:r>
                    </a:p>
                  </a:txBody>
                  <a:tcPr marL="49956" marR="49956" marT="24978" marB="24978"/>
                </a:tc>
                <a:tc>
                  <a:txBody>
                    <a:bodyPr/>
                    <a:lstStyle/>
                    <a:p>
                      <a:pPr marL="0" lvl="0" indent="0" algn="r">
                        <a:buNone/>
                      </a:pPr>
                      <a:r>
                        <a:rPr lang="en-US" sz="700"/>
                        <a:t>runtime_min</a:t>
                      </a:r>
                    </a:p>
                  </a:txBody>
                  <a:tcPr marL="49956" marR="49956" marT="24978" marB="24978"/>
                </a:tc>
                <a:tc>
                  <a:txBody>
                    <a:bodyPr/>
                    <a:lstStyle/>
                    <a:p>
                      <a:pPr marL="0" lvl="0" indent="0" algn="l">
                        <a:buNone/>
                      </a:pPr>
                      <a:r>
                        <a:rPr lang="en-US" sz="700"/>
                        <a:t>release_date</a:t>
                      </a:r>
                    </a:p>
                  </a:txBody>
                  <a:tcPr marL="49956" marR="49956" marT="24978" marB="24978"/>
                </a:tc>
                <a:tc>
                  <a:txBody>
                    <a:bodyPr/>
                    <a:lstStyle/>
                    <a:p>
                      <a:pPr marL="0" lvl="0" indent="0" algn="r">
                        <a:buNone/>
                      </a:pPr>
                      <a:r>
                        <a:rPr lang="en-US" sz="700"/>
                        <a:t>vote_count</a:t>
                      </a:r>
                    </a:p>
                  </a:txBody>
                  <a:tcPr marL="49956" marR="49956" marT="24978" marB="24978"/>
                </a:tc>
                <a:extLst>
                  <a:ext uri="{0D108BD9-81ED-4DB2-BD59-A6C34878D82A}">
                    <a16:rowId xmlns:a16="http://schemas.microsoft.com/office/drawing/2014/main" val="10000"/>
                  </a:ext>
                </a:extLst>
              </a:tr>
              <a:tr h="369677">
                <a:tc>
                  <a:txBody>
                    <a:bodyPr/>
                    <a:lstStyle/>
                    <a:p>
                      <a:pPr marL="0" lvl="0" indent="0" algn="r">
                        <a:buNone/>
                      </a:pPr>
                      <a:r>
                        <a:rPr lang="en-US" sz="700"/>
                        <a:t>1</a:t>
                      </a:r>
                    </a:p>
                  </a:txBody>
                  <a:tcPr marL="49956" marR="49956" marT="24978" marB="24978"/>
                </a:tc>
                <a:tc>
                  <a:txBody>
                    <a:bodyPr/>
                    <a:lstStyle/>
                    <a:p>
                      <a:pPr marL="0" lvl="0" indent="0" algn="l">
                        <a:buNone/>
                      </a:pPr>
                      <a:r>
                        <a:rPr lang="en-US" sz="700"/>
                        <a:t>The Shawshank Redemption</a:t>
                      </a:r>
                    </a:p>
                  </a:txBody>
                  <a:tcPr marL="49956" marR="49956" marT="24978" marB="24978"/>
                </a:tc>
                <a:tc>
                  <a:txBody>
                    <a:bodyPr/>
                    <a:lstStyle/>
                    <a:p>
                      <a:pPr marL="0" lvl="0" indent="0" algn="l">
                        <a:buNone/>
                      </a:pPr>
                      <a:r>
                        <a:rPr lang="en-US" sz="700"/>
                        <a:t>Drama, Crime</a:t>
                      </a:r>
                    </a:p>
                  </a:txBody>
                  <a:tcPr marL="49956" marR="49956" marT="24978" marB="24978"/>
                </a:tc>
                <a:tc>
                  <a:txBody>
                    <a:bodyPr/>
                    <a:lstStyle/>
                    <a:p>
                      <a:pPr marL="0" lvl="0" indent="0" algn="l">
                        <a:buNone/>
                      </a:pPr>
                      <a:r>
                        <a:rPr lang="en-US" sz="700"/>
                        <a:t>en</a:t>
                      </a:r>
                    </a:p>
                  </a:txBody>
                  <a:tcPr marL="49956" marR="49956" marT="24978" marB="24978"/>
                </a:tc>
                <a:tc>
                  <a:txBody>
                    <a:bodyPr/>
                    <a:lstStyle/>
                    <a:p>
                      <a:pPr marL="0" lvl="0" indent="0" algn="r">
                        <a:buNone/>
                      </a:pPr>
                      <a:r>
                        <a:rPr lang="en-US" sz="700"/>
                        <a:t>8.7</a:t>
                      </a:r>
                    </a:p>
                  </a:txBody>
                  <a:tcPr marL="49956" marR="49956" marT="24978" marB="24978"/>
                </a:tc>
                <a:tc>
                  <a:txBody>
                    <a:bodyPr/>
                    <a:lstStyle/>
                    <a:p>
                      <a:pPr marL="0" lvl="0" indent="0" algn="r">
                        <a:buNone/>
                      </a:pPr>
                      <a:r>
                        <a:rPr lang="en-US" sz="700"/>
                        <a:t>2</a:t>
                      </a:r>
                    </a:p>
                  </a:txBody>
                  <a:tcPr marL="49956" marR="49956" marT="24978" marB="24978"/>
                </a:tc>
                <a:tc>
                  <a:txBody>
                    <a:bodyPr/>
                    <a:lstStyle/>
                    <a:p>
                      <a:pPr marL="0" lvl="0" indent="0" algn="r">
                        <a:buNone/>
                      </a:pPr>
                      <a:r>
                        <a:rPr lang="en-US" sz="700"/>
                        <a:t>22</a:t>
                      </a:r>
                    </a:p>
                  </a:txBody>
                  <a:tcPr marL="49956" marR="49956" marT="24978" marB="24978"/>
                </a:tc>
                <a:tc>
                  <a:txBody>
                    <a:bodyPr/>
                    <a:lstStyle/>
                    <a:p>
                      <a:pPr marL="0" lvl="0" indent="0" algn="l">
                        <a:buNone/>
                      </a:pPr>
                      <a:r>
                        <a:rPr lang="en-US" sz="700"/>
                        <a:t>1994-09-23</a:t>
                      </a:r>
                    </a:p>
                  </a:txBody>
                  <a:tcPr marL="49956" marR="49956" marT="24978" marB="24978"/>
                </a:tc>
                <a:tc>
                  <a:txBody>
                    <a:bodyPr/>
                    <a:lstStyle/>
                    <a:p>
                      <a:pPr marL="0" lvl="0" indent="0" algn="r">
                        <a:buNone/>
                      </a:pPr>
                      <a:r>
                        <a:rPr lang="en-US" sz="700"/>
                        <a:t>27070</a:t>
                      </a:r>
                    </a:p>
                  </a:txBody>
                  <a:tcPr marL="49956" marR="49956" marT="24978" marB="24978"/>
                </a:tc>
                <a:extLst>
                  <a:ext uri="{0D108BD9-81ED-4DB2-BD59-A6C34878D82A}">
                    <a16:rowId xmlns:a16="http://schemas.microsoft.com/office/drawing/2014/main" val="10001"/>
                  </a:ext>
                </a:extLst>
              </a:tr>
              <a:tr h="219808">
                <a:tc>
                  <a:txBody>
                    <a:bodyPr/>
                    <a:lstStyle/>
                    <a:p>
                      <a:pPr marL="0" lvl="0" indent="0" algn="r">
                        <a:buNone/>
                      </a:pPr>
                      <a:r>
                        <a:rPr lang="en-US" sz="700"/>
                        <a:t>2</a:t>
                      </a:r>
                    </a:p>
                  </a:txBody>
                  <a:tcPr marL="49956" marR="49956" marT="24978" marB="24978"/>
                </a:tc>
                <a:tc>
                  <a:txBody>
                    <a:bodyPr/>
                    <a:lstStyle/>
                    <a:p>
                      <a:pPr marL="0" lvl="0" indent="0" algn="l">
                        <a:buNone/>
                      </a:pPr>
                      <a:r>
                        <a:rPr lang="en-US" sz="700"/>
                        <a:t>The Godfather</a:t>
                      </a:r>
                    </a:p>
                  </a:txBody>
                  <a:tcPr marL="49956" marR="49956" marT="24978" marB="24978"/>
                </a:tc>
                <a:tc>
                  <a:txBody>
                    <a:bodyPr/>
                    <a:lstStyle/>
                    <a:p>
                      <a:pPr marL="0" lvl="0" indent="0" algn="l">
                        <a:buNone/>
                      </a:pPr>
                      <a:r>
                        <a:rPr lang="en-US" sz="700"/>
                        <a:t>Drama, Crime</a:t>
                      </a:r>
                    </a:p>
                  </a:txBody>
                  <a:tcPr marL="49956" marR="49956" marT="24978" marB="24978"/>
                </a:tc>
                <a:tc>
                  <a:txBody>
                    <a:bodyPr/>
                    <a:lstStyle/>
                    <a:p>
                      <a:pPr marL="0" lvl="0" indent="0" algn="l">
                        <a:buNone/>
                      </a:pPr>
                      <a:r>
                        <a:rPr lang="en-US" sz="700"/>
                        <a:t>en</a:t>
                      </a:r>
                    </a:p>
                  </a:txBody>
                  <a:tcPr marL="49956" marR="49956" marT="24978" marB="24978"/>
                </a:tc>
                <a:tc>
                  <a:txBody>
                    <a:bodyPr/>
                    <a:lstStyle/>
                    <a:p>
                      <a:pPr marL="0" lvl="0" indent="0" algn="r">
                        <a:buNone/>
                      </a:pPr>
                      <a:r>
                        <a:rPr lang="en-US" sz="700"/>
                        <a:t>8.7</a:t>
                      </a:r>
                    </a:p>
                  </a:txBody>
                  <a:tcPr marL="49956" marR="49956" marT="24978" marB="24978"/>
                </a:tc>
                <a:tc>
                  <a:txBody>
                    <a:bodyPr/>
                    <a:lstStyle/>
                    <a:p>
                      <a:pPr marL="0" lvl="0" indent="0" algn="r">
                        <a:buNone/>
                      </a:pPr>
                      <a:r>
                        <a:rPr lang="en-US" sz="700"/>
                        <a:t>2</a:t>
                      </a:r>
                    </a:p>
                  </a:txBody>
                  <a:tcPr marL="49956" marR="49956" marT="24978" marB="24978"/>
                </a:tc>
                <a:tc>
                  <a:txBody>
                    <a:bodyPr/>
                    <a:lstStyle/>
                    <a:p>
                      <a:pPr marL="0" lvl="0" indent="0" algn="r">
                        <a:buNone/>
                      </a:pPr>
                      <a:r>
                        <a:rPr lang="en-US" sz="700"/>
                        <a:t>55</a:t>
                      </a:r>
                    </a:p>
                  </a:txBody>
                  <a:tcPr marL="49956" marR="49956" marT="24978" marB="24978"/>
                </a:tc>
                <a:tc>
                  <a:txBody>
                    <a:bodyPr/>
                    <a:lstStyle/>
                    <a:p>
                      <a:pPr marL="0" lvl="0" indent="0" algn="l">
                        <a:buNone/>
                      </a:pPr>
                      <a:r>
                        <a:rPr lang="en-US" sz="700"/>
                        <a:t>1972-03-14</a:t>
                      </a:r>
                    </a:p>
                  </a:txBody>
                  <a:tcPr marL="49956" marR="49956" marT="24978" marB="24978"/>
                </a:tc>
                <a:tc>
                  <a:txBody>
                    <a:bodyPr/>
                    <a:lstStyle/>
                    <a:p>
                      <a:pPr marL="0" lvl="0" indent="0" algn="r">
                        <a:buNone/>
                      </a:pPr>
                      <a:r>
                        <a:rPr lang="en-US" sz="700"/>
                        <a:t>20563</a:t>
                      </a:r>
                    </a:p>
                  </a:txBody>
                  <a:tcPr marL="49956" marR="49956" marT="24978" marB="24978"/>
                </a:tc>
                <a:extLst>
                  <a:ext uri="{0D108BD9-81ED-4DB2-BD59-A6C34878D82A}">
                    <a16:rowId xmlns:a16="http://schemas.microsoft.com/office/drawing/2014/main" val="10002"/>
                  </a:ext>
                </a:extLst>
              </a:tr>
              <a:tr h="219808">
                <a:tc>
                  <a:txBody>
                    <a:bodyPr/>
                    <a:lstStyle/>
                    <a:p>
                      <a:pPr marL="0" lvl="0" indent="0" algn="r">
                        <a:buNone/>
                      </a:pPr>
                      <a:r>
                        <a:rPr lang="en-US" sz="700"/>
                        <a:t>3</a:t>
                      </a:r>
                    </a:p>
                  </a:txBody>
                  <a:tcPr marL="49956" marR="49956" marT="24978" marB="24978"/>
                </a:tc>
                <a:tc>
                  <a:txBody>
                    <a:bodyPr/>
                    <a:lstStyle/>
                    <a:p>
                      <a:pPr marL="0" lvl="0" indent="0" algn="l">
                        <a:buNone/>
                      </a:pPr>
                      <a:r>
                        <a:rPr lang="en-US" sz="700"/>
                        <a:t>The Godfather Part II</a:t>
                      </a:r>
                    </a:p>
                  </a:txBody>
                  <a:tcPr marL="49956" marR="49956" marT="24978" marB="24978"/>
                </a:tc>
                <a:tc>
                  <a:txBody>
                    <a:bodyPr/>
                    <a:lstStyle/>
                    <a:p>
                      <a:pPr marL="0" lvl="0" indent="0" algn="l">
                        <a:buNone/>
                      </a:pPr>
                      <a:r>
                        <a:rPr lang="en-US" sz="700"/>
                        <a:t>Drama, Crime</a:t>
                      </a:r>
                    </a:p>
                  </a:txBody>
                  <a:tcPr marL="49956" marR="49956" marT="24978" marB="24978"/>
                </a:tc>
                <a:tc>
                  <a:txBody>
                    <a:bodyPr/>
                    <a:lstStyle/>
                    <a:p>
                      <a:pPr marL="0" lvl="0" indent="0" algn="l">
                        <a:buNone/>
                      </a:pPr>
                      <a:r>
                        <a:rPr lang="en-US" sz="700"/>
                        <a:t>en</a:t>
                      </a:r>
                    </a:p>
                  </a:txBody>
                  <a:tcPr marL="49956" marR="49956" marT="24978" marB="24978"/>
                </a:tc>
                <a:tc>
                  <a:txBody>
                    <a:bodyPr/>
                    <a:lstStyle/>
                    <a:p>
                      <a:pPr marL="0" lvl="0" indent="0" algn="r">
                        <a:buNone/>
                      </a:pPr>
                      <a:r>
                        <a:rPr lang="en-US" sz="700"/>
                        <a:t>8.6</a:t>
                      </a:r>
                    </a:p>
                  </a:txBody>
                  <a:tcPr marL="49956" marR="49956" marT="24978" marB="24978"/>
                </a:tc>
                <a:tc>
                  <a:txBody>
                    <a:bodyPr/>
                    <a:lstStyle/>
                    <a:p>
                      <a:pPr marL="0" lvl="0" indent="0" algn="r">
                        <a:buNone/>
                      </a:pPr>
                      <a:r>
                        <a:rPr lang="en-US" sz="700"/>
                        <a:t>3</a:t>
                      </a:r>
                    </a:p>
                  </a:txBody>
                  <a:tcPr marL="49956" marR="49956" marT="24978" marB="24978"/>
                </a:tc>
                <a:tc>
                  <a:txBody>
                    <a:bodyPr/>
                    <a:lstStyle/>
                    <a:p>
                      <a:pPr marL="0" lvl="0" indent="0" algn="r">
                        <a:buNone/>
                      </a:pPr>
                      <a:r>
                        <a:rPr lang="en-US" sz="700"/>
                        <a:t>22</a:t>
                      </a:r>
                    </a:p>
                  </a:txBody>
                  <a:tcPr marL="49956" marR="49956" marT="24978" marB="24978"/>
                </a:tc>
                <a:tc>
                  <a:txBody>
                    <a:bodyPr/>
                    <a:lstStyle/>
                    <a:p>
                      <a:pPr marL="0" lvl="0" indent="0" algn="l">
                        <a:buNone/>
                      </a:pPr>
                      <a:r>
                        <a:rPr lang="en-US" sz="700"/>
                        <a:t>1974-12-20</a:t>
                      </a:r>
                    </a:p>
                  </a:txBody>
                  <a:tcPr marL="49956" marR="49956" marT="24978" marB="24978"/>
                </a:tc>
                <a:tc>
                  <a:txBody>
                    <a:bodyPr/>
                    <a:lstStyle/>
                    <a:p>
                      <a:pPr marL="0" lvl="0" indent="0" algn="r">
                        <a:buNone/>
                      </a:pPr>
                      <a:r>
                        <a:rPr lang="en-US" sz="700"/>
                        <a:t>12403</a:t>
                      </a:r>
                    </a:p>
                  </a:txBody>
                  <a:tcPr marL="49956" marR="49956" marT="24978" marB="24978"/>
                </a:tc>
                <a:extLst>
                  <a:ext uri="{0D108BD9-81ED-4DB2-BD59-A6C34878D82A}">
                    <a16:rowId xmlns:a16="http://schemas.microsoft.com/office/drawing/2014/main" val="10003"/>
                  </a:ext>
                </a:extLst>
              </a:tr>
              <a:tr h="219808">
                <a:tc>
                  <a:txBody>
                    <a:bodyPr/>
                    <a:lstStyle/>
                    <a:p>
                      <a:pPr marL="0" lvl="0" indent="0" algn="r">
                        <a:buNone/>
                      </a:pPr>
                      <a:r>
                        <a:rPr lang="en-US" sz="700"/>
                        <a:t>4</a:t>
                      </a:r>
                    </a:p>
                  </a:txBody>
                  <a:tcPr marL="49956" marR="49956" marT="24978" marB="24978"/>
                </a:tc>
                <a:tc>
                  <a:txBody>
                    <a:bodyPr/>
                    <a:lstStyle/>
                    <a:p>
                      <a:pPr marL="0" lvl="0" indent="0" algn="l">
                        <a:buNone/>
                      </a:pPr>
                      <a:r>
                        <a:rPr lang="en-US" sz="700"/>
                        <a:t>Schindler’s List</a:t>
                      </a:r>
                    </a:p>
                  </a:txBody>
                  <a:tcPr marL="49956" marR="49956" marT="24978" marB="24978"/>
                </a:tc>
                <a:tc>
                  <a:txBody>
                    <a:bodyPr/>
                    <a:lstStyle/>
                    <a:p>
                      <a:pPr marL="0" lvl="0" indent="0" algn="l">
                        <a:buNone/>
                      </a:pPr>
                      <a:r>
                        <a:rPr lang="en-US" sz="700"/>
                        <a:t>Drama, History, War</a:t>
                      </a:r>
                    </a:p>
                  </a:txBody>
                  <a:tcPr marL="49956" marR="49956" marT="24978" marB="24978"/>
                </a:tc>
                <a:tc>
                  <a:txBody>
                    <a:bodyPr/>
                    <a:lstStyle/>
                    <a:p>
                      <a:pPr marL="0" lvl="0" indent="0" algn="l">
                        <a:buNone/>
                      </a:pPr>
                      <a:r>
                        <a:rPr lang="en-US" sz="700"/>
                        <a:t>en</a:t>
                      </a:r>
                    </a:p>
                  </a:txBody>
                  <a:tcPr marL="49956" marR="49956" marT="24978" marB="24978"/>
                </a:tc>
                <a:tc>
                  <a:txBody>
                    <a:bodyPr/>
                    <a:lstStyle/>
                    <a:p>
                      <a:pPr marL="0" lvl="0" indent="0" algn="r">
                        <a:buNone/>
                      </a:pPr>
                      <a:r>
                        <a:rPr lang="en-US" sz="700"/>
                        <a:t>8.6</a:t>
                      </a:r>
                    </a:p>
                  </a:txBody>
                  <a:tcPr marL="49956" marR="49956" marT="24978" marB="24978"/>
                </a:tc>
                <a:tc>
                  <a:txBody>
                    <a:bodyPr/>
                    <a:lstStyle/>
                    <a:p>
                      <a:pPr marL="0" lvl="0" indent="0" algn="r">
                        <a:buNone/>
                      </a:pPr>
                      <a:r>
                        <a:rPr lang="en-US" sz="700"/>
                        <a:t>3</a:t>
                      </a:r>
                    </a:p>
                  </a:txBody>
                  <a:tcPr marL="49956" marR="49956" marT="24978" marB="24978"/>
                </a:tc>
                <a:tc>
                  <a:txBody>
                    <a:bodyPr/>
                    <a:lstStyle/>
                    <a:p>
                      <a:pPr marL="0" lvl="0" indent="0" algn="r">
                        <a:buNone/>
                      </a:pPr>
                      <a:r>
                        <a:rPr lang="en-US" sz="700"/>
                        <a:t>15</a:t>
                      </a:r>
                    </a:p>
                  </a:txBody>
                  <a:tcPr marL="49956" marR="49956" marT="24978" marB="24978"/>
                </a:tc>
                <a:tc>
                  <a:txBody>
                    <a:bodyPr/>
                    <a:lstStyle/>
                    <a:p>
                      <a:pPr marL="0" lvl="0" indent="0" algn="l">
                        <a:buNone/>
                      </a:pPr>
                      <a:r>
                        <a:rPr lang="en-US" sz="700"/>
                        <a:t>1993-12-15</a:t>
                      </a:r>
                    </a:p>
                  </a:txBody>
                  <a:tcPr marL="49956" marR="49956" marT="24978" marB="24978"/>
                </a:tc>
                <a:tc>
                  <a:txBody>
                    <a:bodyPr/>
                    <a:lstStyle/>
                    <a:p>
                      <a:pPr marL="0" lvl="0" indent="0" algn="r">
                        <a:buNone/>
                      </a:pPr>
                      <a:r>
                        <a:rPr lang="en-US" sz="700"/>
                        <a:t>15810</a:t>
                      </a:r>
                    </a:p>
                  </a:txBody>
                  <a:tcPr marL="49956" marR="49956" marT="24978" marB="24978"/>
                </a:tc>
                <a:extLst>
                  <a:ext uri="{0D108BD9-81ED-4DB2-BD59-A6C34878D82A}">
                    <a16:rowId xmlns:a16="http://schemas.microsoft.com/office/drawing/2014/main" val="10004"/>
                  </a:ext>
                </a:extLst>
              </a:tr>
              <a:tr h="219808">
                <a:tc>
                  <a:txBody>
                    <a:bodyPr/>
                    <a:lstStyle/>
                    <a:p>
                      <a:pPr marL="0" lvl="0" indent="0" algn="r">
                        <a:buNone/>
                      </a:pPr>
                      <a:r>
                        <a:rPr lang="en-US" sz="700"/>
                        <a:t>5</a:t>
                      </a:r>
                    </a:p>
                  </a:txBody>
                  <a:tcPr marL="49956" marR="49956" marT="24978" marB="24978"/>
                </a:tc>
                <a:tc>
                  <a:txBody>
                    <a:bodyPr/>
                    <a:lstStyle/>
                    <a:p>
                      <a:pPr marL="0" lvl="0" indent="0" algn="l">
                        <a:buNone/>
                      </a:pPr>
                      <a:r>
                        <a:rPr lang="en-US" sz="700"/>
                        <a:t>12 Angry Men</a:t>
                      </a:r>
                    </a:p>
                  </a:txBody>
                  <a:tcPr marL="49956" marR="49956" marT="24978" marB="24978"/>
                </a:tc>
                <a:tc>
                  <a:txBody>
                    <a:bodyPr/>
                    <a:lstStyle/>
                    <a:p>
                      <a:pPr marL="0" lvl="0" indent="0" algn="l">
                        <a:buNone/>
                      </a:pPr>
                      <a:r>
                        <a:rPr lang="en-US" sz="700"/>
                        <a:t>Drama</a:t>
                      </a:r>
                    </a:p>
                  </a:txBody>
                  <a:tcPr marL="49956" marR="49956" marT="24978" marB="24978"/>
                </a:tc>
                <a:tc>
                  <a:txBody>
                    <a:bodyPr/>
                    <a:lstStyle/>
                    <a:p>
                      <a:pPr marL="0" lvl="0" indent="0" algn="l">
                        <a:buNone/>
                      </a:pPr>
                      <a:r>
                        <a:rPr lang="en-US" sz="700"/>
                        <a:t>en</a:t>
                      </a:r>
                    </a:p>
                  </a:txBody>
                  <a:tcPr marL="49956" marR="49956" marT="24978" marB="24978"/>
                </a:tc>
                <a:tc>
                  <a:txBody>
                    <a:bodyPr/>
                    <a:lstStyle/>
                    <a:p>
                      <a:pPr marL="0" lvl="0" indent="0" algn="r">
                        <a:buNone/>
                      </a:pPr>
                      <a:r>
                        <a:rPr lang="en-US" sz="700"/>
                        <a:t>8.5</a:t>
                      </a:r>
                    </a:p>
                  </a:txBody>
                  <a:tcPr marL="49956" marR="49956" marT="24978" marB="24978"/>
                </a:tc>
                <a:tc>
                  <a:txBody>
                    <a:bodyPr/>
                    <a:lstStyle/>
                    <a:p>
                      <a:pPr marL="0" lvl="0" indent="0" algn="r">
                        <a:buNone/>
                      </a:pPr>
                      <a:r>
                        <a:rPr lang="en-US" sz="700"/>
                        <a:t>1</a:t>
                      </a:r>
                    </a:p>
                  </a:txBody>
                  <a:tcPr marL="49956" marR="49956" marT="24978" marB="24978"/>
                </a:tc>
                <a:tc>
                  <a:txBody>
                    <a:bodyPr/>
                    <a:lstStyle/>
                    <a:p>
                      <a:pPr marL="0" lvl="0" indent="0" algn="r">
                        <a:buNone/>
                      </a:pPr>
                      <a:r>
                        <a:rPr lang="en-US" sz="700"/>
                        <a:t>37</a:t>
                      </a:r>
                    </a:p>
                  </a:txBody>
                  <a:tcPr marL="49956" marR="49956" marT="24978" marB="24978"/>
                </a:tc>
                <a:tc>
                  <a:txBody>
                    <a:bodyPr/>
                    <a:lstStyle/>
                    <a:p>
                      <a:pPr marL="0" lvl="0" indent="0" algn="l">
                        <a:buNone/>
                      </a:pPr>
                      <a:r>
                        <a:rPr lang="en-US" sz="700"/>
                        <a:t>1957-04-10</a:t>
                      </a:r>
                    </a:p>
                  </a:txBody>
                  <a:tcPr marL="49956" marR="49956" marT="24978" marB="24978"/>
                </a:tc>
                <a:tc>
                  <a:txBody>
                    <a:bodyPr/>
                    <a:lstStyle/>
                    <a:p>
                      <a:pPr marL="0" lvl="0" indent="0" algn="r">
                        <a:buNone/>
                      </a:pPr>
                      <a:r>
                        <a:rPr lang="en-US" sz="700"/>
                        <a:t>8611</a:t>
                      </a:r>
                    </a:p>
                  </a:txBody>
                  <a:tcPr marL="49956" marR="49956" marT="24978" marB="24978"/>
                </a:tc>
                <a:extLst>
                  <a:ext uri="{0D108BD9-81ED-4DB2-BD59-A6C34878D82A}">
                    <a16:rowId xmlns:a16="http://schemas.microsoft.com/office/drawing/2014/main" val="10005"/>
                  </a:ext>
                </a:extLst>
              </a:tr>
              <a:tr h="369677">
                <a:tc>
                  <a:txBody>
                    <a:bodyPr/>
                    <a:lstStyle/>
                    <a:p>
                      <a:pPr marL="0" lvl="0" indent="0" algn="r">
                        <a:buNone/>
                      </a:pPr>
                      <a:r>
                        <a:rPr lang="en-US" sz="700"/>
                        <a:t>6</a:t>
                      </a:r>
                    </a:p>
                  </a:txBody>
                  <a:tcPr marL="49956" marR="49956" marT="24978" marB="24978"/>
                </a:tc>
                <a:tc>
                  <a:txBody>
                    <a:bodyPr/>
                    <a:lstStyle/>
                    <a:p>
                      <a:pPr marL="0" lvl="0" indent="0" algn="l">
                        <a:buNone/>
                      </a:pPr>
                      <a:r>
                        <a:rPr lang="en-US" sz="700"/>
                        <a:t>Spirited Away</a:t>
                      </a:r>
                    </a:p>
                  </a:txBody>
                  <a:tcPr marL="49956" marR="49956" marT="24978" marB="24978"/>
                </a:tc>
                <a:tc>
                  <a:txBody>
                    <a:bodyPr/>
                    <a:lstStyle/>
                    <a:p>
                      <a:pPr marL="0" lvl="0" indent="0" algn="l">
                        <a:buNone/>
                      </a:pPr>
                      <a:r>
                        <a:rPr lang="en-US" sz="700"/>
                        <a:t>Animation, Family, Fantasy</a:t>
                      </a:r>
                    </a:p>
                  </a:txBody>
                  <a:tcPr marL="49956" marR="49956" marT="24978" marB="24978"/>
                </a:tc>
                <a:tc>
                  <a:txBody>
                    <a:bodyPr/>
                    <a:lstStyle/>
                    <a:p>
                      <a:pPr marL="0" lvl="0" indent="0" algn="l">
                        <a:buNone/>
                      </a:pPr>
                      <a:r>
                        <a:rPr lang="en-US" sz="700"/>
                        <a:t>ja</a:t>
                      </a:r>
                    </a:p>
                  </a:txBody>
                  <a:tcPr marL="49956" marR="49956" marT="24978" marB="24978"/>
                </a:tc>
                <a:tc>
                  <a:txBody>
                    <a:bodyPr/>
                    <a:lstStyle/>
                    <a:p>
                      <a:pPr marL="0" lvl="0" indent="0" algn="r">
                        <a:buNone/>
                      </a:pPr>
                      <a:r>
                        <a:rPr lang="en-US" sz="700"/>
                        <a:t>8.5</a:t>
                      </a:r>
                    </a:p>
                  </a:txBody>
                  <a:tcPr marL="49956" marR="49956" marT="24978" marB="24978"/>
                </a:tc>
                <a:tc>
                  <a:txBody>
                    <a:bodyPr/>
                    <a:lstStyle/>
                    <a:p>
                      <a:pPr marL="0" lvl="0" indent="0" algn="r">
                        <a:buNone/>
                      </a:pPr>
                      <a:r>
                        <a:rPr lang="en-US" sz="700"/>
                        <a:t>2</a:t>
                      </a:r>
                    </a:p>
                  </a:txBody>
                  <a:tcPr marL="49956" marR="49956" marT="24978" marB="24978"/>
                </a:tc>
                <a:tc>
                  <a:txBody>
                    <a:bodyPr/>
                    <a:lstStyle/>
                    <a:p>
                      <a:pPr marL="0" lvl="0" indent="0" algn="r">
                        <a:buNone/>
                      </a:pPr>
                      <a:r>
                        <a:rPr lang="en-US" sz="700"/>
                        <a:t>5</a:t>
                      </a:r>
                    </a:p>
                  </a:txBody>
                  <a:tcPr marL="49956" marR="49956" marT="24978" marB="24978"/>
                </a:tc>
                <a:tc>
                  <a:txBody>
                    <a:bodyPr/>
                    <a:lstStyle/>
                    <a:p>
                      <a:pPr marL="0" lvl="0" indent="0" algn="l">
                        <a:buNone/>
                      </a:pPr>
                      <a:r>
                        <a:rPr lang="en-US" sz="700"/>
                        <a:t>2001-07-20</a:t>
                      </a:r>
                    </a:p>
                  </a:txBody>
                  <a:tcPr marL="49956" marR="49956" marT="24978" marB="24978"/>
                </a:tc>
                <a:tc>
                  <a:txBody>
                    <a:bodyPr/>
                    <a:lstStyle/>
                    <a:p>
                      <a:pPr marL="0" lvl="0" indent="0" algn="r">
                        <a:buNone/>
                      </a:pPr>
                      <a:r>
                        <a:rPr lang="en-US" sz="700" dirty="0"/>
                        <a:t>16462</a:t>
                      </a:r>
                    </a:p>
                  </a:txBody>
                  <a:tcPr marL="49956" marR="49956" marT="24978" marB="24978"/>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300768AE-8CFF-5884-5DC2-F1E925C70598}"/>
              </a:ext>
            </a:extLst>
          </p:cNvPr>
          <p:cNvSpPr txBox="1"/>
          <p:nvPr/>
        </p:nvSpPr>
        <p:spPr>
          <a:xfrm>
            <a:off x="578131" y="3577909"/>
            <a:ext cx="7872597" cy="1477328"/>
          </a:xfrm>
          <a:prstGeom prst="rect">
            <a:avLst/>
          </a:prstGeom>
          <a:noFill/>
        </p:spPr>
        <p:txBody>
          <a:bodyPr wrap="square">
            <a:spAutoFit/>
          </a:bodyPr>
          <a:lstStyle/>
          <a:p>
            <a:pPr marL="0" lvl="0" indent="0">
              <a:buNone/>
            </a:pPr>
            <a:r>
              <a:rPr lang="en-US" dirty="0"/>
              <a:t>To make Movies tidy: </a:t>
            </a:r>
          </a:p>
          <a:p>
            <a:pPr marL="285750" lvl="0" indent="-285750">
              <a:buFontTx/>
              <a:buChar char="-"/>
            </a:pPr>
            <a:r>
              <a:rPr lang="en-US" dirty="0"/>
              <a:t>Separate genres by the </a:t>
            </a:r>
            <a:r>
              <a:rPr lang="en-US" dirty="0" err="1"/>
              <a:t>deliminator</a:t>
            </a:r>
            <a:r>
              <a:rPr lang="en-US" dirty="0"/>
              <a:t> then pivot back into as “genres” </a:t>
            </a:r>
          </a:p>
          <a:p>
            <a:pPr marL="285750" lvl="0" indent="-285750">
              <a:buFontTx/>
              <a:buChar char="-"/>
            </a:pPr>
            <a:r>
              <a:rPr lang="en-US" dirty="0"/>
              <a:t>- Convert </a:t>
            </a:r>
            <a:r>
              <a:rPr lang="en-US" dirty="0" err="1"/>
              <a:t>runtime_hour</a:t>
            </a:r>
            <a:r>
              <a:rPr lang="en-US" dirty="0"/>
              <a:t> and </a:t>
            </a:r>
            <a:r>
              <a:rPr lang="en-US" dirty="0" err="1"/>
              <a:t>runtime_min</a:t>
            </a:r>
            <a:r>
              <a:rPr lang="en-US" dirty="0"/>
              <a:t> to “</a:t>
            </a:r>
            <a:r>
              <a:rPr lang="en-US" dirty="0" err="1"/>
              <a:t>total_length</a:t>
            </a:r>
            <a:r>
              <a:rPr lang="en-US" dirty="0"/>
              <a:t>” </a:t>
            </a:r>
          </a:p>
          <a:p>
            <a:pPr marL="285750" lvl="0" indent="-285750">
              <a:buFontTx/>
              <a:buChar char="-"/>
            </a:pPr>
            <a:r>
              <a:rPr lang="en-US" dirty="0"/>
              <a:t>- Convert </a:t>
            </a:r>
            <a:r>
              <a:rPr lang="en-US" dirty="0" err="1"/>
              <a:t>release_date</a:t>
            </a:r>
            <a:r>
              <a:rPr lang="en-US" dirty="0"/>
              <a:t> into a date object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3605</Words>
  <Application>Microsoft Office PowerPoint</Application>
  <PresentationFormat>On-screen Show (16:9)</PresentationFormat>
  <Paragraphs>732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vt:lpstr>
      <vt:lpstr>Aptos</vt:lpstr>
      <vt:lpstr>Arial</vt:lpstr>
      <vt:lpstr>Century Gothic</vt:lpstr>
      <vt:lpstr>Wingdings 3</vt:lpstr>
      <vt:lpstr>Ion Boardroom</vt:lpstr>
      <vt:lpstr>DATA607 Final Project Presentation</vt:lpstr>
      <vt:lpstr>Intruduction</vt:lpstr>
      <vt:lpstr>Load Data</vt:lpstr>
      <vt:lpstr>Initiate database connection</vt:lpstr>
      <vt:lpstr>Get Dataframe for each file</vt:lpstr>
      <vt:lpstr>Clean up Data</vt:lpstr>
      <vt:lpstr>FilmDetails</vt:lpstr>
      <vt:lpstr>FilmDetails_clean</vt:lpstr>
      <vt:lpstr>Movies</vt:lpstr>
      <vt:lpstr>Movie_clean</vt:lpstr>
      <vt:lpstr>Movies_clean</vt:lpstr>
      <vt:lpstr>MoreInfo</vt:lpstr>
      <vt:lpstr>MoreInfo_clean</vt:lpstr>
      <vt:lpstr>Explore</vt:lpstr>
      <vt:lpstr>movie_details</vt:lpstr>
      <vt:lpstr>Find genre popularity ranking based on user_score</vt:lpstr>
      <vt:lpstr>user_score based on genre</vt:lpstr>
      <vt:lpstr>Find which genre is gaining popularity over time.</vt:lpstr>
      <vt:lpstr>number one movie of that genre for that year</vt:lpstr>
      <vt:lpstr>Which movie has the best rating in that genre?</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DATA607 Final Project Presentation</dc:title>
  <dc:creator>Ying Fang Lee</dc:creator>
  <cp:keywords/>
  <cp:lastModifiedBy>Ying Fang Lee</cp:lastModifiedBy>
  <cp:revision>3</cp:revision>
  <dcterms:created xsi:type="dcterms:W3CDTF">2024-12-18T21:11:51Z</dcterms:created>
  <dcterms:modified xsi:type="dcterms:W3CDTF">2024-12-18T22:01:36Z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2024-12-18</vt:lpwstr>
  </property>
  <property fmtid="{D5CDD505-2E9C-101B-9397-08002B2CF9AE}" pid="3" name="output">
    <vt:lpwstr>powerpoint_presentation</vt:lpwstr>
  </property>
</Properties>
</file>