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5" r:id="rId21"/>
    <p:sldId id="282" r:id="rId22"/>
    <p:sldId id="283" r:id="rId23"/>
    <p:sldId id="284" r:id="rId24"/>
    <p:sldId id="285" r:id="rId25"/>
    <p:sldId id="286" r:id="rId26"/>
    <p:sldId id="287" r:id="rId27"/>
    <p:sldId id="266" r:id="rId28"/>
    <p:sldId id="267" r:id="rId29"/>
    <p:sldId id="268" r:id="rId30"/>
    <p:sldId id="288" r:id="rId31"/>
    <p:sldId id="289" r:id="rId32"/>
    <p:sldId id="290" r:id="rId33"/>
    <p:sldId id="291" r:id="rId34"/>
    <p:sldId id="312" r:id="rId35"/>
    <p:sldId id="313" r:id="rId36"/>
    <p:sldId id="314" r:id="rId37"/>
    <p:sldId id="315" r:id="rId38"/>
    <p:sldId id="316" r:id="rId39"/>
    <p:sldId id="317" r:id="rId40"/>
    <p:sldId id="269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BE046B-182A-49DE-B791-A55F3ABF85A6}" type="datetimeFigureOut">
              <a:rPr lang="fr-FR" smtClean="0"/>
              <a:t>06/01/2019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BD96B3-5E98-4D98-B5B6-242EA270D2CE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1561875"/>
            <a:ext cx="4680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dirty="0" err="1" smtClean="0"/>
              <a:t>Xpath</a:t>
            </a:r>
            <a:endParaRPr lang="fr-FR" sz="8000" dirty="0" smtClean="0"/>
          </a:p>
          <a:p>
            <a:pPr algn="ctr"/>
            <a:r>
              <a:rPr lang="fr-FR" sz="6000" dirty="0">
                <a:solidFill>
                  <a:srgbClr val="FFC000"/>
                </a:solidFill>
              </a:rPr>
              <a:t>XML </a:t>
            </a:r>
            <a:r>
              <a:rPr lang="fr-FR" sz="6000" dirty="0" err="1">
                <a:solidFill>
                  <a:srgbClr val="FFC000"/>
                </a:solidFill>
              </a:rPr>
              <a:t>Path</a:t>
            </a:r>
            <a:endParaRPr lang="fr-FR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476672"/>
            <a:ext cx="350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Sélectionnez le deuxième album: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3728" y="921513"/>
            <a:ext cx="267932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/ Catalogue / Album [2]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24370" y="1447334"/>
            <a:ext cx="7436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Sélectionne toutes les pistes dont le classement est supérieur à '2':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916832"/>
            <a:ext cx="446173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/ Catalogue / Album / Piste [@rating&gt; 2]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15616" y="2492896"/>
            <a:ext cx="435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Sélectionne le texte pour toutes les pistes: 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744" y="2923554"/>
            <a:ext cx="40566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/>
              <a:t>/ Catalogue / Album / Piste / texte ()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90709" y="4509120"/>
            <a:ext cx="14716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Examen 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8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31540" y="364014"/>
            <a:ext cx="39604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Les fonctions sous </a:t>
            </a:r>
            <a:r>
              <a:rPr lang="fr-FR" dirty="0" err="1" smtClean="0">
                <a:solidFill>
                  <a:srgbClr val="FFC000"/>
                </a:solidFill>
              </a:rPr>
              <a:t>Xpath</a:t>
            </a:r>
            <a:r>
              <a:rPr lang="fr-FR" dirty="0" smtClean="0">
                <a:solidFill>
                  <a:srgbClr val="FFC000"/>
                </a:solidFill>
              </a:rPr>
              <a:t>: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1441"/>
            <a:ext cx="7848872" cy="53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0"/>
            <a:ext cx="5040561" cy="65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40560" y="45839"/>
            <a:ext cx="39959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T</a:t>
            </a:r>
            <a:r>
              <a:rPr lang="fr-FR" sz="1400" dirty="0" smtClean="0"/>
              <a:t>outes </a:t>
            </a:r>
            <a:r>
              <a:rPr lang="fr-FR" sz="1400" dirty="0"/>
              <a:t>les &lt;feuille&gt; </a:t>
            </a:r>
            <a:r>
              <a:rPr lang="fr-FR" sz="1400" dirty="0" smtClean="0"/>
              <a:t>de </a:t>
            </a:r>
            <a:r>
              <a:rPr lang="fr-FR" sz="1400" dirty="0"/>
              <a:t>&lt;brindille</a:t>
            </a:r>
            <a:r>
              <a:rPr lang="fr-FR" sz="1400" dirty="0" smtClean="0"/>
              <a:t>&gt;:</a:t>
            </a:r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5176679" y="395372"/>
            <a:ext cx="33656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/tronc/branche/brindille/feuille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054" y="836712"/>
            <a:ext cx="4067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&lt;branche&gt; dont l'attribut "nom" est "</a:t>
            </a:r>
            <a:r>
              <a:rPr lang="fr-FR" dirty="0" smtClean="0"/>
              <a:t>branche3</a:t>
            </a:r>
            <a:r>
              <a:rPr lang="fr-FR" dirty="0"/>
              <a:t> </a:t>
            </a:r>
            <a:r>
              <a:rPr lang="fr-FR" dirty="0" smtClean="0"/>
              <a:t>".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80925" y="1628800"/>
            <a:ext cx="39555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/tronc/branche [@nom=</a:t>
            </a:r>
            <a:r>
              <a:rPr lang="fr-FR" dirty="0"/>
              <a:t> " </a:t>
            </a:r>
            <a:r>
              <a:rPr lang="fr-FR" dirty="0" smtClean="0"/>
              <a:t>branche3 "]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114670" y="2253604"/>
            <a:ext cx="3921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toutes les brindilles ont au moins une feuille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32242" y="2946414"/>
            <a:ext cx="20528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//brindille [feuille]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132242" y="3356992"/>
            <a:ext cx="28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dernière branche du tronc.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5548" y="3789040"/>
            <a:ext cx="23894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/tronc/branche[last()]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072957" y="4158372"/>
            <a:ext cx="389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tous les noms des brindilles qui n'ont pas de feuille.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176679" y="4941168"/>
            <a:ext cx="325916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altLang="fr-FR" dirty="0"/>
              <a:t>//brindille[not(feuille)]/@nom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3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8" grpId="0" animBg="1"/>
      <p:bldP spid="7" grpId="0"/>
      <p:bldP spid="10" grpId="0" animBg="1"/>
      <p:bldP spid="9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4464496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632"/>
            <a:ext cx="4392488" cy="711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dirty="0"/>
              <a:t>le nœud racine 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FFC000"/>
                </a:solidFill>
              </a:rPr>
              <a:t>/</a:t>
            </a:r>
            <a:endParaRPr lang="fr-FR" dirty="0">
              <a:solidFill>
                <a:srgbClr val="FFC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dirty="0"/>
              <a:t>tous les descendants de la racine 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</a:t>
            </a:r>
            <a:r>
              <a:rPr lang="fr-FR" dirty="0" err="1">
                <a:solidFill>
                  <a:srgbClr val="FFC000"/>
                </a:solidFill>
              </a:rPr>
              <a:t>node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endParaRPr lang="fr-FR" dirty="0">
              <a:solidFill>
                <a:srgbClr val="FFC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dirty="0"/>
              <a:t>tous les attributs 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FFC000"/>
                </a:solidFill>
              </a:rPr>
              <a:t>//@*</a:t>
            </a:r>
            <a:endParaRPr lang="fr-FR" dirty="0">
              <a:solidFill>
                <a:srgbClr val="FFC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dirty="0"/>
              <a:t>tous les nœuds de type texte 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</a:t>
            </a:r>
            <a:r>
              <a:rPr lang="fr-FR" dirty="0" err="1">
                <a:solidFill>
                  <a:srgbClr val="FFC000"/>
                </a:solidFill>
              </a:rPr>
              <a:t>text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endParaRPr lang="fr-FR" dirty="0">
              <a:solidFill>
                <a:srgbClr val="FFC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dirty="0"/>
              <a:t>les instructions de traitement présentes </a:t>
            </a:r>
            <a:r>
              <a:rPr lang="fr-FR" dirty="0" smtClean="0"/>
              <a:t>;</a:t>
            </a:r>
          </a:p>
          <a:p>
            <a:pPr lvl="0"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</a:t>
            </a:r>
            <a:r>
              <a:rPr lang="fr-FR" dirty="0" err="1">
                <a:solidFill>
                  <a:srgbClr val="FFC000"/>
                </a:solidFill>
              </a:rPr>
              <a:t>processing</a:t>
            </a:r>
            <a:r>
              <a:rPr lang="fr-FR" dirty="0">
                <a:solidFill>
                  <a:srgbClr val="FFC000"/>
                </a:solidFill>
              </a:rPr>
              <a:t>-instruction()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les </a:t>
            </a:r>
            <a:r>
              <a:rPr lang="fr-FR" dirty="0"/>
              <a:t>contenus de tous les paragraphes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//p/</a:t>
            </a:r>
            <a:r>
              <a:rPr lang="fr-FR" dirty="0" err="1">
                <a:solidFill>
                  <a:srgbClr val="FFC000"/>
                </a:solidFill>
              </a:rPr>
              <a:t>text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endParaRPr lang="fr-FR" dirty="0">
              <a:solidFill>
                <a:srgbClr val="FFC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fr-FR" dirty="0" smtClean="0"/>
              <a:t>la </a:t>
            </a:r>
            <a:r>
              <a:rPr lang="fr-FR" dirty="0"/>
              <a:t>référence portant le code </a:t>
            </a:r>
            <a:r>
              <a:rPr lang="fr-FR" i="1" dirty="0" err="1"/>
              <a:t>siteMarc</a:t>
            </a:r>
            <a:r>
              <a:rPr lang="fr-FR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//référence[@code='</a:t>
            </a:r>
            <a:r>
              <a:rPr lang="fr-FR" dirty="0" err="1">
                <a:solidFill>
                  <a:srgbClr val="FFC000"/>
                </a:solidFill>
              </a:rPr>
              <a:t>siteMarc</a:t>
            </a:r>
            <a:r>
              <a:rPr lang="fr-FR" dirty="0">
                <a:solidFill>
                  <a:srgbClr val="FFC000"/>
                </a:solidFill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tous </a:t>
            </a:r>
            <a:r>
              <a:rPr lang="fr-FR" dirty="0"/>
              <a:t>les deuxièmes auteurs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//*/auteur[2]</a:t>
            </a:r>
          </a:p>
          <a:p>
            <a:pPr lvl="0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9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6696744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355976" y="270239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Exemples de fonctions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004048" y="639571"/>
            <a:ext cx="268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last() : </a:t>
            </a:r>
            <a:r>
              <a:rPr lang="fr-FR" dirty="0"/>
              <a:t>retourne </a:t>
            </a:r>
            <a:r>
              <a:rPr lang="fr-FR" b="1" i="1" dirty="0"/>
              <a:t>nombre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9688"/>
            <a:ext cx="3384376" cy="534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77113" y="1124744"/>
            <a:ext cx="371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/ROOT/AA/BB[position()=last()]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716016" y="1969667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/ROOT/AA[BB[last</a:t>
            </a:r>
            <a:r>
              <a:rPr lang="fr-FR" dirty="0" smtClean="0"/>
              <a:t>()&lt;2</a:t>
            </a:r>
            <a:r>
              <a:rPr lang="fr-FR" dirty="0"/>
              <a:t>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1523143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Récupérer les </a:t>
            </a:r>
            <a:r>
              <a:rPr lang="fr-FR" dirty="0" err="1"/>
              <a:t>noeuds</a:t>
            </a:r>
            <a:r>
              <a:rPr lang="fr-FR" dirty="0"/>
              <a:t> qui ont moins de N fils 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8153" y="2394140"/>
            <a:ext cx="393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count(</a:t>
            </a:r>
            <a:r>
              <a:rPr lang="fr-FR" dirty="0"/>
              <a:t> </a:t>
            </a:r>
            <a:r>
              <a:rPr lang="fr-FR" b="1" i="1" dirty="0" err="1"/>
              <a:t>node</a:t>
            </a:r>
            <a:r>
              <a:rPr lang="fr-FR" b="1" i="1" dirty="0"/>
              <a:t>-set</a:t>
            </a:r>
            <a:r>
              <a:rPr lang="fr-FR" i="1" dirty="0"/>
              <a:t> </a:t>
            </a:r>
            <a:r>
              <a:rPr lang="fr-FR" b="1" dirty="0"/>
              <a:t>) : </a:t>
            </a:r>
            <a:r>
              <a:rPr lang="fr-FR" i="1" dirty="0"/>
              <a:t>retourne </a:t>
            </a:r>
            <a:r>
              <a:rPr lang="fr-FR" b="1" i="1" dirty="0"/>
              <a:t>nombre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965685" y="2746799"/>
            <a:ext cx="4383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Elle </a:t>
            </a:r>
            <a:r>
              <a:rPr lang="fr-FR" sz="1600" dirty="0"/>
              <a:t>retourne</a:t>
            </a:r>
            <a:r>
              <a:rPr lang="fr-FR" dirty="0"/>
              <a:t> le nombre de </a:t>
            </a:r>
            <a:r>
              <a:rPr lang="fr-FR" dirty="0" err="1"/>
              <a:t>noeuds</a:t>
            </a:r>
            <a:r>
              <a:rPr lang="fr-FR" dirty="0"/>
              <a:t> de  l'ensemble passé en argument.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5097" y="3573016"/>
            <a:ext cx="332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count(/ROOT/AA</a:t>
            </a:r>
            <a:r>
              <a:rPr lang="fr-FR" b="1" dirty="0" smtClean="0"/>
              <a:t>) </a:t>
            </a:r>
            <a:r>
              <a:rPr lang="fr-FR" b="1" dirty="0" err="1" smtClean="0"/>
              <a:t>retounre</a:t>
            </a:r>
            <a:r>
              <a:rPr lang="fr-FR" b="1" dirty="0" smtClean="0"/>
              <a:t> 3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79449" y="4005064"/>
            <a:ext cx="345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count(/ROOT/AA/BB</a:t>
            </a:r>
            <a:r>
              <a:rPr lang="fr-FR" dirty="0" smtClean="0"/>
              <a:t>) </a:t>
            </a:r>
            <a:r>
              <a:rPr lang="fr-FR" dirty="0" err="1" smtClean="0"/>
              <a:t>reoutne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400218" y="4509120"/>
            <a:ext cx="302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count(/ROOT</a:t>
            </a:r>
            <a:r>
              <a:rPr lang="fr-FR" b="1" dirty="0" smtClean="0"/>
              <a:t>/*) </a:t>
            </a:r>
            <a:r>
              <a:rPr lang="fr-FR" b="1" dirty="0" err="1" smtClean="0"/>
              <a:t>retoune</a:t>
            </a:r>
            <a:r>
              <a:rPr lang="fr-FR" b="1" dirty="0" smtClean="0"/>
              <a:t>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1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4008" y="1082927"/>
            <a:ext cx="2905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/ROOT/AA/*[</a:t>
            </a:r>
            <a:r>
              <a:rPr lang="fr-FR" dirty="0" err="1"/>
              <a:t>name</a:t>
            </a:r>
            <a:r>
              <a:rPr lang="fr-FR" dirty="0"/>
              <a:t>()='BB']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9" y="332657"/>
            <a:ext cx="338437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344263"/>
            <a:ext cx="383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name</a:t>
            </a:r>
            <a:r>
              <a:rPr lang="fr-FR" b="1" dirty="0"/>
              <a:t>(</a:t>
            </a:r>
            <a:r>
              <a:rPr lang="fr-FR" dirty="0"/>
              <a:t> </a:t>
            </a:r>
            <a:r>
              <a:rPr lang="fr-FR" b="1" i="1" dirty="0" err="1"/>
              <a:t>node</a:t>
            </a:r>
            <a:r>
              <a:rPr lang="fr-FR" b="1" i="1" dirty="0"/>
              <a:t>-set</a:t>
            </a:r>
            <a:r>
              <a:rPr lang="fr-FR" i="1" dirty="0"/>
              <a:t> </a:t>
            </a:r>
            <a:r>
              <a:rPr lang="fr-FR" b="1" dirty="0"/>
              <a:t>?) : </a:t>
            </a:r>
            <a:r>
              <a:rPr lang="fr-FR" i="1" dirty="0"/>
              <a:t>retourne </a:t>
            </a:r>
            <a:r>
              <a:rPr lang="fr-FR" b="1" i="1" dirty="0"/>
              <a:t>string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093948" y="713595"/>
            <a:ext cx="4489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Elle retourne une chaîne contenant un nom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520" y="1452259"/>
            <a:ext cx="5153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contains</a:t>
            </a:r>
            <a:r>
              <a:rPr lang="fr-FR" b="1" dirty="0"/>
              <a:t>(</a:t>
            </a:r>
            <a:r>
              <a:rPr lang="fr-FR" dirty="0"/>
              <a:t> </a:t>
            </a:r>
            <a:r>
              <a:rPr lang="fr-FR" b="1" i="1" dirty="0"/>
              <a:t>string</a:t>
            </a:r>
            <a:r>
              <a:rPr lang="fr-FR" i="1" dirty="0"/>
              <a:t> </a:t>
            </a:r>
            <a:r>
              <a:rPr lang="fr-FR" b="1" dirty="0"/>
              <a:t>, </a:t>
            </a:r>
            <a:r>
              <a:rPr lang="fr-FR" b="1" i="1" dirty="0"/>
              <a:t>string</a:t>
            </a:r>
            <a:r>
              <a:rPr lang="fr-FR" i="1" dirty="0"/>
              <a:t> </a:t>
            </a:r>
            <a:r>
              <a:rPr lang="fr-FR" b="1" dirty="0"/>
              <a:t>) : </a:t>
            </a:r>
            <a:r>
              <a:rPr lang="fr-FR" i="1" dirty="0"/>
              <a:t>retourne</a:t>
            </a:r>
            <a:r>
              <a:rPr lang="fr-FR" dirty="0"/>
              <a:t> </a:t>
            </a:r>
            <a:r>
              <a:rPr lang="fr-FR" b="1" i="1" dirty="0" err="1"/>
              <a:t>boolean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11960" y="18241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Elle retourne </a:t>
            </a:r>
            <a:r>
              <a:rPr lang="fr-FR" dirty="0" err="1"/>
              <a:t>true</a:t>
            </a:r>
            <a:r>
              <a:rPr lang="fr-FR" dirty="0"/>
              <a:t> si la première chaîne de caractères passée en argument contient la chaîne de caractères passée en deuxième argument sinon retourne la valeur false.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2889" y="30397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err="1"/>
              <a:t>contains</a:t>
            </a:r>
            <a:r>
              <a:rPr lang="fr-FR" b="1" dirty="0"/>
              <a:t>("ABCDE", "BC")</a:t>
            </a:r>
            <a:r>
              <a:rPr lang="fr-FR" dirty="0"/>
              <a:t> retourne </a:t>
            </a:r>
            <a:r>
              <a:rPr lang="fr-FR" dirty="0" err="1"/>
              <a:t>true</a:t>
            </a:r>
            <a:r>
              <a:rPr lang="fr-FR" dirty="0"/>
              <a:t>.</a:t>
            </a:r>
          </a:p>
          <a:p>
            <a:pPr>
              <a:lnSpc>
                <a:spcPct val="150000"/>
              </a:lnSpc>
            </a:pPr>
            <a:r>
              <a:rPr lang="fr-FR" b="1" dirty="0" err="1"/>
              <a:t>contains</a:t>
            </a:r>
            <a:r>
              <a:rPr lang="fr-FR" b="1" dirty="0"/>
              <a:t>("ABCDE", "Z")</a:t>
            </a:r>
            <a:r>
              <a:rPr lang="fr-FR" dirty="0"/>
              <a:t> retourne false.</a:t>
            </a:r>
          </a:p>
        </p:txBody>
      </p:sp>
    </p:spTree>
    <p:extLst>
      <p:ext uri="{BB962C8B-B14F-4D97-AF65-F5344CB8AC3E}">
        <p14:creationId xmlns:p14="http://schemas.microsoft.com/office/powerpoint/2010/main" val="1734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377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sum</a:t>
            </a:r>
            <a:r>
              <a:rPr lang="fr-FR" b="1" dirty="0"/>
              <a:t>(</a:t>
            </a:r>
            <a:r>
              <a:rPr lang="fr-FR" dirty="0"/>
              <a:t> </a:t>
            </a:r>
            <a:r>
              <a:rPr lang="fr-FR" b="1" i="1" dirty="0" err="1"/>
              <a:t>node</a:t>
            </a:r>
            <a:r>
              <a:rPr lang="fr-FR" b="1" i="1" dirty="0"/>
              <a:t>-set</a:t>
            </a:r>
            <a:r>
              <a:rPr lang="fr-FR" i="1" dirty="0"/>
              <a:t> </a:t>
            </a:r>
            <a:r>
              <a:rPr lang="fr-FR" b="1" dirty="0"/>
              <a:t>) : </a:t>
            </a:r>
            <a:r>
              <a:rPr lang="fr-FR" i="1" dirty="0"/>
              <a:t>retourne</a:t>
            </a:r>
            <a:r>
              <a:rPr lang="fr-FR" dirty="0"/>
              <a:t> </a:t>
            </a:r>
            <a:r>
              <a:rPr lang="fr-FR" b="1" i="1" dirty="0"/>
              <a:t>nombre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19672" y="818707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fonction </a:t>
            </a:r>
            <a:r>
              <a:rPr lang="fr-FR" b="1" dirty="0" err="1"/>
              <a:t>sum</a:t>
            </a:r>
            <a:r>
              <a:rPr lang="fr-FR" dirty="0"/>
              <a:t> retourne la somme, pour tous les </a:t>
            </a:r>
            <a:r>
              <a:rPr lang="fr-FR" dirty="0" err="1"/>
              <a:t>noeuds</a:t>
            </a:r>
            <a:r>
              <a:rPr lang="fr-FR" dirty="0"/>
              <a:t> de l'ensemble passé en argument, du résultat de la conversion en numérique de leur valeur textuelle. Si un ou plusieurs </a:t>
            </a:r>
            <a:r>
              <a:rPr lang="fr-FR" dirty="0" err="1"/>
              <a:t>noeuds</a:t>
            </a:r>
            <a:r>
              <a:rPr lang="fr-FR" dirty="0"/>
              <a:t> sélectionnés ne sont pas convertibles la fonction renverra </a:t>
            </a:r>
            <a:r>
              <a:rPr lang="fr-FR" b="1" dirty="0" err="1"/>
              <a:t>NaN</a:t>
            </a:r>
            <a:r>
              <a:rPr lang="fr-FR" dirty="0"/>
              <a:t>.</a:t>
            </a:r>
          </a:p>
          <a:p>
            <a:r>
              <a:rPr lang="fr-FR" dirty="0"/>
              <a:t>Attention de ne pas oublier que la conversion d'un </a:t>
            </a:r>
            <a:r>
              <a:rPr lang="fr-FR" dirty="0" err="1"/>
              <a:t>noeud</a:t>
            </a:r>
            <a:r>
              <a:rPr lang="fr-FR" dirty="0"/>
              <a:t> vide n'est pas zéro mais </a:t>
            </a:r>
            <a:r>
              <a:rPr lang="fr-FR" b="1" dirty="0" err="1"/>
              <a:t>NaN</a:t>
            </a:r>
            <a:r>
              <a:rPr lang="fr-F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38" y="2673384"/>
            <a:ext cx="2156926" cy="183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5736" y="4653136"/>
            <a:ext cx="307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sum</a:t>
            </a:r>
            <a:r>
              <a:rPr lang="fr-FR" b="1" dirty="0"/>
              <a:t>(/ROOT/AA)</a:t>
            </a:r>
            <a:r>
              <a:rPr lang="fr-FR" dirty="0"/>
              <a:t> retourne 3</a:t>
            </a:r>
          </a:p>
        </p:txBody>
      </p:sp>
    </p:spTree>
    <p:extLst>
      <p:ext uri="{BB962C8B-B14F-4D97-AF65-F5344CB8AC3E}">
        <p14:creationId xmlns:p14="http://schemas.microsoft.com/office/powerpoint/2010/main" val="29615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04664"/>
            <a:ext cx="3663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not(</a:t>
            </a:r>
            <a:r>
              <a:rPr lang="fr-FR" dirty="0"/>
              <a:t> </a:t>
            </a:r>
            <a:r>
              <a:rPr lang="fr-FR" b="1" i="1" dirty="0" err="1"/>
              <a:t>boolean</a:t>
            </a:r>
            <a:r>
              <a:rPr lang="fr-FR" i="1" dirty="0"/>
              <a:t> </a:t>
            </a:r>
            <a:r>
              <a:rPr lang="fr-FR" b="1" dirty="0"/>
              <a:t>) : </a:t>
            </a:r>
            <a:r>
              <a:rPr lang="fr-FR" i="1" dirty="0"/>
              <a:t>retourne</a:t>
            </a:r>
            <a:r>
              <a:rPr lang="fr-FR" dirty="0"/>
              <a:t> </a:t>
            </a:r>
            <a:r>
              <a:rPr lang="fr-FR" b="1" i="1" dirty="0" err="1"/>
              <a:t>boolean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259632" y="776458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fonction </a:t>
            </a:r>
            <a:r>
              <a:rPr lang="fr-FR" b="1" dirty="0"/>
              <a:t>not</a:t>
            </a:r>
            <a:r>
              <a:rPr lang="fr-FR" dirty="0"/>
              <a:t> retourne l'inverse de la valeur du booléen passé en argument : vrai (</a:t>
            </a:r>
            <a:r>
              <a:rPr lang="fr-FR" dirty="0" err="1"/>
              <a:t>true</a:t>
            </a:r>
            <a:r>
              <a:rPr lang="fr-FR" dirty="0"/>
              <a:t>) si l'argument est faux et vice-versa.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617942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https://erwy.developpez.com/tutoriels/xml/xpath-liste-fonctions/</a:t>
            </a:r>
          </a:p>
        </p:txBody>
      </p:sp>
    </p:spTree>
    <p:extLst>
      <p:ext uri="{BB962C8B-B14F-4D97-AF65-F5344CB8AC3E}">
        <p14:creationId xmlns:p14="http://schemas.microsoft.com/office/powerpoint/2010/main" val="9422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13003" y="2132856"/>
            <a:ext cx="668003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600" dirty="0" smtClean="0"/>
              <a:t>XSLT</a:t>
            </a:r>
            <a:endParaRPr lang="fr-FR" sz="2800" dirty="0" smtClean="0"/>
          </a:p>
          <a:p>
            <a:pPr algn="ctr"/>
            <a:r>
              <a:rPr lang="fr-FR" sz="2800" dirty="0">
                <a:solidFill>
                  <a:srgbClr val="FFC000"/>
                </a:solidFill>
              </a:rPr>
              <a:t>Extensible Style </a:t>
            </a:r>
            <a:r>
              <a:rPr lang="fr-FR" sz="2800" dirty="0" err="1" smtClean="0">
                <a:solidFill>
                  <a:srgbClr val="FFC000"/>
                </a:solidFill>
              </a:rPr>
              <a:t>Language</a:t>
            </a:r>
            <a:r>
              <a:rPr lang="fr-FR" sz="2800" dirty="0" smtClean="0">
                <a:solidFill>
                  <a:srgbClr val="FFC000"/>
                </a:solidFill>
              </a:rPr>
              <a:t> Transformation</a:t>
            </a:r>
          </a:p>
          <a:p>
            <a:pPr algn="ctr"/>
            <a:r>
              <a:rPr lang="fr-FR" sz="2800" dirty="0"/>
              <a:t>Les feuilles de style du XML</a:t>
            </a:r>
            <a:endParaRPr lang="fr-F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42135" y="620688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C’est quoi </a:t>
            </a:r>
            <a:r>
              <a:rPr lang="fr-FR" dirty="0" err="1" smtClean="0">
                <a:solidFill>
                  <a:srgbClr val="FFC000"/>
                </a:solidFill>
              </a:rPr>
              <a:t>Xpath</a:t>
            </a:r>
            <a:r>
              <a:rPr lang="fr-FR" dirty="0" smtClean="0">
                <a:solidFill>
                  <a:srgbClr val="FFC000"/>
                </a:solidFill>
              </a:rPr>
              <a:t>?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35969"/>
            <a:ext cx="479107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62436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476672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C’est quoi XSLT?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848872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25144"/>
            <a:ext cx="4695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11095"/>
            <a:ext cx="5832648" cy="337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vers le bas 2"/>
          <p:cNvSpPr/>
          <p:nvPr/>
        </p:nvSpPr>
        <p:spPr>
          <a:xfrm>
            <a:off x="4283968" y="3789040"/>
            <a:ext cx="40369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47667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Pourquoi le XSLT: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120676"/>
            <a:ext cx="6120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 XSL ne permet pas uniquement l'affichage de XML. Il permet aussi : 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smtClean="0"/>
              <a:t>De </a:t>
            </a:r>
            <a:r>
              <a:rPr lang="fr-FR" dirty="0"/>
              <a:t>sélectionner une partie des éléments XML. 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smtClean="0"/>
              <a:t>De </a:t>
            </a:r>
            <a:r>
              <a:rPr lang="fr-FR" dirty="0"/>
              <a:t>trier des éléments XML. 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smtClean="0"/>
              <a:t>De </a:t>
            </a:r>
            <a:r>
              <a:rPr lang="fr-FR" dirty="0"/>
              <a:t>filtrer des éléments XML en fonction de certains critères. 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smtClean="0"/>
              <a:t>De </a:t>
            </a:r>
            <a:r>
              <a:rPr lang="fr-FR" dirty="0"/>
              <a:t>choisir des éléments. </a:t>
            </a:r>
            <a:endParaRPr lang="fr-F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smtClean="0"/>
              <a:t> De </a:t>
            </a:r>
            <a:r>
              <a:rPr lang="fr-FR" dirty="0"/>
              <a:t>retenir des éléments par des tests conditionnels.</a:t>
            </a:r>
          </a:p>
        </p:txBody>
      </p:sp>
    </p:spTree>
    <p:extLst>
      <p:ext uri="{BB962C8B-B14F-4D97-AF65-F5344CB8AC3E}">
        <p14:creationId xmlns:p14="http://schemas.microsoft.com/office/powerpoint/2010/main" val="31146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330803"/>
            <a:ext cx="31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Création d’un document XSL: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492896"/>
            <a:ext cx="8496944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/>
              <a:t>&lt;?</a:t>
            </a:r>
            <a:r>
              <a:rPr lang="fr-FR" b="1" dirty="0" err="1"/>
              <a:t>xml</a:t>
            </a:r>
            <a:r>
              <a:rPr lang="fr-FR" b="1" dirty="0"/>
              <a:t> version="1.0"?&gt;</a:t>
            </a:r>
          </a:p>
          <a:p>
            <a:r>
              <a:rPr lang="fr-FR" b="1" dirty="0"/>
              <a:t> </a:t>
            </a:r>
            <a:r>
              <a:rPr lang="fr-FR" dirty="0"/>
              <a:t>&lt;</a:t>
            </a:r>
            <a:r>
              <a:rPr lang="fr-FR" dirty="0" err="1"/>
              <a:t>xsl:stylesheet</a:t>
            </a:r>
            <a:r>
              <a:rPr lang="fr-FR" dirty="0"/>
              <a:t> version="1.0" </a:t>
            </a:r>
            <a:r>
              <a:rPr lang="fr-FR" dirty="0" err="1"/>
              <a:t>xmlns:xsl</a:t>
            </a:r>
            <a:r>
              <a:rPr lang="fr-FR" dirty="0"/>
              <a:t>="http://www.w3.org/1999/XSL/Transform" &gt;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&lt; -- Le corps du Document -- &gt;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 smtClean="0"/>
              <a:t>&lt;/</a:t>
            </a:r>
            <a:r>
              <a:rPr lang="fr-FR" b="1" dirty="0" err="1"/>
              <a:t>xsl:stylesheet</a:t>
            </a:r>
            <a:r>
              <a:rPr lang="fr-FR" b="1" dirty="0"/>
              <a:t>&gt;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15616" y="1909075"/>
            <a:ext cx="254800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Le prologue et la racine: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43608" y="908720"/>
            <a:ext cx="380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Liaison du document XSL avec XML: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51720" y="1340768"/>
            <a:ext cx="4245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&lt;?</a:t>
            </a:r>
            <a:r>
              <a:rPr lang="fr-FR" dirty="0" err="1"/>
              <a:t>xml-stylesheet</a:t>
            </a: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dirty="0" err="1" smtClean="0"/>
              <a:t>href</a:t>
            </a:r>
            <a:r>
              <a:rPr lang="fr-FR" dirty="0"/>
              <a:t>="fichierxsl.xsl"?&gt; </a:t>
            </a:r>
          </a:p>
        </p:txBody>
      </p:sp>
    </p:spTree>
    <p:extLst>
      <p:ext uri="{BB962C8B-B14F-4D97-AF65-F5344CB8AC3E}">
        <p14:creationId xmlns:p14="http://schemas.microsoft.com/office/powerpoint/2010/main" val="30415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66038" y="2348880"/>
            <a:ext cx="6791270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/>
              <a:t>&lt;?</a:t>
            </a:r>
            <a:r>
              <a:rPr lang="fr-FR" b="1" dirty="0" err="1"/>
              <a:t>xml</a:t>
            </a:r>
            <a:r>
              <a:rPr lang="fr-FR" b="1" dirty="0"/>
              <a:t> version="1.0"?&gt;</a:t>
            </a:r>
          </a:p>
          <a:p>
            <a:r>
              <a:rPr lang="fr-FR" b="1" dirty="0"/>
              <a:t>  </a:t>
            </a:r>
            <a:r>
              <a:rPr lang="fr-FR" dirty="0"/>
              <a:t>&lt;</a:t>
            </a:r>
            <a:r>
              <a:rPr lang="fr-FR" dirty="0" err="1"/>
              <a:t>xsl:stylesheet</a:t>
            </a:r>
            <a:r>
              <a:rPr lang="fr-FR" dirty="0"/>
              <a:t> version="1.0" </a:t>
            </a:r>
            <a:r>
              <a:rPr lang="fr-FR" dirty="0" err="1"/>
              <a:t>xmlns:xsl</a:t>
            </a:r>
            <a:r>
              <a:rPr lang="fr-FR" dirty="0"/>
              <a:t>="http://www.w3.org/1999/XSL/Transform" &gt;</a:t>
            </a:r>
          </a:p>
          <a:p>
            <a:r>
              <a:rPr lang="en-US" b="1" dirty="0" smtClean="0"/>
              <a:t>&lt;</a:t>
            </a:r>
            <a:r>
              <a:rPr lang="en-US" b="1" dirty="0" err="1"/>
              <a:t>xsl:template</a:t>
            </a:r>
            <a:r>
              <a:rPr lang="en-US" b="1" dirty="0"/>
              <a:t> match="/"&gt;</a:t>
            </a:r>
          </a:p>
          <a:p>
            <a:r>
              <a:rPr lang="en-US" b="1" dirty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&lt; -- le corps du document - - &gt;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/>
              <a:t>&lt;/</a:t>
            </a:r>
            <a:r>
              <a:rPr lang="en-US" b="1" dirty="0" err="1"/>
              <a:t>xsl:template</a:t>
            </a:r>
            <a:r>
              <a:rPr lang="en-US" b="1" dirty="0"/>
              <a:t>&gt;</a:t>
            </a:r>
            <a:endParaRPr lang="fr-FR" b="1" dirty="0"/>
          </a:p>
          <a:p>
            <a:r>
              <a:rPr lang="fr-FR" b="1" dirty="0" smtClean="0"/>
              <a:t>&lt;/</a:t>
            </a:r>
            <a:r>
              <a:rPr lang="fr-FR" b="1" dirty="0" err="1"/>
              <a:t>xsl:stylesheet</a:t>
            </a:r>
            <a:r>
              <a:rPr lang="fr-FR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948" y="445344"/>
            <a:ext cx="29050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xsl:template</a:t>
            </a:r>
            <a:r>
              <a:rPr lang="en-US" b="1" dirty="0"/>
              <a:t> match="/"&gt;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66038" y="908720"/>
            <a:ext cx="692238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L'élément &lt;</a:t>
            </a:r>
            <a:r>
              <a:rPr lang="fr-FR" dirty="0" err="1"/>
              <a:t>xsl</a:t>
            </a:r>
            <a:r>
              <a:rPr lang="fr-FR" dirty="0"/>
              <a:t>: </a:t>
            </a:r>
            <a:r>
              <a:rPr lang="fr-FR" dirty="0" err="1"/>
              <a:t>template</a:t>
            </a:r>
            <a:r>
              <a:rPr lang="fr-FR" dirty="0"/>
              <a:t>&gt; </a:t>
            </a:r>
            <a:r>
              <a:rPr lang="fr-FR" dirty="0" smtClean="0"/>
              <a:t>permet de créer un modèle  de document . </a:t>
            </a:r>
            <a:r>
              <a:rPr lang="fr-FR" dirty="0"/>
              <a:t>L' attribut </a:t>
            </a:r>
            <a:r>
              <a:rPr lang="fr-FR" b="1" dirty="0"/>
              <a:t>match</a:t>
            </a:r>
            <a:r>
              <a:rPr lang="fr-FR" dirty="0"/>
              <a:t> est utilisé pour associer un modèle à un élément </a:t>
            </a:r>
            <a:r>
              <a:rPr lang="fr-FR" dirty="0" smtClean="0"/>
              <a:t>XML. </a:t>
            </a:r>
            <a:r>
              <a:rPr lang="fr-FR" dirty="0"/>
              <a:t>La valeur de l'attribut match est une expression </a:t>
            </a:r>
            <a:r>
              <a:rPr lang="fr-FR" dirty="0" err="1" smtClean="0"/>
              <a:t>Xpath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77157" y="5661248"/>
            <a:ext cx="7343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 corps du document </a:t>
            </a:r>
            <a:r>
              <a:rPr lang="en-US" b="1" dirty="0" smtClean="0"/>
              <a:t> </a:t>
            </a:r>
            <a:r>
              <a:rPr lang="en-US" b="1" dirty="0" err="1" smtClean="0"/>
              <a:t>est</a:t>
            </a:r>
            <a:r>
              <a:rPr lang="en-US" b="1" dirty="0" smtClean="0"/>
              <a:t> </a:t>
            </a:r>
            <a:r>
              <a:rPr lang="en-US" b="1" dirty="0" err="1" smtClean="0"/>
              <a:t>constitué</a:t>
            </a:r>
            <a:r>
              <a:rPr lang="en-US" b="1" dirty="0" smtClean="0"/>
              <a:t> par des </a:t>
            </a:r>
            <a:r>
              <a:rPr lang="en-US" b="1" dirty="0" err="1" smtClean="0"/>
              <a:t>balises</a:t>
            </a:r>
            <a:r>
              <a:rPr lang="en-US" b="1" dirty="0" smtClean="0"/>
              <a:t> html,  CSS et des instructions XSL.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620688"/>
            <a:ext cx="6552728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version="1.0"?&gt;</a:t>
            </a:r>
          </a:p>
          <a:p>
            <a:r>
              <a:rPr lang="fr-FR" dirty="0"/>
              <a:t> </a:t>
            </a:r>
            <a:r>
              <a:rPr lang="fr-FR" b="1" dirty="0"/>
              <a:t> </a:t>
            </a:r>
            <a:r>
              <a:rPr lang="fr-FR" dirty="0"/>
              <a:t>&lt;</a:t>
            </a:r>
            <a:r>
              <a:rPr lang="fr-FR" dirty="0" err="1"/>
              <a:t>xsl:stylesheet</a:t>
            </a:r>
            <a:r>
              <a:rPr lang="fr-FR" dirty="0"/>
              <a:t> version="1.0" </a:t>
            </a:r>
            <a:r>
              <a:rPr lang="fr-FR" dirty="0" err="1"/>
              <a:t>xmlns:xsl</a:t>
            </a:r>
            <a:r>
              <a:rPr lang="fr-FR" dirty="0"/>
              <a:t>="http://www.w3.org/1999/XSL/Transform" &gt;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xsl:template</a:t>
            </a:r>
            <a:r>
              <a:rPr lang="fr-FR" dirty="0"/>
              <a:t> match="/"&gt;</a:t>
            </a:r>
          </a:p>
          <a:p>
            <a:pPr>
              <a:lnSpc>
                <a:spcPct val="200000"/>
              </a:lnSpc>
            </a:pPr>
            <a:r>
              <a:rPr lang="fr-FR" dirty="0"/>
              <a:t> &lt;html&gt;</a:t>
            </a:r>
          </a:p>
          <a:p>
            <a:pPr>
              <a:lnSpc>
                <a:spcPct val="200000"/>
              </a:lnSpc>
            </a:pPr>
            <a:r>
              <a:rPr lang="fr-FR" dirty="0"/>
              <a:t> &lt;body&gt;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&lt;les </a:t>
            </a:r>
            <a:r>
              <a:rPr lang="fr-FR" dirty="0" err="1" smtClean="0"/>
              <a:t>instrcutions</a:t>
            </a:r>
            <a:r>
              <a:rPr lang="fr-FR" dirty="0" smtClean="0"/>
              <a:t>  </a:t>
            </a:r>
            <a:r>
              <a:rPr lang="fr-FR" dirty="0" err="1" smtClean="0"/>
              <a:t>xsl</a:t>
            </a:r>
            <a:r>
              <a:rPr lang="fr-FR" dirty="0" smtClean="0"/>
              <a:t> et les balises html -- &gt; </a:t>
            </a:r>
          </a:p>
          <a:p>
            <a:pPr>
              <a:lnSpc>
                <a:spcPct val="200000"/>
              </a:lnSpc>
            </a:pPr>
            <a:endParaRPr lang="fr-FR" dirty="0"/>
          </a:p>
          <a:p>
            <a:pPr>
              <a:lnSpc>
                <a:spcPct val="200000"/>
              </a:lnSpc>
            </a:pPr>
            <a:r>
              <a:rPr lang="fr-FR" dirty="0" smtClean="0"/>
              <a:t>&lt;/</a:t>
            </a:r>
            <a:r>
              <a:rPr lang="fr-FR" dirty="0"/>
              <a:t>body&gt;</a:t>
            </a:r>
          </a:p>
          <a:p>
            <a:pPr>
              <a:lnSpc>
                <a:spcPct val="200000"/>
              </a:lnSpc>
            </a:pPr>
            <a:r>
              <a:rPr lang="fr-FR" dirty="0"/>
              <a:t> &lt;/html&gt;</a:t>
            </a:r>
          </a:p>
          <a:p>
            <a:pPr>
              <a:lnSpc>
                <a:spcPct val="200000"/>
              </a:lnSpc>
            </a:pPr>
            <a:r>
              <a:rPr lang="fr-FR" dirty="0"/>
              <a:t> &lt;/</a:t>
            </a:r>
            <a:r>
              <a:rPr lang="fr-FR" dirty="0" err="1"/>
              <a:t>xsl:template</a:t>
            </a:r>
            <a:r>
              <a:rPr lang="fr-FR" dirty="0"/>
              <a:t>&gt;</a:t>
            </a:r>
          </a:p>
          <a:p>
            <a:pPr>
              <a:lnSpc>
                <a:spcPct val="200000"/>
              </a:lnSpc>
            </a:pPr>
            <a:r>
              <a:rPr lang="fr-FR" dirty="0"/>
              <a:t> &lt;/</a:t>
            </a:r>
            <a:r>
              <a:rPr lang="fr-FR" dirty="0" err="1"/>
              <a:t>xsl:stylesheet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2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332656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1: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19672" y="836712"/>
            <a:ext cx="4572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version="1.0"?&gt;</a:t>
            </a:r>
          </a:p>
          <a:p>
            <a:r>
              <a:rPr lang="fr-FR" dirty="0"/>
              <a:t> &lt;?</a:t>
            </a:r>
            <a:r>
              <a:rPr lang="fr-FR" dirty="0" err="1"/>
              <a:t>xml-stylesheet</a:t>
            </a:r>
            <a:r>
              <a:rPr lang="fr-FR" dirty="0"/>
              <a:t> </a:t>
            </a:r>
            <a:r>
              <a:rPr lang="fr-FR" dirty="0" err="1"/>
              <a:t>href</a:t>
            </a:r>
            <a:r>
              <a:rPr lang="fr-FR" dirty="0"/>
              <a:t>="fichierxsl.xsl"?&gt;</a:t>
            </a:r>
          </a:p>
          <a:p>
            <a:r>
              <a:rPr lang="fr-FR" dirty="0"/>
              <a:t> &lt;</a:t>
            </a:r>
            <a:r>
              <a:rPr lang="fr-FR" dirty="0" err="1"/>
              <a:t>demoXML</a:t>
            </a:r>
            <a:r>
              <a:rPr lang="fr-FR" dirty="0"/>
              <a:t>&gt;</a:t>
            </a:r>
          </a:p>
          <a:p>
            <a:r>
              <a:rPr lang="fr-FR" dirty="0"/>
              <a:t> &lt;message&gt;Voici du XML&lt;/message&gt;</a:t>
            </a:r>
          </a:p>
          <a:p>
            <a:r>
              <a:rPr lang="fr-FR" dirty="0"/>
              <a:t> &lt;/</a:t>
            </a:r>
            <a:r>
              <a:rPr lang="fr-FR" dirty="0" err="1"/>
              <a:t>demoXML</a:t>
            </a:r>
            <a:r>
              <a:rPr lang="fr-FR" dirty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2420888"/>
            <a:ext cx="6696744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version="1.0"?&gt;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</a:t>
            </a:r>
            <a:r>
              <a:rPr lang="fr-FR" dirty="0" err="1"/>
              <a:t>xsl:stylesheet</a:t>
            </a:r>
            <a:r>
              <a:rPr lang="fr-FR" dirty="0"/>
              <a:t> </a:t>
            </a:r>
            <a:r>
              <a:rPr lang="fr-FR" dirty="0" err="1"/>
              <a:t>xmlns:xsl</a:t>
            </a:r>
            <a:r>
              <a:rPr lang="fr-FR" dirty="0"/>
              <a:t>="http://www.w3.org/TR/WD-xsl"&gt;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</a:t>
            </a:r>
            <a:r>
              <a:rPr lang="fr-FR" dirty="0" err="1"/>
              <a:t>xsl:template</a:t>
            </a:r>
            <a:r>
              <a:rPr lang="fr-FR" dirty="0"/>
              <a:t> match="/"&gt;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&lt;html&gt;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&lt;body&gt;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</a:t>
            </a:r>
            <a:r>
              <a:rPr lang="fr-FR" dirty="0" err="1"/>
              <a:t>xsl:value-of</a:t>
            </a:r>
            <a:r>
              <a:rPr lang="fr-FR" dirty="0"/>
              <a:t> select="</a:t>
            </a:r>
            <a:r>
              <a:rPr lang="fr-FR" dirty="0" err="1"/>
              <a:t>demoXML</a:t>
            </a:r>
            <a:r>
              <a:rPr lang="fr-FR" dirty="0"/>
              <a:t>/message"/&gt;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&lt;/body&gt;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&lt;/html&gt;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&lt;/</a:t>
            </a:r>
            <a:r>
              <a:rPr lang="fr-FR" dirty="0" err="1"/>
              <a:t>xsl:template</a:t>
            </a:r>
            <a:r>
              <a:rPr lang="fr-FR" dirty="0"/>
              <a:t>&gt;</a:t>
            </a:r>
          </a:p>
          <a:p>
            <a:pPr>
              <a:lnSpc>
                <a:spcPct val="150000"/>
              </a:lnSpc>
            </a:pPr>
            <a:r>
              <a:rPr lang="fr-FR" dirty="0"/>
              <a:t> &lt;/</a:t>
            </a:r>
            <a:r>
              <a:rPr lang="fr-FR" dirty="0" err="1"/>
              <a:t>xsl:stylesheet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954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404664"/>
            <a:ext cx="2219454" cy="369332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Les instructions XSL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325" y="921390"/>
            <a:ext cx="427238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400" dirty="0"/>
              <a:t>&lt;</a:t>
            </a:r>
            <a:r>
              <a:rPr lang="fr-FR" sz="2400" dirty="0" err="1"/>
              <a:t>xsl:value-of</a:t>
            </a:r>
            <a:r>
              <a:rPr lang="fr-FR" sz="2400" dirty="0"/>
              <a:t> </a:t>
            </a:r>
            <a:r>
              <a:rPr lang="fr-FR" sz="2400" dirty="0" smtClean="0"/>
              <a:t> select=</a:t>
            </a:r>
            <a:r>
              <a:rPr lang="fr-FR" sz="2400" dirty="0"/>
              <a:t>"</a:t>
            </a:r>
            <a:r>
              <a:rPr lang="fr-FR" sz="2400" dirty="0" err="1" smtClean="0"/>
              <a:t>Xpath</a:t>
            </a:r>
            <a:r>
              <a:rPr lang="fr-FR" sz="2400" dirty="0" smtClean="0"/>
              <a:t>"/&gt;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835696" y="1543402"/>
            <a:ext cx="4572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version="1.0"?&gt;</a:t>
            </a:r>
          </a:p>
          <a:p>
            <a:r>
              <a:rPr lang="fr-FR" dirty="0"/>
              <a:t> &lt;?</a:t>
            </a:r>
            <a:r>
              <a:rPr lang="fr-FR" dirty="0" err="1"/>
              <a:t>xml-stylesheet</a:t>
            </a:r>
            <a:r>
              <a:rPr lang="fr-FR" dirty="0"/>
              <a:t> </a:t>
            </a:r>
            <a:r>
              <a:rPr lang="fr-FR" dirty="0" err="1"/>
              <a:t>href</a:t>
            </a:r>
            <a:r>
              <a:rPr lang="fr-FR" dirty="0"/>
              <a:t>="fichierxsl.xsl"?&gt;</a:t>
            </a:r>
          </a:p>
          <a:p>
            <a:r>
              <a:rPr lang="fr-FR" dirty="0"/>
              <a:t> &lt;</a:t>
            </a:r>
            <a:r>
              <a:rPr lang="fr-FR" dirty="0" err="1"/>
              <a:t>demoXML</a:t>
            </a:r>
            <a:r>
              <a:rPr lang="fr-FR" dirty="0"/>
              <a:t>&gt;</a:t>
            </a:r>
          </a:p>
          <a:p>
            <a:r>
              <a:rPr lang="fr-FR" dirty="0"/>
              <a:t> &lt;message&gt;Voici du XML&lt;/message&gt;</a:t>
            </a:r>
          </a:p>
          <a:p>
            <a:r>
              <a:rPr lang="fr-FR" dirty="0"/>
              <a:t> &lt;/</a:t>
            </a:r>
            <a:r>
              <a:rPr lang="fr-FR" dirty="0" err="1"/>
              <a:t>demoXML</a:t>
            </a:r>
            <a:r>
              <a:rPr lang="fr-FR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9233" y="3356992"/>
            <a:ext cx="669674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&lt;?</a:t>
            </a:r>
            <a:r>
              <a:rPr lang="fr-FR" dirty="0" err="1"/>
              <a:t>xml</a:t>
            </a:r>
            <a:r>
              <a:rPr lang="fr-FR" dirty="0"/>
              <a:t> version="1.0"?&gt;</a:t>
            </a:r>
          </a:p>
          <a:p>
            <a:r>
              <a:rPr lang="fr-FR" dirty="0"/>
              <a:t> &lt;</a:t>
            </a:r>
            <a:r>
              <a:rPr lang="fr-FR" dirty="0" err="1"/>
              <a:t>xsl:stylesheet</a:t>
            </a:r>
            <a:r>
              <a:rPr lang="fr-FR" dirty="0"/>
              <a:t> </a:t>
            </a:r>
            <a:r>
              <a:rPr lang="fr-FR" dirty="0" err="1"/>
              <a:t>xmlns:xsl</a:t>
            </a:r>
            <a:r>
              <a:rPr lang="fr-FR" dirty="0"/>
              <a:t>="http://www.w3.org/TR/WD-xsl"&gt;</a:t>
            </a:r>
          </a:p>
          <a:p>
            <a:r>
              <a:rPr lang="fr-FR" dirty="0"/>
              <a:t> &lt;</a:t>
            </a:r>
            <a:r>
              <a:rPr lang="fr-FR" dirty="0" err="1"/>
              <a:t>xsl:template</a:t>
            </a:r>
            <a:r>
              <a:rPr lang="fr-FR" dirty="0"/>
              <a:t> match="/"&gt;</a:t>
            </a:r>
          </a:p>
          <a:p>
            <a:r>
              <a:rPr lang="fr-FR" dirty="0"/>
              <a:t> &lt;html&gt;</a:t>
            </a:r>
          </a:p>
          <a:p>
            <a:r>
              <a:rPr lang="fr-FR" dirty="0"/>
              <a:t> &lt;body&gt;</a:t>
            </a:r>
          </a:p>
          <a:p>
            <a:r>
              <a:rPr lang="fr-FR" dirty="0"/>
              <a:t> &lt;</a:t>
            </a:r>
            <a:r>
              <a:rPr lang="fr-FR" dirty="0" err="1"/>
              <a:t>xsl:value-of</a:t>
            </a:r>
            <a:r>
              <a:rPr lang="fr-FR" dirty="0"/>
              <a:t> select="</a:t>
            </a:r>
            <a:r>
              <a:rPr lang="fr-FR" dirty="0" err="1"/>
              <a:t>demoXML</a:t>
            </a:r>
            <a:r>
              <a:rPr lang="fr-FR" dirty="0"/>
              <a:t>/message"/&gt;</a:t>
            </a:r>
          </a:p>
          <a:p>
            <a:r>
              <a:rPr lang="fr-FR" dirty="0"/>
              <a:t> &lt;/body&gt;</a:t>
            </a:r>
          </a:p>
          <a:p>
            <a:r>
              <a:rPr lang="fr-FR" dirty="0"/>
              <a:t> &lt;/html&gt;</a:t>
            </a:r>
          </a:p>
          <a:p>
            <a:r>
              <a:rPr lang="fr-FR" dirty="0"/>
              <a:t> &lt;/</a:t>
            </a:r>
            <a:r>
              <a:rPr lang="fr-FR" dirty="0" err="1"/>
              <a:t>xsl:template</a:t>
            </a:r>
            <a:r>
              <a:rPr lang="fr-FR" dirty="0"/>
              <a:t>&gt;</a:t>
            </a:r>
          </a:p>
          <a:p>
            <a:r>
              <a:rPr lang="fr-FR" dirty="0"/>
              <a:t> &lt;/</a:t>
            </a:r>
            <a:r>
              <a:rPr lang="fr-FR" dirty="0" err="1"/>
              <a:t>xsl:stylesheet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620688"/>
            <a:ext cx="316631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xsl:for-each</a:t>
            </a:r>
            <a:r>
              <a:rPr lang="en-US" dirty="0" smtClean="0"/>
              <a:t>  select=“</a:t>
            </a:r>
            <a:r>
              <a:rPr lang="en-US" dirty="0" err="1" smtClean="0"/>
              <a:t>Xpath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9712" y="1124744"/>
            <a:ext cx="5472608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r>
              <a:rPr lang="en-US" dirty="0"/>
              <a:t>  &lt;</a:t>
            </a:r>
            <a:r>
              <a:rPr lang="en-US" dirty="0" err="1"/>
              <a:t>xsl:for-each</a:t>
            </a:r>
            <a:r>
              <a:rPr lang="en-US" dirty="0"/>
              <a:t>  select="compilation/mp3"&gt;</a:t>
            </a:r>
          </a:p>
          <a:p>
            <a:pPr>
              <a:lnSpc>
                <a:spcPct val="200000"/>
              </a:lnSpc>
            </a:pPr>
            <a:r>
              <a:rPr lang="en-US" dirty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&lt;td&gt;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 select="</a:t>
            </a:r>
            <a:r>
              <a:rPr lang="en-US" dirty="0" err="1"/>
              <a:t>titre</a:t>
            </a:r>
            <a:r>
              <a:rPr lang="en-US" dirty="0"/>
              <a:t>"/&gt;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&lt;/td&gt;</a:t>
            </a:r>
          </a:p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4300" y="260648"/>
            <a:ext cx="604867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/>
              <a:t>&lt;</a:t>
            </a:r>
            <a:r>
              <a:rPr lang="fr-FR" b="1" dirty="0" err="1"/>
              <a:t>xsl:sort</a:t>
            </a:r>
            <a:r>
              <a:rPr lang="fr-FR" b="1" dirty="0"/>
              <a:t> select</a:t>
            </a:r>
            <a:r>
              <a:rPr lang="fr-FR" b="1" dirty="0" smtClean="0"/>
              <a:t>=« titre" </a:t>
            </a:r>
            <a:r>
              <a:rPr lang="fr-FR" b="1" dirty="0" err="1"/>
              <a:t>order</a:t>
            </a:r>
            <a:r>
              <a:rPr lang="fr-FR" b="1" dirty="0"/>
              <a:t>="</a:t>
            </a:r>
            <a:r>
              <a:rPr lang="fr-FR" b="1" dirty="0" err="1"/>
              <a:t>descending</a:t>
            </a:r>
            <a:r>
              <a:rPr lang="fr-FR" b="1" dirty="0"/>
              <a:t>"/&gt;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b="1" dirty="0" smtClean="0"/>
              <a:t>&lt;</a:t>
            </a:r>
            <a:r>
              <a:rPr lang="fr-FR" b="1" dirty="0" err="1"/>
              <a:t>xsl:sort</a:t>
            </a:r>
            <a:r>
              <a:rPr lang="fr-FR" b="1" dirty="0"/>
              <a:t> select="titre" </a:t>
            </a:r>
            <a:r>
              <a:rPr lang="fr-FR" b="1" dirty="0" err="1"/>
              <a:t>order</a:t>
            </a:r>
            <a:r>
              <a:rPr lang="fr-FR" b="1" dirty="0"/>
              <a:t>="</a:t>
            </a:r>
            <a:r>
              <a:rPr lang="fr-FR" b="1" dirty="0" err="1"/>
              <a:t>ascending</a:t>
            </a:r>
            <a:r>
              <a:rPr lang="fr-FR" b="1" dirty="0"/>
              <a:t>"/&gt;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331640" y="1052736"/>
            <a:ext cx="7016434" cy="5554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r>
              <a:rPr lang="en-US" dirty="0"/>
              <a:t>  &lt;</a:t>
            </a:r>
            <a:r>
              <a:rPr lang="en-US" dirty="0" err="1"/>
              <a:t>xsl:for-each</a:t>
            </a:r>
            <a:r>
              <a:rPr lang="en-US" dirty="0"/>
              <a:t>  select="</a:t>
            </a:r>
            <a:r>
              <a:rPr lang="en-US" dirty="0" smtClean="0"/>
              <a:t>compilation/mp3"  &gt;</a:t>
            </a:r>
          </a:p>
          <a:p>
            <a:pPr>
              <a:lnSpc>
                <a:spcPct val="200000"/>
              </a:lnSpc>
            </a:pPr>
            <a:r>
              <a:rPr lang="fr-FR" b="1" dirty="0"/>
              <a:t>&lt;</a:t>
            </a:r>
            <a:r>
              <a:rPr lang="fr-FR" b="1" dirty="0" err="1"/>
              <a:t>xsl:sort</a:t>
            </a:r>
            <a:r>
              <a:rPr lang="fr-FR" b="1" dirty="0"/>
              <a:t> select="titre" </a:t>
            </a:r>
            <a:r>
              <a:rPr lang="fr-FR" b="1" dirty="0" err="1"/>
              <a:t>order</a:t>
            </a:r>
            <a:r>
              <a:rPr lang="fr-FR" b="1" dirty="0"/>
              <a:t>="</a:t>
            </a:r>
            <a:r>
              <a:rPr lang="fr-FR" b="1" dirty="0" err="1"/>
              <a:t>ascending</a:t>
            </a:r>
            <a:r>
              <a:rPr lang="fr-FR" b="1" dirty="0"/>
              <a:t>"/&gt;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&lt;td&gt;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 select="</a:t>
            </a:r>
            <a:r>
              <a:rPr lang="en-US" dirty="0" err="1"/>
              <a:t>titre</a:t>
            </a:r>
            <a:r>
              <a:rPr lang="en-US" dirty="0"/>
              <a:t>"/&gt;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&lt;/td&gt;</a:t>
            </a:r>
          </a:p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548680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XPath</a:t>
            </a:r>
            <a:r>
              <a:rPr lang="fr-FR" dirty="0" smtClean="0"/>
              <a:t> spécifie sept types de nœuds pouvant être générés par l'exécution de l'expression </a:t>
            </a:r>
            <a:r>
              <a:rPr lang="fr-FR" dirty="0" err="1" smtClean="0"/>
              <a:t>Xpath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1412776"/>
            <a:ext cx="460851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60648"/>
            <a:ext cx="16837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/>
              <a:t>Filtrage en </a:t>
            </a:r>
            <a:r>
              <a:rPr lang="fr-FR" b="1" dirty="0" err="1" smtClean="0"/>
              <a:t>xsl</a:t>
            </a:r>
            <a:endParaRPr lang="fr-FR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283368" y="652065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53" y="1237402"/>
            <a:ext cx="2619375" cy="37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29964" y="190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Extraire les livres dont le nom de l'auteur est Christie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515" y="3718290"/>
            <a:ext cx="4572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xsl:for-each</a:t>
            </a:r>
            <a:r>
              <a:rPr lang="fr-FR" dirty="0"/>
              <a:t> select="</a:t>
            </a:r>
            <a:r>
              <a:rPr lang="fr-FR" dirty="0" err="1" smtClean="0"/>
              <a:t>bibliotheque</a:t>
            </a:r>
            <a:r>
              <a:rPr lang="fr-FR" dirty="0" smtClean="0"/>
              <a:t>/livre/auteur[nom!=</a:t>
            </a:r>
            <a:r>
              <a:rPr lang="fr-FR" dirty="0"/>
              <a:t>'Christie']"&gt;</a:t>
            </a:r>
          </a:p>
          <a:p>
            <a:r>
              <a:rPr lang="fr-FR" dirty="0"/>
              <a:t>&lt;</a:t>
            </a:r>
            <a:r>
              <a:rPr lang="fr-FR" dirty="0" err="1"/>
              <a:t>xsl:value-of</a:t>
            </a:r>
            <a:r>
              <a:rPr lang="fr-FR" dirty="0"/>
              <a:t> select="</a:t>
            </a:r>
            <a:r>
              <a:rPr lang="fr-FR" dirty="0" err="1"/>
              <a:t>prenom</a:t>
            </a:r>
            <a:r>
              <a:rPr lang="fr-FR" dirty="0"/>
              <a:t>"/&gt;&lt;</a:t>
            </a:r>
            <a:r>
              <a:rPr lang="fr-FR" dirty="0" err="1"/>
              <a:t>br</a:t>
            </a:r>
            <a:r>
              <a:rPr lang="fr-FR" dirty="0"/>
              <a:t>/&gt;</a:t>
            </a:r>
          </a:p>
          <a:p>
            <a:r>
              <a:rPr lang="fr-FR" dirty="0"/>
              <a:t>&lt;/</a:t>
            </a:r>
            <a:r>
              <a:rPr lang="fr-FR" dirty="0" err="1"/>
              <a:t>xsl:for-each</a:t>
            </a:r>
            <a:r>
              <a:rPr lang="fr-FR" dirty="0"/>
              <a:t>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36087" y="263691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TP2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29786" y="30449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Extraire les livres dont le nom de l'auteur est différent de Christie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809" y="1021397"/>
            <a:ext cx="45720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xsl:for-each</a:t>
            </a:r>
            <a:r>
              <a:rPr lang="fr-FR" dirty="0"/>
              <a:t> select="</a:t>
            </a:r>
            <a:r>
              <a:rPr lang="fr-FR" dirty="0" err="1"/>
              <a:t>bibliotheque</a:t>
            </a:r>
            <a:r>
              <a:rPr lang="fr-FR" dirty="0"/>
              <a:t>/livre/auteur[nom='Christie']"&gt;</a:t>
            </a:r>
          </a:p>
          <a:p>
            <a:r>
              <a:rPr lang="fr-FR" dirty="0"/>
              <a:t>&lt;</a:t>
            </a:r>
            <a:r>
              <a:rPr lang="fr-FR" dirty="0" err="1"/>
              <a:t>xsl:value-of</a:t>
            </a:r>
            <a:r>
              <a:rPr lang="fr-FR" dirty="0"/>
              <a:t> select="</a:t>
            </a:r>
            <a:r>
              <a:rPr lang="fr-FR" dirty="0" err="1"/>
              <a:t>prenom</a:t>
            </a:r>
            <a:r>
              <a:rPr lang="fr-FR" dirty="0"/>
              <a:t>"/&gt;&lt;</a:t>
            </a:r>
            <a:r>
              <a:rPr lang="fr-FR" dirty="0" err="1"/>
              <a:t>br</a:t>
            </a:r>
            <a:r>
              <a:rPr lang="fr-FR" dirty="0"/>
              <a:t>/&gt;</a:t>
            </a:r>
          </a:p>
          <a:p>
            <a:r>
              <a:rPr lang="fr-FR" dirty="0"/>
              <a:t>&lt;/</a:t>
            </a:r>
            <a:r>
              <a:rPr lang="fr-FR" dirty="0" err="1"/>
              <a:t>xsl:for-each</a:t>
            </a:r>
            <a:r>
              <a:rPr lang="fr-FR" dirty="0"/>
              <a:t>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32400" y="5440408"/>
            <a:ext cx="5447911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chemeClr val="bg1"/>
                </a:solidFill>
              </a:rPr>
              <a:t>&lt;</a:t>
            </a:r>
            <a:r>
              <a:rPr lang="fr-FR" altLang="fr-FR" dirty="0" err="1">
                <a:solidFill>
                  <a:schemeClr val="bg1"/>
                </a:solidFill>
              </a:rPr>
              <a:t>xsl:for-each</a:t>
            </a:r>
            <a:r>
              <a:rPr lang="fr-FR" altLang="fr-FR" dirty="0">
                <a:solidFill>
                  <a:schemeClr val="bg1"/>
                </a:solidFill>
              </a:rPr>
              <a:t> select="</a:t>
            </a:r>
            <a:r>
              <a:rPr lang="fr-FR" altLang="fr-FR" dirty="0" err="1">
                <a:solidFill>
                  <a:schemeClr val="bg1"/>
                </a:solidFill>
              </a:rPr>
              <a:t>bibliotheque</a:t>
            </a:r>
            <a:r>
              <a:rPr lang="fr-FR" altLang="fr-FR" dirty="0">
                <a:solidFill>
                  <a:schemeClr val="bg1"/>
                </a:solidFill>
              </a:rPr>
              <a:t>/livre[@type='policier']"&gt;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chemeClr val="bg1"/>
                </a:solidFill>
              </a:rPr>
              <a:t/>
            </a:r>
            <a:br>
              <a:rPr lang="fr-FR" altLang="fr-FR" dirty="0">
                <a:solidFill>
                  <a:schemeClr val="bg1"/>
                </a:solidFill>
              </a:rPr>
            </a:br>
            <a:endParaRPr lang="fr-FR" alt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476672"/>
            <a:ext cx="398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 les titres des livres de </a:t>
            </a:r>
            <a:r>
              <a:rPr lang="fr-FR" dirty="0" err="1" smtClean="0"/>
              <a:t>christie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931338" y="873822"/>
            <a:ext cx="702503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xsl:for-each</a:t>
            </a:r>
            <a:r>
              <a:rPr lang="fr-FR" dirty="0"/>
              <a:t> select="</a:t>
            </a:r>
            <a:r>
              <a:rPr lang="fr-FR" dirty="0" err="1"/>
              <a:t>bibliotheque</a:t>
            </a:r>
            <a:r>
              <a:rPr lang="fr-FR" dirty="0"/>
              <a:t>/livre[auteur/nom='Christie']"&gt;</a:t>
            </a:r>
          </a:p>
          <a:p>
            <a:r>
              <a:rPr lang="fr-FR" dirty="0"/>
              <a:t>&lt;</a:t>
            </a:r>
            <a:r>
              <a:rPr lang="fr-FR" dirty="0" err="1"/>
              <a:t>xsl:value-of</a:t>
            </a:r>
            <a:r>
              <a:rPr lang="fr-FR" dirty="0"/>
              <a:t> select="titre"/&gt;&lt;</a:t>
            </a:r>
            <a:r>
              <a:rPr lang="fr-FR" dirty="0" err="1"/>
              <a:t>br</a:t>
            </a:r>
            <a:r>
              <a:rPr lang="fr-FR" dirty="0"/>
              <a:t>/&gt;</a:t>
            </a:r>
          </a:p>
          <a:p>
            <a:r>
              <a:rPr lang="fr-FR" dirty="0"/>
              <a:t> &lt;/</a:t>
            </a:r>
            <a:r>
              <a:rPr lang="fr-FR" dirty="0" err="1"/>
              <a:t>xsl:for-each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92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36712"/>
            <a:ext cx="389572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544" y="323567"/>
            <a:ext cx="10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565648" y="117613"/>
            <a:ext cx="433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 la liste des MP3 de la compilation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43" y="517322"/>
            <a:ext cx="41830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521" y="1844824"/>
            <a:ext cx="30861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847176" y="3095672"/>
            <a:ext cx="35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Afficher les infos du premier MP3 </a:t>
            </a:r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65" y="3465004"/>
            <a:ext cx="421196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44" y="4869160"/>
            <a:ext cx="2676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4968191" y="5202535"/>
            <a:ext cx="35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Afficher les infos du  dernier MP3 </a:t>
            </a:r>
            <a:endParaRPr lang="fr-F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98" y="5535929"/>
            <a:ext cx="3716146" cy="111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3608" y="548680"/>
            <a:ext cx="484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Afficher le nombre de MP3 dans la compilation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63688" y="9180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xsl:value-of</a:t>
            </a:r>
            <a:r>
              <a:rPr lang="fr-FR" dirty="0"/>
              <a:t> select="count(compilation/mp3)"/&gt;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3609" y="184482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ajouter une chaine de caractères dans </a:t>
            </a:r>
            <a:r>
              <a:rPr lang="fr-FR" dirty="0" err="1" smtClean="0"/>
              <a:t>xsl</a:t>
            </a:r>
            <a:r>
              <a:rPr lang="fr-FR" dirty="0" smtClean="0"/>
              <a:t> en utilise :</a:t>
            </a:r>
          </a:p>
          <a:p>
            <a:endParaRPr lang="fr-FR" dirty="0"/>
          </a:p>
          <a:p>
            <a:r>
              <a:rPr lang="fr-FR" dirty="0" smtClean="0"/>
              <a:t>&lt;</a:t>
            </a:r>
            <a:r>
              <a:rPr lang="fr-FR" dirty="0" err="1" smtClean="0"/>
              <a:t>xsl:text</a:t>
            </a:r>
            <a:r>
              <a:rPr lang="fr-FR" dirty="0" smtClean="0"/>
              <a:t>&gt; &lt;/</a:t>
            </a:r>
            <a:r>
              <a:rPr lang="fr-FR" dirty="0" err="1" smtClean="0"/>
              <a:t>xsl:text</a:t>
            </a:r>
            <a:r>
              <a:rPr lang="fr-FR" dirty="0"/>
              <a:t>&gt;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5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332656"/>
            <a:ext cx="6495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xsl:if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691680" y="76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permet d'exécuter ou non certaines parties du code.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55" y="1411035"/>
            <a:ext cx="478869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32" y="2996952"/>
            <a:ext cx="650594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115616" y="2564904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3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0466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xsl:choose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40922" y="836712"/>
            <a:ext cx="6299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fonction </a:t>
            </a:r>
            <a:r>
              <a:rPr lang="fr-FR" dirty="0" err="1"/>
              <a:t>xsl:choose</a:t>
            </a:r>
            <a:r>
              <a:rPr lang="fr-FR" dirty="0"/>
              <a:t> permet d'exécuter différents codes selon différentes conditions.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5328"/>
            <a:ext cx="7632848" cy="459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936" y="846004"/>
            <a:ext cx="2628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Fonction sans paramètre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476672"/>
            <a:ext cx="21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fonctions en </a:t>
            </a:r>
            <a:r>
              <a:rPr lang="fr-FR" dirty="0" err="1" smtClean="0"/>
              <a:t>xsl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41816" y="1268760"/>
            <a:ext cx="6646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déclarer une fonction, on utilise la fonction </a:t>
            </a:r>
            <a:r>
              <a:rPr lang="fr-FR" dirty="0" err="1">
                <a:solidFill>
                  <a:srgbClr val="FFC000"/>
                </a:solidFill>
              </a:rPr>
              <a:t>xsl:template</a:t>
            </a:r>
            <a:r>
              <a:rPr lang="fr-FR" dirty="0">
                <a:solidFill>
                  <a:srgbClr val="FFC000"/>
                </a:solidFill>
              </a:rPr>
              <a:t>.</a:t>
            </a:r>
            <a:r>
              <a:rPr lang="fr-FR" dirty="0"/>
              <a:t> Exemple 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54" y="2014538"/>
            <a:ext cx="5757098" cy="155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9332" y="3573016"/>
            <a:ext cx="6165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appeler la fonction, on utilise </a:t>
            </a:r>
            <a:r>
              <a:rPr lang="fr-FR" dirty="0" err="1"/>
              <a:t>xsl:call-template</a:t>
            </a:r>
            <a:r>
              <a:rPr lang="fr-FR" dirty="0"/>
              <a:t> 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89" y="4149080"/>
            <a:ext cx="5457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04664"/>
            <a:ext cx="2716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Fonction avec paramètres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9672" y="778043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déclarer des paramètres, on utilise </a:t>
            </a:r>
            <a:r>
              <a:rPr lang="fr-FR" dirty="0" err="1"/>
              <a:t>xsl:param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91276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9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451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Appel de la fonction avec </a:t>
            </a:r>
            <a:r>
              <a:rPr lang="fr-FR" dirty="0" err="1"/>
              <a:t>xsl:call-template</a:t>
            </a:r>
            <a:r>
              <a:rPr lang="fr-FR" dirty="0"/>
              <a:t> 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16374"/>
            <a:ext cx="6048672" cy="39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6632"/>
            <a:ext cx="61206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332656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Exercice: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442742"/>
            <a:ext cx="275448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3667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7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532584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La syntaxe de </a:t>
            </a:r>
            <a:r>
              <a:rPr lang="fr-FR" dirty="0" err="1" smtClean="0">
                <a:solidFill>
                  <a:srgbClr val="FFC000"/>
                </a:solidFill>
              </a:rPr>
              <a:t>Xpath</a:t>
            </a:r>
            <a:r>
              <a:rPr lang="fr-FR" dirty="0" smtClean="0">
                <a:solidFill>
                  <a:srgbClr val="FFC000"/>
                </a:solidFill>
              </a:rPr>
              <a:t>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51720" y="88854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/</a:t>
            </a:r>
            <a:r>
              <a:rPr lang="fr-FR" dirty="0" err="1" smtClean="0"/>
              <a:t>Catalog</a:t>
            </a:r>
            <a:r>
              <a:rPr lang="fr-FR" dirty="0" smtClean="0"/>
              <a:t>/album/</a:t>
            </a:r>
            <a:r>
              <a:rPr lang="fr-FR" dirty="0" err="1" smtClean="0"/>
              <a:t>track</a:t>
            </a:r>
            <a:r>
              <a:rPr lang="fr-FR" dirty="0" smtClean="0"/>
              <a:t>[4]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/</a:t>
            </a:r>
            <a:r>
              <a:rPr lang="fr-FR" dirty="0" err="1" smtClean="0"/>
              <a:t>Catalog</a:t>
            </a:r>
            <a:r>
              <a:rPr lang="fr-FR" dirty="0" smtClean="0"/>
              <a:t>/album[2]/</a:t>
            </a:r>
            <a:r>
              <a:rPr lang="fr-FR" dirty="0" err="1" smtClean="0"/>
              <a:t>track</a:t>
            </a:r>
            <a:r>
              <a:rPr lang="fr-FR" dirty="0" smtClean="0"/>
              <a:t>[4</a:t>
            </a:r>
            <a:r>
              <a:rPr lang="fr-FR" dirty="0"/>
              <a:t>]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5" y="1772816"/>
            <a:ext cx="799288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3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19672" y="2204864"/>
            <a:ext cx="554461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476672"/>
            <a:ext cx="463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Les nœuds(</a:t>
            </a:r>
            <a:r>
              <a:rPr lang="fr-FR" dirty="0" err="1" smtClean="0">
                <a:solidFill>
                  <a:srgbClr val="FFC000"/>
                </a:solidFill>
              </a:rPr>
              <a:t>Nodes</a:t>
            </a:r>
            <a:r>
              <a:rPr lang="fr-FR" dirty="0" smtClean="0">
                <a:solidFill>
                  <a:srgbClr val="FFC000"/>
                </a:solidFill>
              </a:rPr>
              <a:t>) d’une expression </a:t>
            </a:r>
            <a:r>
              <a:rPr lang="fr-FR" dirty="0" err="1" smtClean="0">
                <a:solidFill>
                  <a:srgbClr val="FFC000"/>
                </a:solidFill>
              </a:rPr>
              <a:t>Xapath</a:t>
            </a:r>
            <a:r>
              <a:rPr lang="fr-FR" dirty="0" smtClean="0">
                <a:solidFill>
                  <a:srgbClr val="FFC000"/>
                </a:solidFill>
              </a:rPr>
              <a:t> 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802" y="1052736"/>
            <a:ext cx="8388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Parent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256584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79712" y="3212976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l'élément </a:t>
            </a:r>
            <a:r>
              <a:rPr lang="fr-FR" dirty="0" smtClean="0"/>
              <a:t>messages  </a:t>
            </a:r>
            <a:r>
              <a:rPr lang="fr-FR" dirty="0"/>
              <a:t>est le parent du </a:t>
            </a:r>
            <a:r>
              <a:rPr lang="fr-FR" dirty="0" smtClean="0">
                <a:solidFill>
                  <a:schemeClr val="bg1"/>
                </a:solidFill>
              </a:rPr>
              <a:t>message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l'élément </a:t>
            </a:r>
            <a:r>
              <a:rPr lang="fr-FR" dirty="0" smtClean="0"/>
              <a:t>message  </a:t>
            </a:r>
            <a:r>
              <a:rPr lang="fr-FR" dirty="0"/>
              <a:t>est le parent</a:t>
            </a:r>
            <a:r>
              <a:rPr lang="fr-FR" dirty="0" smtClean="0"/>
              <a:t>  de </a:t>
            </a:r>
            <a:r>
              <a:rPr lang="fr-FR" dirty="0" err="1" smtClean="0">
                <a:solidFill>
                  <a:schemeClr val="bg1"/>
                </a:solidFill>
              </a:rPr>
              <a:t>dest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764704"/>
            <a:ext cx="105971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Children</a:t>
            </a:r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85" y="1103878"/>
            <a:ext cx="52565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6388" y="3532366"/>
            <a:ext cx="9701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Siblings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37" y="4175973"/>
            <a:ext cx="52565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97336" y="6083122"/>
            <a:ext cx="3681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nœuds qui ont le même parent.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31314" y="2996952"/>
            <a:ext cx="546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C’est un élément enfant d’une élément XML: message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404664"/>
            <a:ext cx="11642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err="1"/>
              <a:t>Ancestors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907704" y="836712"/>
            <a:ext cx="438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Un parent de </a:t>
            </a:r>
            <a:r>
              <a:rPr lang="fr-FR" dirty="0" err="1"/>
              <a:t>noeud</a:t>
            </a:r>
            <a:r>
              <a:rPr lang="fr-FR" dirty="0"/>
              <a:t>, parent de parent,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3665" y="31875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les ancêtres de l'élément </a:t>
            </a:r>
            <a:r>
              <a:rPr lang="fr-FR" dirty="0" smtClean="0"/>
              <a:t> </a:t>
            </a:r>
            <a:r>
              <a:rPr lang="fr-FR" dirty="0" err="1" smtClean="0"/>
              <a:t>dest</a:t>
            </a:r>
            <a:r>
              <a:rPr lang="fr-FR" dirty="0" smtClean="0"/>
              <a:t> </a:t>
            </a:r>
            <a:r>
              <a:rPr lang="fr-FR" dirty="0"/>
              <a:t>sont l'élément </a:t>
            </a:r>
            <a:r>
              <a:rPr lang="fr-FR" dirty="0" smtClean="0"/>
              <a:t>message et messages.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73" y="1340768"/>
            <a:ext cx="525658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6035" y="3833836"/>
            <a:ext cx="14593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/>
              <a:t>Descendants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7836" y="4203168"/>
            <a:ext cx="5820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enfants d'un </a:t>
            </a:r>
            <a:r>
              <a:rPr lang="fr-FR" dirty="0" err="1"/>
              <a:t>noeud</a:t>
            </a:r>
            <a:r>
              <a:rPr lang="fr-FR" dirty="0"/>
              <a:t>, les enfants des enfants, etc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descendants de messages sont </a:t>
            </a:r>
            <a:r>
              <a:rPr lang="fr-FR" dirty="0" err="1" smtClean="0"/>
              <a:t>message,dest</a:t>
            </a:r>
            <a:r>
              <a:rPr lang="fr-FR" dirty="0" smtClean="0"/>
              <a:t> et contenu.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76672"/>
            <a:ext cx="420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Comment définir une expression </a:t>
            </a:r>
            <a:r>
              <a:rPr lang="fr-FR" dirty="0" err="1" smtClean="0">
                <a:solidFill>
                  <a:srgbClr val="FFC000"/>
                </a:solidFill>
              </a:rPr>
              <a:t>Xpath</a:t>
            </a:r>
            <a:r>
              <a:rPr lang="fr-FR" dirty="0" smtClean="0">
                <a:solidFill>
                  <a:srgbClr val="FFC000"/>
                </a:solidFill>
              </a:rPr>
              <a:t>: 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3"/>
            <a:ext cx="8136904" cy="510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5" y="305859"/>
            <a:ext cx="518457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20269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Exemples 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02358" y="486306"/>
            <a:ext cx="235256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/ Catalogue / Album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7469" y="1212267"/>
            <a:ext cx="16490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//Album/</a:t>
            </a:r>
            <a:r>
              <a:rPr lang="fr-FR" dirty="0" err="1" smtClean="0">
                <a:solidFill>
                  <a:srgbClr val="FFC000"/>
                </a:solidFill>
              </a:rPr>
              <a:t>track</a:t>
            </a:r>
            <a:endParaRPr lang="fr-FR" dirty="0" smtClean="0">
              <a:solidFill>
                <a:srgbClr val="FFC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52498" y="855638"/>
            <a:ext cx="325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Parcourir les </a:t>
            </a:r>
            <a:r>
              <a:rPr lang="fr-FR" dirty="0" err="1" smtClean="0"/>
              <a:t>tracks</a:t>
            </a:r>
            <a:r>
              <a:rPr lang="fr-FR" dirty="0" smtClean="0"/>
              <a:t> des albums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52498" y="124414"/>
            <a:ext cx="352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Parcourir les albums du catalogue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06366" y="1569566"/>
            <a:ext cx="374441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/>
              <a:t>Pour  parcourir tous les éléments d’u autre élément on utilise : </a:t>
            </a:r>
          </a:p>
          <a:p>
            <a:r>
              <a:rPr lang="fr-FR" dirty="0"/>
              <a:t>	</a:t>
            </a:r>
            <a:r>
              <a:rPr lang="fr-FR" dirty="0" smtClean="0">
                <a:solidFill>
                  <a:srgbClr val="FFC000"/>
                </a:solidFill>
              </a:rPr>
              <a:t>//*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53624" y="2515521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Parcours des attributs des  éléments XML: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5365371" y="3302866"/>
            <a:ext cx="32358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/ Catalogue / Album/@</a:t>
            </a:r>
            <a:r>
              <a:rPr lang="fr-FR" b="1" dirty="0" err="1" smtClean="0">
                <a:solidFill>
                  <a:srgbClr val="FFC000"/>
                </a:solidFill>
              </a:rPr>
              <a:t>artist</a:t>
            </a:r>
            <a:endParaRPr lang="fr-FR" b="1" dirty="0" smtClean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5635" y="3672198"/>
            <a:ext cx="3885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Sélectionner tous les albums de Kings Of </a:t>
            </a:r>
            <a:r>
              <a:rPr lang="fr-FR" dirty="0" err="1" smtClean="0"/>
              <a:t>Leon</a:t>
            </a:r>
            <a:r>
              <a:rPr lang="fr-FR" dirty="0" smtClean="0"/>
              <a:t>: 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99642" y="4470846"/>
            <a:ext cx="390836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/ Catalogue / Album [@ artist = "Kings Of Leon"]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7251" y="5145269"/>
            <a:ext cx="5208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Sélectionnez toutes les pistes de tous les albums de Kings Of </a:t>
            </a:r>
            <a:r>
              <a:rPr lang="fr-FR" dirty="0" err="1" smtClean="0"/>
              <a:t>Leon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7251" y="5784780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smtClean="0"/>
              <a:t>/ Catalogue / Album [@ artist = "Kings Of Leon"] / </a:t>
            </a:r>
            <a:r>
              <a:rPr lang="en-US" b="1" dirty="0" err="1" smtClean="0"/>
              <a:t>Piste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4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</TotalTime>
  <Words>1301</Words>
  <Application>Microsoft Office PowerPoint</Application>
  <PresentationFormat>Affichage à l'écran (4:3)</PresentationFormat>
  <Paragraphs>243</Paragraphs>
  <Slides>40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OFPPT</dc:creator>
  <cp:lastModifiedBy>OFPPT</cp:lastModifiedBy>
  <cp:revision>51</cp:revision>
  <dcterms:created xsi:type="dcterms:W3CDTF">2019-01-06T14:37:26Z</dcterms:created>
  <dcterms:modified xsi:type="dcterms:W3CDTF">2019-01-06T20:26:19Z</dcterms:modified>
</cp:coreProperties>
</file>