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7" r:id="rId4"/>
    <p:sldId id="284" r:id="rId5"/>
    <p:sldId id="285" r:id="rId6"/>
    <p:sldId id="286" r:id="rId7"/>
    <p:sldId id="288" r:id="rId8"/>
    <p:sldId id="289" r:id="rId9"/>
    <p:sldId id="29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67" r:id="rId18"/>
    <p:sldId id="271" r:id="rId19"/>
    <p:sldId id="270" r:id="rId20"/>
    <p:sldId id="26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8119F8-0586-41A4-B51F-F85F03C0B226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5C0214-8867-4510-9F21-87D4AD908700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microservices.techtarget.com/definition/XSD-XML-Schema-Defini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miabderrahman/Examen_ofppt/blob/master/EFF%20TH%202018%20Correction.pdf" TargetMode="External"/><Relationship Id="rId2" Type="http://schemas.openxmlformats.org/officeDocument/2006/relationships/hyperlink" Target="https://github.com/amimiabderrahman/Examen_ofppt/blob/master/EFF%20TH%202018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2060848"/>
            <a:ext cx="59111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/>
              <a:t>XSD</a:t>
            </a:r>
          </a:p>
          <a:p>
            <a:pPr algn="ctr"/>
            <a:r>
              <a:rPr lang="en-US" sz="4000" u="sng" dirty="0" smtClean="0">
                <a:solidFill>
                  <a:schemeClr val="bg1"/>
                </a:solidFill>
                <a:hlinkClick r:id="rId2"/>
              </a:rPr>
              <a:t>(</a:t>
            </a:r>
            <a:r>
              <a:rPr lang="en-US" sz="4000" u="sng" dirty="0">
                <a:solidFill>
                  <a:schemeClr val="bg1"/>
                </a:solidFill>
                <a:hlinkClick r:id="rId2"/>
              </a:rPr>
              <a:t>XML Schema Definition)</a:t>
            </a:r>
          </a:p>
          <a:p>
            <a:pPr algn="ctr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8003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11560" y="480290"/>
            <a:ext cx="667407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Déclaration d’un élément complexe ou séquence d’éléments: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19867" y="1079683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35" y="1449015"/>
            <a:ext cx="5943600" cy="195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42315" y="3501008"/>
            <a:ext cx="530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Déclaration d’un </a:t>
            </a:r>
            <a:r>
              <a:rPr lang="fr-FR" b="1" dirty="0"/>
              <a:t>élément </a:t>
            </a:r>
            <a:r>
              <a:rPr lang="fr-FR" b="1" dirty="0" smtClean="0"/>
              <a:t>complexe et son type:</a:t>
            </a:r>
            <a:endParaRPr lang="fr-FR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77" y="4005064"/>
            <a:ext cx="598035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43608" y="330803"/>
            <a:ext cx="57083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La séquence et Les occurrences d’un élément complexe: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34143" y="70388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séquence définit les éléments XML contenu dans un autre élément XML:</a:t>
            </a:r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43" y="1124744"/>
            <a:ext cx="545782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46" y="4005064"/>
            <a:ext cx="5489122" cy="26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75656" y="54868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séquence définit le nombre d’occurrence d’un élément XML dans le document XML.</a:t>
            </a:r>
            <a:endParaRPr lang="fr-F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43" y="1195011"/>
            <a:ext cx="545782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46" y="4005064"/>
            <a:ext cx="5489122" cy="26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90" y="1124744"/>
            <a:ext cx="6192688" cy="241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524790" y="463817"/>
            <a:ext cx="587500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L’occurrence min et l’occurrence max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791" y="4077072"/>
            <a:ext cx="72236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un élément complexe le nombre d’occurrence d’un élément simple est par défaut :</a:t>
            </a:r>
          </a:p>
          <a:p>
            <a:endParaRPr lang="fr-FR" dirty="0"/>
          </a:p>
          <a:p>
            <a:pPr algn="ctr"/>
            <a:r>
              <a:rPr lang="fr-FR" sz="3200" dirty="0" err="1" smtClean="0">
                <a:solidFill>
                  <a:schemeClr val="bg1"/>
                </a:solidFill>
              </a:rPr>
              <a:t>MinOccurs</a:t>
            </a:r>
            <a:r>
              <a:rPr lang="fr-FR" sz="3200" dirty="0" smtClean="0">
                <a:solidFill>
                  <a:schemeClr val="bg1"/>
                </a:solidFill>
              </a:rPr>
              <a:t>=1, et </a:t>
            </a:r>
            <a:r>
              <a:rPr lang="fr-FR" sz="3200" dirty="0" err="1" smtClean="0">
                <a:solidFill>
                  <a:schemeClr val="bg1"/>
                </a:solidFill>
              </a:rPr>
              <a:t>MaxOccurs</a:t>
            </a:r>
            <a:r>
              <a:rPr lang="fr-FR" sz="3200" dirty="0" smtClean="0">
                <a:solidFill>
                  <a:schemeClr val="bg1"/>
                </a:solidFill>
              </a:rPr>
              <a:t>=1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8954" y="116632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0" y="481632"/>
            <a:ext cx="8568952" cy="634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18864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Réponse:</a:t>
            </a:r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9980"/>
            <a:ext cx="8352928" cy="61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37874"/>
            <a:ext cx="51407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Déclaration des attributs dans un Document XSD: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10431" y="1052736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43608" y="1700808"/>
            <a:ext cx="76328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/>
              <a:t>&lt;personne sexe="masculin"&gt;Robert </a:t>
            </a:r>
            <a:r>
              <a:rPr lang="fr-FR" sz="2400" dirty="0" smtClean="0"/>
              <a:t>Rachid&lt;/</a:t>
            </a:r>
            <a:r>
              <a:rPr lang="fr-FR" sz="2400" dirty="0"/>
              <a:t>personne&gt;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43608" y="2564903"/>
            <a:ext cx="7560840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&lt;</a:t>
            </a:r>
            <a:r>
              <a:rPr lang="fr-FR" sz="2400" dirty="0" err="1" smtClean="0"/>
              <a:t>xsd:element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r>
              <a:rPr lang="fr-FR" sz="2400" dirty="0" smtClean="0"/>
              <a:t>=</a:t>
            </a:r>
            <a:r>
              <a:rPr lang="fr-FR" sz="2400" dirty="0" smtClean="0">
                <a:solidFill>
                  <a:schemeClr val="tx1"/>
                </a:solidFill>
              </a:rPr>
              <a:t>"</a:t>
            </a:r>
            <a:r>
              <a:rPr lang="fr-FR" sz="2400" dirty="0" smtClean="0"/>
              <a:t>personnes</a:t>
            </a:r>
            <a:r>
              <a:rPr lang="fr-FR" sz="24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fr-FR" sz="2400" dirty="0" smtClean="0"/>
              <a:t>&lt;</a:t>
            </a:r>
            <a:r>
              <a:rPr lang="fr-FR" sz="2400" dirty="0" err="1" smtClean="0"/>
              <a:t>xsd</a:t>
            </a:r>
            <a:r>
              <a:rPr lang="fr-FR" sz="2400" dirty="0" smtClean="0"/>
              <a:t>: </a:t>
            </a:r>
            <a:r>
              <a:rPr lang="fr-FR" sz="2400" dirty="0" err="1" smtClean="0"/>
              <a:t>complexeType</a:t>
            </a:r>
            <a:r>
              <a:rPr lang="fr-FR" sz="2400" dirty="0" smtClean="0"/>
              <a:t>&gt;</a:t>
            </a:r>
          </a:p>
          <a:p>
            <a:endParaRPr lang="fr-FR" sz="2400" dirty="0" smtClean="0"/>
          </a:p>
          <a:p>
            <a:r>
              <a:rPr lang="fr-FR" sz="2800" dirty="0" smtClean="0">
                <a:solidFill>
                  <a:schemeClr val="tx1"/>
                </a:solidFill>
              </a:rPr>
              <a:t>&lt;</a:t>
            </a:r>
            <a:r>
              <a:rPr lang="fr-FR" sz="2800" dirty="0" err="1" smtClean="0">
                <a:solidFill>
                  <a:schemeClr val="tx1"/>
                </a:solidFill>
              </a:rPr>
              <a:t>xsd:attribut</a:t>
            </a:r>
            <a:r>
              <a:rPr lang="fr-FR" sz="2800" dirty="0" smtClean="0">
                <a:solidFill>
                  <a:schemeClr val="tx1"/>
                </a:solidFill>
              </a:rPr>
              <a:t> </a:t>
            </a:r>
            <a:r>
              <a:rPr lang="fr-FR" sz="2800" dirty="0" err="1" smtClean="0">
                <a:solidFill>
                  <a:schemeClr val="tx1"/>
                </a:solidFill>
              </a:rPr>
              <a:t>name</a:t>
            </a:r>
            <a:r>
              <a:rPr lang="fr-FR" sz="2800" dirty="0" smtClean="0">
                <a:solidFill>
                  <a:schemeClr val="tx1"/>
                </a:solidFill>
              </a:rPr>
              <a:t>="sexe" type="</a:t>
            </a:r>
            <a:r>
              <a:rPr lang="fr-FR" sz="2800" dirty="0" err="1" smtClean="0">
                <a:solidFill>
                  <a:schemeClr val="tx1"/>
                </a:solidFill>
              </a:rPr>
              <a:t>xsd:string</a:t>
            </a:r>
            <a:r>
              <a:rPr lang="fr-FR" sz="2800" dirty="0" smtClean="0">
                <a:solidFill>
                  <a:schemeClr val="tx1"/>
                </a:solidFill>
              </a:rPr>
              <a:t>" /&gt;</a:t>
            </a:r>
          </a:p>
          <a:p>
            <a:endParaRPr lang="fr-FR" sz="2400" dirty="0"/>
          </a:p>
          <a:p>
            <a:r>
              <a:rPr lang="fr-FR" sz="2400" dirty="0" smtClean="0"/>
              <a:t>&lt;/</a:t>
            </a:r>
            <a:r>
              <a:rPr lang="fr-FR" sz="2400" dirty="0" err="1" smtClean="0"/>
              <a:t>xsd</a:t>
            </a:r>
            <a:r>
              <a:rPr lang="fr-FR" sz="2400" dirty="0" smtClean="0"/>
              <a:t>: </a:t>
            </a:r>
            <a:r>
              <a:rPr lang="fr-FR" sz="2400" dirty="0" err="1" smtClean="0"/>
              <a:t>complexeType</a:t>
            </a:r>
            <a:r>
              <a:rPr lang="fr-FR" sz="2400" dirty="0" smtClean="0"/>
              <a:t>&gt;</a:t>
            </a:r>
          </a:p>
          <a:p>
            <a:r>
              <a:rPr lang="fr-FR" sz="2400" dirty="0" smtClean="0"/>
              <a:t>&lt;/</a:t>
            </a:r>
            <a:r>
              <a:rPr lang="fr-FR" sz="2400" dirty="0" err="1" smtClean="0"/>
              <a:t>xsd:element</a:t>
            </a:r>
            <a:r>
              <a:rPr lang="fr-FR" sz="2400" dirty="0" smtClean="0"/>
              <a:t>&gt;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548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3057" y="5486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Valeur par défaut, obligatoire et inchangeable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579" y="1052736"/>
            <a:ext cx="2666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Valeur par défaut</a:t>
            </a:r>
          </a:p>
        </p:txBody>
      </p:sp>
      <p:sp>
        <p:nvSpPr>
          <p:cNvPr id="5" name="Rectangle 4"/>
          <p:cNvSpPr/>
          <p:nvPr/>
        </p:nvSpPr>
        <p:spPr>
          <a:xfrm>
            <a:off x="771582" y="1772816"/>
            <a:ext cx="81929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&lt;</a:t>
            </a:r>
            <a:r>
              <a:rPr lang="en-US" sz="2400" dirty="0" err="1">
                <a:solidFill>
                  <a:srgbClr val="FFC000"/>
                </a:solidFill>
              </a:rPr>
              <a:t>xsd:attribut</a:t>
            </a:r>
            <a:r>
              <a:rPr lang="en-US" sz="2400" dirty="0">
                <a:solidFill>
                  <a:srgbClr val="FFC000"/>
                </a:solidFill>
              </a:rPr>
              <a:t> name</a:t>
            </a:r>
            <a:r>
              <a:rPr lang="en-US" sz="2400" dirty="0" smtClean="0">
                <a:solidFill>
                  <a:srgbClr val="FFC000"/>
                </a:solidFill>
              </a:rPr>
              <a:t>=“</a:t>
            </a:r>
            <a:r>
              <a:rPr lang="en-US" sz="2400" dirty="0" err="1" smtClean="0">
                <a:solidFill>
                  <a:srgbClr val="FFC000"/>
                </a:solidFill>
              </a:rPr>
              <a:t>num</a:t>
            </a:r>
            <a:r>
              <a:rPr lang="en-US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>
                <a:solidFill>
                  <a:srgbClr val="FFC000"/>
                </a:solidFill>
              </a:rPr>
              <a:t> type="</a:t>
            </a:r>
            <a:r>
              <a:rPr lang="en-US" sz="2400" dirty="0" err="1">
                <a:solidFill>
                  <a:srgbClr val="FFC000"/>
                </a:solidFill>
              </a:rPr>
              <a:t>xsd:string</a:t>
            </a:r>
            <a:r>
              <a:rPr lang="en-US" sz="2400" dirty="0">
                <a:solidFill>
                  <a:srgbClr val="FFC000"/>
                </a:solidFill>
              </a:rPr>
              <a:t>" default</a:t>
            </a:r>
            <a:r>
              <a:rPr lang="en-US" sz="2400" dirty="0" smtClean="0">
                <a:solidFill>
                  <a:srgbClr val="FFC000"/>
                </a:solidFill>
              </a:rPr>
              <a:t>=“A"</a:t>
            </a:r>
            <a:r>
              <a:rPr lang="en-US" sz="2400" dirty="0">
                <a:solidFill>
                  <a:srgbClr val="FFC000"/>
                </a:solidFill>
              </a:rPr>
              <a:t> /&gt;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0988" y="2343442"/>
            <a:ext cx="260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Valeur constante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029" y="2943605"/>
            <a:ext cx="816768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&lt;</a:t>
            </a:r>
            <a:r>
              <a:rPr lang="en-US" sz="2400" dirty="0" err="1">
                <a:solidFill>
                  <a:srgbClr val="FFC000"/>
                </a:solidFill>
              </a:rPr>
              <a:t>xsd:attribut</a:t>
            </a:r>
            <a:r>
              <a:rPr lang="en-US" sz="2400" dirty="0">
                <a:solidFill>
                  <a:srgbClr val="FFC000"/>
                </a:solidFill>
              </a:rPr>
              <a:t> name</a:t>
            </a:r>
            <a:r>
              <a:rPr lang="en-US" sz="2400" dirty="0" smtClean="0">
                <a:solidFill>
                  <a:srgbClr val="FFC000"/>
                </a:solidFill>
              </a:rPr>
              <a:t>=“</a:t>
            </a:r>
            <a:r>
              <a:rPr lang="en-US" sz="2400" dirty="0" err="1" smtClean="0">
                <a:solidFill>
                  <a:srgbClr val="FFC000"/>
                </a:solidFill>
              </a:rPr>
              <a:t>tel</a:t>
            </a:r>
            <a:r>
              <a:rPr lang="en-US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>
                <a:solidFill>
                  <a:srgbClr val="FFC000"/>
                </a:solidFill>
              </a:rPr>
              <a:t> type="</a:t>
            </a:r>
            <a:r>
              <a:rPr lang="en-US" sz="2400" dirty="0" err="1">
                <a:solidFill>
                  <a:srgbClr val="FFC000"/>
                </a:solidFill>
              </a:rPr>
              <a:t>xsd:string</a:t>
            </a:r>
            <a:r>
              <a:rPr lang="en-US" sz="2400" dirty="0">
                <a:solidFill>
                  <a:srgbClr val="FFC000"/>
                </a:solidFill>
              </a:rPr>
              <a:t>" fixed</a:t>
            </a:r>
            <a:r>
              <a:rPr lang="en-US" sz="2400" dirty="0" smtClean="0">
                <a:solidFill>
                  <a:srgbClr val="FFC000"/>
                </a:solidFill>
              </a:rPr>
              <a:t>=“</a:t>
            </a:r>
            <a:r>
              <a:rPr lang="en-US" sz="2400" dirty="0" smtClean="0">
                <a:solidFill>
                  <a:srgbClr val="FFC000"/>
                </a:solidFill>
              </a:rPr>
              <a:t>00000</a:t>
            </a:r>
            <a:r>
              <a:rPr lang="en-US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>
                <a:solidFill>
                  <a:srgbClr val="FFC000"/>
                </a:solidFill>
              </a:rPr>
              <a:t> /&gt;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9518" y="3799665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Attribut obligatoire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7" y="4509120"/>
            <a:ext cx="846818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&lt;</a:t>
            </a:r>
            <a:r>
              <a:rPr lang="en-US" sz="2400" dirty="0" err="1">
                <a:solidFill>
                  <a:srgbClr val="FFC000"/>
                </a:solidFill>
              </a:rPr>
              <a:t>xsd:attribut</a:t>
            </a:r>
            <a:r>
              <a:rPr lang="en-US" sz="2400" dirty="0">
                <a:solidFill>
                  <a:srgbClr val="FFC000"/>
                </a:solidFill>
              </a:rPr>
              <a:t> name="</a:t>
            </a:r>
            <a:r>
              <a:rPr lang="en-US" sz="2400" dirty="0" err="1">
                <a:solidFill>
                  <a:srgbClr val="FFC000"/>
                </a:solidFill>
              </a:rPr>
              <a:t>prenom</a:t>
            </a:r>
            <a:r>
              <a:rPr lang="en-US" sz="2400" dirty="0">
                <a:solidFill>
                  <a:srgbClr val="FFC000"/>
                </a:solidFill>
              </a:rPr>
              <a:t>" type="</a:t>
            </a:r>
            <a:r>
              <a:rPr lang="en-US" sz="2400" dirty="0" err="1">
                <a:solidFill>
                  <a:srgbClr val="FFC000"/>
                </a:solidFill>
              </a:rPr>
              <a:t>xsd:string</a:t>
            </a:r>
            <a:r>
              <a:rPr lang="en-US" sz="2400" dirty="0">
                <a:solidFill>
                  <a:srgbClr val="FFC000"/>
                </a:solidFill>
              </a:rPr>
              <a:t>" use="required" /&gt;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47312" y="531303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2060848"/>
            <a:ext cx="8496944" cy="43150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dirty="0" smtClean="0"/>
              <a:t>&lt;/</a:t>
            </a:r>
            <a:r>
              <a:rPr lang="fr-FR" sz="2000" dirty="0" err="1" smtClean="0"/>
              <a:t>xs:schema</a:t>
            </a:r>
            <a:r>
              <a:rPr lang="fr-FR" sz="20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	&lt;</a:t>
            </a:r>
            <a:r>
              <a:rPr lang="fr-FR" sz="2000" dirty="0" err="1"/>
              <a:t>xs:element</a:t>
            </a:r>
            <a:r>
              <a:rPr lang="fr-FR" sz="2000" dirty="0"/>
              <a:t> </a:t>
            </a:r>
            <a:r>
              <a:rPr lang="fr-FR" sz="2000" dirty="0" err="1"/>
              <a:t>name</a:t>
            </a:r>
            <a:r>
              <a:rPr lang="fr-FR" sz="2000" dirty="0" smtClean="0"/>
              <a:t>=« nom"&gt; 		</a:t>
            </a:r>
            <a:endParaRPr lang="fr-FR" sz="2000" dirty="0" smtClean="0"/>
          </a:p>
          <a:p>
            <a:pPr>
              <a:lnSpc>
                <a:spcPct val="200000"/>
              </a:lnSpc>
            </a:pPr>
            <a:r>
              <a:rPr lang="fr-FR" sz="2000" dirty="0"/>
              <a:t>	</a:t>
            </a:r>
            <a:r>
              <a:rPr lang="fr-FR" sz="2000" dirty="0" smtClean="0"/>
              <a:t>	</a:t>
            </a:r>
            <a:r>
              <a:rPr lang="fr-FR" sz="2000" dirty="0" smtClean="0"/>
              <a:t>&lt;</a:t>
            </a:r>
            <a:r>
              <a:rPr lang="fr-FR" sz="2000" dirty="0" err="1"/>
              <a:t>xs:complexType</a:t>
            </a:r>
            <a:r>
              <a:rPr lang="fr-FR" sz="20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		</a:t>
            </a:r>
            <a:r>
              <a:rPr lang="fr-FR" sz="2000" dirty="0" smtClean="0"/>
              <a:t>	&lt;</a:t>
            </a:r>
            <a:r>
              <a:rPr lang="fr-FR" sz="2000" dirty="0" err="1"/>
              <a:t>xs:attribute</a:t>
            </a:r>
            <a:r>
              <a:rPr lang="fr-FR" sz="2000" dirty="0"/>
              <a:t> type="</a:t>
            </a:r>
            <a:r>
              <a:rPr lang="fr-FR" sz="2000" dirty="0" err="1"/>
              <a:t>xs:string</a:t>
            </a:r>
            <a:r>
              <a:rPr lang="fr-FR" sz="2000" dirty="0"/>
              <a:t>" </a:t>
            </a:r>
            <a:r>
              <a:rPr lang="fr-FR" sz="2000" dirty="0" err="1"/>
              <a:t>name</a:t>
            </a:r>
            <a:r>
              <a:rPr lang="fr-FR" sz="2000" dirty="0"/>
              <a:t>="sexe</a:t>
            </a:r>
            <a:r>
              <a:rPr lang="fr-FR" sz="2000" dirty="0" smtClean="0"/>
              <a:t>"/&gt;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	</a:t>
            </a:r>
            <a:r>
              <a:rPr lang="fr-FR" sz="2000" dirty="0" smtClean="0"/>
              <a:t>	&lt;/</a:t>
            </a:r>
            <a:r>
              <a:rPr lang="fr-FR" sz="2000" dirty="0" err="1"/>
              <a:t>xs:complexType</a:t>
            </a:r>
            <a:r>
              <a:rPr lang="fr-FR" sz="2000" dirty="0"/>
              <a:t>&gt; </a:t>
            </a:r>
            <a:endParaRPr lang="fr-FR" sz="2000" dirty="0" smtClean="0"/>
          </a:p>
          <a:p>
            <a:pPr>
              <a:lnSpc>
                <a:spcPct val="200000"/>
              </a:lnSpc>
            </a:pPr>
            <a:r>
              <a:rPr lang="fr-FR" sz="2000" dirty="0" smtClean="0"/>
              <a:t>	&lt;/</a:t>
            </a:r>
            <a:r>
              <a:rPr lang="fr-FR" sz="2000" dirty="0" err="1"/>
              <a:t>xs:element</a:t>
            </a:r>
            <a:r>
              <a:rPr lang="fr-FR" sz="2000" dirty="0"/>
              <a:t>&gt; </a:t>
            </a:r>
            <a:endParaRPr lang="fr-FR" sz="2000" dirty="0" smtClean="0"/>
          </a:p>
          <a:p>
            <a:pPr>
              <a:lnSpc>
                <a:spcPct val="200000"/>
              </a:lnSpc>
            </a:pPr>
            <a:r>
              <a:rPr lang="fr-FR" sz="2000" dirty="0" smtClean="0"/>
              <a:t>&lt;/</a:t>
            </a:r>
            <a:r>
              <a:rPr lang="fr-FR" sz="2000" dirty="0" err="1"/>
              <a:t>xs:schema</a:t>
            </a:r>
            <a:r>
              <a:rPr lang="fr-FR" sz="2000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1264209"/>
            <a:ext cx="576064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&lt;nom sexe=" M"&gt;  Rachid &lt;/nom&gt;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404664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un </a:t>
            </a:r>
            <a:r>
              <a:rPr lang="fr-FR" b="1" dirty="0" smtClean="0"/>
              <a:t>élément Complexe </a:t>
            </a:r>
            <a:r>
              <a:rPr lang="fr-FR" dirty="0" smtClean="0"/>
              <a:t>qui contient un attribut on le déclare  comme suit: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022484" y="1357515"/>
            <a:ext cx="5328592" cy="37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dirty="0" smtClean="0"/>
              <a:t>&lt;?</a:t>
            </a:r>
            <a:r>
              <a:rPr lang="fr-FR" sz="2400" dirty="0" err="1" smtClean="0"/>
              <a:t>xml</a:t>
            </a:r>
            <a:r>
              <a:rPr lang="fr-FR" sz="2400" dirty="0" smtClean="0"/>
              <a:t> version="1.0"?&gt;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	&lt;personne sexe="f"&gt;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		&lt;nom&gt;a&lt;/nom&gt;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		&lt;</a:t>
            </a:r>
            <a:r>
              <a:rPr lang="fr-FR" sz="2400" dirty="0" err="1" smtClean="0"/>
              <a:t>prenom</a:t>
            </a:r>
            <a:r>
              <a:rPr lang="fr-FR" sz="2400" dirty="0" smtClean="0"/>
              <a:t>&gt;a&lt;/</a:t>
            </a:r>
            <a:r>
              <a:rPr lang="fr-FR" sz="2400" dirty="0" err="1" smtClean="0"/>
              <a:t>prenom</a:t>
            </a:r>
            <a:r>
              <a:rPr lang="fr-FR" sz="24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	&lt;/personne&gt;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439067" y="5517232"/>
            <a:ext cx="42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code XSD pour valider le XML suivant: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613303"/>
            <a:ext cx="331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C’est quoi un document XSD:</a:t>
            </a:r>
            <a:endParaRPr lang="fr-FR" b="1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71562"/>
            <a:ext cx="7959229" cy="516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8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548680"/>
            <a:ext cx="623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Réponse: </a:t>
            </a:r>
            <a:r>
              <a:rPr lang="fr-FR" dirty="0" smtClean="0">
                <a:solidFill>
                  <a:schemeClr val="accent3"/>
                </a:solidFill>
              </a:rPr>
              <a:t>https://www.freeformatter.com/xsd-generator.html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71563"/>
            <a:ext cx="8429625" cy="516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657152" y="2276872"/>
            <a:ext cx="525658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hlinkClick r:id="rId2"/>
              </a:rPr>
              <a:t>Examen 2018 TH</a:t>
            </a:r>
            <a:endParaRPr lang="fr-FR" sz="2400" dirty="0"/>
          </a:p>
        </p:txBody>
      </p:sp>
      <p:sp>
        <p:nvSpPr>
          <p:cNvPr id="3" name="ZoneTexte 2">
            <a:hlinkClick r:id="rId3"/>
          </p:cNvPr>
          <p:cNvSpPr txBox="1"/>
          <p:nvPr/>
        </p:nvSpPr>
        <p:spPr>
          <a:xfrm>
            <a:off x="3923928" y="407707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3"/>
              </a:rPr>
              <a:t>Correction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548680"/>
            <a:ext cx="38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restrictions en XSD (</a:t>
            </a:r>
            <a:r>
              <a:rPr lang="fr-FR" b="1" dirty="0" smtClean="0"/>
              <a:t>L'héritage)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47664" y="980728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L'élément Restriction est utilisé pour définir les valeurs acceptées qu'un élément XML peut prendre.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1700808"/>
            <a:ext cx="25655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Restriction sur la valeur.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6429" y="2636912"/>
            <a:ext cx="6346739" cy="312291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name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	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base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xs:integer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		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xs:minInclusive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"0"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		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xs:maxInclusive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"100"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	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7238" y="2072557"/>
            <a:ext cx="5985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L'âge doit </a:t>
            </a:r>
            <a:r>
              <a:rPr lang="fr-FR" dirty="0"/>
              <a:t>être comprises entre 0 et 100</a:t>
            </a:r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4"/>
            <a:ext cx="40527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Restriction sur un ensemble de valeurs.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3688" y="980728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 mention  </a:t>
            </a:r>
            <a:r>
              <a:rPr lang="fr-FR" dirty="0"/>
              <a:t>ne doivent être que A, B ou C.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9672" y="1497220"/>
            <a:ext cx="5832648" cy="3492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name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</a:rPr>
              <a:t> mention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base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xs:string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xs:enumeration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"A"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xs:enumeration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"B"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xs:enumeration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"C"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548680"/>
            <a:ext cx="474193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Restriction utilisant </a:t>
            </a:r>
            <a:r>
              <a:rPr lang="fr-FR" dirty="0" smtClean="0"/>
              <a:t>une expression régulière.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906177" y="1052736"/>
            <a:ext cx="456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prénom doit être en alphabet uniquement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3209" y="1628800"/>
            <a:ext cx="6113404" cy="36153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name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firstname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lvl="1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2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base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xs:string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lvl="3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xs:pattern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value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"[a-z]"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/&gt;</a:t>
            </a:r>
          </a:p>
          <a:p>
            <a:pPr lvl="2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xs:restriction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lvl="1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xs:simpleType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xs:element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43607" y="188731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539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6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67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6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6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620688"/>
            <a:ext cx="223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Pourquoi le XSD: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7271478" cy="2750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Définir Les éléments  XML et leurs types (simple ou complexe).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Définir les occurrences des éléments XML.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Définir Les éléments  XML et leurs types (simple ou complexe).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Définir les Contraintes des éléments XML et leurs Valeurs.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984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76672"/>
            <a:ext cx="3837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La structure d’un document XSD.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9902" y="876782"/>
            <a:ext cx="6336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Un fichier dans lequel est écrit un Schéma XML porte l'extension </a:t>
            </a:r>
            <a:r>
              <a:rPr lang="fr-FR" sz="2800" dirty="0">
                <a:solidFill>
                  <a:srgbClr val="FFC000"/>
                </a:solidFill>
              </a:rPr>
              <a:t>"</a:t>
            </a:r>
            <a:r>
              <a:rPr lang="fr-FR" sz="2800" b="1" dirty="0">
                <a:solidFill>
                  <a:srgbClr val="FFC000"/>
                </a:solidFill>
              </a:rPr>
              <a:t>.</a:t>
            </a:r>
            <a:r>
              <a:rPr lang="fr-FR" sz="2800" b="1" dirty="0" err="1">
                <a:solidFill>
                  <a:srgbClr val="FFC000"/>
                </a:solidFill>
              </a:rPr>
              <a:t>xsd</a:t>
            </a:r>
            <a:r>
              <a:rPr lang="fr-FR" sz="2800" dirty="0"/>
              <a:t>"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1259632" y="1988840"/>
            <a:ext cx="7172626" cy="3970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/>
              <a:t>&lt;?</a:t>
            </a:r>
            <a:r>
              <a:rPr lang="de-DE" sz="2400" dirty="0" err="1" smtClean="0"/>
              <a:t>xml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</a:t>
            </a:r>
            <a:r>
              <a:rPr lang="de-DE" sz="2400" dirty="0" smtClean="0"/>
              <a:t>="1.0" </a:t>
            </a:r>
            <a:r>
              <a:rPr lang="de-DE" sz="2400" dirty="0" err="1" smtClean="0"/>
              <a:t>encoding</a:t>
            </a:r>
            <a:r>
              <a:rPr lang="de-DE" sz="2400" dirty="0" smtClean="0"/>
              <a:t>="UTF-8" ?&gt;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C000"/>
                </a:solidFill>
              </a:rPr>
              <a:t>&lt;</a:t>
            </a:r>
            <a:r>
              <a:rPr lang="de-DE" sz="2400" dirty="0" err="1" smtClean="0">
                <a:solidFill>
                  <a:schemeClr val="tx2">
                    <a:lumMod val="10000"/>
                  </a:schemeClr>
                </a:solidFill>
              </a:rPr>
              <a:t>xsd:schema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r>
              <a:rPr lang="de-DE" sz="2400" dirty="0" err="1" smtClean="0">
                <a:solidFill>
                  <a:srgbClr val="FFC000"/>
                </a:solidFill>
              </a:rPr>
              <a:t>xmlns:</a:t>
            </a:r>
            <a:r>
              <a:rPr lang="de-DE" sz="2400" dirty="0" err="1" smtClean="0">
                <a:solidFill>
                  <a:schemeClr val="tx2">
                    <a:lumMod val="10000"/>
                  </a:schemeClr>
                </a:solidFill>
              </a:rPr>
              <a:t>xsd</a:t>
            </a:r>
            <a:r>
              <a:rPr lang="de-DE" sz="2400" dirty="0" smtClean="0">
                <a:solidFill>
                  <a:srgbClr val="FFC000"/>
                </a:solidFill>
              </a:rPr>
              <a:t>="http://www.w3.org/2001/XMLSchema"&gt;</a:t>
            </a: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C000"/>
                </a:solidFill>
              </a:rPr>
              <a:t>&lt;-- Le </a:t>
            </a:r>
            <a:r>
              <a:rPr lang="de-DE" sz="2400" dirty="0" err="1" smtClean="0">
                <a:solidFill>
                  <a:srgbClr val="FFC000"/>
                </a:solidFill>
              </a:rPr>
              <a:t>code</a:t>
            </a:r>
            <a:r>
              <a:rPr lang="de-DE" sz="2400" dirty="0" smtClean="0">
                <a:solidFill>
                  <a:srgbClr val="FFC000"/>
                </a:solidFill>
              </a:rPr>
              <a:t> XSD --&gt;</a:t>
            </a:r>
            <a:endParaRPr lang="de-DE" sz="24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C000"/>
                </a:solidFill>
              </a:rPr>
              <a:t>&lt;/</a:t>
            </a:r>
            <a:r>
              <a:rPr lang="de-DE" sz="2400" dirty="0" err="1" smtClean="0">
                <a:solidFill>
                  <a:srgbClr val="FFC000"/>
                </a:solidFill>
              </a:rPr>
              <a:t>xsd:schema</a:t>
            </a:r>
            <a:r>
              <a:rPr lang="de-DE" sz="2400" dirty="0" smtClean="0">
                <a:solidFill>
                  <a:srgbClr val="FFC000"/>
                </a:solidFill>
              </a:rPr>
              <a:t>&gt;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7703" y="1623865"/>
            <a:ext cx="6003067" cy="523220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prologue: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6879" y="2893586"/>
            <a:ext cx="5904656" cy="523220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'élément racine est &lt;</a:t>
            </a:r>
            <a:r>
              <a:rPr kumimoji="0" lang="fr-FR" altLang="fr-FR" sz="28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xsd:schema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/&gt;.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3" y="4246662"/>
            <a:ext cx="570783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800" dirty="0" err="1" smtClean="0">
                <a:solidFill>
                  <a:srgbClr val="FFC000"/>
                </a:solidFill>
              </a:rPr>
              <a:t>L‘espace</a:t>
            </a:r>
            <a:r>
              <a:rPr lang="de-DE" sz="2800" dirty="0" smtClean="0">
                <a:solidFill>
                  <a:srgbClr val="FFC000"/>
                </a:solidFill>
              </a:rPr>
              <a:t> de </a:t>
            </a:r>
            <a:r>
              <a:rPr lang="de-DE" sz="2800" dirty="0" err="1" smtClean="0">
                <a:solidFill>
                  <a:srgbClr val="FFC000"/>
                </a:solidFill>
              </a:rPr>
              <a:t>nom</a:t>
            </a:r>
            <a:r>
              <a:rPr lang="de-DE" sz="2800" dirty="0" smtClean="0">
                <a:solidFill>
                  <a:srgbClr val="FFC000"/>
                </a:solidFill>
              </a:rPr>
              <a:t> :  </a:t>
            </a:r>
            <a:r>
              <a:rPr lang="de-DE" sz="2800" dirty="0" err="1" smtClean="0">
                <a:solidFill>
                  <a:srgbClr val="FFC000"/>
                </a:solidFill>
              </a:rPr>
              <a:t>xmlns</a:t>
            </a:r>
            <a:r>
              <a:rPr lang="de-DE" sz="2800" dirty="0" smtClean="0">
                <a:solidFill>
                  <a:srgbClr val="FFC000"/>
                </a:solidFill>
              </a:rPr>
              <a:t> :</a:t>
            </a:r>
            <a:r>
              <a:rPr lang="de-DE" sz="2800" dirty="0" err="1" smtClean="0">
                <a:solidFill>
                  <a:srgbClr val="FFC000"/>
                </a:solidFill>
              </a:rPr>
              <a:t>xsd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984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76672"/>
            <a:ext cx="43924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Association d’un XSD avec </a:t>
            </a:r>
            <a:r>
              <a:rPr lang="fr-FR" b="1" dirty="0" smtClean="0">
                <a:solidFill>
                  <a:srgbClr val="FFC000"/>
                </a:solidFill>
              </a:rPr>
              <a:t>XML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2483" y="1231234"/>
            <a:ext cx="6552728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102870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/>
              <a:t>&lt;</a:t>
            </a:r>
            <a:r>
              <a:rPr lang="fr-FR" altLang="fr-FR" dirty="0" err="1" smtClean="0"/>
              <a:t>repertoire</a:t>
            </a:r>
            <a:r>
              <a:rPr lang="fr-FR" altLang="fr-FR" dirty="0" smtClean="0"/>
              <a:t> </a:t>
            </a:r>
            <a:r>
              <a:rPr lang="fr-FR" altLang="fr-FR" dirty="0" err="1"/>
              <a:t>xmlns:xsi</a:t>
            </a:r>
            <a:r>
              <a:rPr lang="fr-FR" altLang="fr-FR" dirty="0"/>
              <a:t>="http://www.w3.org/2001/XMLSchema-instance" </a:t>
            </a:r>
            <a:r>
              <a:rPr lang="fr-FR" b="1" dirty="0" err="1" smtClean="0"/>
              <a:t>xsi:schemaLocation</a:t>
            </a:r>
            <a:r>
              <a:rPr lang="fr-FR" altLang="fr-FR" dirty="0" smtClean="0"/>
              <a:t>="</a:t>
            </a:r>
            <a:r>
              <a:rPr lang="fr-FR" altLang="fr-FR" dirty="0"/>
              <a:t>biblio10.xsd"&gt;. </a:t>
            </a:r>
            <a:endParaRPr lang="fr-FR" altLang="fr-FR" dirty="0" smtClean="0"/>
          </a:p>
          <a:p>
            <a:pPr indent="102870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/>
              <a:t>………………………</a:t>
            </a:r>
          </a:p>
          <a:p>
            <a:pPr indent="1028700" fontAlgn="base">
              <a:spcBef>
                <a:spcPct val="0"/>
              </a:spcBef>
              <a:spcAft>
                <a:spcPct val="0"/>
              </a:spcAft>
            </a:pPr>
            <a:endParaRPr lang="fr-FR" altLang="fr-FR" dirty="0"/>
          </a:p>
          <a:p>
            <a:pPr indent="102870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/>
              <a:t>&lt;/</a:t>
            </a:r>
            <a:r>
              <a:rPr lang="fr-FR" altLang="fr-FR" dirty="0" err="1" smtClean="0"/>
              <a:t>reprtoire</a:t>
            </a:r>
            <a:r>
              <a:rPr lang="fr-FR" altLang="fr-FR" dirty="0" smtClean="0"/>
              <a:t>&gt;</a:t>
            </a:r>
            <a:endParaRPr lang="fr-FR" altLang="fr-FR" dirty="0"/>
          </a:p>
        </p:txBody>
      </p:sp>
      <p:sp>
        <p:nvSpPr>
          <p:cNvPr id="4" name="Rectangle 3"/>
          <p:cNvSpPr/>
          <p:nvPr/>
        </p:nvSpPr>
        <p:spPr>
          <a:xfrm>
            <a:off x="1403648" y="3212976"/>
            <a:ext cx="205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L'espace de noms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3610008"/>
            <a:ext cx="590465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fr-FR" dirty="0" err="1" smtClean="0"/>
              <a:t>xmlns:xsi</a:t>
            </a:r>
            <a:r>
              <a:rPr lang="fr-FR" altLang="fr-FR" dirty="0" smtClean="0"/>
              <a:t>="http://www.w3.org/2001/XMLSchema-instance"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03648" y="4273502"/>
            <a:ext cx="139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La 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4941168"/>
            <a:ext cx="604823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err="1" smtClean="0"/>
              <a:t>xsi:schemaLocation</a:t>
            </a:r>
            <a:r>
              <a:rPr lang="fr-FR" dirty="0" smtClean="0"/>
              <a:t>="chemin_vers_fichier.xsd"&gt;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4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559" y="459837"/>
            <a:ext cx="37915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Déclaration d’un élément simple: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59" y="1196752"/>
            <a:ext cx="784887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&lt;</a:t>
            </a:r>
            <a:r>
              <a:rPr lang="fr-FR" sz="2400" dirty="0" err="1">
                <a:solidFill>
                  <a:schemeClr val="bg1"/>
                </a:solidFill>
              </a:rPr>
              <a:t>xsd:element</a:t>
            </a:r>
            <a:r>
              <a:rPr lang="fr-FR" sz="2400" dirty="0">
                <a:solidFill>
                  <a:schemeClr val="bg1"/>
                </a:solidFill>
              </a:rPr>
              <a:t> </a:t>
            </a:r>
            <a:r>
              <a:rPr lang="fr-FR" sz="2400" dirty="0" err="1">
                <a:solidFill>
                  <a:schemeClr val="bg1"/>
                </a:solidFill>
              </a:rPr>
              <a:t>name</a:t>
            </a:r>
            <a:r>
              <a:rPr lang="fr-FR" sz="2400" dirty="0">
                <a:solidFill>
                  <a:schemeClr val="bg1"/>
                </a:solidFill>
              </a:rPr>
              <a:t>="</a:t>
            </a:r>
            <a:r>
              <a:rPr lang="fr-FR" sz="2400" dirty="0" err="1">
                <a:solidFill>
                  <a:schemeClr val="bg1"/>
                </a:solidFill>
              </a:rPr>
              <a:t>mon_nom</a:t>
            </a:r>
            <a:r>
              <a:rPr lang="fr-FR" sz="2400" dirty="0">
                <a:solidFill>
                  <a:schemeClr val="bg1"/>
                </a:solidFill>
              </a:rPr>
              <a:t>" type="</a:t>
            </a:r>
            <a:r>
              <a:rPr lang="fr-FR" sz="2400" dirty="0" err="1">
                <a:solidFill>
                  <a:schemeClr val="bg1"/>
                </a:solidFill>
              </a:rPr>
              <a:t>xsd:mon_type</a:t>
            </a:r>
            <a:r>
              <a:rPr lang="fr-FR" sz="2400" dirty="0">
                <a:solidFill>
                  <a:schemeClr val="bg1"/>
                </a:solidFill>
              </a:rPr>
              <a:t>" /&gt;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547663" y="1988840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6711" y="2503929"/>
            <a:ext cx="4813519" cy="170816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&lt;nom&gt;DUPONT&lt;/nom&gt;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&gt;Robert&lt;/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&gt;38&lt;/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4725144"/>
            <a:ext cx="7132131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</a:rPr>
              <a:t>&lt;</a:t>
            </a:r>
            <a:r>
              <a:rPr lang="fr-FR" sz="2400" dirty="0" err="1" smtClean="0">
                <a:solidFill>
                  <a:schemeClr val="bg1"/>
                </a:solidFill>
              </a:rPr>
              <a:t>xsd:element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name</a:t>
            </a:r>
            <a:r>
              <a:rPr lang="fr-FR" sz="2400" dirty="0" smtClean="0">
                <a:solidFill>
                  <a:schemeClr val="bg1"/>
                </a:solidFill>
              </a:rPr>
              <a:t>="nom" type="</a:t>
            </a:r>
            <a:r>
              <a:rPr lang="fr-FR" sz="2400" dirty="0" err="1" smtClean="0">
                <a:solidFill>
                  <a:schemeClr val="bg1"/>
                </a:solidFill>
              </a:rPr>
              <a:t>xsd:string</a:t>
            </a:r>
            <a:r>
              <a:rPr lang="fr-FR" sz="2400" dirty="0" smtClean="0">
                <a:solidFill>
                  <a:schemeClr val="bg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</a:rPr>
              <a:t>&lt;</a:t>
            </a:r>
            <a:r>
              <a:rPr lang="fr-FR" sz="2400" dirty="0" err="1" smtClean="0">
                <a:solidFill>
                  <a:schemeClr val="bg1"/>
                </a:solidFill>
              </a:rPr>
              <a:t>xsd:element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name</a:t>
            </a:r>
            <a:r>
              <a:rPr lang="fr-FR" sz="2400" dirty="0" smtClean="0">
                <a:solidFill>
                  <a:schemeClr val="bg1"/>
                </a:solidFill>
              </a:rPr>
              <a:t>="</a:t>
            </a:r>
            <a:r>
              <a:rPr lang="fr-FR" sz="2400" dirty="0" err="1" smtClean="0">
                <a:solidFill>
                  <a:schemeClr val="bg1"/>
                </a:solidFill>
              </a:rPr>
              <a:t>prenom</a:t>
            </a:r>
            <a:r>
              <a:rPr lang="fr-FR" sz="2400" dirty="0" smtClean="0">
                <a:solidFill>
                  <a:schemeClr val="bg1"/>
                </a:solidFill>
              </a:rPr>
              <a:t>" type="</a:t>
            </a:r>
            <a:r>
              <a:rPr lang="fr-FR" sz="2400" dirty="0" err="1" smtClean="0">
                <a:solidFill>
                  <a:schemeClr val="bg1"/>
                </a:solidFill>
              </a:rPr>
              <a:t>xsd:string</a:t>
            </a:r>
            <a:r>
              <a:rPr lang="fr-FR" sz="2400" dirty="0" smtClean="0">
                <a:solidFill>
                  <a:schemeClr val="bg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bg1"/>
                </a:solidFill>
              </a:rPr>
              <a:t>&lt;</a:t>
            </a:r>
            <a:r>
              <a:rPr lang="fr-FR" sz="2400" dirty="0" err="1" smtClean="0">
                <a:solidFill>
                  <a:schemeClr val="bg1"/>
                </a:solidFill>
              </a:rPr>
              <a:t>xsd:element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name</a:t>
            </a:r>
            <a:r>
              <a:rPr lang="fr-FR" sz="2400" dirty="0" smtClean="0">
                <a:solidFill>
                  <a:schemeClr val="bg1"/>
                </a:solidFill>
              </a:rPr>
              <a:t>="</a:t>
            </a:r>
            <a:r>
              <a:rPr lang="fr-FR" sz="2400" dirty="0" err="1" smtClean="0">
                <a:solidFill>
                  <a:schemeClr val="bg1"/>
                </a:solidFill>
              </a:rPr>
              <a:t>age</a:t>
            </a:r>
            <a:r>
              <a:rPr lang="fr-FR" sz="2400" dirty="0" smtClean="0">
                <a:solidFill>
                  <a:schemeClr val="bg1"/>
                </a:solidFill>
              </a:rPr>
              <a:t>" type="</a:t>
            </a:r>
            <a:r>
              <a:rPr lang="fr-FR" sz="2400" dirty="0" err="1" smtClean="0">
                <a:solidFill>
                  <a:schemeClr val="bg1"/>
                </a:solidFill>
              </a:rPr>
              <a:t>xsd:int</a:t>
            </a:r>
            <a:r>
              <a:rPr lang="fr-FR" sz="2400" dirty="0" smtClean="0">
                <a:solidFill>
                  <a:schemeClr val="bg1"/>
                </a:solidFill>
              </a:rPr>
              <a:t>" /&gt;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442607"/>
            <a:ext cx="3306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C000"/>
                </a:solidFill>
              </a:rPr>
              <a:t>Les types d’un élément XSD:</a:t>
            </a:r>
            <a:endParaRPr lang="fr-FR" sz="20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423415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1280" y="2810272"/>
            <a:ext cx="3049110" cy="3359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/>
              <a:t>xs:string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xs:decimal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xs:integer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xs:boolean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xs:date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err="1"/>
              <a:t>xs:time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96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548680"/>
            <a:ext cx="45377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/>
              <a:t>Valeur par défaut et valeur inchangeable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68077" y="974046"/>
            <a:ext cx="2043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Valeur par défaut</a:t>
            </a:r>
          </a:p>
        </p:txBody>
      </p:sp>
      <p:sp>
        <p:nvSpPr>
          <p:cNvPr id="4" name="Rectangle 3"/>
          <p:cNvSpPr/>
          <p:nvPr/>
        </p:nvSpPr>
        <p:spPr>
          <a:xfrm>
            <a:off x="945668" y="1620377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il est tout à fait possible d'indiquer dans les Schémas XML qu'un élément a une valeur par défaut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668" y="2348880"/>
            <a:ext cx="7730788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xsd:element</a:t>
            </a:r>
            <a:r>
              <a:rPr lang="en-US" sz="2000" dirty="0">
                <a:solidFill>
                  <a:srgbClr val="FFC000"/>
                </a:solidFill>
              </a:rPr>
              <a:t> name="</a:t>
            </a:r>
            <a:r>
              <a:rPr lang="en-US" sz="2000" dirty="0" err="1">
                <a:solidFill>
                  <a:srgbClr val="FFC000"/>
                </a:solidFill>
              </a:rPr>
              <a:t>prenom</a:t>
            </a:r>
            <a:r>
              <a:rPr lang="en-US" sz="2000" dirty="0">
                <a:solidFill>
                  <a:srgbClr val="FFC000"/>
                </a:solidFill>
              </a:rPr>
              <a:t>" type="</a:t>
            </a:r>
            <a:r>
              <a:rPr lang="en-US" sz="2000" dirty="0" err="1">
                <a:solidFill>
                  <a:srgbClr val="FFC000"/>
                </a:solidFill>
              </a:rPr>
              <a:t>xsd:string</a:t>
            </a:r>
            <a:r>
              <a:rPr lang="en-US" sz="2000" dirty="0">
                <a:solidFill>
                  <a:srgbClr val="FFC000"/>
                </a:solidFill>
              </a:rPr>
              <a:t>" default="Robert" /&gt;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488" y="3388535"/>
            <a:ext cx="1999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Valeur constante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5616" y="3789040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il est également possible d'imposer une valeur. Cette valeur inchangeable est appelée </a:t>
            </a:r>
            <a:r>
              <a:rPr lang="fr-FR" b="1" dirty="0"/>
              <a:t>constante</a:t>
            </a:r>
            <a:r>
              <a:rPr lang="fr-FR" dirty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72974" y="5198422"/>
            <a:ext cx="7127418" cy="661720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fr-FR" sz="20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xsd:element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 </a:t>
            </a:r>
            <a:r>
              <a:rPr lang="en-US" altLang="fr-FR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="</a:t>
            </a:r>
            <a:r>
              <a:rPr kumimoji="0" lang="en-US" altLang="fr-FR" sz="20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prenom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" type="</a:t>
            </a:r>
            <a:r>
              <a:rPr kumimoji="0" lang="en-US" altLang="fr-FR" sz="20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xsd:string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" fixed="Robert" /&gt;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6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</TotalTime>
  <Words>598</Words>
  <Application>Microsoft Office PowerPoint</Application>
  <PresentationFormat>Affichage à l'écran (4:3)</PresentationFormat>
  <Paragraphs>132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OFPPT</dc:creator>
  <cp:lastModifiedBy>OFPPT</cp:lastModifiedBy>
  <cp:revision>133</cp:revision>
  <dcterms:created xsi:type="dcterms:W3CDTF">2018-12-30T10:43:25Z</dcterms:created>
  <dcterms:modified xsi:type="dcterms:W3CDTF">2018-12-30T14:11:37Z</dcterms:modified>
</cp:coreProperties>
</file>