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9" r:id="rId4"/>
    <p:sldId id="300" r:id="rId5"/>
    <p:sldId id="258" r:id="rId6"/>
    <p:sldId id="260" r:id="rId7"/>
    <p:sldId id="261" r:id="rId8"/>
    <p:sldId id="266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5" r:id="rId30"/>
    <p:sldId id="283" r:id="rId31"/>
    <p:sldId id="286" r:id="rId32"/>
    <p:sldId id="287" r:id="rId33"/>
    <p:sldId id="288" r:id="rId34"/>
    <p:sldId id="289" r:id="rId35"/>
    <p:sldId id="301" r:id="rId36"/>
    <p:sldId id="290" r:id="rId37"/>
    <p:sldId id="302" r:id="rId38"/>
    <p:sldId id="292" r:id="rId39"/>
    <p:sldId id="295" r:id="rId40"/>
    <p:sldId id="291" r:id="rId41"/>
    <p:sldId id="303" r:id="rId42"/>
    <p:sldId id="304" r:id="rId43"/>
    <p:sldId id="294" r:id="rId44"/>
    <p:sldId id="296" r:id="rId45"/>
    <p:sldId id="297" r:id="rId46"/>
    <p:sldId id="298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6A0A-BEC8-4F28-B927-F22CBB138C20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0BBF-4CFF-4274-945D-CB2BB32E3C9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6A0A-BEC8-4F28-B927-F22CBB138C20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0BBF-4CFF-4274-945D-CB2BB32E3C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6A0A-BEC8-4F28-B927-F22CBB138C20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0BBF-4CFF-4274-945D-CB2BB32E3C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6A0A-BEC8-4F28-B927-F22CBB138C20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0BBF-4CFF-4274-945D-CB2BB32E3C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6A0A-BEC8-4F28-B927-F22CBB138C20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0BBF-4CFF-4274-945D-CB2BB32E3C96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6A0A-BEC8-4F28-B927-F22CBB138C20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0BBF-4CFF-4274-945D-CB2BB32E3C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6A0A-BEC8-4F28-B927-F22CBB138C20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0BBF-4CFF-4274-945D-CB2BB32E3C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6A0A-BEC8-4F28-B927-F22CBB138C20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0BBF-4CFF-4274-945D-CB2BB32E3C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6A0A-BEC8-4F28-B927-F22CBB138C20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0BBF-4CFF-4274-945D-CB2BB32E3C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6A0A-BEC8-4F28-B927-F22CBB138C20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0BBF-4CFF-4274-945D-CB2BB32E3C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6A0A-BEC8-4F28-B927-F22CBB138C20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7570BBF-4CFF-4274-945D-CB2BB32E3C96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EE6A0A-BEC8-4F28-B927-F22CBB138C20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570BBF-4CFF-4274-945D-CB2BB32E3C96}" type="slidenum">
              <a:rPr lang="fr-FR" smtClean="0"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1781487"/>
            <a:ext cx="678102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dirty="0"/>
              <a:t>Le XML </a:t>
            </a:r>
            <a:endParaRPr lang="fr-FR" sz="4000" dirty="0" smtClean="0"/>
          </a:p>
          <a:p>
            <a:pPr algn="ctr"/>
            <a:r>
              <a:rPr lang="fr-FR" sz="4000" dirty="0" smtClean="0"/>
              <a:t>ou </a:t>
            </a:r>
          </a:p>
          <a:p>
            <a:pPr algn="ctr"/>
            <a:r>
              <a:rPr lang="fr-FR" sz="4000" dirty="0" err="1" smtClean="0"/>
              <a:t>e</a:t>
            </a:r>
            <a:r>
              <a:rPr lang="fr-FR" sz="4000" b="1" dirty="0" err="1" smtClean="0"/>
              <a:t>X</a:t>
            </a:r>
            <a:r>
              <a:rPr lang="fr-FR" sz="4000" dirty="0" err="1" smtClean="0"/>
              <a:t>tensible</a:t>
            </a:r>
            <a:r>
              <a:rPr lang="fr-FR" sz="4000" dirty="0"/>
              <a:t> </a:t>
            </a:r>
            <a:r>
              <a:rPr lang="fr-FR" sz="4000" b="1" dirty="0" err="1"/>
              <a:t>M</a:t>
            </a:r>
            <a:r>
              <a:rPr lang="fr-FR" sz="4000" dirty="0" err="1"/>
              <a:t>arkup</a:t>
            </a:r>
            <a:r>
              <a:rPr lang="fr-FR" sz="4000" dirty="0"/>
              <a:t> </a:t>
            </a:r>
            <a:r>
              <a:rPr lang="fr-FR" sz="4000" b="1" dirty="0" err="1"/>
              <a:t>L</a:t>
            </a:r>
            <a:r>
              <a:rPr lang="fr-FR" sz="4000" dirty="0" err="1"/>
              <a:t>anguage</a:t>
            </a:r>
            <a:r>
              <a:rPr lang="fr-FR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694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3238" y="476672"/>
            <a:ext cx="5160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Les règles de nommage des balises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7664" y="980728"/>
            <a:ext cx="669674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Les </a:t>
            </a:r>
            <a:r>
              <a:rPr lang="fr-FR" dirty="0"/>
              <a:t>noms peuvent contenir des lettres, des chiffres ou des caractères spéciaux.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Les noms ne peuvent pas débuter par un nombre ou un caractère de ponctuation.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Les noms ne peuvent pas commencer par les lettres XML (quelle que soit la casse).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Les noms ne peuvent pas contenir d'espaces.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On évitera les caractères </a:t>
            </a:r>
            <a:r>
              <a:rPr lang="fr-FR" b="1" dirty="0"/>
              <a:t>- , ; . &lt;</a:t>
            </a:r>
            <a:r>
              <a:rPr lang="fr-FR" dirty="0"/>
              <a:t> et </a:t>
            </a:r>
            <a:r>
              <a:rPr lang="fr-FR" b="1" dirty="0"/>
              <a:t>&gt;</a:t>
            </a:r>
            <a:r>
              <a:rPr lang="fr-FR" dirty="0"/>
              <a:t> qui peuvent être mal interprétés dans vos programmes.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5659490"/>
            <a:ext cx="2161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dirty="0" smtClean="0"/>
              <a:t>Sensibilité à la casse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907704" y="6053827"/>
            <a:ext cx="5778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sz="2400" b="1" dirty="0" smtClean="0">
                <a:solidFill>
                  <a:srgbClr val="FF0000"/>
                </a:solidFill>
              </a:rPr>
              <a:t>. La casse des noms doit être respectée.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348311"/>
            <a:ext cx="2117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Les attributs</a:t>
            </a:r>
            <a:endParaRPr lang="fr-FR" sz="2800" b="1" dirty="0"/>
          </a:p>
        </p:txBody>
      </p:sp>
      <p:pic>
        <p:nvPicPr>
          <p:cNvPr id="4" name="Picture 4" descr="attribu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48" y="1124744"/>
            <a:ext cx="655272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86512" y="4128931"/>
            <a:ext cx="7039435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b="1" dirty="0"/>
              <a:t>Quelques règles</a:t>
            </a:r>
          </a:p>
          <a:p>
            <a:r>
              <a:rPr lang="fr-FR" dirty="0"/>
              <a:t>Tout comme pour les balises, quelques règles sont à respecter pour les attributs 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Les règles de nommage sont les mêmes que pour les balises.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La valeur d'un attribut doit impérativement être délimitée par des guillemets, simples ou doubles.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dirty="0"/>
              <a:t>Dans une balise, un attribut ne peut-être présent qu'une seule fois.</a:t>
            </a:r>
          </a:p>
        </p:txBody>
      </p:sp>
    </p:spTree>
    <p:extLst>
      <p:ext uri="{BB962C8B-B14F-4D97-AF65-F5344CB8AC3E}">
        <p14:creationId xmlns:p14="http://schemas.microsoft.com/office/powerpoint/2010/main" val="33829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7824" y="1052736"/>
            <a:ext cx="2983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Les commentaires</a:t>
            </a:r>
            <a:endParaRPr lang="fr-FR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2051720" y="2420888"/>
            <a:ext cx="5377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&lt;!-- Ceci est un commentaire ! --&gt;</a:t>
            </a:r>
          </a:p>
        </p:txBody>
      </p:sp>
    </p:spTree>
    <p:extLst>
      <p:ext uri="{BB962C8B-B14F-4D97-AF65-F5344CB8AC3E}">
        <p14:creationId xmlns:p14="http://schemas.microsoft.com/office/powerpoint/2010/main" val="33829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476672"/>
            <a:ext cx="269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Un document bien formé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052736"/>
            <a:ext cx="655272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S'il s'agit d'un document utilisant la version 1.1 du XML, le prologue est bien renseigné.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Le document XML ne possède qu'une seule balise racine.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Le nom des balises et des attributs est conforme aux règles de nommage.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Toutes les balises en paires sont correctement fermées.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Toutes les valeurs des attributs sont entre guillemets simples ou doubles.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Les balises de votre document XML ne se chevauchent pas, il existe une arborescence dans votre document.</a:t>
            </a:r>
          </a:p>
        </p:txBody>
      </p:sp>
    </p:spTree>
    <p:extLst>
      <p:ext uri="{BB962C8B-B14F-4D97-AF65-F5344CB8AC3E}">
        <p14:creationId xmlns:p14="http://schemas.microsoft.com/office/powerpoint/2010/main" val="33829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76672"/>
            <a:ext cx="56722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/>
              <a:t>Créer un nouveau document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971599" y="1412776"/>
            <a:ext cx="73811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Démarrer le </a:t>
            </a:r>
            <a:r>
              <a:rPr lang="fr-FR" sz="2400" dirty="0" err="1" smtClean="0"/>
              <a:t>Rapid</a:t>
            </a:r>
            <a:r>
              <a:rPr lang="fr-FR" sz="2400" dirty="0" smtClean="0"/>
              <a:t> PHP ou autre éditeur.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Ouvrir un nouveau fichier sous forme de fichier </a:t>
            </a:r>
            <a:r>
              <a:rPr lang="fr-FR" sz="2400" dirty="0" err="1" smtClean="0"/>
              <a:t>xml</a:t>
            </a:r>
            <a:r>
              <a:rPr lang="fr-FR" sz="24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Saisir votre document XML et l’enregistrer.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829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9014" y="836712"/>
            <a:ext cx="6987402" cy="6093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Le but de ce TP est de créer un document XML structurant les données d'un répertoire.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Votre répertoire doit comprendre au moins 2 personnes. Pour chaque personne, on souhaite connaître les informations suivantes 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Son sexe (homme ou femme).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Son nom.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Son prénom.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Son adresse.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Un ou plusieurs numéros de téléphone (téléphone portable, fixe, bureau, etc.).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Une ou plusieurs adresses e-mail (adresse personnelle, professionnelle, etc.).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34092" y="39537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TP1: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829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116632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Rep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022439" y="723765"/>
            <a:ext cx="6912768" cy="550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600" b="1" dirty="0" smtClean="0"/>
              <a:t>&lt;?</a:t>
            </a:r>
            <a:r>
              <a:rPr lang="fr-FR" sz="1600" b="1" dirty="0" err="1" smtClean="0"/>
              <a:t>xml</a:t>
            </a:r>
            <a:r>
              <a:rPr lang="fr-FR" sz="1600" b="1" dirty="0" smtClean="0"/>
              <a:t> version="1.0" </a:t>
            </a:r>
            <a:r>
              <a:rPr lang="fr-FR" sz="1600" b="1" dirty="0" err="1" smtClean="0"/>
              <a:t>encoding</a:t>
            </a:r>
            <a:r>
              <a:rPr lang="fr-FR" sz="1600" b="1" dirty="0" smtClean="0"/>
              <a:t>="UTF-8" </a:t>
            </a:r>
            <a:r>
              <a:rPr lang="fr-FR" sz="1600" b="1" dirty="0" err="1" smtClean="0"/>
              <a:t>standalone</a:t>
            </a:r>
            <a:r>
              <a:rPr lang="fr-FR" sz="1600" b="1" dirty="0" smtClean="0"/>
              <a:t>="</a:t>
            </a:r>
            <a:r>
              <a:rPr lang="fr-FR" sz="1600" b="1" dirty="0" err="1" smtClean="0"/>
              <a:t>yes</a:t>
            </a:r>
            <a:r>
              <a:rPr lang="fr-FR" sz="1600" b="1" dirty="0" smtClean="0"/>
              <a:t>" ?&gt;</a:t>
            </a:r>
          </a:p>
          <a:p>
            <a:r>
              <a:rPr lang="fr-FR" sz="1600" b="1" dirty="0" smtClean="0"/>
              <a:t>&lt;</a:t>
            </a:r>
            <a:r>
              <a:rPr lang="fr-FR" sz="1600" b="1" dirty="0" err="1" smtClean="0"/>
              <a:t>repertoire</a:t>
            </a:r>
            <a:r>
              <a:rPr lang="fr-FR" sz="1600" b="1" dirty="0" smtClean="0"/>
              <a:t>&gt;</a:t>
            </a:r>
          </a:p>
          <a:p>
            <a:r>
              <a:rPr lang="fr-FR" sz="1600" b="1" dirty="0" smtClean="0"/>
              <a:t>    &lt;!-- John DOE --&gt;</a:t>
            </a:r>
          </a:p>
          <a:p>
            <a:r>
              <a:rPr lang="fr-FR" sz="1600" b="1" dirty="0" smtClean="0"/>
              <a:t>    &lt;personne sexe="masculin"&gt;</a:t>
            </a:r>
          </a:p>
          <a:p>
            <a:r>
              <a:rPr lang="fr-FR" sz="1600" b="1" dirty="0" smtClean="0"/>
              <a:t>        &lt;nom&gt;DOE&lt;/nom&gt;</a:t>
            </a:r>
          </a:p>
          <a:p>
            <a:r>
              <a:rPr lang="fr-FR" sz="1600" b="1" dirty="0" smtClean="0"/>
              <a:t>        &lt;</a:t>
            </a:r>
            <a:r>
              <a:rPr lang="fr-FR" sz="1600" b="1" dirty="0" err="1" smtClean="0"/>
              <a:t>prenom</a:t>
            </a:r>
            <a:r>
              <a:rPr lang="fr-FR" sz="1600" b="1" dirty="0" smtClean="0"/>
              <a:t>&gt;John&lt;/</a:t>
            </a:r>
            <a:r>
              <a:rPr lang="fr-FR" sz="1600" b="1" dirty="0" err="1" smtClean="0"/>
              <a:t>prenom</a:t>
            </a:r>
            <a:r>
              <a:rPr lang="fr-FR" sz="1600" b="1" dirty="0" smtClean="0"/>
              <a:t>&gt;</a:t>
            </a:r>
          </a:p>
          <a:p>
            <a:r>
              <a:rPr lang="fr-FR" sz="1600" b="1" dirty="0" smtClean="0"/>
              <a:t>        &lt;adresse&gt;</a:t>
            </a:r>
          </a:p>
          <a:p>
            <a:r>
              <a:rPr lang="fr-FR" sz="1600" b="1" dirty="0" smtClean="0"/>
              <a:t>            &lt;</a:t>
            </a:r>
            <a:r>
              <a:rPr lang="fr-FR" sz="1600" b="1" dirty="0" err="1" smtClean="0"/>
              <a:t>numero</a:t>
            </a:r>
            <a:r>
              <a:rPr lang="fr-FR" sz="1600" b="1" dirty="0" smtClean="0"/>
              <a:t>&gt;7&lt;/</a:t>
            </a:r>
            <a:r>
              <a:rPr lang="fr-FR" sz="1600" b="1" dirty="0" err="1" smtClean="0"/>
              <a:t>numero</a:t>
            </a:r>
            <a:r>
              <a:rPr lang="fr-FR" sz="1600" b="1" dirty="0" smtClean="0"/>
              <a:t>&gt;</a:t>
            </a:r>
          </a:p>
          <a:p>
            <a:r>
              <a:rPr lang="fr-FR" sz="1600" b="1" dirty="0" smtClean="0"/>
              <a:t>            &lt;voie type="impasse"&gt;impasse du chemin&lt;/voie&gt;</a:t>
            </a:r>
          </a:p>
          <a:p>
            <a:r>
              <a:rPr lang="fr-FR" sz="1600" b="1" dirty="0" smtClean="0"/>
              <a:t>            &lt;</a:t>
            </a:r>
            <a:r>
              <a:rPr lang="fr-FR" sz="1600" b="1" dirty="0" err="1" smtClean="0"/>
              <a:t>codePostal</a:t>
            </a:r>
            <a:r>
              <a:rPr lang="fr-FR" sz="1600" b="1" dirty="0" smtClean="0"/>
              <a:t>&gt;75015&lt;/</a:t>
            </a:r>
            <a:r>
              <a:rPr lang="fr-FR" sz="1600" b="1" dirty="0" err="1" smtClean="0"/>
              <a:t>codePostal</a:t>
            </a:r>
            <a:r>
              <a:rPr lang="fr-FR" sz="1600" b="1" dirty="0" smtClean="0"/>
              <a:t>&gt;</a:t>
            </a:r>
          </a:p>
          <a:p>
            <a:r>
              <a:rPr lang="fr-FR" sz="1600" b="1" dirty="0" smtClean="0"/>
              <a:t>            &lt;ville&gt;PARIS&lt;/ville&gt;</a:t>
            </a:r>
          </a:p>
          <a:p>
            <a:r>
              <a:rPr lang="fr-FR" sz="1600" b="1" dirty="0" smtClean="0"/>
              <a:t>            &lt;pays&gt;FRANCE&lt;/pays&gt;</a:t>
            </a:r>
          </a:p>
          <a:p>
            <a:r>
              <a:rPr lang="fr-FR" sz="1600" b="1" dirty="0" smtClean="0"/>
              <a:t>        &lt;/adresse&gt;</a:t>
            </a:r>
          </a:p>
          <a:p>
            <a:r>
              <a:rPr lang="fr-FR" sz="1600" b="1" dirty="0" smtClean="0"/>
              <a:t>        &lt;</a:t>
            </a:r>
            <a:r>
              <a:rPr lang="fr-FR" sz="1600" b="1" dirty="0" err="1" smtClean="0"/>
              <a:t>telephones</a:t>
            </a:r>
            <a:r>
              <a:rPr lang="fr-FR" sz="1600" b="1" dirty="0" smtClean="0"/>
              <a:t>&gt;</a:t>
            </a:r>
          </a:p>
          <a:p>
            <a:r>
              <a:rPr lang="fr-FR" sz="1600" b="1" dirty="0" smtClean="0"/>
              <a:t>            &lt;</a:t>
            </a:r>
            <a:r>
              <a:rPr lang="fr-FR" sz="1600" b="1" dirty="0" err="1" smtClean="0"/>
              <a:t>telephone</a:t>
            </a:r>
            <a:r>
              <a:rPr lang="fr-FR" sz="1600" b="1" dirty="0" smtClean="0"/>
              <a:t> type="fixe"&gt;01 02 03 04 05&lt;/</a:t>
            </a:r>
            <a:r>
              <a:rPr lang="fr-FR" sz="1600" b="1" dirty="0" err="1" smtClean="0"/>
              <a:t>telephone</a:t>
            </a:r>
            <a:r>
              <a:rPr lang="fr-FR" sz="1600" b="1" dirty="0" smtClean="0"/>
              <a:t>&gt;</a:t>
            </a:r>
          </a:p>
          <a:p>
            <a:r>
              <a:rPr lang="fr-FR" sz="1600" b="1" dirty="0" smtClean="0"/>
              <a:t>            &lt;</a:t>
            </a:r>
            <a:r>
              <a:rPr lang="fr-FR" sz="1600" b="1" dirty="0" err="1" smtClean="0"/>
              <a:t>telephone</a:t>
            </a:r>
            <a:r>
              <a:rPr lang="fr-FR" sz="1600" b="1" dirty="0" smtClean="0"/>
              <a:t> type="portable"&gt;06 07 08 09 10&lt;/</a:t>
            </a:r>
            <a:r>
              <a:rPr lang="fr-FR" sz="1600" b="1" dirty="0" err="1" smtClean="0"/>
              <a:t>telephone</a:t>
            </a:r>
            <a:r>
              <a:rPr lang="fr-FR" sz="1600" b="1" dirty="0" smtClean="0"/>
              <a:t>&gt;</a:t>
            </a:r>
          </a:p>
          <a:p>
            <a:r>
              <a:rPr lang="fr-FR" sz="1600" b="1" dirty="0" smtClean="0"/>
              <a:t>        &lt;/</a:t>
            </a:r>
            <a:r>
              <a:rPr lang="fr-FR" sz="1600" b="1" dirty="0" err="1" smtClean="0"/>
              <a:t>telephones</a:t>
            </a:r>
            <a:r>
              <a:rPr lang="fr-FR" sz="1600" b="1" dirty="0" smtClean="0"/>
              <a:t>&gt;</a:t>
            </a:r>
          </a:p>
          <a:p>
            <a:r>
              <a:rPr lang="fr-FR" sz="1600" b="1" dirty="0" smtClean="0"/>
              <a:t>        &lt;emails&gt;</a:t>
            </a:r>
          </a:p>
          <a:p>
            <a:r>
              <a:rPr lang="fr-FR" sz="1600" b="1" dirty="0" smtClean="0"/>
              <a:t>            &lt;email type="personnel"&gt;john.doe@wanadoo.fr&lt;/email&gt;</a:t>
            </a:r>
          </a:p>
          <a:p>
            <a:r>
              <a:rPr lang="fr-FR" sz="1600" b="1" dirty="0" smtClean="0"/>
              <a:t>            &lt;email type="professionnel"&gt;john.doe@societe.com&lt;/email&gt;</a:t>
            </a:r>
          </a:p>
          <a:p>
            <a:r>
              <a:rPr lang="fr-FR" sz="1600" b="1" dirty="0" smtClean="0"/>
              <a:t>        &lt;/emails&gt;</a:t>
            </a:r>
          </a:p>
          <a:p>
            <a:r>
              <a:rPr lang="fr-FR" sz="1600" b="1" dirty="0" smtClean="0"/>
              <a:t>    &lt;/personne&gt;</a:t>
            </a:r>
          </a:p>
        </p:txBody>
      </p:sp>
    </p:spTree>
    <p:extLst>
      <p:ext uri="{BB962C8B-B14F-4D97-AF65-F5344CB8AC3E}">
        <p14:creationId xmlns:p14="http://schemas.microsoft.com/office/powerpoint/2010/main" val="1655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9291" y="476672"/>
            <a:ext cx="7344816" cy="4924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600" dirty="0" smtClean="0"/>
              <a:t> &lt;!-- Marie POPPINS --&gt;</a:t>
            </a:r>
          </a:p>
          <a:p>
            <a:r>
              <a:rPr lang="fr-FR" sz="1600" dirty="0" smtClean="0"/>
              <a:t>    &lt;personne sexe="</a:t>
            </a:r>
            <a:r>
              <a:rPr lang="fr-FR" sz="1600" dirty="0" err="1" smtClean="0"/>
              <a:t>feminin</a:t>
            </a:r>
            <a:r>
              <a:rPr lang="fr-FR" sz="1600" dirty="0" smtClean="0"/>
              <a:t>"&gt;</a:t>
            </a:r>
          </a:p>
          <a:p>
            <a:r>
              <a:rPr lang="fr-FR" sz="1600" dirty="0" smtClean="0"/>
              <a:t>        &lt;nom&gt;POPPINS&lt;/nom&gt;</a:t>
            </a:r>
          </a:p>
          <a:p>
            <a:r>
              <a:rPr lang="fr-FR" sz="1600" dirty="0" smtClean="0"/>
              <a:t>        &lt;</a:t>
            </a:r>
            <a:r>
              <a:rPr lang="fr-FR" sz="1600" dirty="0" err="1" smtClean="0"/>
              <a:t>prenom</a:t>
            </a:r>
            <a:r>
              <a:rPr lang="fr-FR" sz="1600" dirty="0" smtClean="0"/>
              <a:t>&gt;Marie&lt;/</a:t>
            </a:r>
            <a:r>
              <a:rPr lang="fr-FR" sz="1600" dirty="0" err="1" smtClean="0"/>
              <a:t>prenom</a:t>
            </a:r>
            <a:r>
              <a:rPr lang="fr-FR" sz="1600" dirty="0" smtClean="0"/>
              <a:t>&gt;</a:t>
            </a:r>
          </a:p>
          <a:p>
            <a:r>
              <a:rPr lang="fr-FR" sz="1600" dirty="0" smtClean="0"/>
              <a:t>        &lt;adresse&gt;</a:t>
            </a:r>
          </a:p>
          <a:p>
            <a:r>
              <a:rPr lang="fr-FR" sz="1600" dirty="0" smtClean="0"/>
              <a:t>            &lt;</a:t>
            </a:r>
            <a:r>
              <a:rPr lang="fr-FR" sz="1600" dirty="0" err="1" smtClean="0"/>
              <a:t>numero</a:t>
            </a:r>
            <a:r>
              <a:rPr lang="fr-FR" sz="1600" dirty="0" smtClean="0"/>
              <a:t>&gt;28&lt;/</a:t>
            </a:r>
            <a:r>
              <a:rPr lang="fr-FR" sz="1600" dirty="0" err="1" smtClean="0"/>
              <a:t>numero</a:t>
            </a:r>
            <a:r>
              <a:rPr lang="fr-FR" sz="1600" dirty="0" smtClean="0"/>
              <a:t>&gt;</a:t>
            </a:r>
          </a:p>
          <a:p>
            <a:r>
              <a:rPr lang="fr-FR" sz="1600" dirty="0" smtClean="0"/>
              <a:t>            &lt;voie type="avenue"&gt;avenue de la république&lt;/voie&gt;</a:t>
            </a:r>
          </a:p>
          <a:p>
            <a:r>
              <a:rPr lang="fr-FR" sz="1600" dirty="0" smtClean="0"/>
              <a:t>            &lt;</a:t>
            </a:r>
            <a:r>
              <a:rPr lang="fr-FR" sz="1600" dirty="0" err="1" smtClean="0"/>
              <a:t>codePostal</a:t>
            </a:r>
            <a:r>
              <a:rPr lang="fr-FR" sz="1600" dirty="0" smtClean="0"/>
              <a:t>&gt;13005&lt;/</a:t>
            </a:r>
            <a:r>
              <a:rPr lang="fr-FR" sz="1600" dirty="0" err="1" smtClean="0"/>
              <a:t>codePostal</a:t>
            </a:r>
            <a:r>
              <a:rPr lang="fr-FR" sz="1600" dirty="0" smtClean="0"/>
              <a:t>&gt;</a:t>
            </a:r>
          </a:p>
          <a:p>
            <a:r>
              <a:rPr lang="fr-FR" sz="1600" dirty="0" smtClean="0"/>
              <a:t>            &lt;ville&gt;MARSEILLE&lt;/ville&gt;</a:t>
            </a:r>
          </a:p>
          <a:p>
            <a:r>
              <a:rPr lang="fr-FR" sz="1600" dirty="0" smtClean="0"/>
              <a:t>            &lt;pays&gt;FRANCE&lt;/pays&gt;</a:t>
            </a:r>
          </a:p>
          <a:p>
            <a:r>
              <a:rPr lang="fr-FR" sz="1600" dirty="0" smtClean="0"/>
              <a:t>        &lt;/adresse&gt;</a:t>
            </a:r>
          </a:p>
          <a:p>
            <a:r>
              <a:rPr lang="fr-FR" sz="1600" dirty="0" smtClean="0"/>
              <a:t>        &lt;</a:t>
            </a:r>
            <a:r>
              <a:rPr lang="fr-FR" sz="1600" dirty="0" err="1" smtClean="0"/>
              <a:t>telephones</a:t>
            </a:r>
            <a:r>
              <a:rPr lang="fr-FR" sz="1600" dirty="0" smtClean="0"/>
              <a:t>&gt;</a:t>
            </a:r>
          </a:p>
          <a:p>
            <a:r>
              <a:rPr lang="fr-FR" sz="1600" dirty="0" smtClean="0"/>
              <a:t>            &lt;</a:t>
            </a:r>
            <a:r>
              <a:rPr lang="fr-FR" sz="1600" dirty="0" err="1" smtClean="0"/>
              <a:t>telephone</a:t>
            </a:r>
            <a:r>
              <a:rPr lang="fr-FR" sz="1600" dirty="0" smtClean="0"/>
              <a:t> type="professionnel"&gt;04 05 06 07 08&lt;/</a:t>
            </a:r>
            <a:r>
              <a:rPr lang="fr-FR" sz="1600" dirty="0" err="1" smtClean="0"/>
              <a:t>telephone</a:t>
            </a:r>
            <a:r>
              <a:rPr lang="fr-FR" sz="1600" dirty="0" smtClean="0"/>
              <a:t>&gt;</a:t>
            </a:r>
          </a:p>
          <a:p>
            <a:r>
              <a:rPr lang="fr-FR" sz="1600" dirty="0" smtClean="0"/>
              <a:t>        &lt;/</a:t>
            </a:r>
            <a:r>
              <a:rPr lang="fr-FR" sz="1600" dirty="0" err="1" smtClean="0"/>
              <a:t>telephones</a:t>
            </a:r>
            <a:r>
              <a:rPr lang="fr-FR" sz="1600" dirty="0" smtClean="0"/>
              <a:t>&gt;</a:t>
            </a:r>
          </a:p>
          <a:p>
            <a:r>
              <a:rPr lang="fr-FR" sz="1600" dirty="0" smtClean="0"/>
              <a:t>        &lt;emails&gt;</a:t>
            </a:r>
          </a:p>
          <a:p>
            <a:r>
              <a:rPr lang="fr-FR" sz="1600" dirty="0" smtClean="0"/>
              <a:t>            &lt;email type="professionnel"&gt;contact@poppins.fr&lt;/email&gt;</a:t>
            </a:r>
          </a:p>
          <a:p>
            <a:r>
              <a:rPr lang="fr-FR" sz="1600" dirty="0" smtClean="0"/>
              <a:t>        &lt;/emails&gt;</a:t>
            </a:r>
          </a:p>
          <a:p>
            <a:r>
              <a:rPr lang="fr-FR" sz="1600" dirty="0" smtClean="0"/>
              <a:t>    &lt;/personne&gt;</a:t>
            </a:r>
          </a:p>
          <a:p>
            <a:r>
              <a:rPr lang="fr-FR" sz="1600" dirty="0" smtClean="0"/>
              <a:t>&lt;/</a:t>
            </a:r>
            <a:r>
              <a:rPr lang="fr-FR" sz="1600" dirty="0" err="1" smtClean="0"/>
              <a:t>repertoire</a:t>
            </a:r>
            <a:r>
              <a:rPr lang="fr-FR" sz="1600" dirty="0" smtClean="0"/>
              <a:t>&gt;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55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836712"/>
            <a:ext cx="8352928" cy="563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Distinguez les noms XML corrects des noms incorrects et corrigez les erreurs.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a. &lt;</a:t>
            </a:r>
            <a:r>
              <a:rPr lang="fr-FR" sz="2000" dirty="0" err="1" smtClean="0"/>
              <a:t>Drivers_License_Number</a:t>
            </a:r>
            <a:r>
              <a:rPr lang="fr-FR" sz="2000" dirty="0" smtClean="0"/>
              <a:t>&gt;98 NY 32&lt;/</a:t>
            </a:r>
            <a:r>
              <a:rPr lang="fr-FR" sz="2000" dirty="0" err="1" smtClean="0"/>
              <a:t>Drivers_License_Number</a:t>
            </a:r>
            <a:r>
              <a:rPr lang="fr-F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b. &lt;</a:t>
            </a:r>
            <a:r>
              <a:rPr lang="fr-FR" sz="2000" dirty="0" err="1" smtClean="0"/>
              <a:t>Driver's_License_Number</a:t>
            </a:r>
            <a:r>
              <a:rPr lang="fr-FR" sz="2000" dirty="0" smtClean="0"/>
              <a:t>&gt;98 NY 32&lt;/</a:t>
            </a:r>
            <a:r>
              <a:rPr lang="fr-FR" sz="2000" dirty="0" err="1" smtClean="0"/>
              <a:t>Driver's_License_Number</a:t>
            </a:r>
            <a:r>
              <a:rPr lang="fr-F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c. &lt;</a:t>
            </a:r>
            <a:r>
              <a:rPr lang="fr-FR" sz="2000" dirty="0" err="1" smtClean="0"/>
              <a:t>month-day-year</a:t>
            </a:r>
            <a:r>
              <a:rPr lang="fr-FR" sz="2000" dirty="0" smtClean="0"/>
              <a:t>&gt;7/23/2001&lt;/</a:t>
            </a:r>
            <a:r>
              <a:rPr lang="fr-FR" sz="2000" dirty="0" err="1" smtClean="0"/>
              <a:t>month-day-year</a:t>
            </a:r>
            <a:r>
              <a:rPr lang="fr-F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d. &lt;first </a:t>
            </a:r>
            <a:r>
              <a:rPr lang="fr-FR" sz="2000" dirty="0" err="1" smtClean="0"/>
              <a:t>name</a:t>
            </a:r>
            <a:r>
              <a:rPr lang="fr-FR" sz="2000" dirty="0" smtClean="0"/>
              <a:t>&gt;Alan&lt;/first </a:t>
            </a:r>
            <a:r>
              <a:rPr lang="fr-FR" sz="2000" dirty="0" err="1" smtClean="0"/>
              <a:t>name</a:t>
            </a:r>
            <a:r>
              <a:rPr lang="fr-F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e. &lt;</a:t>
            </a:r>
            <a:r>
              <a:rPr lang="fr-FR" sz="2000" dirty="0" err="1" smtClean="0"/>
              <a:t>àçttûä</a:t>
            </a:r>
            <a:r>
              <a:rPr lang="fr-FR" sz="2000" dirty="0" smtClean="0"/>
              <a:t>&gt;</a:t>
            </a:r>
            <a:r>
              <a:rPr lang="fr-FR" sz="2000" dirty="0" err="1" smtClean="0"/>
              <a:t>øåú</a:t>
            </a:r>
            <a:r>
              <a:rPr lang="fr-FR" sz="2000" dirty="0" smtClean="0"/>
              <a:t>&lt;/</a:t>
            </a:r>
            <a:r>
              <a:rPr lang="fr-FR" sz="2000" dirty="0" err="1" smtClean="0"/>
              <a:t>àçttûä</a:t>
            </a:r>
            <a:r>
              <a:rPr lang="fr-F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f. &lt;</a:t>
            </a:r>
            <a:r>
              <a:rPr lang="fr-FR" sz="2000" dirty="0" err="1" smtClean="0"/>
              <a:t>first_name</a:t>
            </a:r>
            <a:r>
              <a:rPr lang="fr-FR" sz="2000" dirty="0" smtClean="0"/>
              <a:t>&gt;Alan&lt;/</a:t>
            </a:r>
            <a:r>
              <a:rPr lang="fr-FR" sz="2000" dirty="0" err="1" smtClean="0"/>
              <a:t>first_name</a:t>
            </a:r>
            <a:r>
              <a:rPr lang="fr-F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g. &lt;</a:t>
            </a:r>
            <a:r>
              <a:rPr lang="fr-FR" sz="2000" dirty="0" err="1" smtClean="0"/>
              <a:t>month</a:t>
            </a:r>
            <a:r>
              <a:rPr lang="fr-FR" sz="2000" dirty="0" smtClean="0"/>
              <a:t>/</a:t>
            </a:r>
            <a:r>
              <a:rPr lang="fr-FR" sz="2000" dirty="0" err="1" smtClean="0"/>
              <a:t>day</a:t>
            </a:r>
            <a:r>
              <a:rPr lang="fr-FR" sz="2000" dirty="0" smtClean="0"/>
              <a:t>/</a:t>
            </a:r>
            <a:r>
              <a:rPr lang="fr-FR" sz="2000" dirty="0" err="1" smtClean="0"/>
              <a:t>year</a:t>
            </a:r>
            <a:r>
              <a:rPr lang="fr-FR" sz="2000" dirty="0" smtClean="0"/>
              <a:t>&gt;7/23/2001&lt;/</a:t>
            </a:r>
            <a:r>
              <a:rPr lang="fr-FR" sz="2000" dirty="0" err="1" smtClean="0"/>
              <a:t>month</a:t>
            </a:r>
            <a:r>
              <a:rPr lang="fr-FR" sz="2000" dirty="0" smtClean="0"/>
              <a:t>/</a:t>
            </a:r>
            <a:r>
              <a:rPr lang="fr-FR" sz="2000" dirty="0" err="1" smtClean="0"/>
              <a:t>day</a:t>
            </a:r>
            <a:r>
              <a:rPr lang="fr-FR" sz="2000" dirty="0" smtClean="0"/>
              <a:t>/</a:t>
            </a:r>
            <a:r>
              <a:rPr lang="fr-FR" sz="2000" dirty="0" err="1" smtClean="0"/>
              <a:t>year</a:t>
            </a:r>
            <a:r>
              <a:rPr lang="fr-F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h. &lt;_4-lane&gt;I-610&lt;/_4-lane&gt;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i. &lt;téléphone&gt;011 33 91 55 27 55 27&lt;/téléphone&gt;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j. &lt;4-lane&gt;I-610&lt;/4-lane&gt;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404664"/>
            <a:ext cx="10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Exercice: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5656" y="1412776"/>
            <a:ext cx="6120680" cy="4154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dirty="0" smtClean="0"/>
              <a:t>a. Correct</a:t>
            </a:r>
          </a:p>
          <a:p>
            <a:r>
              <a:rPr lang="fr-FR" sz="2400" dirty="0" smtClean="0"/>
              <a:t>b. Incorrect (apostrophe)</a:t>
            </a:r>
          </a:p>
          <a:p>
            <a:r>
              <a:rPr lang="fr-FR" sz="2400" dirty="0" smtClean="0"/>
              <a:t>c. Correct</a:t>
            </a:r>
          </a:p>
          <a:p>
            <a:r>
              <a:rPr lang="fr-FR" sz="2400" dirty="0" smtClean="0"/>
              <a:t>d. Incorrect (présence d'un espace)</a:t>
            </a:r>
          </a:p>
          <a:p>
            <a:r>
              <a:rPr lang="fr-FR" sz="2400" dirty="0" smtClean="0"/>
              <a:t>e. Correct</a:t>
            </a:r>
          </a:p>
          <a:p>
            <a:r>
              <a:rPr lang="fr-FR" sz="2400" dirty="0" smtClean="0"/>
              <a:t>f. Correct</a:t>
            </a:r>
          </a:p>
          <a:p>
            <a:r>
              <a:rPr lang="fr-FR" sz="2400" dirty="0" smtClean="0"/>
              <a:t>g. Incorrect (à cause des /)</a:t>
            </a:r>
          </a:p>
          <a:p>
            <a:r>
              <a:rPr lang="fr-FR" sz="2400" dirty="0" smtClean="0"/>
              <a:t>h. Correct</a:t>
            </a:r>
          </a:p>
          <a:p>
            <a:r>
              <a:rPr lang="fr-FR" sz="2400" dirty="0" smtClean="0"/>
              <a:t>i. Correct</a:t>
            </a:r>
          </a:p>
          <a:p>
            <a:r>
              <a:rPr lang="fr-FR" sz="2400" dirty="0" smtClean="0"/>
              <a:t>j. Incorrect (un nom XML ne commence pas par un chiffre) </a:t>
            </a:r>
            <a:endParaRPr lang="fr-FR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827584" y="4766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Réponse: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75" y="604067"/>
            <a:ext cx="2915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cap="all" dirty="0">
                <a:solidFill>
                  <a:srgbClr val="FFC000"/>
                </a:solidFill>
              </a:rPr>
              <a:t>QU'EST-CE QUE LE XML ?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5696" y="1052736"/>
            <a:ext cx="5472608" cy="5016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&lt;</a:t>
            </a:r>
            <a:r>
              <a:rPr lang="fr-FR" sz="2000" dirty="0" err="1"/>
              <a:t>infos_PC</a:t>
            </a:r>
            <a:r>
              <a:rPr lang="fr-FR" sz="2000" dirty="0"/>
              <a:t>&gt;</a:t>
            </a:r>
          </a:p>
          <a:p>
            <a:r>
              <a:rPr lang="fr-FR" sz="2000" dirty="0"/>
              <a:t> &lt;</a:t>
            </a:r>
            <a:r>
              <a:rPr lang="fr-FR" sz="2000" dirty="0" err="1"/>
              <a:t>modele</a:t>
            </a:r>
            <a:r>
              <a:rPr lang="fr-FR" sz="2000" dirty="0"/>
              <a:t>&gt;</a:t>
            </a:r>
          </a:p>
          <a:p>
            <a:r>
              <a:rPr lang="fr-FR" sz="2000" dirty="0"/>
              <a:t> &lt;nom&gt;PC Home&lt;/nom&gt;</a:t>
            </a:r>
          </a:p>
          <a:p>
            <a:r>
              <a:rPr lang="fr-FR" sz="2000" dirty="0"/>
              <a:t> &lt;</a:t>
            </a:r>
            <a:r>
              <a:rPr lang="fr-FR" sz="2000" dirty="0" err="1"/>
              <a:t>prix_unitaire</a:t>
            </a:r>
            <a:r>
              <a:rPr lang="fr-FR" sz="2000" dirty="0"/>
              <a:t>&gt;5999&lt;/</a:t>
            </a:r>
            <a:r>
              <a:rPr lang="fr-FR" sz="2000" dirty="0" err="1"/>
              <a:t>prix_unitaire</a:t>
            </a:r>
            <a:r>
              <a:rPr lang="fr-FR" sz="2000" dirty="0"/>
              <a:t>&gt;</a:t>
            </a:r>
          </a:p>
          <a:p>
            <a:r>
              <a:rPr lang="fr-FR" sz="2000" dirty="0"/>
              <a:t> &lt;fournisseur&gt;</a:t>
            </a:r>
            <a:r>
              <a:rPr lang="fr-FR" sz="2000" dirty="0" err="1"/>
              <a:t>Sulyo</a:t>
            </a:r>
            <a:r>
              <a:rPr lang="fr-FR" sz="2000" dirty="0"/>
              <a:t>&lt;/fournisseur&gt;</a:t>
            </a:r>
          </a:p>
          <a:p>
            <a:r>
              <a:rPr lang="fr-FR" sz="2000" dirty="0"/>
              <a:t> &lt;</a:t>
            </a:r>
            <a:r>
              <a:rPr lang="fr-FR" sz="2000" dirty="0" err="1"/>
              <a:t>particularites</a:t>
            </a:r>
            <a:r>
              <a:rPr lang="fr-FR" sz="2000" dirty="0"/>
              <a:t>&gt;Base + lecteur DVD&lt;/</a:t>
            </a:r>
            <a:r>
              <a:rPr lang="fr-FR" sz="2000" dirty="0" err="1"/>
              <a:t>particularites</a:t>
            </a:r>
            <a:r>
              <a:rPr lang="fr-FR" sz="2000" dirty="0"/>
              <a:t>&gt;</a:t>
            </a:r>
          </a:p>
          <a:p>
            <a:r>
              <a:rPr lang="fr-FR" sz="2000" dirty="0"/>
              <a:t> &lt;/</a:t>
            </a:r>
            <a:r>
              <a:rPr lang="fr-FR" sz="2000" dirty="0" err="1"/>
              <a:t>modele</a:t>
            </a:r>
            <a:r>
              <a:rPr lang="fr-FR" sz="2000" dirty="0"/>
              <a:t>&gt;</a:t>
            </a:r>
          </a:p>
          <a:p>
            <a:r>
              <a:rPr lang="fr-FR" sz="2000" dirty="0"/>
              <a:t> &lt;</a:t>
            </a:r>
            <a:r>
              <a:rPr lang="fr-FR" sz="2000" dirty="0" err="1"/>
              <a:t>modele</a:t>
            </a:r>
            <a:r>
              <a:rPr lang="fr-FR" sz="2000" dirty="0"/>
              <a:t>&gt;</a:t>
            </a:r>
          </a:p>
          <a:p>
            <a:r>
              <a:rPr lang="fr-FR" sz="2000" dirty="0"/>
              <a:t> &lt;nom&gt;PC </a:t>
            </a:r>
            <a:r>
              <a:rPr lang="fr-FR" sz="2000" dirty="0" err="1"/>
              <a:t>Multimedia</a:t>
            </a:r>
            <a:r>
              <a:rPr lang="fr-FR" sz="2000" dirty="0"/>
              <a:t>&lt;/nom&gt;</a:t>
            </a:r>
          </a:p>
          <a:p>
            <a:r>
              <a:rPr lang="fr-FR" sz="2000" dirty="0"/>
              <a:t> &lt;</a:t>
            </a:r>
            <a:r>
              <a:rPr lang="fr-FR" sz="2000" dirty="0" err="1"/>
              <a:t>prix_unitaire</a:t>
            </a:r>
            <a:r>
              <a:rPr lang="fr-FR" sz="2000" dirty="0"/>
              <a:t>&gt;7999&lt;/</a:t>
            </a:r>
            <a:r>
              <a:rPr lang="fr-FR" sz="2000" dirty="0" err="1"/>
              <a:t>prix_unitaire</a:t>
            </a:r>
            <a:r>
              <a:rPr lang="fr-FR" sz="2000" dirty="0"/>
              <a:t>&gt;</a:t>
            </a:r>
          </a:p>
          <a:p>
            <a:r>
              <a:rPr lang="fr-FR" sz="2000" dirty="0"/>
              <a:t> &lt;fournisseur&gt;</a:t>
            </a:r>
            <a:r>
              <a:rPr lang="fr-FR" sz="2000" dirty="0" err="1"/>
              <a:t>Fukoji</a:t>
            </a:r>
            <a:r>
              <a:rPr lang="fr-FR" sz="2000" dirty="0"/>
              <a:t>&lt;/fournisseur&gt;</a:t>
            </a:r>
          </a:p>
          <a:p>
            <a:r>
              <a:rPr lang="fr-FR" sz="2000" dirty="0"/>
              <a:t> &lt;</a:t>
            </a:r>
            <a:r>
              <a:rPr lang="fr-FR" sz="2000" dirty="0" err="1"/>
              <a:t>particularites</a:t>
            </a:r>
            <a:r>
              <a:rPr lang="fr-FR" sz="2000" dirty="0"/>
              <a:t>&gt;PC HOME + </a:t>
            </a:r>
            <a:r>
              <a:rPr lang="fr-FR" sz="2000" dirty="0" err="1"/>
              <a:t>ecran</a:t>
            </a:r>
            <a:r>
              <a:rPr lang="fr-FR" sz="2000" dirty="0"/>
              <a:t> 19 + carte son&lt;/</a:t>
            </a:r>
            <a:r>
              <a:rPr lang="fr-FR" sz="2000" dirty="0" err="1"/>
              <a:t>particularites</a:t>
            </a:r>
            <a:r>
              <a:rPr lang="fr-FR" sz="2000" dirty="0"/>
              <a:t>&gt;</a:t>
            </a:r>
          </a:p>
          <a:p>
            <a:r>
              <a:rPr lang="fr-FR" sz="2000" dirty="0"/>
              <a:t> &lt;/</a:t>
            </a:r>
            <a:r>
              <a:rPr lang="fr-FR" sz="2000" dirty="0" err="1"/>
              <a:t>modele</a:t>
            </a:r>
            <a:r>
              <a:rPr lang="fr-FR" sz="2000" dirty="0"/>
              <a:t>&gt;</a:t>
            </a:r>
          </a:p>
          <a:p>
            <a:r>
              <a:rPr lang="fr-FR" sz="2000" dirty="0"/>
              <a:t>&lt;/</a:t>
            </a:r>
            <a:r>
              <a:rPr lang="fr-FR" sz="2000" dirty="0" err="1"/>
              <a:t>infos_PC</a:t>
            </a:r>
            <a:r>
              <a:rPr lang="fr-F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829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75856" y="1412776"/>
            <a:ext cx="1309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/>
              <a:t> </a:t>
            </a:r>
            <a:r>
              <a:rPr lang="fr-FR" sz="3600" b="1" dirty="0"/>
              <a:t>DTD</a:t>
            </a:r>
            <a:endParaRPr lang="fr-FR" sz="3600" dirty="0"/>
          </a:p>
        </p:txBody>
      </p:sp>
      <p:sp>
        <p:nvSpPr>
          <p:cNvPr id="4" name="Rectangle 3"/>
          <p:cNvSpPr/>
          <p:nvPr/>
        </p:nvSpPr>
        <p:spPr>
          <a:xfrm>
            <a:off x="2123728" y="2492895"/>
            <a:ext cx="5178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/>
              <a:t>Document Type Description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655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2564904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FC000"/>
                </a:solidFill>
              </a:rPr>
              <a:t>Qu'est-ce que la définition d'un document XML </a:t>
            </a:r>
            <a:r>
              <a:rPr lang="fr-FR" sz="2400" b="1" dirty="0" smtClean="0">
                <a:solidFill>
                  <a:srgbClr val="FFC000"/>
                </a:solidFill>
              </a:rPr>
              <a:t> ou le DTD?</a:t>
            </a:r>
            <a:endParaRPr lang="fr-FR" sz="2400" b="1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628800"/>
            <a:ext cx="759142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31640" y="1988840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Où </a:t>
            </a:r>
            <a:r>
              <a:rPr lang="fr-FR" sz="2800" b="1" dirty="0" smtClean="0"/>
              <a:t>peut on écrire </a:t>
            </a:r>
            <a:r>
              <a:rPr lang="fr-FR" sz="2800" b="1" dirty="0"/>
              <a:t>les DTD </a:t>
            </a:r>
            <a:r>
              <a:rPr lang="fr-FR" sz="2800" b="1" dirty="0" smtClean="0"/>
              <a:t>?</a:t>
            </a:r>
            <a:endParaRPr lang="fr-FR" sz="2800" dirty="0"/>
          </a:p>
        </p:txBody>
      </p:sp>
      <p:sp>
        <p:nvSpPr>
          <p:cNvPr id="9" name="Rectangle 8"/>
          <p:cNvSpPr/>
          <p:nvPr/>
        </p:nvSpPr>
        <p:spPr>
          <a:xfrm>
            <a:off x="1820175" y="3284984"/>
            <a:ext cx="1715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DTD internes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95536" y="1772816"/>
            <a:ext cx="8568951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dirty="0" smtClean="0"/>
              <a:t>&lt;?</a:t>
            </a:r>
            <a:r>
              <a:rPr lang="fr-FR" sz="2400" dirty="0" err="1" smtClean="0"/>
              <a:t>xml</a:t>
            </a:r>
            <a:r>
              <a:rPr lang="fr-FR" sz="2400" dirty="0" smtClean="0"/>
              <a:t> version = "1.0" </a:t>
            </a:r>
            <a:r>
              <a:rPr lang="fr-FR" sz="2400" dirty="0" err="1" smtClean="0"/>
              <a:t>encoding</a:t>
            </a:r>
            <a:r>
              <a:rPr lang="fr-FR" sz="2400" dirty="0" smtClean="0"/>
              <a:t>="UTF-8" </a:t>
            </a:r>
            <a:r>
              <a:rPr lang="fr-FR" sz="2400" dirty="0" err="1" smtClean="0">
                <a:solidFill>
                  <a:srgbClr val="FFC000"/>
                </a:solidFill>
              </a:rPr>
              <a:t>standalone</a:t>
            </a:r>
            <a:r>
              <a:rPr lang="fr-FR" sz="2400" dirty="0" smtClean="0">
                <a:solidFill>
                  <a:srgbClr val="FFC000"/>
                </a:solidFill>
              </a:rPr>
              <a:t>="</a:t>
            </a:r>
            <a:r>
              <a:rPr lang="fr-FR" sz="2400" dirty="0" err="1" smtClean="0">
                <a:solidFill>
                  <a:srgbClr val="FFC000"/>
                </a:solidFill>
              </a:rPr>
              <a:t>yes</a:t>
            </a:r>
            <a:r>
              <a:rPr lang="fr-FR" sz="2400" dirty="0" smtClean="0">
                <a:solidFill>
                  <a:srgbClr val="FFC000"/>
                </a:solidFill>
              </a:rPr>
              <a:t>"</a:t>
            </a:r>
            <a:r>
              <a:rPr lang="fr-FR" sz="2400" dirty="0" smtClean="0"/>
              <a:t> ?&gt;</a:t>
            </a:r>
          </a:p>
          <a:p>
            <a:r>
              <a:rPr lang="fr-FR" sz="2400" dirty="0" smtClean="0"/>
              <a:t>&lt;!DOCTYPE  Racine [</a:t>
            </a:r>
          </a:p>
          <a:p>
            <a:endParaRPr lang="fr-FR" sz="2400" dirty="0" smtClean="0"/>
          </a:p>
          <a:p>
            <a:r>
              <a:rPr lang="fr-FR" sz="2400" dirty="0" smtClean="0"/>
              <a:t>&lt;!– le Code DTD -- &gt;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]&gt;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55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29" y="764704"/>
            <a:ext cx="7344816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000403" y="221693"/>
            <a:ext cx="1512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Exemple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55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2248571"/>
            <a:ext cx="3711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/>
              <a:t>Les DTD externes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7920880" cy="587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395458"/>
            <a:ext cx="208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i="1" dirty="0" smtClean="0">
                <a:solidFill>
                  <a:srgbClr val="FFC000"/>
                </a:solidFill>
              </a:rPr>
              <a:t>Création de la DTD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8977" y="785633"/>
            <a:ext cx="1531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Les </a:t>
            </a:r>
            <a:r>
              <a:rPr lang="fr-FR" dirty="0" smtClean="0">
                <a:solidFill>
                  <a:srgbClr val="FFC000"/>
                </a:solidFill>
              </a:rPr>
              <a:t>éléments: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74524" y="1052736"/>
            <a:ext cx="583264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fr-FR" sz="2400" dirty="0" smtClean="0">
                <a:solidFill>
                  <a:srgbClr val="FFC000"/>
                </a:solidFill>
              </a:rPr>
              <a:t>&lt;!</a:t>
            </a:r>
            <a:r>
              <a:rPr lang="fr-FR" sz="2400" dirty="0">
                <a:solidFill>
                  <a:srgbClr val="FFC000"/>
                </a:solidFill>
              </a:rPr>
              <a:t>ELEMENT balise (contenu)&gt;</a:t>
            </a:r>
            <a:endParaRPr lang="fr-FR" sz="24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 smtClean="0"/>
              <a:t>Exemple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FFC000"/>
                </a:solidFill>
              </a:rPr>
              <a:t>&lt;</a:t>
            </a:r>
            <a:r>
              <a:rPr lang="fr-FR" dirty="0" smtClean="0">
                <a:solidFill>
                  <a:srgbClr val="FFC000"/>
                </a:solidFill>
              </a:rPr>
              <a:t>nom&gt;Mohamed&lt;/</a:t>
            </a:r>
            <a:r>
              <a:rPr lang="fr-FR" dirty="0">
                <a:solidFill>
                  <a:srgbClr val="FFC000"/>
                </a:solidFill>
              </a:rPr>
              <a:t>nom</a:t>
            </a:r>
            <a:r>
              <a:rPr lang="fr-FR" dirty="0" smtClean="0">
                <a:solidFill>
                  <a:srgbClr val="FFC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rgbClr val="FFC000"/>
                </a:solidFill>
              </a:rPr>
              <a:t>&lt;!ELEMENT nom (contenu) &gt;</a:t>
            </a:r>
            <a:endParaRPr lang="fr-FR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solidFill>
                  <a:srgbClr val="FFC000"/>
                </a:solidFill>
              </a:rPr>
              <a:t>Contenu : </a:t>
            </a:r>
            <a:r>
              <a:rPr lang="fr-FR" dirty="0" smtClean="0"/>
              <a:t>décrire ce que doit contenir la balise : est-ce une autre balise ou est-ce une valeur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on utilisera la mot clef </a:t>
            </a:r>
            <a:r>
              <a:rPr lang="fr-FR" dirty="0" smtClean="0">
                <a:solidFill>
                  <a:srgbClr val="FFC000"/>
                </a:solidFill>
              </a:rPr>
              <a:t>#PCDATA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rgbClr val="FFC000"/>
                </a:solidFill>
              </a:rPr>
              <a:t>&lt;!ELEMENT nom (</a:t>
            </a:r>
            <a:r>
              <a:rPr lang="fr-FR" dirty="0" smtClean="0"/>
              <a:t> </a:t>
            </a:r>
            <a:r>
              <a:rPr lang="fr-FR" dirty="0" smtClean="0">
                <a:solidFill>
                  <a:srgbClr val="FFC000"/>
                </a:solidFill>
              </a:rPr>
              <a:t>#PCDATA) &gt;</a:t>
            </a:r>
            <a:endParaRPr lang="fr-FR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2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620688"/>
            <a:ext cx="65755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 smtClean="0"/>
              <a:t>Pour un élément Vide en utilise : EMPTY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Exemple :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FFC000"/>
                </a:solidFill>
              </a:rPr>
              <a:t>&lt;!ELEMENT  </a:t>
            </a:r>
            <a:r>
              <a:rPr lang="fr-FR" sz="2400" dirty="0" err="1" smtClean="0">
                <a:solidFill>
                  <a:srgbClr val="FFC000"/>
                </a:solidFill>
              </a:rPr>
              <a:t>img</a:t>
            </a:r>
            <a:r>
              <a:rPr lang="fr-FR" sz="2400" dirty="0" smtClean="0">
                <a:solidFill>
                  <a:srgbClr val="FFC000"/>
                </a:solidFill>
              </a:rPr>
              <a:t> EMPTY</a:t>
            </a:r>
            <a:r>
              <a:rPr lang="fr-FR" sz="2400" dirty="0" smtClean="0">
                <a:solidFill>
                  <a:srgbClr val="FFC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FFC000"/>
                </a:solidFill>
              </a:rPr>
              <a:t>&lt;input type=‘</a:t>
            </a:r>
            <a:r>
              <a:rPr lang="fr-FR" sz="2400" dirty="0" err="1" smtClean="0">
                <a:solidFill>
                  <a:srgbClr val="FFC000"/>
                </a:solidFill>
              </a:rPr>
              <a:t>text</a:t>
            </a:r>
            <a:r>
              <a:rPr lang="fr-FR" sz="2400" dirty="0" smtClean="0">
                <a:solidFill>
                  <a:srgbClr val="FFC000"/>
                </a:solidFill>
              </a:rPr>
              <a:t>’ /&gt;</a:t>
            </a:r>
            <a:endParaRPr lang="fr-FR" sz="24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FFC000"/>
                </a:solidFill>
              </a:rPr>
              <a:t>&lt;!ELEMENT  </a:t>
            </a:r>
            <a:r>
              <a:rPr lang="fr-FR" sz="2400" dirty="0" smtClean="0">
                <a:solidFill>
                  <a:srgbClr val="FFC000"/>
                </a:solidFill>
              </a:rPr>
              <a:t>input EMPTY</a:t>
            </a:r>
            <a:r>
              <a:rPr lang="fr-FR" sz="2400" dirty="0">
                <a:solidFill>
                  <a:srgbClr val="FFC00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fr-FR" sz="2400" b="1" dirty="0" smtClean="0"/>
          </a:p>
          <a:p>
            <a:pPr>
              <a:lnSpc>
                <a:spcPct val="150000"/>
              </a:lnSpc>
            </a:pPr>
            <a:r>
              <a:rPr lang="fr-FR" sz="2400" b="1" dirty="0" smtClean="0"/>
              <a:t>Cas </a:t>
            </a:r>
            <a:r>
              <a:rPr lang="fr-FR" sz="2400" b="1" dirty="0"/>
              <a:t>d'une balise pouvant tout </a:t>
            </a:r>
            <a:r>
              <a:rPr lang="fr-FR" sz="2400" b="1" dirty="0" smtClean="0"/>
              <a:t>contenir : ANY</a:t>
            </a:r>
          </a:p>
          <a:p>
            <a:pPr>
              <a:lnSpc>
                <a:spcPct val="150000"/>
              </a:lnSpc>
            </a:pPr>
            <a:r>
              <a:rPr lang="fr-FR" sz="2400" b="1" dirty="0" smtClean="0">
                <a:solidFill>
                  <a:srgbClr val="FFC000"/>
                </a:solidFill>
              </a:rPr>
              <a:t>&lt;!ELEMENT </a:t>
            </a:r>
            <a:r>
              <a:rPr lang="fr-FR" sz="2400" b="1" dirty="0" err="1" smtClean="0">
                <a:solidFill>
                  <a:srgbClr val="FFC000"/>
                </a:solidFill>
              </a:rPr>
              <a:t>object</a:t>
            </a:r>
            <a:r>
              <a:rPr lang="fr-FR" sz="2400" b="1" dirty="0" smtClean="0">
                <a:solidFill>
                  <a:srgbClr val="FFC000"/>
                </a:solidFill>
              </a:rPr>
              <a:t> ANY&gt;</a:t>
            </a:r>
            <a:endParaRPr lang="fr-F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2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88640"/>
            <a:ext cx="1948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La séquence</a:t>
            </a:r>
            <a:endParaRPr lang="fr-F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75" y="2348880"/>
            <a:ext cx="6768752" cy="2006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785275" y="4551203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DTD est :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75" y="5085184"/>
            <a:ext cx="676875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sequen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71" y="957734"/>
            <a:ext cx="5867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676271" y="1772816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432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548680"/>
            <a:ext cx="499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Prenons l'exemple </a:t>
            </a:r>
            <a:r>
              <a:rPr lang="fr-FR" sz="2400" dirty="0" smtClean="0"/>
              <a:t>suivant du DTD  </a:t>
            </a:r>
            <a:r>
              <a:rPr lang="fr-FR" sz="2400" dirty="0"/>
              <a:t>: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59" y="974938"/>
            <a:ext cx="4648200" cy="144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51720" y="3356992"/>
            <a:ext cx="457200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fr-FR" dirty="0"/>
              <a:t>&lt;personne&gt;</a:t>
            </a:r>
          </a:p>
          <a:p>
            <a:r>
              <a:rPr lang="fr-FR" dirty="0"/>
              <a:t>    &lt;nom&gt;DOE&lt;/nom&gt;</a:t>
            </a:r>
          </a:p>
          <a:p>
            <a:r>
              <a:rPr lang="fr-FR" dirty="0"/>
              <a:t>    &lt;</a:t>
            </a:r>
            <a:r>
              <a:rPr lang="fr-FR" dirty="0" err="1"/>
              <a:t>prenom</a:t>
            </a:r>
            <a:r>
              <a:rPr lang="fr-FR" dirty="0"/>
              <a:t>&gt;John&lt;/</a:t>
            </a:r>
            <a:r>
              <a:rPr lang="fr-FR" dirty="0" err="1"/>
              <a:t>prenom</a:t>
            </a:r>
            <a:r>
              <a:rPr lang="fr-FR" dirty="0"/>
              <a:t>&gt;</a:t>
            </a:r>
          </a:p>
          <a:p>
            <a:r>
              <a:rPr lang="fr-FR" dirty="0"/>
              <a:t>    &lt;</a:t>
            </a:r>
            <a:r>
              <a:rPr lang="fr-FR" dirty="0" err="1"/>
              <a:t>age</a:t>
            </a:r>
            <a:r>
              <a:rPr lang="fr-FR" dirty="0"/>
              <a:t>&gt;24&lt;/</a:t>
            </a:r>
            <a:r>
              <a:rPr lang="fr-FR" dirty="0" err="1"/>
              <a:t>age</a:t>
            </a:r>
            <a:r>
              <a:rPr lang="fr-FR" dirty="0"/>
              <a:t>&gt;</a:t>
            </a:r>
          </a:p>
          <a:p>
            <a:r>
              <a:rPr lang="fr-FR" dirty="0" smtClean="0"/>
              <a:t>&lt;/</a:t>
            </a:r>
            <a:r>
              <a:rPr lang="fr-FR" dirty="0"/>
              <a:t>personne&gt;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32199" y="5229200"/>
            <a:ext cx="461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rgbClr val="FF0000"/>
                </a:solidFill>
              </a:rPr>
              <a:t>Valide ou non valide??</a:t>
            </a:r>
            <a:endParaRPr lang="fr-FR" sz="3600" dirty="0">
              <a:solidFill>
                <a:srgbClr val="FF0000"/>
              </a:solidFill>
            </a:endParaRPr>
          </a:p>
        </p:txBody>
      </p:sp>
      <p:sp>
        <p:nvSpPr>
          <p:cNvPr id="2" name="Flèche vers le bas 1"/>
          <p:cNvSpPr/>
          <p:nvPr/>
        </p:nvSpPr>
        <p:spPr>
          <a:xfrm>
            <a:off x="3635896" y="2420887"/>
            <a:ext cx="288032" cy="1152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32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720" y="620688"/>
            <a:ext cx="457200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fr-FR" dirty="0"/>
              <a:t>&lt;personne&gt;</a:t>
            </a:r>
          </a:p>
          <a:p>
            <a:r>
              <a:rPr lang="fr-FR" dirty="0"/>
              <a:t>    &lt;</a:t>
            </a:r>
            <a:r>
              <a:rPr lang="fr-FR" dirty="0" err="1"/>
              <a:t>prenom</a:t>
            </a:r>
            <a:r>
              <a:rPr lang="fr-FR" dirty="0"/>
              <a:t>&gt;John&lt;/</a:t>
            </a:r>
            <a:r>
              <a:rPr lang="fr-FR" dirty="0" err="1"/>
              <a:t>prenom</a:t>
            </a:r>
            <a:r>
              <a:rPr lang="fr-FR" dirty="0"/>
              <a:t>&gt;</a:t>
            </a:r>
          </a:p>
          <a:p>
            <a:r>
              <a:rPr lang="fr-FR" dirty="0"/>
              <a:t>    &lt;nom&gt;DOE&lt;/nom&gt;</a:t>
            </a:r>
          </a:p>
          <a:p>
            <a:r>
              <a:rPr lang="fr-FR" dirty="0"/>
              <a:t>    &lt;</a:t>
            </a:r>
            <a:r>
              <a:rPr lang="fr-FR" dirty="0" err="1"/>
              <a:t>age</a:t>
            </a:r>
            <a:r>
              <a:rPr lang="fr-FR" dirty="0"/>
              <a:t>&gt;24&lt;/</a:t>
            </a:r>
            <a:r>
              <a:rPr lang="fr-FR" dirty="0" err="1"/>
              <a:t>age</a:t>
            </a:r>
            <a:r>
              <a:rPr lang="fr-FR" dirty="0"/>
              <a:t>&gt;</a:t>
            </a:r>
          </a:p>
          <a:p>
            <a:r>
              <a:rPr lang="fr-FR" dirty="0" smtClean="0"/>
              <a:t>&lt;/</a:t>
            </a:r>
            <a:r>
              <a:rPr lang="fr-FR" dirty="0"/>
              <a:t>personne&gt;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370803" y="2236222"/>
            <a:ext cx="393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Valide ou non valide??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personne</a:t>
            </a:r>
            <a:r>
              <a:rPr lang="en-US" dirty="0"/>
              <a:t>&gt;</a:t>
            </a:r>
            <a:endParaRPr lang="fr-FR" dirty="0"/>
          </a:p>
          <a:p>
            <a:r>
              <a:rPr lang="en-US" dirty="0"/>
              <a:t>    &lt;</a:t>
            </a:r>
            <a:r>
              <a:rPr lang="en-US" dirty="0" err="1"/>
              <a:t>prenom</a:t>
            </a:r>
            <a:r>
              <a:rPr lang="en-US" dirty="0"/>
              <a:t>&gt;John&lt;/</a:t>
            </a:r>
            <a:r>
              <a:rPr lang="en-US" dirty="0" err="1"/>
              <a:t>prenom</a:t>
            </a:r>
            <a:r>
              <a:rPr lang="en-US" dirty="0"/>
              <a:t>&gt;</a:t>
            </a:r>
            <a:endParaRPr lang="fr-FR" dirty="0"/>
          </a:p>
          <a:p>
            <a:r>
              <a:rPr lang="en-US" dirty="0"/>
              <a:t>    &lt;age&gt;24&lt;/age&gt;</a:t>
            </a:r>
            <a:endParaRPr lang="fr-FR" dirty="0"/>
          </a:p>
          <a:p>
            <a:r>
              <a:rPr lang="fr-FR" dirty="0" smtClean="0"/>
              <a:t>&lt;/</a:t>
            </a:r>
            <a:r>
              <a:rPr lang="fr-FR" dirty="0"/>
              <a:t>personne&gt;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34253" y="4029165"/>
            <a:ext cx="393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Valide ou non valide??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4490688"/>
            <a:ext cx="4572000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fr-FR" dirty="0"/>
              <a:t>&lt;personne&gt;</a:t>
            </a:r>
          </a:p>
          <a:p>
            <a:r>
              <a:rPr lang="fr-FR" dirty="0"/>
              <a:t>    &lt;nom&gt;DOE&lt;/nom&gt;</a:t>
            </a:r>
          </a:p>
          <a:p>
            <a:r>
              <a:rPr lang="fr-FR" dirty="0"/>
              <a:t>    &lt;</a:t>
            </a:r>
            <a:r>
              <a:rPr lang="fr-FR" dirty="0" err="1"/>
              <a:t>prenom</a:t>
            </a:r>
            <a:r>
              <a:rPr lang="fr-FR" dirty="0"/>
              <a:t>&gt;John&lt;/</a:t>
            </a:r>
            <a:r>
              <a:rPr lang="fr-FR" dirty="0" err="1"/>
              <a:t>prenom</a:t>
            </a:r>
            <a:r>
              <a:rPr lang="fr-FR" dirty="0"/>
              <a:t>&gt;</a:t>
            </a:r>
          </a:p>
          <a:p>
            <a:r>
              <a:rPr lang="en-US" dirty="0"/>
              <a:t>    &lt;age&gt;24&lt;/age&gt;</a:t>
            </a:r>
            <a:endParaRPr lang="fr-FR" dirty="0"/>
          </a:p>
          <a:p>
            <a:r>
              <a:rPr lang="en-US" dirty="0"/>
              <a:t>    &lt;date&gt;12/12/2012&lt;/date&gt;</a:t>
            </a:r>
            <a:endParaRPr lang="fr-FR" dirty="0"/>
          </a:p>
          <a:p>
            <a:r>
              <a:rPr lang="en-US" dirty="0" smtClean="0"/>
              <a:t>&lt;/</a:t>
            </a:r>
            <a:r>
              <a:rPr lang="en-US" dirty="0" err="1"/>
              <a:t>personne</a:t>
            </a:r>
            <a:r>
              <a:rPr lang="en-US" dirty="0"/>
              <a:t>&gt;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39593" y="6309320"/>
            <a:ext cx="393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Valide ou non valide??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2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67744" y="404664"/>
            <a:ext cx="4166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C000"/>
                </a:solidFill>
              </a:rPr>
              <a:t>Comparaison  de XML &amp; le HTML</a:t>
            </a:r>
            <a:endParaRPr lang="fr-FR" sz="2000" b="1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949" y="836712"/>
            <a:ext cx="4032448" cy="4524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infos_PC</a:t>
            </a:r>
            <a:r>
              <a:rPr lang="fr-FR" dirty="0"/>
              <a:t>&gt;</a:t>
            </a:r>
          </a:p>
          <a:p>
            <a:r>
              <a:rPr lang="fr-FR" dirty="0"/>
              <a:t> &lt;</a:t>
            </a:r>
            <a:r>
              <a:rPr lang="fr-FR" dirty="0" err="1"/>
              <a:t>modele</a:t>
            </a:r>
            <a:r>
              <a:rPr lang="fr-FR" dirty="0"/>
              <a:t>&gt;</a:t>
            </a:r>
          </a:p>
          <a:p>
            <a:r>
              <a:rPr lang="fr-FR" dirty="0"/>
              <a:t> &lt;nom&gt;PC Home&lt;/nom&gt;</a:t>
            </a:r>
          </a:p>
          <a:p>
            <a:r>
              <a:rPr lang="fr-FR" dirty="0"/>
              <a:t> &lt;</a:t>
            </a:r>
            <a:r>
              <a:rPr lang="fr-FR" dirty="0" err="1"/>
              <a:t>prix_unitaire</a:t>
            </a:r>
            <a:r>
              <a:rPr lang="fr-FR" dirty="0"/>
              <a:t>&gt;5999&lt;/</a:t>
            </a:r>
            <a:r>
              <a:rPr lang="fr-FR" dirty="0" err="1"/>
              <a:t>prix_unitaire</a:t>
            </a:r>
            <a:r>
              <a:rPr lang="fr-FR" dirty="0"/>
              <a:t>&gt;</a:t>
            </a:r>
          </a:p>
          <a:p>
            <a:r>
              <a:rPr lang="fr-FR" dirty="0"/>
              <a:t> &lt;fournisseur&gt;</a:t>
            </a:r>
            <a:r>
              <a:rPr lang="fr-FR" dirty="0" err="1"/>
              <a:t>Sulyo</a:t>
            </a:r>
            <a:r>
              <a:rPr lang="fr-FR" dirty="0"/>
              <a:t>&lt;/fournisseur&gt;</a:t>
            </a:r>
          </a:p>
          <a:p>
            <a:r>
              <a:rPr lang="fr-FR" dirty="0"/>
              <a:t> &lt;</a:t>
            </a:r>
            <a:r>
              <a:rPr lang="fr-FR" dirty="0" err="1"/>
              <a:t>particularites</a:t>
            </a:r>
            <a:r>
              <a:rPr lang="fr-FR" dirty="0"/>
              <a:t>&gt;Base + lecteur DVD&lt;/</a:t>
            </a:r>
            <a:r>
              <a:rPr lang="fr-FR" dirty="0" err="1"/>
              <a:t>particularites</a:t>
            </a:r>
            <a:r>
              <a:rPr lang="fr-FR" dirty="0"/>
              <a:t>&gt;</a:t>
            </a:r>
          </a:p>
          <a:p>
            <a:r>
              <a:rPr lang="fr-FR" dirty="0"/>
              <a:t> &lt;/</a:t>
            </a:r>
            <a:r>
              <a:rPr lang="fr-FR" dirty="0" err="1"/>
              <a:t>modele</a:t>
            </a:r>
            <a:r>
              <a:rPr lang="fr-FR" dirty="0"/>
              <a:t>&gt;</a:t>
            </a:r>
          </a:p>
          <a:p>
            <a:r>
              <a:rPr lang="fr-FR" dirty="0"/>
              <a:t> &lt;</a:t>
            </a:r>
            <a:r>
              <a:rPr lang="fr-FR" dirty="0" err="1"/>
              <a:t>modele</a:t>
            </a:r>
            <a:r>
              <a:rPr lang="fr-FR" dirty="0"/>
              <a:t>&gt;</a:t>
            </a:r>
          </a:p>
          <a:p>
            <a:r>
              <a:rPr lang="fr-FR" dirty="0"/>
              <a:t> &lt;nom&gt;PC </a:t>
            </a:r>
            <a:r>
              <a:rPr lang="fr-FR" dirty="0" err="1"/>
              <a:t>Multimedia</a:t>
            </a:r>
            <a:r>
              <a:rPr lang="fr-FR" dirty="0"/>
              <a:t>&lt;/nom&gt;</a:t>
            </a:r>
          </a:p>
          <a:p>
            <a:r>
              <a:rPr lang="fr-FR" dirty="0"/>
              <a:t> &lt;</a:t>
            </a:r>
            <a:r>
              <a:rPr lang="fr-FR" dirty="0" err="1"/>
              <a:t>prix_unitaire</a:t>
            </a:r>
            <a:r>
              <a:rPr lang="fr-FR" dirty="0"/>
              <a:t>&gt;7999&lt;/</a:t>
            </a:r>
            <a:r>
              <a:rPr lang="fr-FR" dirty="0" err="1"/>
              <a:t>prix_unitaire</a:t>
            </a:r>
            <a:r>
              <a:rPr lang="fr-FR" dirty="0"/>
              <a:t>&gt;</a:t>
            </a:r>
          </a:p>
          <a:p>
            <a:r>
              <a:rPr lang="fr-FR" dirty="0"/>
              <a:t> &lt;fournisseur&gt;</a:t>
            </a:r>
            <a:r>
              <a:rPr lang="fr-FR" dirty="0" err="1"/>
              <a:t>Fukoji</a:t>
            </a:r>
            <a:r>
              <a:rPr lang="fr-FR" dirty="0"/>
              <a:t>&lt;/fournisseur&gt;</a:t>
            </a:r>
          </a:p>
          <a:p>
            <a:r>
              <a:rPr lang="fr-FR" dirty="0"/>
              <a:t> &lt;</a:t>
            </a:r>
            <a:r>
              <a:rPr lang="fr-FR" dirty="0" err="1"/>
              <a:t>particularites</a:t>
            </a:r>
            <a:r>
              <a:rPr lang="fr-FR" dirty="0"/>
              <a:t>&gt;PC HOME + </a:t>
            </a:r>
            <a:r>
              <a:rPr lang="fr-FR" dirty="0" err="1"/>
              <a:t>ecran</a:t>
            </a:r>
            <a:r>
              <a:rPr lang="fr-FR" dirty="0"/>
              <a:t> 19 + carte son&lt;/</a:t>
            </a:r>
            <a:r>
              <a:rPr lang="fr-FR" dirty="0" err="1"/>
              <a:t>particularites</a:t>
            </a:r>
            <a:r>
              <a:rPr lang="fr-FR" dirty="0"/>
              <a:t>&gt;</a:t>
            </a:r>
          </a:p>
          <a:p>
            <a:r>
              <a:rPr lang="fr-FR" dirty="0"/>
              <a:t> &lt;/</a:t>
            </a:r>
            <a:r>
              <a:rPr lang="fr-FR" dirty="0" err="1"/>
              <a:t>modele</a:t>
            </a:r>
            <a:r>
              <a:rPr lang="fr-FR" dirty="0"/>
              <a:t>&gt;</a:t>
            </a:r>
          </a:p>
          <a:p>
            <a:r>
              <a:rPr lang="fr-FR" dirty="0"/>
              <a:t>&lt;/</a:t>
            </a:r>
            <a:r>
              <a:rPr lang="fr-FR" dirty="0" err="1"/>
              <a:t>infos_PC</a:t>
            </a:r>
            <a:r>
              <a:rPr lang="fr-FR" dirty="0"/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6016" y="1252209"/>
            <a:ext cx="4176464" cy="36933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dirty="0"/>
              <a:t>  &lt;title&gt;Untitled&lt;/title&gt;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endParaRPr lang="en-US" dirty="0"/>
          </a:p>
          <a:p>
            <a:r>
              <a:rPr lang="en-US" dirty="0"/>
              <a:t>&lt;/html&gt;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07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548680"/>
            <a:ext cx="32650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/>
              <a:t>La liste de choix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985055" y="1412776"/>
            <a:ext cx="7331361" cy="2677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800" dirty="0"/>
              <a:t>&lt;!ELEMENT personne (nom | </a:t>
            </a:r>
            <a:r>
              <a:rPr lang="fr-FR" sz="2800" dirty="0" err="1"/>
              <a:t>prenom</a:t>
            </a:r>
            <a:r>
              <a:rPr lang="fr-FR" sz="2800" dirty="0"/>
              <a:t>)&gt;</a:t>
            </a:r>
          </a:p>
          <a:p>
            <a:pPr>
              <a:lnSpc>
                <a:spcPct val="200000"/>
              </a:lnSpc>
            </a:pPr>
            <a:r>
              <a:rPr lang="fr-FR" sz="2800" dirty="0" smtClean="0"/>
              <a:t>&lt;!</a:t>
            </a:r>
            <a:r>
              <a:rPr lang="fr-FR" sz="2800" dirty="0"/>
              <a:t>ELEMENT nom (#PCDATA)&gt;</a:t>
            </a:r>
          </a:p>
          <a:p>
            <a:pPr>
              <a:lnSpc>
                <a:spcPct val="200000"/>
              </a:lnSpc>
            </a:pPr>
            <a:r>
              <a:rPr lang="fr-FR" sz="2800" dirty="0" smtClean="0"/>
              <a:t>&lt;!</a:t>
            </a:r>
            <a:r>
              <a:rPr lang="fr-FR" sz="2800" dirty="0"/>
              <a:t>ELEMENT </a:t>
            </a:r>
            <a:r>
              <a:rPr lang="fr-FR" sz="2800" dirty="0" err="1"/>
              <a:t>prenom</a:t>
            </a:r>
            <a:r>
              <a:rPr lang="fr-FR" sz="2800" dirty="0"/>
              <a:t> (#PCDATA)&gt;</a:t>
            </a:r>
          </a:p>
        </p:txBody>
      </p:sp>
    </p:spTree>
    <p:extLst>
      <p:ext uri="{BB962C8B-B14F-4D97-AF65-F5344CB8AC3E}">
        <p14:creationId xmlns:p14="http://schemas.microsoft.com/office/powerpoint/2010/main" val="248432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683428"/>
            <a:ext cx="7560840" cy="56323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3600" dirty="0" smtClean="0"/>
              <a:t>&lt;</a:t>
            </a:r>
            <a:r>
              <a:rPr lang="fr-FR" sz="3600" dirty="0"/>
              <a:t>personne&gt;</a:t>
            </a:r>
          </a:p>
          <a:p>
            <a:r>
              <a:rPr lang="fr-FR" sz="3600" dirty="0"/>
              <a:t>    </a:t>
            </a:r>
            <a:r>
              <a:rPr lang="fr-FR" sz="3600" dirty="0">
                <a:solidFill>
                  <a:schemeClr val="accent5"/>
                </a:solidFill>
              </a:rPr>
              <a:t>&lt;nom&gt;DOE&lt;/nom&gt;</a:t>
            </a:r>
          </a:p>
          <a:p>
            <a:r>
              <a:rPr lang="fr-FR" sz="3600" dirty="0" smtClean="0"/>
              <a:t>&lt;/</a:t>
            </a:r>
            <a:r>
              <a:rPr lang="fr-FR" sz="3600" dirty="0"/>
              <a:t>personne&gt;</a:t>
            </a:r>
          </a:p>
          <a:p>
            <a:r>
              <a:rPr lang="fr-FR" sz="3600" dirty="0" smtClean="0"/>
              <a:t>&lt;</a:t>
            </a:r>
            <a:r>
              <a:rPr lang="fr-FR" sz="3600" dirty="0"/>
              <a:t>personne&gt;</a:t>
            </a:r>
          </a:p>
          <a:p>
            <a:r>
              <a:rPr lang="fr-FR" sz="3600" dirty="0"/>
              <a:t>    </a:t>
            </a:r>
            <a:r>
              <a:rPr lang="fr-FR" sz="3600" dirty="0">
                <a:solidFill>
                  <a:schemeClr val="accent5"/>
                </a:solidFill>
              </a:rPr>
              <a:t>&lt;</a:t>
            </a:r>
            <a:r>
              <a:rPr lang="fr-FR" sz="3600" dirty="0" err="1">
                <a:solidFill>
                  <a:schemeClr val="accent5"/>
                </a:solidFill>
              </a:rPr>
              <a:t>prenom</a:t>
            </a:r>
            <a:r>
              <a:rPr lang="fr-FR" sz="3600" dirty="0">
                <a:solidFill>
                  <a:schemeClr val="accent5"/>
                </a:solidFill>
              </a:rPr>
              <a:t>&gt;John&lt;/</a:t>
            </a:r>
            <a:r>
              <a:rPr lang="fr-FR" sz="3600" dirty="0" err="1">
                <a:solidFill>
                  <a:schemeClr val="accent5"/>
                </a:solidFill>
              </a:rPr>
              <a:t>prenom</a:t>
            </a:r>
            <a:r>
              <a:rPr lang="fr-FR" sz="3600" dirty="0">
                <a:solidFill>
                  <a:schemeClr val="accent5"/>
                </a:solidFill>
              </a:rPr>
              <a:t>&gt;</a:t>
            </a:r>
          </a:p>
          <a:p>
            <a:r>
              <a:rPr lang="fr-FR" sz="3600" dirty="0" smtClean="0"/>
              <a:t>&lt;/</a:t>
            </a:r>
            <a:r>
              <a:rPr lang="fr-FR" sz="3600" dirty="0"/>
              <a:t>personne&gt;</a:t>
            </a:r>
          </a:p>
          <a:p>
            <a:r>
              <a:rPr lang="fr-FR" sz="3600" dirty="0" smtClean="0"/>
              <a:t>&lt;personne</a:t>
            </a:r>
            <a:r>
              <a:rPr lang="fr-FR" sz="3600" dirty="0"/>
              <a:t>&gt;</a:t>
            </a:r>
          </a:p>
          <a:p>
            <a:r>
              <a:rPr lang="fr-FR" sz="3600" dirty="0"/>
              <a:t>    </a:t>
            </a:r>
            <a:r>
              <a:rPr lang="fr-FR" sz="3600" dirty="0">
                <a:solidFill>
                  <a:srgbClr val="FF0000"/>
                </a:solidFill>
              </a:rPr>
              <a:t>&lt;</a:t>
            </a:r>
            <a:r>
              <a:rPr lang="fr-FR" sz="3600" dirty="0" err="1">
                <a:solidFill>
                  <a:srgbClr val="FF0000"/>
                </a:solidFill>
              </a:rPr>
              <a:t>prenom</a:t>
            </a:r>
            <a:r>
              <a:rPr lang="fr-FR" sz="3600" dirty="0">
                <a:solidFill>
                  <a:srgbClr val="FF0000"/>
                </a:solidFill>
              </a:rPr>
              <a:t>&gt;John&lt;/</a:t>
            </a:r>
            <a:r>
              <a:rPr lang="fr-FR" sz="3600" dirty="0" err="1">
                <a:solidFill>
                  <a:srgbClr val="FF0000"/>
                </a:solidFill>
              </a:rPr>
              <a:t>prenom</a:t>
            </a:r>
            <a:r>
              <a:rPr lang="fr-FR" sz="3600" dirty="0">
                <a:solidFill>
                  <a:srgbClr val="FF0000"/>
                </a:solidFill>
              </a:rPr>
              <a:t>&gt;</a:t>
            </a:r>
          </a:p>
          <a:p>
            <a:r>
              <a:rPr lang="fr-FR" sz="3600" dirty="0">
                <a:solidFill>
                  <a:srgbClr val="FF0000"/>
                </a:solidFill>
              </a:rPr>
              <a:t>    &lt;nom&gt;DOE&lt;/nom&gt;</a:t>
            </a:r>
          </a:p>
          <a:p>
            <a:r>
              <a:rPr lang="fr-FR" sz="3600" dirty="0" smtClean="0"/>
              <a:t>&lt;/</a:t>
            </a:r>
            <a:r>
              <a:rPr lang="fr-FR" sz="3600" dirty="0"/>
              <a:t>personne&gt;</a:t>
            </a:r>
          </a:p>
        </p:txBody>
      </p:sp>
    </p:spTree>
    <p:extLst>
      <p:ext uri="{BB962C8B-B14F-4D97-AF65-F5344CB8AC3E}">
        <p14:creationId xmlns:p14="http://schemas.microsoft.com/office/powerpoint/2010/main" val="248432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332656"/>
            <a:ext cx="42414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/>
              <a:t>La balise optionnelle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754765" y="1368581"/>
            <a:ext cx="7704856" cy="30469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3200" dirty="0"/>
              <a:t>&lt;!ELEMENT personne (nom, </a:t>
            </a:r>
            <a:r>
              <a:rPr lang="fr-FR" sz="3200" dirty="0" err="1"/>
              <a:t>prenom</a:t>
            </a:r>
            <a:r>
              <a:rPr lang="fr-FR" sz="3200" dirty="0"/>
              <a:t>?)&gt;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&lt;!</a:t>
            </a:r>
            <a:r>
              <a:rPr lang="fr-FR" sz="3200" dirty="0"/>
              <a:t>ELEMENT nom (#PCDATA)&gt;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&lt;!</a:t>
            </a:r>
            <a:r>
              <a:rPr lang="fr-FR" sz="3200" dirty="0"/>
              <a:t>ELEMENT </a:t>
            </a:r>
            <a:r>
              <a:rPr lang="fr-FR" sz="3200" dirty="0" err="1"/>
              <a:t>prenom</a:t>
            </a:r>
            <a:r>
              <a:rPr lang="fr-FR" sz="3200" dirty="0"/>
              <a:t> (#PCDATA)&gt;</a:t>
            </a:r>
          </a:p>
        </p:txBody>
      </p:sp>
    </p:spTree>
    <p:extLst>
      <p:ext uri="{BB962C8B-B14F-4D97-AF65-F5344CB8AC3E}">
        <p14:creationId xmlns:p14="http://schemas.microsoft.com/office/powerpoint/2010/main" val="248432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859718"/>
            <a:ext cx="7632848" cy="48320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800" dirty="0" smtClean="0"/>
              <a:t>&lt;</a:t>
            </a:r>
            <a:r>
              <a:rPr lang="fr-FR" sz="2800" dirty="0"/>
              <a:t>personne&gt;</a:t>
            </a:r>
          </a:p>
          <a:p>
            <a:r>
              <a:rPr lang="fr-FR" sz="2800" dirty="0"/>
              <a:t>    </a:t>
            </a:r>
            <a:r>
              <a:rPr lang="fr-FR" sz="2800" dirty="0">
                <a:solidFill>
                  <a:schemeClr val="accent5"/>
                </a:solidFill>
              </a:rPr>
              <a:t>&lt;nom&gt;DOE&lt;/nom&gt;</a:t>
            </a:r>
          </a:p>
          <a:p>
            <a:r>
              <a:rPr lang="fr-FR" sz="2800" dirty="0" smtClean="0"/>
              <a:t>&lt;/</a:t>
            </a:r>
            <a:r>
              <a:rPr lang="fr-FR" sz="2800" dirty="0"/>
              <a:t>personne&gt;</a:t>
            </a:r>
          </a:p>
          <a:p>
            <a:r>
              <a:rPr lang="fr-FR" sz="2800" dirty="0" smtClean="0"/>
              <a:t>&lt;</a:t>
            </a:r>
            <a:r>
              <a:rPr lang="fr-FR" sz="2800" dirty="0"/>
              <a:t>personne&gt;</a:t>
            </a:r>
          </a:p>
          <a:p>
            <a:r>
              <a:rPr lang="fr-FR" sz="2800" dirty="0"/>
              <a:t>   </a:t>
            </a:r>
            <a:r>
              <a:rPr lang="fr-FR" sz="2800" dirty="0">
                <a:solidFill>
                  <a:schemeClr val="accent5"/>
                </a:solidFill>
              </a:rPr>
              <a:t> &lt;nom&gt;DOE&lt;/nom&gt;</a:t>
            </a:r>
          </a:p>
          <a:p>
            <a:r>
              <a:rPr lang="fr-FR" sz="2800" dirty="0">
                <a:solidFill>
                  <a:schemeClr val="accent5"/>
                </a:solidFill>
              </a:rPr>
              <a:t>    &lt;</a:t>
            </a:r>
            <a:r>
              <a:rPr lang="fr-FR" sz="2800" dirty="0" err="1">
                <a:solidFill>
                  <a:schemeClr val="accent5"/>
                </a:solidFill>
              </a:rPr>
              <a:t>prenom</a:t>
            </a:r>
            <a:r>
              <a:rPr lang="fr-FR" sz="2800" dirty="0">
                <a:solidFill>
                  <a:schemeClr val="accent5"/>
                </a:solidFill>
              </a:rPr>
              <a:t>&gt;John&lt;/</a:t>
            </a:r>
            <a:r>
              <a:rPr lang="fr-FR" sz="2800" dirty="0" err="1">
                <a:solidFill>
                  <a:schemeClr val="accent5"/>
                </a:solidFill>
              </a:rPr>
              <a:t>prenom</a:t>
            </a:r>
            <a:r>
              <a:rPr lang="fr-FR" sz="2800" dirty="0">
                <a:solidFill>
                  <a:schemeClr val="accent5"/>
                </a:solidFill>
              </a:rPr>
              <a:t>&gt;</a:t>
            </a:r>
          </a:p>
          <a:p>
            <a:r>
              <a:rPr lang="fr-FR" sz="2800" dirty="0" smtClean="0"/>
              <a:t>&lt;/</a:t>
            </a:r>
            <a:r>
              <a:rPr lang="fr-FR" sz="2800" dirty="0"/>
              <a:t>personne&gt;</a:t>
            </a:r>
          </a:p>
          <a:p>
            <a:r>
              <a:rPr lang="fr-FR" sz="2800" dirty="0" smtClean="0"/>
              <a:t>&lt;personne</a:t>
            </a:r>
            <a:r>
              <a:rPr lang="fr-FR" sz="2800" dirty="0"/>
              <a:t>&gt;</a:t>
            </a:r>
          </a:p>
          <a:p>
            <a:r>
              <a:rPr lang="fr-FR" sz="2800" dirty="0"/>
              <a:t>   </a:t>
            </a:r>
            <a:r>
              <a:rPr lang="fr-FR" sz="2800" dirty="0">
                <a:solidFill>
                  <a:srgbClr val="FF0000"/>
                </a:solidFill>
              </a:rPr>
              <a:t> &lt;</a:t>
            </a:r>
            <a:r>
              <a:rPr lang="fr-FR" sz="2800" dirty="0" err="1">
                <a:solidFill>
                  <a:srgbClr val="FF0000"/>
                </a:solidFill>
              </a:rPr>
              <a:t>prenom</a:t>
            </a:r>
            <a:r>
              <a:rPr lang="fr-FR" sz="2800" dirty="0">
                <a:solidFill>
                  <a:srgbClr val="FF0000"/>
                </a:solidFill>
              </a:rPr>
              <a:t>&gt;John&lt;/</a:t>
            </a:r>
            <a:r>
              <a:rPr lang="fr-FR" sz="2800" dirty="0" err="1">
                <a:solidFill>
                  <a:srgbClr val="FF0000"/>
                </a:solidFill>
              </a:rPr>
              <a:t>prenom</a:t>
            </a:r>
            <a:r>
              <a:rPr lang="fr-FR" sz="2800" dirty="0">
                <a:solidFill>
                  <a:srgbClr val="FF0000"/>
                </a:solidFill>
              </a:rPr>
              <a:t>&gt;</a:t>
            </a:r>
          </a:p>
          <a:p>
            <a:r>
              <a:rPr lang="fr-FR" sz="2800" dirty="0">
                <a:solidFill>
                  <a:srgbClr val="FF0000"/>
                </a:solidFill>
              </a:rPr>
              <a:t>    &lt;nom&gt;DOE&lt;/nom&gt;</a:t>
            </a:r>
          </a:p>
          <a:p>
            <a:r>
              <a:rPr lang="fr-FR" sz="2800" dirty="0" smtClean="0"/>
              <a:t>&lt;/</a:t>
            </a:r>
            <a:r>
              <a:rPr lang="fr-FR" sz="2800" dirty="0"/>
              <a:t>personne&gt;</a:t>
            </a:r>
          </a:p>
        </p:txBody>
      </p:sp>
    </p:spTree>
    <p:extLst>
      <p:ext uri="{BB962C8B-B14F-4D97-AF65-F5344CB8AC3E}">
        <p14:creationId xmlns:p14="http://schemas.microsoft.com/office/powerpoint/2010/main" val="42130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352" y="458889"/>
            <a:ext cx="6585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La balise répétée </a:t>
            </a:r>
            <a:r>
              <a:rPr lang="fr-FR" sz="2400" b="1" dirty="0" smtClean="0"/>
              <a:t>optionnelle: 0 ou plusieurs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755576" y="1556792"/>
            <a:ext cx="7704856" cy="403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3200" dirty="0" smtClean="0"/>
              <a:t>&lt;!</a:t>
            </a:r>
            <a:r>
              <a:rPr lang="fr-FR" sz="3200" dirty="0"/>
              <a:t>ELEMENT </a:t>
            </a:r>
            <a:r>
              <a:rPr lang="fr-FR" sz="3200" dirty="0" err="1"/>
              <a:t>repertoire</a:t>
            </a:r>
            <a:r>
              <a:rPr lang="fr-FR" sz="3200" dirty="0"/>
              <a:t> (personne*)&gt;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&lt;!</a:t>
            </a:r>
            <a:r>
              <a:rPr lang="fr-FR" sz="3200" dirty="0"/>
              <a:t>ELEMENT personne (nom, </a:t>
            </a:r>
            <a:r>
              <a:rPr lang="fr-FR" sz="3200" dirty="0" err="1"/>
              <a:t>prenom</a:t>
            </a:r>
            <a:r>
              <a:rPr lang="fr-FR" sz="3200" dirty="0"/>
              <a:t>)&gt;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&lt;!</a:t>
            </a:r>
            <a:r>
              <a:rPr lang="fr-FR" sz="3200" dirty="0"/>
              <a:t>ELEMENT nom (#PCDATA)&gt;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&lt;!</a:t>
            </a:r>
            <a:r>
              <a:rPr lang="fr-FR" sz="3200" dirty="0"/>
              <a:t>ELEMENT </a:t>
            </a:r>
            <a:r>
              <a:rPr lang="fr-FR" sz="3200" dirty="0" err="1"/>
              <a:t>prenom</a:t>
            </a:r>
            <a:r>
              <a:rPr lang="fr-FR" sz="3200" dirty="0"/>
              <a:t> (#PCDATA)&gt;</a:t>
            </a:r>
          </a:p>
        </p:txBody>
      </p:sp>
    </p:spTree>
    <p:extLst>
      <p:ext uri="{BB962C8B-B14F-4D97-AF65-F5344CB8AC3E}">
        <p14:creationId xmlns:p14="http://schemas.microsoft.com/office/powerpoint/2010/main" val="42130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188640"/>
            <a:ext cx="7488832" cy="6488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&lt;</a:t>
            </a:r>
            <a:r>
              <a:rPr lang="fr-FR" sz="2800" dirty="0" err="1"/>
              <a:t>repertoire</a:t>
            </a:r>
            <a:r>
              <a:rPr lang="fr-FR" sz="2800" dirty="0"/>
              <a:t>&gt;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    &lt;personne&gt;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        &lt;nom&gt;DOE&lt;/nom&gt;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        &lt;</a:t>
            </a:r>
            <a:r>
              <a:rPr lang="fr-FR" sz="2800" dirty="0" err="1"/>
              <a:t>prenom</a:t>
            </a:r>
            <a:r>
              <a:rPr lang="fr-FR" sz="2800" dirty="0"/>
              <a:t>&gt;John&lt;/</a:t>
            </a:r>
            <a:r>
              <a:rPr lang="fr-FR" sz="2800" dirty="0" err="1"/>
              <a:t>prenom</a:t>
            </a:r>
            <a:r>
              <a:rPr lang="fr-FR" sz="2800" dirty="0"/>
              <a:t>&gt;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    &lt;/personne&gt;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    &lt;personne&gt;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        &lt;nom&gt;POPPINS&lt;/nom&gt;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        &lt;</a:t>
            </a:r>
            <a:r>
              <a:rPr lang="fr-FR" sz="2800" dirty="0" err="1"/>
              <a:t>prenom</a:t>
            </a:r>
            <a:r>
              <a:rPr lang="fr-FR" sz="2800" dirty="0"/>
              <a:t>&gt;Marie&lt;/</a:t>
            </a:r>
            <a:r>
              <a:rPr lang="fr-FR" sz="2800" dirty="0" err="1"/>
              <a:t>prenom</a:t>
            </a:r>
            <a:r>
              <a:rPr lang="fr-FR" sz="2800" dirty="0"/>
              <a:t>&gt;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    &lt;/personne&gt;</a:t>
            </a:r>
          </a:p>
          <a:p>
            <a:pPr>
              <a:lnSpc>
                <a:spcPct val="150000"/>
              </a:lnSpc>
            </a:pPr>
            <a:r>
              <a:rPr lang="fr-FR" sz="2800" dirty="0" smtClean="0"/>
              <a:t>&lt;/</a:t>
            </a:r>
            <a:r>
              <a:rPr lang="fr-FR" sz="2800" dirty="0" err="1"/>
              <a:t>repertoire</a:t>
            </a:r>
            <a:r>
              <a:rPr lang="fr-FR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7716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04664"/>
            <a:ext cx="5427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La balise </a:t>
            </a:r>
            <a:r>
              <a:rPr lang="fr-FR" sz="2800" b="1" dirty="0" smtClean="0"/>
              <a:t>répétée:1 ou plusieurs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539552" y="954692"/>
            <a:ext cx="8136904" cy="403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3200" dirty="0"/>
              <a:t>&lt;!ELEMENT </a:t>
            </a:r>
            <a:r>
              <a:rPr lang="fr-FR" sz="3200" dirty="0" err="1"/>
              <a:t>repertoire</a:t>
            </a:r>
            <a:r>
              <a:rPr lang="fr-FR" sz="3200" dirty="0"/>
              <a:t> (personne+)&gt;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&lt;!</a:t>
            </a:r>
            <a:r>
              <a:rPr lang="fr-FR" sz="3200" dirty="0"/>
              <a:t>ELEMENT personne (nom, </a:t>
            </a:r>
            <a:r>
              <a:rPr lang="fr-FR" sz="3200" dirty="0" err="1"/>
              <a:t>prenom</a:t>
            </a:r>
            <a:r>
              <a:rPr lang="fr-FR" sz="3200" dirty="0"/>
              <a:t>)&gt;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&lt;!</a:t>
            </a:r>
            <a:r>
              <a:rPr lang="fr-FR" sz="3200" dirty="0"/>
              <a:t>ELEMENT nom (#PCDATA)&gt;</a:t>
            </a:r>
          </a:p>
          <a:p>
            <a:pPr>
              <a:lnSpc>
                <a:spcPct val="200000"/>
              </a:lnSpc>
            </a:pPr>
            <a:r>
              <a:rPr lang="fr-FR" sz="3200" dirty="0" smtClean="0"/>
              <a:t>&lt;!</a:t>
            </a:r>
            <a:r>
              <a:rPr lang="fr-FR" sz="3200" dirty="0"/>
              <a:t>ELEMENT </a:t>
            </a:r>
            <a:r>
              <a:rPr lang="fr-FR" sz="3200" dirty="0" err="1"/>
              <a:t>prenom</a:t>
            </a:r>
            <a:r>
              <a:rPr lang="fr-FR" sz="3200" dirty="0"/>
              <a:t> (#PCDATA)&gt;</a:t>
            </a:r>
          </a:p>
        </p:txBody>
      </p:sp>
    </p:spTree>
    <p:extLst>
      <p:ext uri="{BB962C8B-B14F-4D97-AF65-F5344CB8AC3E}">
        <p14:creationId xmlns:p14="http://schemas.microsoft.com/office/powerpoint/2010/main" val="42130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59831" y="2207119"/>
            <a:ext cx="2518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En résumé</a:t>
            </a:r>
            <a:endParaRPr lang="fr-FR" sz="4000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15616" y="1576177"/>
            <a:ext cx="7632848" cy="332398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250000"/>
              </a:lnSpc>
            </a:pPr>
            <a:r>
              <a:rPr lang="fr-FR" altLang="fr-FR" sz="2800" i="1" dirty="0"/>
              <a:t>?  : </a:t>
            </a:r>
            <a:r>
              <a:rPr lang="fr-FR" altLang="fr-FR" sz="2800" b="0" i="1" dirty="0"/>
              <a:t>autorise zéro ou un élément. </a:t>
            </a:r>
            <a:endParaRPr lang="fr-FR" altLang="fr-FR" sz="2800" b="0" dirty="0"/>
          </a:p>
          <a:p>
            <a:pPr eaLnBrk="1" hangingPunct="1">
              <a:lnSpc>
                <a:spcPct val="250000"/>
              </a:lnSpc>
            </a:pPr>
            <a:r>
              <a:rPr lang="fr-FR" altLang="fr-FR" sz="2800" i="1" dirty="0"/>
              <a:t>* </a:t>
            </a:r>
            <a:r>
              <a:rPr lang="fr-FR" altLang="fr-FR" sz="2800" b="0" i="1" dirty="0"/>
              <a:t>: autorise zéro ou plusieurs éléments. </a:t>
            </a:r>
            <a:endParaRPr lang="fr-FR" altLang="fr-FR" sz="2800" b="0" dirty="0"/>
          </a:p>
          <a:p>
            <a:pPr eaLnBrk="1" hangingPunct="1">
              <a:lnSpc>
                <a:spcPct val="250000"/>
              </a:lnSpc>
            </a:pPr>
            <a:r>
              <a:rPr lang="fr-FR" altLang="fr-FR" sz="2800" b="0" i="1" dirty="0"/>
              <a:t>+  : autorise un ou plusieurs éléments.</a:t>
            </a:r>
            <a:r>
              <a:rPr lang="fr-FR" altLang="fr-FR" sz="28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635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856984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0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568952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0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541407"/>
            <a:ext cx="47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rgbClr val="FFC000"/>
                </a:solidFill>
              </a:rPr>
              <a:t>Document </a:t>
            </a:r>
            <a:r>
              <a:rPr lang="fr-FR" sz="3600" dirty="0" smtClean="0">
                <a:solidFill>
                  <a:srgbClr val="FFC000"/>
                </a:solidFill>
              </a:rPr>
              <a:t>XML(*.</a:t>
            </a:r>
            <a:r>
              <a:rPr lang="fr-FR" sz="3600" dirty="0" err="1" smtClean="0">
                <a:solidFill>
                  <a:srgbClr val="FFC000"/>
                </a:solidFill>
              </a:rPr>
              <a:t>xml</a:t>
            </a:r>
            <a:r>
              <a:rPr lang="fr-FR" sz="3600" dirty="0" smtClean="0">
                <a:solidFill>
                  <a:srgbClr val="FFC000"/>
                </a:solidFill>
              </a:rPr>
              <a:t>)</a:t>
            </a:r>
            <a:endParaRPr lang="fr-FR" sz="36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594" y="1484784"/>
            <a:ext cx="7488832" cy="489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FFC000"/>
                </a:solidFill>
              </a:rPr>
              <a:t>&lt;?</a:t>
            </a:r>
            <a:r>
              <a:rPr lang="fr-FR" sz="2400" dirty="0" err="1" smtClean="0">
                <a:solidFill>
                  <a:srgbClr val="FFC000"/>
                </a:solidFill>
              </a:rPr>
              <a:t>xml</a:t>
            </a:r>
            <a:r>
              <a:rPr lang="fr-FR" sz="2400" dirty="0" smtClean="0">
                <a:solidFill>
                  <a:srgbClr val="FFC000"/>
                </a:solidFill>
              </a:rPr>
              <a:t> version="1.0"  </a:t>
            </a:r>
            <a:r>
              <a:rPr lang="fr-FR" sz="2400" dirty="0" err="1" smtClean="0">
                <a:solidFill>
                  <a:srgbClr val="FFC000"/>
                </a:solidFill>
              </a:rPr>
              <a:t>encoding</a:t>
            </a:r>
            <a:r>
              <a:rPr lang="fr-FR" sz="2400" dirty="0" smtClean="0">
                <a:solidFill>
                  <a:srgbClr val="FFC000"/>
                </a:solidFill>
              </a:rPr>
              <a:t>="utf-8" ?&gt;</a:t>
            </a:r>
          </a:p>
          <a:p>
            <a:r>
              <a:rPr lang="fr-FR" sz="2400" dirty="0" smtClean="0">
                <a:solidFill>
                  <a:srgbClr val="FFC000"/>
                </a:solidFill>
              </a:rPr>
              <a:t>&lt;BIBLIOTHEQUE&gt;</a:t>
            </a:r>
          </a:p>
          <a:p>
            <a:r>
              <a:rPr lang="fr-FR" sz="2400" dirty="0" smtClean="0"/>
              <a:t>&lt;LIVRE&gt;</a:t>
            </a:r>
          </a:p>
          <a:p>
            <a:r>
              <a:rPr lang="fr-FR" sz="2400" dirty="0" smtClean="0"/>
              <a:t>    &lt;TITRE&gt;titre livre 1&lt;/TITRE&gt;</a:t>
            </a:r>
          </a:p>
          <a:p>
            <a:r>
              <a:rPr lang="fr-FR" sz="2400" dirty="0" smtClean="0"/>
              <a:t>    &lt;AUTEUR&gt;auteur 1&lt;/AUTEUR&gt;</a:t>
            </a:r>
          </a:p>
          <a:p>
            <a:r>
              <a:rPr lang="fr-FR" sz="2400" dirty="0" smtClean="0"/>
              <a:t>    &lt;EDITEUR&gt;</a:t>
            </a:r>
            <a:r>
              <a:rPr lang="fr-FR" sz="2400" dirty="0" err="1" smtClean="0"/>
              <a:t>editeur</a:t>
            </a:r>
            <a:r>
              <a:rPr lang="fr-FR" sz="2400" dirty="0" smtClean="0"/>
              <a:t> 1&lt;/EDITEUR&gt;</a:t>
            </a:r>
          </a:p>
          <a:p>
            <a:r>
              <a:rPr lang="fr-FR" sz="2400" dirty="0" smtClean="0"/>
              <a:t>&lt;/LIVRE&gt;</a:t>
            </a:r>
          </a:p>
          <a:p>
            <a:r>
              <a:rPr lang="fr-FR" sz="2400" dirty="0" smtClean="0"/>
              <a:t>&lt;LIVRE&gt;</a:t>
            </a:r>
          </a:p>
          <a:p>
            <a:r>
              <a:rPr lang="fr-FR" sz="2400" dirty="0" smtClean="0"/>
              <a:t>    &lt;TITRE&gt;titre livre 2&lt;/TITRE&gt;</a:t>
            </a:r>
          </a:p>
          <a:p>
            <a:r>
              <a:rPr lang="fr-FR" sz="2400" dirty="0" smtClean="0"/>
              <a:t>    &lt;AUTEUR&gt;auteur 2&lt;/AUTEUR&gt;</a:t>
            </a:r>
          </a:p>
          <a:p>
            <a:r>
              <a:rPr lang="fr-FR" sz="2400" dirty="0" smtClean="0"/>
              <a:t>    &lt;EDITEUR&gt;</a:t>
            </a:r>
            <a:r>
              <a:rPr lang="fr-FR" sz="2400" dirty="0" err="1" smtClean="0"/>
              <a:t>editeur</a:t>
            </a:r>
            <a:r>
              <a:rPr lang="fr-FR" sz="2400" dirty="0" smtClean="0"/>
              <a:t> 2&lt;/EDITEUR&gt;</a:t>
            </a:r>
          </a:p>
          <a:p>
            <a:r>
              <a:rPr lang="fr-FR" sz="2400" dirty="0" smtClean="0"/>
              <a:t>&lt;/LIVRE&gt;</a:t>
            </a:r>
          </a:p>
          <a:p>
            <a:r>
              <a:rPr lang="fr-FR" sz="2400" dirty="0" smtClean="0">
                <a:solidFill>
                  <a:srgbClr val="FFC000"/>
                </a:solidFill>
              </a:rPr>
              <a:t>&lt;/BIBLIOTHEQUE&gt;</a:t>
            </a:r>
            <a:endParaRPr lang="fr-FR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2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04664"/>
            <a:ext cx="3870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cap="all" dirty="0"/>
              <a:t>DTD : LES ATTRIBUTS </a:t>
            </a: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899592" y="1217847"/>
            <a:ext cx="7468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FFC000"/>
                </a:solidFill>
              </a:rPr>
              <a:t>&lt;!ATTLIST </a:t>
            </a:r>
            <a:r>
              <a:rPr lang="fr-FR" sz="3200" dirty="0" smtClean="0">
                <a:solidFill>
                  <a:srgbClr val="FFC000"/>
                </a:solidFill>
              </a:rPr>
              <a:t> balise  </a:t>
            </a:r>
            <a:r>
              <a:rPr lang="fr-FR" sz="3200" dirty="0">
                <a:solidFill>
                  <a:srgbClr val="FFC000"/>
                </a:solidFill>
              </a:rPr>
              <a:t> </a:t>
            </a:r>
            <a:r>
              <a:rPr lang="fr-FR" sz="3200" dirty="0" smtClean="0">
                <a:solidFill>
                  <a:srgbClr val="FFC000"/>
                </a:solidFill>
              </a:rPr>
              <a:t>attribut </a:t>
            </a:r>
            <a:r>
              <a:rPr lang="fr-FR" sz="3200" dirty="0">
                <a:solidFill>
                  <a:srgbClr val="FFC000"/>
                </a:solidFill>
              </a:rPr>
              <a:t> </a:t>
            </a:r>
            <a:r>
              <a:rPr lang="fr-FR" sz="3200" dirty="0" smtClean="0">
                <a:solidFill>
                  <a:srgbClr val="FFC000"/>
                </a:solidFill>
              </a:rPr>
              <a:t>type  </a:t>
            </a:r>
            <a:r>
              <a:rPr lang="fr-FR" sz="3200" dirty="0">
                <a:solidFill>
                  <a:srgbClr val="FFC000"/>
                </a:solidFill>
              </a:rPr>
              <a:t> mode&gt;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0676" y="3356992"/>
            <a:ext cx="551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FFC000"/>
                </a:solidFill>
              </a:rPr>
              <a:t>&lt;personne sexe="masculin" /&gt;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81944" y="2348880"/>
            <a:ext cx="16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Exemple: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130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836712"/>
            <a:ext cx="6984776" cy="4524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3600" b="1" dirty="0" smtClean="0"/>
              <a:t>Type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smtClean="0"/>
              <a:t>Est-ce </a:t>
            </a:r>
            <a:r>
              <a:rPr lang="fr-FR" sz="3600" dirty="0"/>
              <a:t>une valeur bien précise </a:t>
            </a:r>
            <a:r>
              <a:rPr lang="fr-FR" sz="3600" dirty="0" smtClean="0"/>
              <a:t>?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smtClean="0"/>
              <a:t> </a:t>
            </a:r>
            <a:r>
              <a:rPr lang="fr-FR" sz="3600" dirty="0"/>
              <a:t>Est-ce du texte ? </a:t>
            </a:r>
            <a:endParaRPr lang="fr-FR" sz="3600" dirty="0" smtClean="0"/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600" dirty="0" smtClean="0"/>
              <a:t>Un </a:t>
            </a:r>
            <a:r>
              <a:rPr lang="fr-FR" sz="3600" dirty="0"/>
              <a:t>identifiant 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3415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5878" y="853261"/>
            <a:ext cx="8028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FFC000"/>
                </a:solidFill>
              </a:rPr>
              <a:t>Cas d'un attribut ayant pour type la liste des valeurs possibles</a:t>
            </a:r>
            <a:endParaRPr lang="fr-FR" sz="24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1988" y="1647576"/>
            <a:ext cx="735534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accent3"/>
                </a:solidFill>
              </a:rPr>
              <a:t>&lt;!ATTLIST </a:t>
            </a:r>
            <a:r>
              <a:rPr lang="fr-FR" sz="2400" dirty="0" smtClean="0">
                <a:solidFill>
                  <a:schemeClr val="accent3"/>
                </a:solidFill>
              </a:rPr>
              <a:t>personne</a:t>
            </a:r>
            <a:r>
              <a:rPr lang="fr-FR" sz="2400" dirty="0">
                <a:solidFill>
                  <a:schemeClr val="accent3"/>
                </a:solidFill>
              </a:rPr>
              <a:t> </a:t>
            </a:r>
            <a:r>
              <a:rPr lang="fr-FR" sz="2400" dirty="0" smtClean="0">
                <a:solidFill>
                  <a:schemeClr val="accent3"/>
                </a:solidFill>
              </a:rPr>
              <a:t>sexe (masculin | féminin) mode&gt;</a:t>
            </a:r>
            <a:endParaRPr lang="fr-FR" sz="2400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878" y="2514953"/>
            <a:ext cx="7056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FFC000"/>
                </a:solidFill>
              </a:rPr>
              <a:t>Cas d'un attribut ayant pour valeur : un nombre, une lettre, une chaîne de caractères, etc. 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417" y="3630215"/>
            <a:ext cx="561301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accent3"/>
                </a:solidFill>
              </a:rPr>
              <a:t>&lt;!ATTLIST personne sexe CDATA mode&gt;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937417" y="4525669"/>
            <a:ext cx="6937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FFC000"/>
                </a:solidFill>
              </a:rPr>
              <a:t>Cas d'un attribut ayant pour type un identifiant unique</a:t>
            </a:r>
            <a:endParaRPr lang="fr-FR" sz="2400" dirty="0">
              <a:solidFill>
                <a:srgbClr val="FFC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3608" y="5702356"/>
            <a:ext cx="503009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accent3"/>
                </a:solidFill>
              </a:rPr>
              <a:t>&lt;!ATTLIST personne </a:t>
            </a:r>
            <a:r>
              <a:rPr lang="fr-FR" sz="2400" dirty="0" err="1">
                <a:solidFill>
                  <a:schemeClr val="accent3"/>
                </a:solidFill>
              </a:rPr>
              <a:t>num</a:t>
            </a:r>
            <a:r>
              <a:rPr lang="fr-FR" sz="2400" dirty="0">
                <a:solidFill>
                  <a:schemeClr val="accent3"/>
                </a:solidFill>
              </a:rPr>
              <a:t> ID mode&gt;</a:t>
            </a:r>
          </a:p>
        </p:txBody>
      </p:sp>
    </p:spTree>
    <p:extLst>
      <p:ext uri="{BB962C8B-B14F-4D97-AF65-F5344CB8AC3E}">
        <p14:creationId xmlns:p14="http://schemas.microsoft.com/office/powerpoint/2010/main" val="11441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476672"/>
            <a:ext cx="748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Mode : </a:t>
            </a:r>
            <a:endParaRPr lang="fr-FR" sz="2400" b="1" dirty="0" smtClean="0"/>
          </a:p>
          <a:p>
            <a:r>
              <a:rPr lang="fr-FR" sz="2400" dirty="0" smtClean="0"/>
              <a:t>donner </a:t>
            </a:r>
            <a:r>
              <a:rPr lang="fr-FR" sz="2400" dirty="0"/>
              <a:t>une information supplémentaire sur l'attribut comme par exemple une indication sur son obligation ou sa valeur.</a:t>
            </a:r>
          </a:p>
          <a:p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1316748" y="2323332"/>
            <a:ext cx="4897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attribut soit obligatoirement renseigné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1316748" y="2692664"/>
            <a:ext cx="69127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&lt;!ATTLIST personne sexe (</a:t>
            </a:r>
            <a:r>
              <a:rPr lang="fr-FR" dirty="0" err="1">
                <a:solidFill>
                  <a:srgbClr val="FFC000"/>
                </a:solidFill>
              </a:rPr>
              <a:t>masculin|féminin</a:t>
            </a:r>
            <a:r>
              <a:rPr lang="fr-FR" dirty="0">
                <a:solidFill>
                  <a:srgbClr val="FFC000"/>
                </a:solidFill>
              </a:rPr>
              <a:t>) #REQUIRED&gt;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7053" y="3061996"/>
            <a:ext cx="3110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Cas d'un attribut optionnel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327053" y="3408624"/>
            <a:ext cx="58326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&lt;!ATTLIST personne sexe CDATA #IMPLIED&gt;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9556" y="3789563"/>
            <a:ext cx="309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Cas d'une valeur par défaut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351565" y="4216248"/>
            <a:ext cx="580813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&lt;!ATTLIST personne sexe CDATA "masculin"&gt;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351565" y="4721662"/>
            <a:ext cx="2327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Cas d'une constante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460764" y="5093196"/>
            <a:ext cx="56989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&lt;!ATTLIST objet devise CDATA #FIXED "Euro"&gt;</a:t>
            </a:r>
          </a:p>
        </p:txBody>
      </p:sp>
    </p:spTree>
    <p:extLst>
      <p:ext uri="{BB962C8B-B14F-4D97-AF65-F5344CB8AC3E}">
        <p14:creationId xmlns:p14="http://schemas.microsoft.com/office/powerpoint/2010/main" val="42130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620688"/>
            <a:ext cx="119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Exemples: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67544" y="1018282"/>
            <a:ext cx="8280920" cy="53245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&lt;?</a:t>
            </a:r>
            <a:r>
              <a:rPr lang="fr-FR" sz="2000" dirty="0" err="1"/>
              <a:t>xml</a:t>
            </a:r>
            <a:r>
              <a:rPr lang="fr-FR" sz="2000" dirty="0"/>
              <a:t> version="1.0" </a:t>
            </a:r>
            <a:r>
              <a:rPr lang="fr-FR" sz="2000" dirty="0" err="1"/>
              <a:t>encoding</a:t>
            </a:r>
            <a:r>
              <a:rPr lang="fr-FR" sz="2000" dirty="0"/>
              <a:t>= "UTF-8" ?&gt;</a:t>
            </a:r>
          </a:p>
          <a:p>
            <a:r>
              <a:rPr lang="fr-FR" sz="2000" dirty="0"/>
              <a:t>&lt;!DOCTYPE personnes</a:t>
            </a:r>
          </a:p>
          <a:p>
            <a:r>
              <a:rPr lang="fr-FR" sz="2000" dirty="0"/>
              <a:t> [</a:t>
            </a:r>
          </a:p>
          <a:p>
            <a:r>
              <a:rPr lang="fr-FR" sz="2000" dirty="0"/>
              <a:t>   &lt;!ELEMENT personnes (personne+)&gt;</a:t>
            </a:r>
          </a:p>
          <a:p>
            <a:r>
              <a:rPr lang="fr-FR" sz="2000" dirty="0"/>
              <a:t>   &lt;!ELEMENT personne (</a:t>
            </a:r>
            <a:r>
              <a:rPr lang="fr-FR" sz="2000" dirty="0" err="1"/>
              <a:t>nom,prenom</a:t>
            </a:r>
            <a:r>
              <a:rPr lang="fr-FR" sz="2000" dirty="0"/>
              <a:t>)&gt;</a:t>
            </a:r>
          </a:p>
          <a:p>
            <a:r>
              <a:rPr lang="fr-FR" sz="2000" dirty="0"/>
              <a:t>   &lt;!ATTLIST personne sexe (</a:t>
            </a:r>
            <a:r>
              <a:rPr lang="fr-FR" sz="2000" dirty="0" err="1"/>
              <a:t>masculin|feminin</a:t>
            </a:r>
            <a:r>
              <a:rPr lang="fr-FR" sz="2000" dirty="0"/>
              <a:t>) #REQUIRED&gt;</a:t>
            </a:r>
          </a:p>
          <a:p>
            <a:r>
              <a:rPr lang="fr-FR" sz="2000" dirty="0"/>
              <a:t> ]&gt;</a:t>
            </a:r>
          </a:p>
          <a:p>
            <a:r>
              <a:rPr lang="fr-FR" sz="2000" dirty="0"/>
              <a:t> &lt;personnes&gt;</a:t>
            </a:r>
          </a:p>
          <a:p>
            <a:r>
              <a:rPr lang="fr-FR" sz="2000" dirty="0"/>
              <a:t>&lt;personne sexe="masculin"&gt;</a:t>
            </a:r>
          </a:p>
          <a:p>
            <a:r>
              <a:rPr lang="fr-FR" sz="2000" dirty="0"/>
              <a:t>    &lt;nom&gt;PC Home&lt;/nom&gt;</a:t>
            </a:r>
          </a:p>
          <a:p>
            <a:r>
              <a:rPr lang="fr-FR" sz="2000" dirty="0"/>
              <a:t>    &lt;</a:t>
            </a:r>
            <a:r>
              <a:rPr lang="fr-FR" sz="2000" dirty="0" err="1"/>
              <a:t>prenom</a:t>
            </a:r>
            <a:r>
              <a:rPr lang="fr-FR" sz="2000" dirty="0"/>
              <a:t>&gt;PC Home&lt;/</a:t>
            </a:r>
            <a:r>
              <a:rPr lang="fr-FR" sz="2000" dirty="0" err="1"/>
              <a:t>prenom</a:t>
            </a:r>
            <a:r>
              <a:rPr lang="fr-FR" sz="2000" dirty="0"/>
              <a:t>&gt;</a:t>
            </a:r>
          </a:p>
          <a:p>
            <a:r>
              <a:rPr lang="fr-FR" sz="2000" dirty="0"/>
              <a:t>&lt;/personne&gt;</a:t>
            </a:r>
          </a:p>
          <a:p>
            <a:r>
              <a:rPr lang="fr-FR" sz="2000" dirty="0"/>
              <a:t>&lt;personne sexe="</a:t>
            </a:r>
            <a:r>
              <a:rPr lang="fr-FR" sz="2000" dirty="0" err="1"/>
              <a:t>feminin</a:t>
            </a:r>
            <a:r>
              <a:rPr lang="fr-FR" sz="2000" dirty="0"/>
              <a:t>"&gt;</a:t>
            </a:r>
          </a:p>
          <a:p>
            <a:r>
              <a:rPr lang="fr-FR" sz="2000" dirty="0"/>
              <a:t>   &lt;nom&gt;PC Home&lt;/nom&gt;</a:t>
            </a:r>
          </a:p>
          <a:p>
            <a:r>
              <a:rPr lang="fr-FR" sz="2000" dirty="0"/>
              <a:t>    &lt;</a:t>
            </a:r>
            <a:r>
              <a:rPr lang="fr-FR" sz="2000" dirty="0" err="1"/>
              <a:t>prenom</a:t>
            </a:r>
            <a:r>
              <a:rPr lang="fr-FR" sz="2000" dirty="0"/>
              <a:t>&gt;PC Home&lt;/</a:t>
            </a:r>
            <a:r>
              <a:rPr lang="fr-FR" sz="2000" dirty="0" err="1"/>
              <a:t>prenom</a:t>
            </a:r>
            <a:r>
              <a:rPr lang="fr-FR" sz="2000" dirty="0"/>
              <a:t>&gt;</a:t>
            </a:r>
          </a:p>
          <a:p>
            <a:r>
              <a:rPr lang="fr-FR" sz="2000" dirty="0"/>
              <a:t>&lt;/personne&gt;</a:t>
            </a:r>
          </a:p>
          <a:p>
            <a:r>
              <a:rPr lang="fr-FR" sz="2000" dirty="0"/>
              <a:t>&lt;/personnes&gt;</a:t>
            </a:r>
          </a:p>
        </p:txBody>
      </p:sp>
    </p:spTree>
    <p:extLst>
      <p:ext uri="{BB962C8B-B14F-4D97-AF65-F5344CB8AC3E}">
        <p14:creationId xmlns:p14="http://schemas.microsoft.com/office/powerpoint/2010/main" val="421301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31840" y="2564904"/>
            <a:ext cx="3226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 smtClean="0"/>
              <a:t>Exercices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42130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0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83568" y="620688"/>
            <a:ext cx="180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Pourquoi XML?: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990020"/>
            <a:ext cx="7200800" cy="5000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Le XML a été créé pour faciliter les échanges de données entre les machines et les logiciels.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Le XML est un langage qui s'écrit à l'aide de </a:t>
            </a:r>
            <a:r>
              <a:rPr lang="fr-FR" b="1" dirty="0"/>
              <a:t>balises</a:t>
            </a:r>
            <a:r>
              <a:rPr lang="fr-FR" dirty="0"/>
              <a:t>.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Le XML est une recommandation du </a:t>
            </a:r>
            <a:r>
              <a:rPr lang="fr-FR" b="1" dirty="0"/>
              <a:t>W3C</a:t>
            </a:r>
            <a:r>
              <a:rPr lang="fr-FR" dirty="0"/>
              <a:t>, il s'agit donc d'une technologie avec des règles strictes à respecter.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Le XML se veut compréhensible par tous : les hommes comme les machines.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/>
              <a:t>Le XML nous permet de créer notre propre vocabulaire grâce à un ensemble de règles et de balises personnalisables.</a:t>
            </a:r>
          </a:p>
        </p:txBody>
      </p:sp>
    </p:spTree>
    <p:extLst>
      <p:ext uri="{BB962C8B-B14F-4D97-AF65-F5344CB8AC3E}">
        <p14:creationId xmlns:p14="http://schemas.microsoft.com/office/powerpoint/2010/main" val="33829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620688"/>
            <a:ext cx="531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cap="all" dirty="0"/>
              <a:t>LES ÉLÉMENTS DE </a:t>
            </a:r>
            <a:r>
              <a:rPr lang="fr-FR" cap="all" dirty="0" smtClean="0"/>
              <a:t>BASE d’un document XML</a:t>
            </a:r>
            <a:endParaRPr lang="fr-FR" b="1" dirty="0"/>
          </a:p>
        </p:txBody>
      </p:sp>
      <p:pic>
        <p:nvPicPr>
          <p:cNvPr id="3" name="Picture 5" descr="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196752"/>
            <a:ext cx="8739188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9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2933" y="620688"/>
            <a:ext cx="22236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sz="3200" i="1" dirty="0" smtClean="0">
                <a:solidFill>
                  <a:srgbClr val="FFC000"/>
                </a:solidFill>
              </a:rPr>
              <a:t>Le prologue</a:t>
            </a:r>
            <a:endParaRPr lang="fr-FR" sz="3200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7544" y="1478266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&lt;?xml version = "1.0" encoding="UTF-8" standalone="yes" ?&gt;</a:t>
            </a:r>
            <a:endParaRPr lang="fr-FR" sz="2400" dirty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20020" y="1942767"/>
            <a:ext cx="191001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2800" b="1" dirty="0"/>
              <a:t>La version</a:t>
            </a:r>
            <a:endParaRPr lang="fr-FR" sz="2800" dirty="0"/>
          </a:p>
        </p:txBody>
      </p:sp>
      <p:sp>
        <p:nvSpPr>
          <p:cNvPr id="17" name="Rectangle 16"/>
          <p:cNvSpPr/>
          <p:nvPr/>
        </p:nvSpPr>
        <p:spPr>
          <a:xfrm>
            <a:off x="2087415" y="2628595"/>
            <a:ext cx="3469924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fr-FR" sz="2800" b="1" dirty="0"/>
              <a:t>Le jeu de caractères</a:t>
            </a:r>
            <a:endParaRPr lang="fr-FR" sz="2800" dirty="0"/>
          </a:p>
        </p:txBody>
      </p:sp>
      <p:sp>
        <p:nvSpPr>
          <p:cNvPr id="19" name="Rectangle 18"/>
          <p:cNvSpPr/>
          <p:nvPr/>
        </p:nvSpPr>
        <p:spPr>
          <a:xfrm>
            <a:off x="3201374" y="3501008"/>
            <a:ext cx="3165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>
                <a:solidFill>
                  <a:srgbClr val="FFC000"/>
                </a:solidFill>
              </a:rPr>
              <a:t>encoding</a:t>
            </a:r>
            <a:r>
              <a:rPr lang="fr-FR" sz="2800" dirty="0">
                <a:solidFill>
                  <a:srgbClr val="FFC000"/>
                </a:solidFill>
              </a:rPr>
              <a:t>="UTF-8".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34364" y="4437112"/>
            <a:ext cx="3744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encoding="ISO8859-1" </a:t>
            </a:r>
            <a:endParaRPr lang="fr-FR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 animBg="1"/>
      <p:bldP spid="17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448" y="620688"/>
            <a:ext cx="335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Les </a:t>
            </a:r>
            <a:r>
              <a:rPr lang="fr-FR" dirty="0" smtClean="0"/>
              <a:t>balises ou les éléments XML</a:t>
            </a:r>
            <a:endParaRPr lang="fr-FR" b="1" dirty="0"/>
          </a:p>
        </p:txBody>
      </p:sp>
      <p:sp>
        <p:nvSpPr>
          <p:cNvPr id="3" name="Rectangle 2"/>
          <p:cNvSpPr/>
          <p:nvPr/>
        </p:nvSpPr>
        <p:spPr>
          <a:xfrm>
            <a:off x="1400860" y="990020"/>
            <a:ext cx="2474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Les balises par paires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5729" y="135935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&lt;balise&gt;</a:t>
            </a:r>
            <a:r>
              <a:rPr lang="fr-FR" dirty="0"/>
              <a:t>Je suis le contenu de la balise</a:t>
            </a:r>
            <a:r>
              <a:rPr lang="fr-FR" dirty="0">
                <a:solidFill>
                  <a:srgbClr val="FFC000"/>
                </a:solidFill>
              </a:rPr>
              <a:t>&lt;/balise&gt;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93017" y="1856386"/>
            <a:ext cx="3698699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&lt;balise1&gt;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	&lt;balise2&gt;10&lt;/balise2&gt;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&lt;/balise1&gt; </a:t>
            </a:r>
            <a:endParaRPr kumimoji="0" lang="fr-FR" altLang="fr-F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57781" y="3284984"/>
            <a:ext cx="3744416" cy="33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&lt;balise1&gt; 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Ceci est une chaîne de caractères  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&lt;balise2&gt;10&lt;/balise2&gt;  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7.55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&lt;/balise1&gt;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29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292006"/>
            <a:ext cx="2606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Les balises </a:t>
            </a:r>
            <a:r>
              <a:rPr lang="fr-FR" sz="2400" b="1" dirty="0" smtClean="0"/>
              <a:t>Vides</a:t>
            </a:r>
            <a:endParaRPr lang="fr-FR" sz="2400" b="1" dirty="0"/>
          </a:p>
        </p:txBody>
      </p:sp>
      <p:pic>
        <p:nvPicPr>
          <p:cNvPr id="4" name="Picture 4" descr="v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071310"/>
            <a:ext cx="53276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ideSeu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83" y="1953475"/>
            <a:ext cx="491356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187624" y="3933056"/>
            <a:ext cx="10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Exemple:</a:t>
            </a:r>
          </a:p>
        </p:txBody>
      </p:sp>
      <p:pic>
        <p:nvPicPr>
          <p:cNvPr id="8" name="Picture 7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54" y="4581128"/>
            <a:ext cx="84963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93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253</TotalTime>
  <Words>1540</Words>
  <Application>Microsoft Office PowerPoint</Application>
  <PresentationFormat>Affichage à l'écran (4:3)</PresentationFormat>
  <Paragraphs>340</Paragraphs>
  <Slides>46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Débit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OFPPT</dc:creator>
  <cp:lastModifiedBy>OFPPT</cp:lastModifiedBy>
  <cp:revision>268</cp:revision>
  <dcterms:created xsi:type="dcterms:W3CDTF">2018-12-19T08:49:22Z</dcterms:created>
  <dcterms:modified xsi:type="dcterms:W3CDTF">2018-12-26T11:29:26Z</dcterms:modified>
</cp:coreProperties>
</file>