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52"/>
  </p:notesMasterIdLst>
  <p:sldIdLst>
    <p:sldId id="259" r:id="rId3"/>
    <p:sldId id="316" r:id="rId4"/>
    <p:sldId id="271" r:id="rId5"/>
    <p:sldId id="311" r:id="rId6"/>
    <p:sldId id="292" r:id="rId7"/>
    <p:sldId id="291" r:id="rId8"/>
    <p:sldId id="293" r:id="rId9"/>
    <p:sldId id="352" r:id="rId10"/>
    <p:sldId id="353" r:id="rId11"/>
    <p:sldId id="295" r:id="rId12"/>
    <p:sldId id="350" r:id="rId13"/>
    <p:sldId id="351" r:id="rId14"/>
    <p:sldId id="303" r:id="rId15"/>
    <p:sldId id="318" r:id="rId16"/>
    <p:sldId id="355" r:id="rId17"/>
    <p:sldId id="323" r:id="rId18"/>
    <p:sldId id="324" r:id="rId19"/>
    <p:sldId id="356" r:id="rId20"/>
    <p:sldId id="329" r:id="rId21"/>
    <p:sldId id="330" r:id="rId22"/>
    <p:sldId id="331" r:id="rId23"/>
    <p:sldId id="332" r:id="rId24"/>
    <p:sldId id="325" r:id="rId25"/>
    <p:sldId id="328" r:id="rId26"/>
    <p:sldId id="326" r:id="rId27"/>
    <p:sldId id="343" r:id="rId28"/>
    <p:sldId id="317" r:id="rId29"/>
    <p:sldId id="338" r:id="rId30"/>
    <p:sldId id="319" r:id="rId31"/>
    <p:sldId id="321" r:id="rId32"/>
    <p:sldId id="322" r:id="rId33"/>
    <p:sldId id="344" r:id="rId34"/>
    <p:sldId id="327" r:id="rId35"/>
    <p:sldId id="334" r:id="rId36"/>
    <p:sldId id="345" r:id="rId37"/>
    <p:sldId id="342" r:id="rId38"/>
    <p:sldId id="347" r:id="rId39"/>
    <p:sldId id="348" r:id="rId40"/>
    <p:sldId id="349" r:id="rId41"/>
    <p:sldId id="346" r:id="rId42"/>
    <p:sldId id="333" r:id="rId43"/>
    <p:sldId id="335" r:id="rId44"/>
    <p:sldId id="336" r:id="rId45"/>
    <p:sldId id="337" r:id="rId46"/>
    <p:sldId id="339" r:id="rId47"/>
    <p:sldId id="340" r:id="rId48"/>
    <p:sldId id="357" r:id="rId49"/>
    <p:sldId id="341" r:id="rId50"/>
    <p:sldId id="35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4" algn="l" rtl="0" fontAlgn="base">
      <a:spcBef>
        <a:spcPct val="0"/>
      </a:spcBef>
      <a:spcAft>
        <a:spcPct val="0"/>
      </a:spcAft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8" algn="l" rtl="0" fontAlgn="base">
      <a:spcBef>
        <a:spcPct val="0"/>
      </a:spcBef>
      <a:spcAft>
        <a:spcPct val="0"/>
      </a:spcAft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72" algn="l" rtl="0" fontAlgn="base">
      <a:spcBef>
        <a:spcPct val="0"/>
      </a:spcBef>
      <a:spcAft>
        <a:spcPct val="0"/>
      </a:spcAft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96" algn="l" rtl="0" fontAlgn="base">
      <a:spcBef>
        <a:spcPct val="0"/>
      </a:spcBef>
      <a:spcAft>
        <a:spcPct val="0"/>
      </a:spcAft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120" algn="l" defTabSz="192024" rtl="0" eaLnBrk="1" latinLnBrk="0" hangingPunct="1"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44" algn="l" defTabSz="192024" rtl="0" eaLnBrk="1" latinLnBrk="0" hangingPunct="1"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68" algn="l" defTabSz="192024" rtl="0" eaLnBrk="1" latinLnBrk="0" hangingPunct="1"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92" algn="l" defTabSz="192024" rtl="0" eaLnBrk="1" latinLnBrk="0" hangingPunct="1">
      <a:defRPr sz="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7A00080-3046-9A44-AF47-48FDEA758AF1}">
          <p14:sldIdLst>
            <p14:sldId id="259"/>
            <p14:sldId id="316"/>
            <p14:sldId id="271"/>
            <p14:sldId id="311"/>
            <p14:sldId id="292"/>
            <p14:sldId id="291"/>
            <p14:sldId id="293"/>
            <p14:sldId id="352"/>
            <p14:sldId id="353"/>
            <p14:sldId id="295"/>
            <p14:sldId id="350"/>
            <p14:sldId id="351"/>
            <p14:sldId id="303"/>
            <p14:sldId id="318"/>
            <p14:sldId id="355"/>
            <p14:sldId id="323"/>
            <p14:sldId id="324"/>
            <p14:sldId id="356"/>
            <p14:sldId id="329"/>
            <p14:sldId id="330"/>
            <p14:sldId id="331"/>
            <p14:sldId id="332"/>
            <p14:sldId id="325"/>
            <p14:sldId id="328"/>
            <p14:sldId id="326"/>
            <p14:sldId id="343"/>
            <p14:sldId id="317"/>
            <p14:sldId id="338"/>
            <p14:sldId id="319"/>
            <p14:sldId id="321"/>
            <p14:sldId id="322"/>
            <p14:sldId id="344"/>
            <p14:sldId id="327"/>
            <p14:sldId id="334"/>
            <p14:sldId id="345"/>
            <p14:sldId id="342"/>
            <p14:sldId id="347"/>
            <p14:sldId id="348"/>
            <p14:sldId id="349"/>
            <p14:sldId id="346"/>
            <p14:sldId id="333"/>
            <p14:sldId id="335"/>
            <p14:sldId id="336"/>
            <p14:sldId id="337"/>
            <p14:sldId id="339"/>
            <p14:sldId id="340"/>
            <p14:sldId id="357"/>
            <p14:sldId id="341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837" autoAdjust="0"/>
  </p:normalViewPr>
  <p:slideViewPr>
    <p:cSldViewPr>
      <p:cViewPr varScale="1">
        <p:scale>
          <a:sx n="170" d="100"/>
          <a:sy n="17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AE9E6C-4938-6D4B-9B72-DF0B1DF3D10C}" type="datetimeFigureOut">
              <a:rPr lang="en-US"/>
              <a:pPr>
                <a:defRPr/>
              </a:pPr>
              <a:t>6/22/13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26C4606-06D2-4F4F-B5A6-C418206F6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9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92024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92024" algn="l" defTabSz="192024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84048" algn="l" defTabSz="192024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76072" algn="l" defTabSz="192024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768096" algn="l" defTabSz="192024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960120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3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63550"/>
            <a:ext cx="80343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1447800"/>
            <a:ext cx="80772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655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3550"/>
            <a:ext cx="83058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305800" cy="4876800"/>
          </a:xfrm>
        </p:spPr>
        <p:txBody>
          <a:bodyPr/>
          <a:lstStyle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7701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 bwMode="auto">
          <a:xfrm>
            <a:off x="381000" y="3886200"/>
            <a:ext cx="8382000" cy="2667000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381000" y="381000"/>
            <a:ext cx="8382000" cy="2667000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201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760" y="3886200"/>
            <a:ext cx="8343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charset="0"/>
              </a:rPr>
              <a:t>Second </a:t>
            </a:r>
            <a:r>
              <a:rPr lang="en-US" dirty="0" smtClean="0">
                <a:sym typeface="Arial" charset="0"/>
              </a:rPr>
              <a:t>level</a:t>
            </a:r>
          </a:p>
          <a:p>
            <a:pPr lvl="2"/>
            <a:r>
              <a:rPr lang="en-US" dirty="0" smtClean="0">
                <a:sym typeface="Arial" charset="0"/>
              </a:rPr>
              <a:t>Third level</a:t>
            </a:r>
          </a:p>
          <a:p>
            <a:pPr lvl="3"/>
            <a:r>
              <a:rPr lang="en-US" dirty="0" smtClean="0">
                <a:sym typeface="Arial" charset="0"/>
              </a:rPr>
              <a:t>Fourth level</a:t>
            </a:r>
          </a:p>
          <a:p>
            <a:pPr lvl="4"/>
            <a:r>
              <a:rPr lang="en-US" dirty="0" smtClean="0">
                <a:sym typeface="Arial" charset="0"/>
              </a:rPr>
              <a:t>Fifth level</a:t>
            </a:r>
            <a:endParaRPr lang="en-US" dirty="0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/>
          <a:ea typeface="+mj-ea"/>
          <a:cs typeface="Calibri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4" algn="ctr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8" algn="ctr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72" algn="ctr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96" algn="ctr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44018" indent="-144018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/>
          <a:ea typeface="+mn-ea"/>
          <a:cs typeface="Calibri"/>
          <a:sym typeface="Arial" charset="0"/>
        </a:defRPr>
      </a:lvl1pPr>
      <a:lvl2pPr marL="170688" indent="21336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/>
          <a:ea typeface="+mn-ea"/>
          <a:cs typeface="Calibri"/>
          <a:sym typeface="Arial" charset="0"/>
        </a:defRPr>
      </a:lvl2pPr>
      <a:lvl3pPr marL="362712" indent="21336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/>
          <a:ea typeface="+mn-ea"/>
          <a:cs typeface="Calibri"/>
          <a:sym typeface="Arial" charset="0"/>
        </a:defRPr>
      </a:lvl3pPr>
      <a:lvl4pPr marL="554736" indent="21336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/>
          <a:ea typeface="+mn-ea"/>
          <a:cs typeface="Calibri"/>
          <a:sym typeface="Arial" charset="0"/>
        </a:defRPr>
      </a:lvl4pPr>
      <a:lvl5pPr marL="746760" indent="21336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/>
          <a:ea typeface="+mn-ea"/>
          <a:cs typeface="Calibri"/>
          <a:sym typeface="Arial" charset="0"/>
        </a:defRPr>
      </a:lvl5pPr>
      <a:lvl6pPr marL="938784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130808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22832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514856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 bwMode="auto">
          <a:xfrm>
            <a:off x="392340" y="381000"/>
            <a:ext cx="8382000" cy="6172200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63550"/>
            <a:ext cx="80343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343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 smtClean="0">
                <a:sym typeface="Arial" charset="0"/>
              </a:rPr>
              <a:t>Fourth level</a:t>
            </a:r>
            <a:endParaRPr lang="en-US" dirty="0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/>
          <a:ea typeface="+mj-ea"/>
          <a:cs typeface="Calibri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4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8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72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96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25374" indent="-192024" algn="l" rtl="0" eaLnBrk="0" fontAlgn="base" hangingPunct="0">
        <a:spcBef>
          <a:spcPts val="756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2400">
          <a:solidFill>
            <a:srgbClr val="0C0F20"/>
          </a:solidFill>
          <a:latin typeface="Calibri"/>
          <a:ea typeface="+mn-ea"/>
          <a:cs typeface="Calibri"/>
          <a:sym typeface="Arial" charset="0"/>
        </a:defRPr>
      </a:lvl1pPr>
      <a:lvl2pPr marL="512064" indent="-192024" algn="l" rtl="0" eaLnBrk="0" fontAlgn="base" hangingPunct="0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2000">
          <a:solidFill>
            <a:srgbClr val="0C0F20"/>
          </a:solidFill>
          <a:latin typeface="Calibri"/>
          <a:ea typeface="+mn-ea"/>
          <a:cs typeface="Calibri"/>
          <a:sym typeface="Arial" charset="0"/>
        </a:defRPr>
      </a:lvl2pPr>
      <a:lvl3pPr marL="698754" indent="-192024" algn="l" rtl="0" eaLnBrk="0" fontAlgn="base" hangingPunct="0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800">
          <a:solidFill>
            <a:srgbClr val="0C0F20"/>
          </a:solidFill>
          <a:latin typeface="Calibri"/>
          <a:ea typeface="+mn-ea"/>
          <a:cs typeface="Calibri"/>
          <a:sym typeface="Arial" charset="0"/>
        </a:defRPr>
      </a:lvl3pPr>
      <a:lvl4pPr marL="885444" indent="-192024" algn="l" rtl="0" eaLnBrk="0" fontAlgn="base" hangingPunct="0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00">
          <a:solidFill>
            <a:srgbClr val="0C0F20"/>
          </a:solidFill>
          <a:latin typeface="Calibri"/>
          <a:ea typeface="+mn-ea"/>
          <a:cs typeface="Calibri"/>
          <a:sym typeface="Arial" charset="0"/>
        </a:defRPr>
      </a:lvl4pPr>
      <a:lvl5pPr marL="1072134" indent="-192024" algn="l" rtl="0" eaLnBrk="0" fontAlgn="base" hangingPunct="0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8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1264158" indent="-192024" algn="l" rtl="0" fontAlgn="base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8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1456182" indent="-192024" algn="l" rtl="0" fontAlgn="base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8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1648206" indent="-192024" algn="l" rtl="0" fontAlgn="base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8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1840230" indent="-192024" algn="l" rtl="0" fontAlgn="base">
        <a:spcBef>
          <a:spcPts val="756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8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park-project.org/docs/latest/tuning.html" TargetMode="External"/><Relationship Id="rId3" Type="http://schemas.openxmlformats.org/officeDocument/2006/relationships/hyperlink" Target="http://spark-project.org/docs/latest/streaming-programming-guide.html%23performance-tuning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sz="4800" dirty="0" smtClean="0">
                <a:ea typeface="ＭＳ Ｐゴシック" charset="-128"/>
                <a:cs typeface="ＭＳ Ｐゴシック" charset="-128"/>
              </a:rPr>
              <a:t>Deep dive into Spark Streaming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r>
              <a:rPr lang="en-US" sz="3200" b="1" dirty="0"/>
              <a:t>Tathagata Das </a:t>
            </a:r>
            <a:r>
              <a:rPr lang="en-US" sz="3200" b="1" dirty="0" smtClean="0"/>
              <a:t>(</a:t>
            </a:r>
            <a:r>
              <a:rPr lang="en-US" sz="3200" b="1" dirty="0"/>
              <a:t>TD</a:t>
            </a:r>
            <a:r>
              <a:rPr lang="en-US" sz="3200" b="1" dirty="0" smtClean="0"/>
              <a:t>)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marL="0" indent="0" eaLnBrk="1" hangingPunct="1">
              <a:defRPr/>
            </a:pP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, </a:t>
            </a:r>
            <a:r>
              <a:rPr lang="en-US" dirty="0" err="1" smtClean="0"/>
              <a:t>Haoyuan</a:t>
            </a:r>
            <a:r>
              <a:rPr lang="en-US" dirty="0" smtClean="0"/>
              <a:t> Li, Timothy Hunter, </a:t>
            </a:r>
          </a:p>
          <a:p>
            <a:pPr marL="0" indent="0" eaLnBrk="1" hangingPunct="1">
              <a:defRPr/>
            </a:pPr>
            <a:r>
              <a:rPr lang="en-US" dirty="0" smtClean="0"/>
              <a:t>Patrick Wendell and many others</a:t>
            </a: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grpSp>
        <p:nvGrpSpPr>
          <p:cNvPr id="5123" name="Group 15"/>
          <p:cNvGrpSpPr>
            <a:grpSpLocks noChangeAspect="1"/>
          </p:cNvGrpSpPr>
          <p:nvPr/>
        </p:nvGrpSpPr>
        <p:grpSpPr bwMode="auto">
          <a:xfrm>
            <a:off x="3429001" y="5485563"/>
            <a:ext cx="2286000" cy="839870"/>
            <a:chOff x="4953000" y="5181600"/>
            <a:chExt cx="4000688" cy="1459760"/>
          </a:xfrm>
        </p:grpSpPr>
        <p:pic>
          <p:nvPicPr>
            <p:cNvPr id="5124" name="Picture 16" descr="amplab_hires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5181600"/>
              <a:ext cx="4000688" cy="134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" name="TextBox 17"/>
            <p:cNvSpPr txBox="1">
              <a:spLocks noChangeArrowheads="1"/>
            </p:cNvSpPr>
            <p:nvPr/>
          </p:nvSpPr>
          <p:spPr bwMode="auto">
            <a:xfrm>
              <a:off x="6659376" y="6248290"/>
              <a:ext cx="1705172" cy="39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F2A736"/>
                  </a:solidFill>
                  <a:latin typeface="Corbel" charset="0"/>
                  <a:cs typeface="Corbel" charset="0"/>
                </a:rPr>
                <a:t>UC BERKELEY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DStream</a:t>
            </a:r>
            <a:r>
              <a:rPr lang="en-US" dirty="0"/>
              <a:t> – sequence of RDDs representing a stream of data</a:t>
            </a:r>
          </a:p>
          <a:p>
            <a:pPr lvl="1">
              <a:defRPr/>
            </a:pPr>
            <a:r>
              <a:rPr lang="en-US" dirty="0"/>
              <a:t>Twitter, HDFS, Kafka, Flume, </a:t>
            </a:r>
            <a:r>
              <a:rPr lang="en-US" dirty="0" err="1"/>
              <a:t>ZeroMQ</a:t>
            </a:r>
            <a:r>
              <a:rPr lang="en-US" dirty="0"/>
              <a:t>, </a:t>
            </a:r>
            <a:r>
              <a:rPr lang="en-US" dirty="0" err="1"/>
              <a:t>Akka</a:t>
            </a:r>
            <a:r>
              <a:rPr lang="en-US" dirty="0"/>
              <a:t> Actor, TCP sockets</a:t>
            </a:r>
          </a:p>
          <a:p>
            <a:pPr lvl="1">
              <a:defRPr/>
            </a:pPr>
            <a:endParaRPr lang="en-US" sz="1300" dirty="0"/>
          </a:p>
          <a:p>
            <a:pPr>
              <a:defRPr/>
            </a:pPr>
            <a:r>
              <a:rPr lang="en-US" b="1" dirty="0"/>
              <a:t>Transformations</a:t>
            </a:r>
            <a:r>
              <a:rPr lang="en-US" dirty="0"/>
              <a:t> – modify data from </a:t>
            </a:r>
            <a:r>
              <a:rPr lang="en-US" dirty="0" smtClean="0"/>
              <a:t>one </a:t>
            </a:r>
            <a:r>
              <a:rPr lang="en-US" dirty="0"/>
              <a:t>DStream to another</a:t>
            </a:r>
          </a:p>
          <a:p>
            <a:pPr lvl="1">
              <a:defRPr/>
            </a:pPr>
            <a:r>
              <a:rPr lang="en-US" dirty="0"/>
              <a:t>Standard RDD operations – map, </a:t>
            </a:r>
            <a:r>
              <a:rPr lang="en-US" dirty="0" err="1"/>
              <a:t>countByValue</a:t>
            </a:r>
            <a:r>
              <a:rPr lang="en-US" dirty="0"/>
              <a:t>, </a:t>
            </a:r>
            <a:r>
              <a:rPr lang="en-US" dirty="0" err="1" smtClean="0"/>
              <a:t>reduceByKey</a:t>
            </a:r>
            <a:r>
              <a:rPr lang="en-US" dirty="0" smtClean="0"/>
              <a:t>, join</a:t>
            </a:r>
            <a:r>
              <a:rPr lang="en-US" dirty="0"/>
              <a:t>, …</a:t>
            </a:r>
          </a:p>
          <a:p>
            <a:pPr lvl="1">
              <a:defRPr/>
            </a:pPr>
            <a:r>
              <a:rPr lang="en-US" dirty="0"/>
              <a:t>Stateful operations – window, </a:t>
            </a:r>
            <a:r>
              <a:rPr lang="en-US" dirty="0" err="1"/>
              <a:t>countByValueAndWindow</a:t>
            </a:r>
            <a:r>
              <a:rPr lang="en-US" dirty="0"/>
              <a:t>, …</a:t>
            </a:r>
          </a:p>
          <a:p>
            <a:pPr>
              <a:defRPr/>
            </a:pPr>
            <a:endParaRPr lang="en-US" sz="1300" dirty="0"/>
          </a:p>
          <a:p>
            <a:pPr>
              <a:defRPr/>
            </a:pPr>
            <a:r>
              <a:rPr lang="en-US" b="1" dirty="0"/>
              <a:t>Output Operations – </a:t>
            </a:r>
            <a:r>
              <a:rPr lang="en-US" dirty="0"/>
              <a:t>send data to external entity</a:t>
            </a:r>
          </a:p>
          <a:p>
            <a:pPr lvl="1">
              <a:defRPr/>
            </a:pPr>
            <a:r>
              <a:rPr lang="en-US" sz="2000" dirty="0" err="1"/>
              <a:t>saveAsHadoopFiles</a:t>
            </a:r>
            <a:r>
              <a:rPr lang="en-US" sz="2000" dirty="0"/>
              <a:t> – saves to HDFS</a:t>
            </a:r>
          </a:p>
          <a:p>
            <a:pPr lvl="1">
              <a:defRPr/>
            </a:pPr>
            <a:r>
              <a:rPr lang="en-US" sz="2000" dirty="0" err="1"/>
              <a:t>foreach</a:t>
            </a:r>
            <a:r>
              <a:rPr lang="en-US" sz="2000" dirty="0"/>
              <a:t> – do anything with each batch of results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</a:t>
            </a:r>
            <a:r>
              <a:rPr lang="en-US" dirty="0"/>
              <a:t>S</a:t>
            </a:r>
            <a:r>
              <a:rPr lang="en-US" dirty="0" smtClean="0"/>
              <a:t>tateful </a:t>
            </a:r>
            <a:r>
              <a:rPr lang="en-US" dirty="0"/>
              <a:t>C</a:t>
            </a:r>
            <a:r>
              <a:rPr lang="en-US" dirty="0" smtClean="0"/>
              <a:t>omputations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Maintain </a:t>
            </a:r>
            <a:r>
              <a:rPr lang="en-US" dirty="0"/>
              <a:t>arbitrary state, track sessions</a:t>
            </a:r>
          </a:p>
          <a:p>
            <a:pPr lvl="1">
              <a:defRPr/>
            </a:pPr>
            <a:r>
              <a:rPr lang="en-US" dirty="0" smtClean="0"/>
              <a:t>Maintain </a:t>
            </a:r>
            <a:r>
              <a:rPr lang="en-US" dirty="0"/>
              <a:t>per-user mood as state, and update it with his/her </a:t>
            </a:r>
            <a:r>
              <a:rPr lang="en-US" dirty="0" smtClean="0"/>
              <a:t>tweets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  <a:defRPr/>
            </a:pPr>
            <a:endParaRPr lang="en-US" sz="9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455613" indent="0">
              <a:buNone/>
              <a:defRPr/>
            </a:pPr>
            <a:r>
              <a:rPr lang="en-US" sz="1800" dirty="0" smtClean="0">
                <a:solidFill>
                  <a:srgbClr val="C61B1B"/>
                </a:solidFill>
                <a:latin typeface="Consolas"/>
                <a:cs typeface="Consolas"/>
              </a:rPr>
              <a:t>moods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</a:rPr>
              <a:t>= </a:t>
            </a:r>
            <a:r>
              <a:rPr lang="en-US" sz="1800" dirty="0" err="1" smtClean="0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rgbClr val="0D8BE6"/>
                </a:solidFill>
                <a:latin typeface="Consolas"/>
                <a:cs typeface="Consolas"/>
              </a:rPr>
              <a:t>updateStateByKey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(tweet =&gt; 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updateMood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(tweet)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455613" indent="0">
              <a:buNone/>
              <a:defRPr/>
            </a:pP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</a:rPr>
              <a:t>updateMood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newTweets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lastMood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) =&gt;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</a:rPr>
              <a:t>newMood</a:t>
            </a:r>
            <a:endParaRPr lang="en-US" sz="600" dirty="0">
              <a:solidFill>
                <a:srgbClr val="C61B1B"/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133350" indent="0"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83933" y="4038600"/>
            <a:ext cx="5931267" cy="1619251"/>
            <a:chOff x="1383933" y="4564062"/>
            <a:chExt cx="5931267" cy="1619251"/>
          </a:xfrm>
        </p:grpSpPr>
        <p:sp>
          <p:nvSpPr>
            <p:cNvPr id="5" name="Alternate Process 4"/>
            <p:cNvSpPr/>
            <p:nvPr/>
          </p:nvSpPr>
          <p:spPr bwMode="auto">
            <a:xfrm>
              <a:off x="5745956" y="5817394"/>
              <a:ext cx="382191" cy="353218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" name="Alternate Process 5"/>
            <p:cNvSpPr/>
            <p:nvPr/>
          </p:nvSpPr>
          <p:spPr bwMode="auto">
            <a:xfrm>
              <a:off x="4619030" y="5813426"/>
              <a:ext cx="382191" cy="352426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" name="Alternate Process 6"/>
            <p:cNvSpPr/>
            <p:nvPr/>
          </p:nvSpPr>
          <p:spPr bwMode="auto">
            <a:xfrm>
              <a:off x="3492103" y="5813426"/>
              <a:ext cx="382191" cy="352426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8" name="Alternate Process 7"/>
            <p:cNvSpPr/>
            <p:nvPr/>
          </p:nvSpPr>
          <p:spPr bwMode="auto">
            <a:xfrm>
              <a:off x="2365176" y="5813426"/>
              <a:ext cx="382191" cy="352426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" name="TextBox 35"/>
            <p:cNvSpPr txBox="1">
              <a:spLocks noChangeArrowheads="1"/>
            </p:cNvSpPr>
            <p:nvPr/>
          </p:nvSpPr>
          <p:spPr bwMode="auto">
            <a:xfrm>
              <a:off x="1383933" y="495272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800" dirty="0" smtClean="0">
                  <a:latin typeface="Calibri" charset="0"/>
                  <a:cs typeface="Calibri" charset="0"/>
                </a:rPr>
                <a:t>tweets</a:t>
              </a:r>
              <a:endParaRPr lang="en-US" sz="1800" dirty="0">
                <a:latin typeface="Calibri" charset="0"/>
                <a:cs typeface="Calibri" charset="0"/>
              </a:endParaRPr>
            </a:p>
          </p:txBody>
        </p:sp>
        <p:sp>
          <p:nvSpPr>
            <p:cNvPr id="10" name="Alternate Process 9"/>
            <p:cNvSpPr/>
            <p:nvPr/>
          </p:nvSpPr>
          <p:spPr bwMode="auto">
            <a:xfrm>
              <a:off x="2358033" y="4979987"/>
              <a:ext cx="382191" cy="353219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1" name="TextBox 37"/>
            <p:cNvSpPr txBox="1">
              <a:spLocks noChangeArrowheads="1"/>
            </p:cNvSpPr>
            <p:nvPr/>
          </p:nvSpPr>
          <p:spPr bwMode="auto">
            <a:xfrm>
              <a:off x="2290291" y="4564062"/>
              <a:ext cx="517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Calibri" charset="0"/>
                  <a:cs typeface="Calibri" charset="0"/>
                </a:rPr>
                <a:t>t-1</a:t>
              </a:r>
            </a:p>
          </p:txBody>
        </p:sp>
        <p:sp>
          <p:nvSpPr>
            <p:cNvPr id="12" name="Alternate Process 11"/>
            <p:cNvSpPr/>
            <p:nvPr/>
          </p:nvSpPr>
          <p:spPr bwMode="auto">
            <a:xfrm>
              <a:off x="3484959" y="4979987"/>
              <a:ext cx="382191" cy="353219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417114" y="4572112"/>
              <a:ext cx="517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611886" y="4979987"/>
              <a:ext cx="381596" cy="353219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543936" y="4572112"/>
              <a:ext cx="517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t+1</a:t>
              </a:r>
            </a:p>
          </p:txBody>
        </p:sp>
        <p:sp>
          <p:nvSpPr>
            <p:cNvPr id="16" name="Alternate Process 15"/>
            <p:cNvSpPr/>
            <p:nvPr/>
          </p:nvSpPr>
          <p:spPr bwMode="auto">
            <a:xfrm>
              <a:off x="5738812" y="4979987"/>
              <a:ext cx="381596" cy="353219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670759" y="4564062"/>
              <a:ext cx="517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t+2</a:t>
              </a:r>
            </a:p>
          </p:txBody>
        </p:sp>
        <p:sp>
          <p:nvSpPr>
            <p:cNvPr id="18" name="Alternate Process 17"/>
            <p:cNvSpPr/>
            <p:nvPr/>
          </p:nvSpPr>
          <p:spPr bwMode="auto">
            <a:xfrm>
              <a:off x="6865144" y="4980782"/>
              <a:ext cx="382191" cy="353218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9" name="TextBox 47"/>
            <p:cNvSpPr txBox="1">
              <a:spLocks noChangeArrowheads="1"/>
            </p:cNvSpPr>
            <p:nvPr/>
          </p:nvSpPr>
          <p:spPr bwMode="auto">
            <a:xfrm>
              <a:off x="6797581" y="4564062"/>
              <a:ext cx="517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t+3</a:t>
              </a:r>
            </a:p>
          </p:txBody>
        </p:sp>
        <p:sp>
          <p:nvSpPr>
            <p:cNvPr id="20" name="Alternate Process 19"/>
            <p:cNvSpPr/>
            <p:nvPr/>
          </p:nvSpPr>
          <p:spPr bwMode="auto">
            <a:xfrm>
              <a:off x="6865144" y="5830887"/>
              <a:ext cx="382191" cy="352426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cxnSp>
          <p:nvCxnSpPr>
            <p:cNvPr id="21" name="Straight Arrow Connector 20"/>
            <p:cNvCxnSpPr>
              <a:stCxn id="18" idx="2"/>
              <a:endCxn id="20" idx="0"/>
            </p:cNvCxnSpPr>
            <p:nvPr/>
          </p:nvCxnSpPr>
          <p:spPr bwMode="auto">
            <a:xfrm>
              <a:off x="7056240" y="5334000"/>
              <a:ext cx="0" cy="49688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5" idx="0"/>
            </p:cNvCxnSpPr>
            <p:nvPr/>
          </p:nvCxnSpPr>
          <p:spPr bwMode="auto">
            <a:xfrm>
              <a:off x="5929610" y="5333206"/>
              <a:ext cx="7442" cy="4841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8" idx="0"/>
            </p:cNvCxnSpPr>
            <p:nvPr/>
          </p:nvCxnSpPr>
          <p:spPr bwMode="auto">
            <a:xfrm>
              <a:off x="2549129" y="5333206"/>
              <a:ext cx="7143" cy="48022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2"/>
              <a:endCxn id="7" idx="0"/>
            </p:cNvCxnSpPr>
            <p:nvPr/>
          </p:nvCxnSpPr>
          <p:spPr bwMode="auto">
            <a:xfrm>
              <a:off x="3676055" y="5333206"/>
              <a:ext cx="7144" cy="48022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2"/>
              <a:endCxn id="6" idx="0"/>
            </p:cNvCxnSpPr>
            <p:nvPr/>
          </p:nvCxnSpPr>
          <p:spPr bwMode="auto">
            <a:xfrm>
              <a:off x="4802684" y="5333206"/>
              <a:ext cx="7442" cy="48022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1383933" y="5791200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800" dirty="0" smtClean="0">
                  <a:latin typeface="Calibri" charset="0"/>
                  <a:cs typeface="Calibri" charset="0"/>
                </a:rPr>
                <a:t>moods</a:t>
              </a:r>
              <a:endParaRPr lang="en-US" sz="1800" dirty="0">
                <a:latin typeface="Calibri" charset="0"/>
                <a:cs typeface="Calibri" charset="0"/>
              </a:endParaRPr>
            </a:p>
          </p:txBody>
        </p:sp>
        <p:cxnSp>
          <p:nvCxnSpPr>
            <p:cNvPr id="28" name="Straight Arrow Connector 27"/>
            <p:cNvCxnSpPr>
              <a:stCxn id="8" idx="3"/>
              <a:endCxn id="7" idx="1"/>
            </p:cNvCxnSpPr>
            <p:nvPr/>
          </p:nvCxnSpPr>
          <p:spPr bwMode="auto">
            <a:xfrm>
              <a:off x="2747367" y="5989639"/>
              <a:ext cx="74473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3"/>
              <a:endCxn id="6" idx="1"/>
            </p:cNvCxnSpPr>
            <p:nvPr/>
          </p:nvCxnSpPr>
          <p:spPr bwMode="auto">
            <a:xfrm>
              <a:off x="3874294" y="5989639"/>
              <a:ext cx="74473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3"/>
              <a:endCxn id="5" idx="1"/>
            </p:cNvCxnSpPr>
            <p:nvPr/>
          </p:nvCxnSpPr>
          <p:spPr bwMode="auto">
            <a:xfrm>
              <a:off x="5001221" y="5989639"/>
              <a:ext cx="744735" cy="436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" idx="3"/>
              <a:endCxn id="20" idx="1"/>
            </p:cNvCxnSpPr>
            <p:nvPr/>
          </p:nvCxnSpPr>
          <p:spPr bwMode="auto">
            <a:xfrm>
              <a:off x="6128147" y="5994003"/>
              <a:ext cx="736997" cy="1309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21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Combine Batch and Stream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 </a:t>
            </a:r>
            <a:r>
              <a:rPr lang="en-US" dirty="0"/>
              <a:t>arbitrary Spark RDD computation within </a:t>
            </a:r>
            <a:r>
              <a:rPr lang="en-US" dirty="0" err="1"/>
              <a:t>DStream</a:t>
            </a:r>
            <a:endParaRPr lang="en-US" dirty="0"/>
          </a:p>
          <a:p>
            <a:pPr lvl="1">
              <a:defRPr/>
            </a:pPr>
            <a:r>
              <a:rPr lang="en-US" dirty="0"/>
              <a:t>Join incoming tweets with a spam file to filter out bad tweets</a:t>
            </a:r>
          </a:p>
          <a:p>
            <a:pPr marL="320040" lvl="1" indent="0">
              <a:buNone/>
              <a:defRPr/>
            </a:pPr>
            <a:r>
              <a:rPr lang="en-US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61B1B"/>
                </a:solidFill>
                <a:latin typeface="Consolas"/>
                <a:cs typeface="Consolas"/>
              </a:rPr>
              <a:t>	</a:t>
            </a:r>
          </a:p>
          <a:p>
            <a:pPr marL="320040" lvl="1" indent="0">
              <a:buNone/>
              <a:defRPr/>
            </a:pPr>
            <a:r>
              <a:rPr lang="en-US" sz="1800" dirty="0">
                <a:solidFill>
                  <a:srgbClr val="C61B1B"/>
                </a:solidFill>
                <a:latin typeface="Consolas"/>
                <a:cs typeface="Consolas"/>
              </a:rPr>
              <a:t>	</a:t>
            </a:r>
            <a:r>
              <a:rPr lang="en-US" sz="1800" dirty="0" err="1" smtClean="0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rgbClr val="0D8BE6"/>
                </a:solidFill>
                <a:latin typeface="Consolas"/>
                <a:cs typeface="Consolas"/>
              </a:rPr>
              <a:t>transform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tweetsRDD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=&gt; {</a:t>
            </a:r>
          </a:p>
          <a:p>
            <a:pPr marL="320040" lvl="1" indent="0"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tweetsRDD.</a:t>
            </a:r>
            <a:r>
              <a:rPr lang="en-US" sz="1800" dirty="0" err="1">
                <a:solidFill>
                  <a:schemeClr val="accent1"/>
                </a:solidFill>
                <a:latin typeface="Consolas"/>
                <a:cs typeface="Consolas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spamHDFSFile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).</a:t>
            </a:r>
            <a:r>
              <a:rPr lang="en-US" sz="1800" dirty="0">
                <a:solidFill>
                  <a:srgbClr val="1D86CD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(...)</a:t>
            </a:r>
          </a:p>
          <a:p>
            <a:pPr marL="320040" lvl="1" indent="0"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 	}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lvl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639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Fault-tolerance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1447800"/>
            <a:ext cx="3810000" cy="4876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RDDs </a:t>
            </a:r>
            <a:r>
              <a:rPr lang="en-US" sz="2000" dirty="0" smtClean="0"/>
              <a:t>remember </a:t>
            </a:r>
            <a:r>
              <a:rPr lang="en-US" sz="2000" dirty="0"/>
              <a:t>the </a:t>
            </a:r>
            <a:r>
              <a:rPr lang="en-US" sz="2000" dirty="0" smtClean="0"/>
              <a:t>operations </a:t>
            </a:r>
            <a:r>
              <a:rPr lang="en-US" sz="2000" dirty="0"/>
              <a:t>that created </a:t>
            </a:r>
            <a:r>
              <a:rPr lang="en-US" sz="2000" dirty="0" smtClean="0"/>
              <a:t>them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Batches of input data are replicated in memory </a:t>
            </a:r>
            <a:r>
              <a:rPr lang="en-US" sz="2000" dirty="0" smtClean="0"/>
              <a:t>for </a:t>
            </a:r>
            <a:r>
              <a:rPr lang="en-US" sz="2000" dirty="0"/>
              <a:t>fault-</a:t>
            </a:r>
            <a:r>
              <a:rPr lang="en-US" sz="2000" dirty="0" smtClean="0"/>
              <a:t>tolerance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Data lost due to worker failure, can be recomputed </a:t>
            </a:r>
            <a:r>
              <a:rPr lang="en-US" sz="2000" dirty="0" smtClean="0"/>
              <a:t>from replicated </a:t>
            </a:r>
            <a:r>
              <a:rPr lang="en-US" sz="2000" dirty="0"/>
              <a:t>input </a:t>
            </a:r>
            <a:r>
              <a:rPr lang="en-US" sz="2000" dirty="0" smtClean="0"/>
              <a:t>data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smtClean="0"/>
              <a:t>Therefore, all transformed data is fault-tolerant</a:t>
            </a:r>
            <a:endParaRPr lang="en-US" sz="2000" dirty="0"/>
          </a:p>
        </p:txBody>
      </p:sp>
      <p:sp>
        <p:nvSpPr>
          <p:cNvPr id="111" name="Rounded Rectangular Callout 110"/>
          <p:cNvSpPr/>
          <p:nvPr/>
        </p:nvSpPr>
        <p:spPr>
          <a:xfrm>
            <a:off x="7343775" y="1638300"/>
            <a:ext cx="14001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cs typeface="Calibri"/>
              </a:rPr>
              <a:t>input data replicated</a:t>
            </a:r>
          </a:p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cs typeface="Calibri"/>
              </a:rPr>
              <a:t>in memory</a:t>
            </a:r>
          </a:p>
        </p:txBody>
      </p:sp>
      <p:grpSp>
        <p:nvGrpSpPr>
          <p:cNvPr id="23556" name="Group 116"/>
          <p:cNvGrpSpPr>
            <a:grpSpLocks/>
          </p:cNvGrpSpPr>
          <p:nvPr/>
        </p:nvGrpSpPr>
        <p:grpSpPr bwMode="auto">
          <a:xfrm>
            <a:off x="5393531" y="2149475"/>
            <a:ext cx="1743075" cy="593725"/>
            <a:chOff x="7762239" y="5609988"/>
            <a:chExt cx="2889827" cy="840669"/>
          </a:xfrm>
        </p:grpSpPr>
        <p:pic>
          <p:nvPicPr>
            <p:cNvPr id="2359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7" name="Picture 1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03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09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83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97" name="Picture 12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52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131"/>
          <p:cNvSpPr txBox="1">
            <a:spLocks noChangeArrowheads="1"/>
          </p:cNvSpPr>
          <p:nvPr/>
        </p:nvSpPr>
        <p:spPr bwMode="auto">
          <a:xfrm>
            <a:off x="5915025" y="3013075"/>
            <a:ext cx="13608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0" rIns="38405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700">
                <a:latin typeface="Calibri" charset="0"/>
                <a:cs typeface="Calibri" charset="0"/>
              </a:rPr>
              <a:t>flatMap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 flipH="1">
            <a:off x="6205553" y="2041525"/>
            <a:ext cx="24393" cy="2147077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563" name="Group 14"/>
          <p:cNvGrpSpPr>
            <a:grpSpLocks/>
          </p:cNvGrpSpPr>
          <p:nvPr/>
        </p:nvGrpSpPr>
        <p:grpSpPr bwMode="auto">
          <a:xfrm>
            <a:off x="5486400" y="1676400"/>
            <a:ext cx="1485900" cy="266700"/>
            <a:chOff x="14325600" y="2971800"/>
            <a:chExt cx="3657600" cy="9906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057900" y="5029200"/>
            <a:ext cx="571500" cy="266700"/>
            <a:chOff x="15697200" y="10210800"/>
            <a:chExt cx="1524000" cy="990600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5629275" y="1905000"/>
            <a:ext cx="1485900" cy="266700"/>
            <a:chOff x="14325600" y="2971800"/>
            <a:chExt cx="3657600" cy="990600"/>
          </a:xfrm>
        </p:grpSpPr>
        <p:sp>
          <p:nvSpPr>
            <p:cNvPr id="144" name="Rectangle 143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 bwMode="auto">
          <a:xfrm>
            <a:off x="5486400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5672137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5857875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043612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229350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415087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600825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786562" y="4191000"/>
            <a:ext cx="185738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67724" y="2171700"/>
            <a:ext cx="954581" cy="2371726"/>
            <a:chOff x="15723840" y="4343400"/>
            <a:chExt cx="2545108" cy="4744158"/>
          </a:xfrm>
        </p:grpSpPr>
        <p:cxnSp>
          <p:nvCxnSpPr>
            <p:cNvPr id="170" name="Straight Arrow Connector 169"/>
            <p:cNvCxnSpPr>
              <a:stCxn id="154" idx="2"/>
              <a:endCxn id="23558" idx="0"/>
            </p:cNvCxnSpPr>
            <p:nvPr/>
          </p:nvCxnSpPr>
          <p:spPr bwMode="auto">
            <a:xfrm flipH="1">
              <a:off x="15723835" y="4343400"/>
              <a:ext cx="2049900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>
              <a:stCxn id="156" idx="2"/>
              <a:endCxn id="23559" idx="0"/>
            </p:cNvCxnSpPr>
            <p:nvPr/>
          </p:nvCxnSpPr>
          <p:spPr bwMode="auto">
            <a:xfrm flipH="1">
              <a:off x="16782510" y="4343400"/>
              <a:ext cx="1486438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2" name="Rounded Rectangular Callout 171"/>
          <p:cNvSpPr/>
          <p:nvPr/>
        </p:nvSpPr>
        <p:spPr>
          <a:xfrm>
            <a:off x="7229475" y="4267200"/>
            <a:ext cx="15144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cs typeface="Calibri"/>
              </a:rPr>
              <a:t>lost partitions recomputed on other workers</a:t>
            </a:r>
          </a:p>
        </p:txBody>
      </p:sp>
      <p:sp>
        <p:nvSpPr>
          <p:cNvPr id="23576" name="Rectangle 155"/>
          <p:cNvSpPr>
            <a:spLocks noChangeArrowheads="1"/>
          </p:cNvSpPr>
          <p:nvPr/>
        </p:nvSpPr>
        <p:spPr bwMode="auto">
          <a:xfrm>
            <a:off x="4429125" y="1485900"/>
            <a:ext cx="1028700" cy="59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latin typeface="Calibri" charset="0"/>
                <a:cs typeface="Calibri" charset="0"/>
              </a:rPr>
              <a:t>tweets</a:t>
            </a:r>
          </a:p>
          <a:p>
            <a:pPr algn="ctr"/>
            <a:r>
              <a:rPr lang="en-US" sz="1800">
                <a:latin typeface="Calibri" charset="0"/>
                <a:cs typeface="Calibri" charset="0"/>
              </a:rPr>
              <a:t>RDD</a:t>
            </a:r>
          </a:p>
        </p:txBody>
      </p:sp>
      <p:sp>
        <p:nvSpPr>
          <p:cNvPr id="23577" name="Rectangle 155"/>
          <p:cNvSpPr>
            <a:spLocks noChangeArrowheads="1"/>
          </p:cNvSpPr>
          <p:nvPr/>
        </p:nvSpPr>
        <p:spPr bwMode="auto">
          <a:xfrm>
            <a:off x="4457700" y="3886200"/>
            <a:ext cx="1028700" cy="59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latin typeface="Calibri" charset="0"/>
                <a:cs typeface="Calibri" charset="0"/>
              </a:rPr>
              <a:t>hashTags</a:t>
            </a:r>
          </a:p>
          <a:p>
            <a:pPr algn="ctr"/>
            <a:r>
              <a:rPr lang="en-US" sz="1800">
                <a:latin typeface="Calibri" charset="0"/>
                <a:cs typeface="Calibri" charset="0"/>
              </a:rPr>
              <a:t>RDD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68" grpId="0" animBg="1"/>
      <p:bldP spid="169" grpId="0" animBg="1"/>
      <p:bldP spid="1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3400" y="1905000"/>
            <a:ext cx="28956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DStream Abstraction</a:t>
            </a:r>
          </a:p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Persistence / Caching</a:t>
            </a:r>
          </a:p>
          <a:p>
            <a:r>
              <a:rPr lang="en-US" dirty="0" smtClean="0"/>
              <a:t>RDD Checkpointing</a:t>
            </a:r>
          </a:p>
          <a:p>
            <a:r>
              <a:rPr lang="en-US" dirty="0" smtClean="0"/>
              <a:t>Performance Tuning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4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Discretized Stream (DStream)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 algn="ctr">
              <a:buNone/>
            </a:pPr>
            <a:endParaRPr lang="en-US" sz="3600" dirty="0" smtClean="0"/>
          </a:p>
          <a:p>
            <a:pPr marL="133350" indent="0" algn="ctr">
              <a:buNone/>
            </a:pPr>
            <a:r>
              <a:rPr lang="en-US" sz="3600" dirty="0" smtClean="0"/>
              <a:t>A sequence of RDDs representing </a:t>
            </a:r>
          </a:p>
          <a:p>
            <a:pPr marL="133350" indent="0" algn="ctr">
              <a:buNone/>
            </a:pPr>
            <a:r>
              <a:rPr lang="en-US" sz="3600" dirty="0" smtClean="0"/>
              <a:t>a stream of data</a:t>
            </a:r>
          </a:p>
          <a:p>
            <a:pPr marL="133350" indent="0" algn="ctr">
              <a:buNone/>
            </a:pPr>
            <a:endParaRPr lang="en-US" sz="2800" dirty="0" smtClean="0"/>
          </a:p>
          <a:p>
            <a:pPr marL="133350" indent="0" algn="ctr">
              <a:buNone/>
            </a:pPr>
            <a:endParaRPr lang="en-US" sz="2800" dirty="0"/>
          </a:p>
          <a:p>
            <a:pPr marL="133350" indent="0" algn="ctr">
              <a:buNone/>
            </a:pPr>
            <a:r>
              <a:rPr lang="en-US" sz="3600" dirty="0" smtClean="0"/>
              <a:t>What does it take to define a DStream?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5551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020500" cy="4876800"/>
          </a:xfrm>
        </p:spPr>
        <p:txBody>
          <a:bodyPr/>
          <a:lstStyle/>
          <a:p>
            <a:pPr marL="133350" indent="0">
              <a:buNone/>
            </a:pPr>
            <a:r>
              <a:rPr lang="en-US" dirty="0" smtClean="0"/>
              <a:t>The DStream interface primarily defines how to generate an RDD in each batch interval</a:t>
            </a:r>
          </a:p>
          <a:p>
            <a:pPr marL="133350" indent="0">
              <a:buNone/>
            </a:pPr>
            <a:endParaRPr lang="en-US" dirty="0"/>
          </a:p>
          <a:p>
            <a:r>
              <a:rPr lang="en-US" dirty="0" smtClean="0"/>
              <a:t>List of </a:t>
            </a:r>
            <a:r>
              <a:rPr lang="en-US" i="1" dirty="0" smtClean="0"/>
              <a:t>dependent (</a:t>
            </a:r>
            <a:r>
              <a:rPr lang="en-US" dirty="0" smtClean="0"/>
              <a:t>parent) DStreams</a:t>
            </a:r>
          </a:p>
          <a:p>
            <a:endParaRPr lang="en-US" dirty="0" smtClean="0"/>
          </a:p>
          <a:p>
            <a:r>
              <a:rPr lang="en-US" i="1" dirty="0" smtClean="0"/>
              <a:t>Slide Interval,</a:t>
            </a:r>
            <a:r>
              <a:rPr lang="en-US" dirty="0" smtClean="0"/>
              <a:t> the interval at which it will compute RDDs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unction to </a:t>
            </a:r>
            <a:r>
              <a:rPr lang="en-US" i="1" dirty="0" smtClean="0"/>
              <a:t>compute</a:t>
            </a:r>
            <a:r>
              <a:rPr lang="en-US" dirty="0" smtClean="0"/>
              <a:t> RDD at a time t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4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Mapped 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 smtClean="0"/>
              <a:t>Dependencies: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D86CD"/>
                </a:solidFill>
              </a:rPr>
              <a:t>Single parent DStream</a:t>
            </a:r>
          </a:p>
          <a:p>
            <a:endParaRPr lang="en-US" i="1" dirty="0" smtClean="0"/>
          </a:p>
          <a:p>
            <a:r>
              <a:rPr lang="en-US" i="1" dirty="0" smtClean="0"/>
              <a:t>Slide Interval: </a:t>
            </a:r>
            <a:r>
              <a:rPr lang="en-US" dirty="0" smtClean="0">
                <a:solidFill>
                  <a:srgbClr val="1D86CD"/>
                </a:solidFill>
              </a:rPr>
              <a:t>Same as the parent DStream</a:t>
            </a:r>
          </a:p>
          <a:p>
            <a:endParaRPr lang="en-US" i="1" dirty="0"/>
          </a:p>
          <a:p>
            <a:r>
              <a:rPr lang="en-US" i="1" dirty="0" smtClean="0"/>
              <a:t>Compute function for time t: </a:t>
            </a:r>
            <a:r>
              <a:rPr lang="en-US" dirty="0">
                <a:solidFill>
                  <a:srgbClr val="1D86CD"/>
                </a:solidFill>
              </a:rPr>
              <a:t>C</a:t>
            </a:r>
            <a:r>
              <a:rPr lang="en-US" dirty="0" smtClean="0">
                <a:solidFill>
                  <a:srgbClr val="1D86CD"/>
                </a:solidFill>
              </a:rPr>
              <a:t>reate new RDD by applying map function on parent </a:t>
            </a:r>
            <a:r>
              <a:rPr lang="en-US" dirty="0" err="1" smtClean="0">
                <a:solidFill>
                  <a:srgbClr val="1D86CD"/>
                </a:solidFill>
              </a:rPr>
              <a:t>DStream’s</a:t>
            </a:r>
            <a:r>
              <a:rPr lang="en-US" dirty="0" smtClean="0">
                <a:solidFill>
                  <a:srgbClr val="1D86CD"/>
                </a:solidFill>
              </a:rPr>
              <a:t> RDD of time t</a:t>
            </a:r>
            <a:endParaRPr lang="en-US" dirty="0">
              <a:solidFill>
                <a:srgbClr val="1D86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07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Mapped 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 smtClean="0"/>
              <a:t>Dependencies: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D86CD"/>
                </a:solidFill>
              </a:rPr>
              <a:t>Single parent DStream</a:t>
            </a:r>
          </a:p>
          <a:p>
            <a:endParaRPr lang="en-US" i="1" dirty="0" smtClean="0"/>
          </a:p>
          <a:p>
            <a:r>
              <a:rPr lang="en-US" i="1" dirty="0" smtClean="0"/>
              <a:t>Slide Interval: </a:t>
            </a:r>
            <a:r>
              <a:rPr lang="en-US" dirty="0" smtClean="0">
                <a:solidFill>
                  <a:srgbClr val="1D86CD"/>
                </a:solidFill>
              </a:rPr>
              <a:t>Same as the parent DStream</a:t>
            </a:r>
          </a:p>
          <a:p>
            <a:endParaRPr lang="en-US" i="1" dirty="0"/>
          </a:p>
          <a:p>
            <a:r>
              <a:rPr lang="en-US" i="1" dirty="0" smtClean="0"/>
              <a:t>Compute function for time t: </a:t>
            </a:r>
            <a:r>
              <a:rPr lang="en-US" dirty="0">
                <a:solidFill>
                  <a:srgbClr val="1D86CD"/>
                </a:solidFill>
              </a:rPr>
              <a:t>C</a:t>
            </a:r>
            <a:r>
              <a:rPr lang="en-US" dirty="0" smtClean="0">
                <a:solidFill>
                  <a:srgbClr val="1D86CD"/>
                </a:solidFill>
              </a:rPr>
              <a:t>reate new RDD by applying map function on parent </a:t>
            </a:r>
            <a:r>
              <a:rPr lang="en-US" dirty="0" err="1" smtClean="0">
                <a:solidFill>
                  <a:srgbClr val="1D86CD"/>
                </a:solidFill>
              </a:rPr>
              <a:t>DStream’s</a:t>
            </a:r>
            <a:r>
              <a:rPr lang="en-US" dirty="0" smtClean="0">
                <a:solidFill>
                  <a:srgbClr val="1D86CD"/>
                </a:solidFill>
              </a:rPr>
              <a:t> RDD of time t</a:t>
            </a:r>
            <a:endParaRPr lang="en-US" dirty="0">
              <a:solidFill>
                <a:srgbClr val="1D86CD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4648200"/>
            <a:ext cx="7620000" cy="1524000"/>
            <a:chOff x="990600" y="4648200"/>
            <a:chExt cx="7620000" cy="1524000"/>
          </a:xfrm>
        </p:grpSpPr>
        <p:sp>
          <p:nvSpPr>
            <p:cNvPr id="4" name="Rectangle 3"/>
            <p:cNvSpPr/>
            <p:nvPr/>
          </p:nvSpPr>
          <p:spPr>
            <a:xfrm>
              <a:off x="990600" y="4648200"/>
              <a:ext cx="762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Andale Mono"/>
                  <a:cs typeface="Andale Mono"/>
                </a:rPr>
                <a:t>override </a:t>
              </a:r>
              <a:r>
                <a:rPr lang="en-US" sz="1600" dirty="0" err="1">
                  <a:latin typeface="Andale Mono"/>
                  <a:cs typeface="Andale Mono"/>
                </a:rPr>
                <a:t>def</a:t>
              </a:r>
              <a:r>
                <a:rPr lang="en-US" sz="1600" dirty="0">
                  <a:latin typeface="Andale Mono"/>
                  <a:cs typeface="Andale Mono"/>
                </a:rPr>
                <a:t> compute</a:t>
              </a:r>
              <a:r>
                <a:rPr lang="en-US" sz="1600" dirty="0" smtClean="0">
                  <a:latin typeface="Andale Mono"/>
                  <a:cs typeface="Andale Mono"/>
                </a:rPr>
                <a:t>(</a:t>
              </a:r>
              <a:r>
                <a:rPr lang="en-US" sz="1600" dirty="0">
                  <a:latin typeface="Andale Mono"/>
                  <a:cs typeface="Andale Mono"/>
                </a:rPr>
                <a:t>t</a:t>
              </a:r>
              <a:r>
                <a:rPr lang="en-US" sz="1600" dirty="0" smtClean="0">
                  <a:latin typeface="Andale Mono"/>
                  <a:cs typeface="Andale Mono"/>
                </a:rPr>
                <a:t>ime</a:t>
              </a:r>
              <a:r>
                <a:rPr lang="en-US" sz="1600" dirty="0">
                  <a:latin typeface="Andale Mono"/>
                  <a:cs typeface="Andale Mono"/>
                </a:rPr>
                <a:t>: Time): Option[RDD[U]] = {</a:t>
              </a:r>
            </a:p>
            <a:p>
              <a:r>
                <a:rPr lang="en-US" sz="1600" dirty="0">
                  <a:latin typeface="Andale Mono"/>
                  <a:cs typeface="Andale Mono"/>
                </a:rPr>
                <a:t>    </a:t>
              </a:r>
              <a:r>
                <a:rPr lang="en-US" sz="1600" dirty="0" err="1">
                  <a:latin typeface="Andale Mono"/>
                  <a:cs typeface="Andale Mono"/>
                </a:rPr>
                <a:t>parent.getOrCompute</a:t>
              </a:r>
              <a:r>
                <a:rPr lang="en-US" sz="1600" dirty="0" smtClean="0">
                  <a:latin typeface="Andale Mono"/>
                  <a:cs typeface="Andale Mono"/>
                </a:rPr>
                <a:t>(time</a:t>
              </a:r>
              <a:r>
                <a:rPr lang="en-US" sz="1600" dirty="0">
                  <a:latin typeface="Andale Mono"/>
                  <a:cs typeface="Andale Mono"/>
                </a:rPr>
                <a:t>).map(_.map[U](</a:t>
              </a:r>
              <a:r>
                <a:rPr lang="en-US" sz="1600" dirty="0" err="1">
                  <a:latin typeface="Andale Mono"/>
                  <a:cs typeface="Andale Mono"/>
                </a:rPr>
                <a:t>mapFunc</a:t>
              </a:r>
              <a:r>
                <a:rPr lang="en-US" sz="1600" dirty="0">
                  <a:latin typeface="Andale Mono"/>
                  <a:cs typeface="Andale Mono"/>
                </a:rPr>
                <a:t>))</a:t>
              </a:r>
            </a:p>
            <a:p>
              <a:r>
                <a:rPr lang="en-US" sz="1600" dirty="0" smtClean="0">
                  <a:latin typeface="Andale Mono"/>
                  <a:cs typeface="Andale Mono"/>
                </a:rPr>
                <a:t>}</a:t>
              </a:r>
              <a:endParaRPr lang="en-US" sz="1600" dirty="0">
                <a:latin typeface="Andale Mono"/>
                <a:cs typeface="Andale Mono"/>
              </a:endParaRP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1219200" y="5562600"/>
              <a:ext cx="3352800" cy="609600"/>
            </a:xfrm>
            <a:prstGeom prst="wedgeRoundRectCallout">
              <a:avLst>
                <a:gd name="adj1" fmla="val 16703"/>
                <a:gd name="adj2" fmla="val -99387"/>
                <a:gd name="adj3" fmla="val 16667"/>
              </a:avLst>
            </a:prstGeom>
            <a:ln w="28575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19202" rIns="0" bIns="19202" anchor="ctr"/>
            <a:lstStyle/>
            <a:p>
              <a:pPr algn="ctr"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Calibri"/>
                  <a:cs typeface="Calibri"/>
                </a:rPr>
                <a:t>Gets RDD of time t if already computed once, or generates it </a:t>
              </a:r>
              <a:endParaRPr lang="en-US" sz="17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5105400" y="5562600"/>
              <a:ext cx="2514600" cy="609600"/>
            </a:xfrm>
            <a:prstGeom prst="wedgeRoundRectCallout">
              <a:avLst>
                <a:gd name="adj1" fmla="val 14434"/>
                <a:gd name="adj2" fmla="val -99387"/>
                <a:gd name="adj3" fmla="val 16667"/>
              </a:avLst>
            </a:prstGeom>
            <a:ln w="28575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19202" rIns="0" bIns="19202" anchor="ctr"/>
            <a:lstStyle/>
            <a:p>
              <a:pPr algn="ctr"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Calibri"/>
                  <a:cs typeface="Calibri"/>
                </a:rPr>
                <a:t>Map function applied to generate new RDD</a:t>
              </a:r>
              <a:endParaRPr lang="en-US" sz="17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92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i="1" dirty="0" smtClean="0"/>
              <a:t>Window</a:t>
            </a:r>
            <a:r>
              <a:rPr lang="en-US" dirty="0" smtClean="0"/>
              <a:t> operation gather together data over a sliding window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Dependencies:</a:t>
            </a:r>
            <a:r>
              <a:rPr lang="en-US" dirty="0" smtClean="0"/>
              <a:t> Single parent DStream</a:t>
            </a:r>
          </a:p>
          <a:p>
            <a:endParaRPr lang="en-US" i="1" dirty="0" smtClean="0"/>
          </a:p>
          <a:p>
            <a:r>
              <a:rPr lang="en-US" i="1" dirty="0" smtClean="0"/>
              <a:t>Slide Interval: </a:t>
            </a:r>
            <a:r>
              <a:rPr lang="en-US" dirty="0" smtClean="0">
                <a:solidFill>
                  <a:schemeClr val="accent1"/>
                </a:solidFill>
              </a:rPr>
              <a:t>Window sliding interval</a:t>
            </a:r>
          </a:p>
          <a:p>
            <a:endParaRPr lang="en-US" i="1" dirty="0"/>
          </a:p>
          <a:p>
            <a:r>
              <a:rPr lang="en-US" i="1" dirty="0" smtClean="0"/>
              <a:t>Compute function for time t: </a:t>
            </a:r>
            <a:r>
              <a:rPr lang="en-US" dirty="0" smtClean="0">
                <a:solidFill>
                  <a:srgbClr val="1D86CD"/>
                </a:solidFill>
              </a:rPr>
              <a:t>Apply union over all the RDDs of parent DStream between times t and (t – window length)</a:t>
            </a:r>
            <a:endParaRPr lang="en-US" dirty="0">
              <a:solidFill>
                <a:srgbClr val="1D86C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Windowed DStream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47800" y="2438400"/>
            <a:ext cx="6172200" cy="657722"/>
            <a:chOff x="1371600" y="4953000"/>
            <a:chExt cx="6172200" cy="1025984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10" name="Right Arrow 9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71600" y="5486400"/>
              <a:ext cx="1569179" cy="492584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accent5"/>
                  </a:solidFill>
                  <a:latin typeface="Calibri"/>
                  <a:cs typeface="Calibri"/>
                </a:rPr>
                <a:t>Parent DStream</a:t>
              </a:r>
              <a:endParaRPr lang="en-US" sz="1800" dirty="0">
                <a:solidFill>
                  <a:schemeClr val="accent5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267200" y="2497768"/>
            <a:ext cx="2286000" cy="293096"/>
          </a:xfrm>
          <a:prstGeom prst="roundRect">
            <a:avLst/>
          </a:prstGeom>
          <a:noFill/>
          <a:ln w="3810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800600" y="1981200"/>
            <a:ext cx="2286000" cy="457200"/>
            <a:chOff x="4724400" y="4495800"/>
            <a:chExt cx="2286000" cy="457200"/>
          </a:xfrm>
        </p:grpSpPr>
        <p:sp>
          <p:nvSpPr>
            <p:cNvPr id="33" name="TextBox 32"/>
            <p:cNvSpPr txBox="1"/>
            <p:nvPr/>
          </p:nvSpPr>
          <p:spPr>
            <a:xfrm>
              <a:off x="5105400" y="4495800"/>
              <a:ext cx="147337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accent3"/>
                  </a:solidFill>
                  <a:latin typeface="Calibri"/>
                  <a:cs typeface="Calibri"/>
                </a:rPr>
                <a:t>window length</a:t>
              </a:r>
              <a:endParaRPr lang="en-US" sz="1800" dirty="0">
                <a:solidFill>
                  <a:schemeClr val="accent3"/>
                </a:solidFill>
                <a:latin typeface="Calibri"/>
                <a:cs typeface="Calibri"/>
              </a:endParaRPr>
            </a:p>
          </p:txBody>
        </p:sp>
        <p:sp>
          <p:nvSpPr>
            <p:cNvPr id="34" name="Right Brace 33"/>
            <p:cNvSpPr/>
            <p:nvPr/>
          </p:nvSpPr>
          <p:spPr bwMode="auto">
            <a:xfrm rot="16200000">
              <a:off x="5791200" y="3733800"/>
              <a:ext cx="1524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86200" y="2895600"/>
            <a:ext cx="1444859" cy="457200"/>
            <a:chOff x="4267200" y="4191000"/>
            <a:chExt cx="1444859" cy="457200"/>
          </a:xfrm>
        </p:grpSpPr>
        <p:sp>
          <p:nvSpPr>
            <p:cNvPr id="36" name="TextBox 35"/>
            <p:cNvSpPr txBox="1"/>
            <p:nvPr/>
          </p:nvSpPr>
          <p:spPr>
            <a:xfrm>
              <a:off x="4267200" y="4332422"/>
              <a:ext cx="1444859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accent3"/>
                  </a:solidFill>
                  <a:latin typeface="Calibri"/>
                  <a:cs typeface="Calibri"/>
                </a:rPr>
                <a:t>sliding interval</a:t>
              </a:r>
              <a:endParaRPr lang="en-US" sz="1800" dirty="0">
                <a:solidFill>
                  <a:schemeClr val="accent3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ight Brace 36"/>
            <p:cNvSpPr/>
            <p:nvPr/>
          </p:nvSpPr>
          <p:spPr bwMode="auto">
            <a:xfrm rot="5400000">
              <a:off x="4876800" y="3962400"/>
              <a:ext cx="152400" cy="609600"/>
            </a:xfrm>
            <a:prstGeom prst="rightBrace">
              <a:avLst>
                <a:gd name="adj1" fmla="val 36825"/>
                <a:gd name="adj2" fmla="val 4837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709181" y="2497768"/>
            <a:ext cx="2286000" cy="293096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6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What is </a:t>
            </a:r>
            <a:r>
              <a:rPr lang="en-US" sz="4400" dirty="0" smtClean="0"/>
              <a:t>Spark </a:t>
            </a:r>
            <a:r>
              <a:rPr lang="en-US" sz="4400" dirty="0"/>
              <a:t>Streaming?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500"/>
              </a:spcBef>
              <a:defRPr/>
            </a:pPr>
            <a:r>
              <a:rPr lang="en-US" dirty="0" smtClean="0"/>
              <a:t>Extends Spark for doing large </a:t>
            </a:r>
            <a:r>
              <a:rPr lang="en-US" dirty="0"/>
              <a:t>scale stream processing </a:t>
            </a:r>
          </a:p>
          <a:p>
            <a:pPr>
              <a:spcBef>
                <a:spcPts val="1500"/>
              </a:spcBef>
              <a:defRPr/>
            </a:pPr>
            <a:r>
              <a:rPr lang="en-US" sz="2400" dirty="0"/>
              <a:t>Scales to 100s of </a:t>
            </a:r>
            <a:r>
              <a:rPr lang="en-US" sz="2400" dirty="0" smtClean="0"/>
              <a:t>nodes and achieves </a:t>
            </a:r>
            <a:r>
              <a:rPr lang="en-US" sz="2400" dirty="0"/>
              <a:t>second scale </a:t>
            </a:r>
            <a:r>
              <a:rPr lang="en-US" sz="2400" dirty="0" smtClean="0"/>
              <a:t>latencies</a:t>
            </a:r>
          </a:p>
          <a:p>
            <a:pPr>
              <a:spcBef>
                <a:spcPts val="1500"/>
              </a:spcBef>
              <a:defRPr/>
            </a:pPr>
            <a:r>
              <a:rPr lang="en-US" dirty="0" smtClean="0"/>
              <a:t>Efficient and fault-tolerant stateful stream processing</a:t>
            </a:r>
            <a:endParaRPr lang="en-US" sz="2400" dirty="0"/>
          </a:p>
          <a:p>
            <a:pPr>
              <a:spcBef>
                <a:spcPts val="1500"/>
              </a:spcBef>
              <a:defRPr/>
            </a:pPr>
            <a:r>
              <a:rPr lang="en-US" sz="2400" dirty="0"/>
              <a:t>Integrates with Spark’s batch and interactive processing</a:t>
            </a:r>
          </a:p>
          <a:p>
            <a:pPr>
              <a:spcBef>
                <a:spcPts val="1500"/>
              </a:spcBef>
              <a:defRPr/>
            </a:pPr>
            <a:r>
              <a:rPr lang="en-US" sz="2400" dirty="0"/>
              <a:t>Provides a simple batch-like API for implementing complex </a:t>
            </a:r>
            <a:r>
              <a:rPr lang="en-US" sz="2400" dirty="0" smtClean="0"/>
              <a:t>algorithms</a:t>
            </a: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942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Network Input 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477700" cy="4876800"/>
          </a:xfrm>
        </p:spPr>
        <p:txBody>
          <a:bodyPr/>
          <a:lstStyle/>
          <a:p>
            <a:pPr marL="133350" indent="0">
              <a:buNone/>
            </a:pPr>
            <a:r>
              <a:rPr lang="en-US" dirty="0" smtClean="0"/>
              <a:t>Base class of all input DStreams that receive data from the network</a:t>
            </a:r>
          </a:p>
          <a:p>
            <a:endParaRPr lang="en-US" i="1" dirty="0"/>
          </a:p>
          <a:p>
            <a:r>
              <a:rPr lang="en-US" i="1" dirty="0" smtClean="0"/>
              <a:t>Dependencies: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D86CD"/>
                </a:solidFill>
              </a:rPr>
              <a:t>None</a:t>
            </a:r>
          </a:p>
          <a:p>
            <a:endParaRPr lang="en-US" i="1" dirty="0" smtClean="0"/>
          </a:p>
          <a:p>
            <a:r>
              <a:rPr lang="en-US" i="1" dirty="0" smtClean="0"/>
              <a:t>Slide Interval: </a:t>
            </a:r>
            <a:r>
              <a:rPr lang="en-US" dirty="0" smtClean="0">
                <a:solidFill>
                  <a:srgbClr val="1D86CD"/>
                </a:solidFill>
              </a:rPr>
              <a:t>Batch duration in streaming context</a:t>
            </a:r>
          </a:p>
          <a:p>
            <a:endParaRPr lang="en-US" i="1" dirty="0"/>
          </a:p>
          <a:p>
            <a:r>
              <a:rPr lang="en-US" i="1" dirty="0" smtClean="0"/>
              <a:t>Compute function for time t: </a:t>
            </a:r>
            <a:r>
              <a:rPr lang="en-US" dirty="0" smtClean="0">
                <a:solidFill>
                  <a:schemeClr val="accent1"/>
                </a:solidFill>
              </a:rPr>
              <a:t>Create a </a:t>
            </a:r>
            <a:r>
              <a:rPr lang="en-US" dirty="0" err="1" smtClean="0">
                <a:solidFill>
                  <a:schemeClr val="accent1"/>
                </a:solidFill>
              </a:rPr>
              <a:t>BlockRDD</a:t>
            </a:r>
            <a:r>
              <a:rPr lang="en-US" dirty="0" smtClean="0">
                <a:solidFill>
                  <a:schemeClr val="accent1"/>
                </a:solidFill>
              </a:rPr>
              <a:t> with all the blocks of data received in the last batch interval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Associated with a </a:t>
            </a:r>
            <a:r>
              <a:rPr lang="en-US" dirty="0" smtClean="0">
                <a:solidFill>
                  <a:schemeClr val="accent1"/>
                </a:solidFill>
              </a:rPr>
              <a:t>Network Receiver</a:t>
            </a:r>
            <a:r>
              <a:rPr lang="en-US" dirty="0" smtClean="0">
                <a:solidFill>
                  <a:schemeClr val="tx1"/>
                </a:solidFill>
              </a:rPr>
              <a:t> 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08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dirty="0" smtClean="0"/>
              <a:t>Responsible for receiving data and pushing it into Spark’s data management layer (Block Manager)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r>
              <a:rPr lang="en-US" dirty="0" smtClean="0"/>
              <a:t>Base class for all receivers - Kafka, Flume, etc.</a:t>
            </a:r>
          </a:p>
          <a:p>
            <a:endParaRPr lang="en-US" dirty="0" smtClean="0"/>
          </a:p>
          <a:p>
            <a:pPr marL="133350" indent="0">
              <a:buNone/>
            </a:pPr>
            <a:r>
              <a:rPr lang="en-US" dirty="0" smtClean="0"/>
              <a:t>Simple Interface:</a:t>
            </a:r>
            <a:endParaRPr lang="en-US" dirty="0"/>
          </a:p>
          <a:p>
            <a:r>
              <a:rPr lang="en-US" dirty="0" smtClean="0"/>
              <a:t>What to do </a:t>
            </a:r>
            <a:r>
              <a:rPr lang="en-US" i="1" dirty="0" smtClean="0"/>
              <a:t>on starting</a:t>
            </a:r>
            <a:r>
              <a:rPr lang="en-US" dirty="0" smtClean="0"/>
              <a:t> the receiver</a:t>
            </a:r>
          </a:p>
          <a:p>
            <a:pPr lvl="1"/>
            <a:r>
              <a:rPr lang="en-US" dirty="0" smtClean="0"/>
              <a:t>Helper object </a:t>
            </a:r>
            <a:r>
              <a:rPr lang="en-US" i="1" dirty="0" err="1" smtClean="0"/>
              <a:t>blockGenerator</a:t>
            </a:r>
            <a:r>
              <a:rPr lang="en-US" dirty="0" smtClean="0"/>
              <a:t> to push data into Spark</a:t>
            </a:r>
          </a:p>
          <a:p>
            <a:r>
              <a:rPr lang="en-US" dirty="0" smtClean="0"/>
              <a:t>What to do </a:t>
            </a:r>
            <a:r>
              <a:rPr lang="en-US" i="1" dirty="0" smtClean="0"/>
              <a:t>on stopping</a:t>
            </a:r>
            <a:r>
              <a:rPr lang="en-US" dirty="0" smtClean="0"/>
              <a:t> the receiver</a:t>
            </a:r>
            <a:endParaRPr lang="en-US" dirty="0"/>
          </a:p>
          <a:p>
            <a:pPr marL="133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0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Socket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 smtClean="0"/>
              <a:t>On start</a:t>
            </a:r>
            <a:r>
              <a:rPr lang="en-US" dirty="0" smtClean="0"/>
              <a:t>:</a:t>
            </a:r>
          </a:p>
          <a:p>
            <a:pPr marL="576263" lvl="1" indent="0">
              <a:buNone/>
            </a:pPr>
            <a:r>
              <a:rPr lang="en-US" dirty="0"/>
              <a:t>C</a:t>
            </a:r>
            <a:r>
              <a:rPr lang="en-US" dirty="0" smtClean="0"/>
              <a:t>onnect to remote TCP server </a:t>
            </a:r>
          </a:p>
          <a:p>
            <a:pPr marL="576263" lvl="1" indent="0">
              <a:buNone/>
            </a:pPr>
            <a:r>
              <a:rPr lang="en-US" dirty="0" smtClean="0"/>
              <a:t>While socket is connected,</a:t>
            </a:r>
          </a:p>
          <a:p>
            <a:pPr marL="796925" lvl="1" indent="0">
              <a:buNone/>
              <a:tabLst>
                <a:tab pos="1027113" algn="l"/>
              </a:tabLst>
            </a:pPr>
            <a:r>
              <a:rPr lang="en-US" dirty="0"/>
              <a:t>	</a:t>
            </a:r>
            <a:r>
              <a:rPr lang="en-US" dirty="0" smtClean="0"/>
              <a:t>Receiving bytes and </a:t>
            </a:r>
            <a:r>
              <a:rPr lang="en-US" dirty="0" err="1" smtClean="0"/>
              <a:t>deserialize</a:t>
            </a:r>
            <a:endParaRPr lang="en-US" dirty="0" smtClean="0"/>
          </a:p>
          <a:p>
            <a:pPr marL="796925" lvl="1" indent="0">
              <a:buNone/>
              <a:tabLst>
                <a:tab pos="1027113" algn="l"/>
              </a:tabLst>
            </a:pPr>
            <a:r>
              <a:rPr lang="en-US" dirty="0"/>
              <a:t>	</a:t>
            </a:r>
            <a:r>
              <a:rPr lang="en-US" dirty="0" err="1" smtClean="0"/>
              <a:t>Deserialize</a:t>
            </a:r>
            <a:r>
              <a:rPr lang="en-US" dirty="0" smtClean="0"/>
              <a:t> them into Java objects</a:t>
            </a:r>
          </a:p>
          <a:p>
            <a:pPr marL="796925" lvl="1" indent="0">
              <a:buNone/>
              <a:tabLst>
                <a:tab pos="1027113" algn="l"/>
              </a:tabLst>
            </a:pPr>
            <a:r>
              <a:rPr lang="en-US" dirty="0"/>
              <a:t>	A</a:t>
            </a:r>
            <a:r>
              <a:rPr lang="en-US" dirty="0" smtClean="0"/>
              <a:t>dd the objects to </a:t>
            </a:r>
            <a:r>
              <a:rPr lang="en-US" i="1" dirty="0" err="1"/>
              <a:t>blockGenerator</a:t>
            </a:r>
            <a:r>
              <a:rPr lang="en-US" dirty="0"/>
              <a:t> </a:t>
            </a:r>
            <a:endParaRPr lang="en-US" dirty="0" smtClean="0"/>
          </a:p>
          <a:p>
            <a:pPr marL="796925" lvl="1" indent="0">
              <a:buNone/>
              <a:tabLst>
                <a:tab pos="1027113" algn="l"/>
              </a:tabLst>
            </a:pPr>
            <a:endParaRPr lang="en-US" dirty="0" smtClean="0"/>
          </a:p>
          <a:p>
            <a:r>
              <a:rPr lang="en-US" i="1" dirty="0" smtClean="0"/>
              <a:t>On stop</a:t>
            </a:r>
            <a:r>
              <a:rPr lang="en-US" dirty="0" smtClean="0"/>
              <a:t>:</a:t>
            </a:r>
          </a:p>
          <a:p>
            <a:pPr marL="576263" lvl="1" indent="0">
              <a:buNone/>
            </a:pPr>
            <a:r>
              <a:rPr lang="en-US" dirty="0" smtClean="0"/>
              <a:t>Disconnect socket</a:t>
            </a:r>
          </a:p>
          <a:p>
            <a:pPr marL="5762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0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 in DStream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i="1" dirty="0" smtClean="0"/>
          </a:p>
          <a:p>
            <a:r>
              <a:rPr lang="en-US" i="1" dirty="0" err="1" smtClean="0"/>
              <a:t>parentRememberDuration</a:t>
            </a:r>
            <a:r>
              <a:rPr lang="en-US" i="1" dirty="0" smtClean="0"/>
              <a:t> – </a:t>
            </a:r>
            <a:r>
              <a:rPr lang="en-US" dirty="0" smtClean="0"/>
              <a:t>defines how long should </a:t>
            </a:r>
            <a:endParaRPr lang="en-US" i="1" dirty="0" smtClean="0"/>
          </a:p>
          <a:p>
            <a:pPr lvl="1"/>
            <a:r>
              <a:rPr lang="en-US" dirty="0" smtClean="0"/>
              <a:t>Window-based DStreams have </a:t>
            </a:r>
            <a:r>
              <a:rPr lang="en-US" i="1" dirty="0" err="1" smtClean="0"/>
              <a:t>parentRememberDuration</a:t>
            </a:r>
            <a:r>
              <a:rPr lang="en-US" dirty="0" smtClean="0"/>
              <a:t> = </a:t>
            </a:r>
            <a:r>
              <a:rPr lang="en-US" i="1" dirty="0" smtClean="0"/>
              <a:t>window length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r>
              <a:rPr lang="en-US" i="1" dirty="0" err="1" smtClean="0"/>
              <a:t>mustCheckpoint</a:t>
            </a:r>
            <a:r>
              <a:rPr lang="en-US" dirty="0" smtClean="0"/>
              <a:t> – if set to true, the system will automatically enable periodic checkpointing</a:t>
            </a:r>
          </a:p>
          <a:p>
            <a:pPr lvl="1"/>
            <a:r>
              <a:rPr lang="en-US" dirty="0" smtClean="0"/>
              <a:t>Set to true for stateful DStreams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3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3200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 =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ssc.</a:t>
            </a:r>
            <a:r>
              <a:rPr lang="en-US" sz="14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twitterStream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       .</a:t>
            </a:r>
            <a:r>
              <a:rPr lang="en-US" sz="1400" dirty="0" smtClean="0">
                <a:solidFill>
                  <a:srgbClr val="3366FF"/>
                </a:solidFill>
                <a:latin typeface="Andale Mono"/>
                <a:cs typeface="Andale Mono"/>
              </a:rPr>
              <a:t>map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(…)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sysClr val="windowText" lastClr="000000"/>
                </a:solidFill>
                <a:latin typeface="Andale Mono"/>
                <a:cs typeface="Andale Mono"/>
              </a:rPr>
              <a:t>t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.</a:t>
            </a:r>
            <a:r>
              <a:rPr lang="en-US" sz="14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foreach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(…)</a:t>
            </a:r>
            <a:b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</a:br>
            <a:endParaRPr lang="en-US" sz="1400" dirty="0" smtClean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609600" y="4100914"/>
            <a:ext cx="3733800" cy="287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t1 =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ssc.</a:t>
            </a:r>
            <a:r>
              <a:rPr lang="en-US" sz="14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twitterStream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t2 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= </a:t>
            </a:r>
            <a:r>
              <a:rPr lang="en-US" sz="1400" dirty="0" err="1">
                <a:solidFill>
                  <a:sysClr val="windowText" lastClr="000000"/>
                </a:solidFill>
                <a:latin typeface="Andale Mono"/>
                <a:cs typeface="Andale Mono"/>
              </a:rPr>
              <a:t>ssc.</a:t>
            </a:r>
            <a:r>
              <a:rPr lang="en-US" sz="1400" dirty="0" err="1">
                <a:solidFill>
                  <a:srgbClr val="3366FF"/>
                </a:solidFill>
                <a:latin typeface="Andale Mono"/>
                <a:cs typeface="Andale Mono"/>
              </a:rPr>
              <a:t>twitterStream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 = t1.</a:t>
            </a:r>
            <a:r>
              <a:rPr lang="en-US" sz="1400" dirty="0" smtClean="0">
                <a:solidFill>
                  <a:srgbClr val="3366FF"/>
                </a:solidFill>
                <a:latin typeface="Andale Mono"/>
                <a:cs typeface="Andale Mono"/>
              </a:rPr>
              <a:t>union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(t2).</a:t>
            </a:r>
            <a:r>
              <a:rPr lang="en-US" sz="1400" dirty="0" smtClean="0">
                <a:solidFill>
                  <a:srgbClr val="3366FF"/>
                </a:solidFill>
                <a:latin typeface="Andale Mono"/>
                <a:cs typeface="Andale Mono"/>
              </a:rPr>
              <a:t>map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(…)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t.</a:t>
            </a:r>
            <a:r>
              <a:rPr lang="en-US" sz="14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saveAsHadoopFiles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(…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)</a:t>
            </a:r>
            <a:endParaRPr lang="en-US" sz="1400" dirty="0" smtClean="0">
              <a:solidFill>
                <a:srgbClr val="3366FF"/>
              </a:solidFill>
              <a:latin typeface="Andale Mono"/>
              <a:cs typeface="Andale Mono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t.</a:t>
            </a:r>
            <a:r>
              <a:rPr lang="en-US" sz="14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map</a:t>
            </a:r>
            <a:r>
              <a:rPr lang="en-US" sz="1400" dirty="0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…).</a:t>
            </a:r>
            <a:r>
              <a:rPr lang="en-US" sz="1400" dirty="0" err="1">
                <a:solidFill>
                  <a:srgbClr val="3366FF"/>
                </a:solidFill>
                <a:latin typeface="Andale Mono"/>
                <a:cs typeface="Andale Mono"/>
              </a:rPr>
              <a:t>foreach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(…)</a:t>
            </a:r>
            <a:b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</a:br>
            <a:r>
              <a:rPr lang="en-US" sz="1400" dirty="0" err="1" smtClean="0">
                <a:solidFill>
                  <a:sysClr val="windowText" lastClr="000000"/>
                </a:solidFill>
                <a:latin typeface="Andale Mono"/>
                <a:cs typeface="Andale Mono"/>
              </a:rPr>
              <a:t>t.</a:t>
            </a:r>
            <a:r>
              <a:rPr lang="en-US" sz="14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(…).</a:t>
            </a:r>
            <a:r>
              <a:rPr lang="en-US" sz="1400" dirty="0" err="1">
                <a:solidFill>
                  <a:srgbClr val="3366FF"/>
                </a:solidFill>
                <a:latin typeface="Andale Mono"/>
                <a:cs typeface="Andale Mono"/>
              </a:rPr>
              <a:t>foreach</a:t>
            </a:r>
            <a: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  <a:t>(…)</a:t>
            </a:r>
            <a:br>
              <a:rPr lang="en-US" sz="1400" dirty="0">
                <a:solidFill>
                  <a:sysClr val="windowText" lastClr="000000"/>
                </a:solidFill>
                <a:latin typeface="Andale Mono"/>
                <a:cs typeface="Andale Mono"/>
              </a:rPr>
            </a:br>
            <a:endParaRPr lang="en-US" sz="1400" dirty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ysClr val="windowText" lastClr="000000"/>
              </a:solidFill>
              <a:latin typeface="Andale Mono"/>
              <a:cs typeface="Andale Mono"/>
            </a:endParaRPr>
          </a:p>
          <a:p>
            <a:endParaRPr lang="en-US" sz="105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943601" y="2057400"/>
            <a:ext cx="2438400" cy="1422400"/>
            <a:chOff x="5943600" y="1905000"/>
            <a:chExt cx="2743200" cy="1600200"/>
          </a:xfrm>
        </p:grpSpPr>
        <p:grpSp>
          <p:nvGrpSpPr>
            <p:cNvPr id="60" name="Group 59"/>
            <p:cNvGrpSpPr/>
            <p:nvPr/>
          </p:nvGrpSpPr>
          <p:grpSpPr>
            <a:xfrm>
              <a:off x="5943600" y="1905000"/>
              <a:ext cx="457200" cy="1600200"/>
              <a:chOff x="5943600" y="1676400"/>
              <a:chExt cx="457200" cy="1600200"/>
            </a:xfrm>
          </p:grpSpPr>
          <p:sp>
            <p:nvSpPr>
              <p:cNvPr id="7" name="Rounded Rectangle 6"/>
              <p:cNvSpPr/>
              <p:nvPr/>
            </p:nvSpPr>
            <p:spPr bwMode="auto">
              <a:xfrm>
                <a:off x="5943600" y="1676400"/>
                <a:ext cx="457200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T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5943600" y="2286000"/>
                <a:ext cx="457200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M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5943600" y="2895600"/>
                <a:ext cx="457200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FE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12" name="Straight Arrow Connector 11"/>
              <p:cNvCxnSpPr>
                <a:stCxn id="7" idx="2"/>
                <a:endCxn id="9" idx="0"/>
              </p:cNvCxnSpPr>
              <p:nvPr/>
            </p:nvCxnSpPr>
            <p:spPr bwMode="auto">
              <a:xfrm>
                <a:off x="6172200" y="2057400"/>
                <a:ext cx="0" cy="228600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Arrow Connector 12"/>
              <p:cNvCxnSpPr>
                <a:stCxn id="9" idx="2"/>
                <a:endCxn id="10" idx="0"/>
              </p:cNvCxnSpPr>
              <p:nvPr/>
            </p:nvCxnSpPr>
            <p:spPr bwMode="auto">
              <a:xfrm>
                <a:off x="6172200" y="2667000"/>
                <a:ext cx="0" cy="228600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Rectangle 15"/>
            <p:cNvSpPr/>
            <p:nvPr/>
          </p:nvSpPr>
          <p:spPr>
            <a:xfrm>
              <a:off x="6180700" y="1905000"/>
              <a:ext cx="2506100" cy="381000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Twitter Input DStream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2514600"/>
              <a:ext cx="2506100" cy="381000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Mapped DStream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124200"/>
              <a:ext cx="2506100" cy="381000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Foreach</a:t>
              </a:r>
              <a:r>
                <a:rPr lang="en-US" sz="1400" dirty="0" smtClean="0"/>
                <a:t> DStream</a:t>
              </a:r>
              <a:endParaRPr lang="en-US" sz="1400" dirty="0"/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4038600" y="2573417"/>
            <a:ext cx="8382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4038600" y="5105400"/>
            <a:ext cx="8382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17172" y="4114800"/>
            <a:ext cx="1450428" cy="2286000"/>
            <a:chOff x="5943600" y="3810000"/>
            <a:chExt cx="1450428" cy="2286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6185338" y="38100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487511" y="4293476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487511" y="4776952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6366642" y="41121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 bwMode="auto">
            <a:xfrm>
              <a:off x="6668814" y="4595648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6789683" y="38100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9" name="Straight Arrow Connector 28"/>
            <p:cNvCxnSpPr>
              <a:stCxn id="26" idx="2"/>
              <a:endCxn id="22" idx="0"/>
            </p:cNvCxnSpPr>
            <p:nvPr/>
          </p:nvCxnSpPr>
          <p:spPr bwMode="auto">
            <a:xfrm flipH="1">
              <a:off x="6668814" y="41121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Rounded Rectangle 31"/>
            <p:cNvSpPr/>
            <p:nvPr/>
          </p:nvSpPr>
          <p:spPr bwMode="auto">
            <a:xfrm>
              <a:off x="6487511" y="5260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3" name="Straight Arrow Connector 32"/>
            <p:cNvCxnSpPr>
              <a:stCxn id="23" idx="2"/>
              <a:endCxn id="32" idx="0"/>
            </p:cNvCxnSpPr>
            <p:nvPr/>
          </p:nvCxnSpPr>
          <p:spPr bwMode="auto">
            <a:xfrm>
              <a:off x="6668814" y="5079124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Rounded Rectangle 35"/>
            <p:cNvSpPr/>
            <p:nvPr/>
          </p:nvSpPr>
          <p:spPr bwMode="auto">
            <a:xfrm>
              <a:off x="7031421" y="5260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F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943600" y="5260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FE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H="1">
              <a:off x="6306207" y="5079124"/>
              <a:ext cx="181304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850118" y="5079124"/>
              <a:ext cx="181304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6484883" y="57938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FE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7028793" y="57938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FE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32" idx="2"/>
              <a:endCxn id="50" idx="0"/>
            </p:cNvCxnSpPr>
            <p:nvPr/>
          </p:nvCxnSpPr>
          <p:spPr bwMode="auto">
            <a:xfrm flipH="1">
              <a:off x="6666187" y="5562600"/>
              <a:ext cx="2628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>
              <a:stCxn id="36" idx="2"/>
              <a:endCxn id="51" idx="0"/>
            </p:cNvCxnSpPr>
            <p:nvPr/>
          </p:nvCxnSpPr>
          <p:spPr bwMode="auto">
            <a:xfrm flipH="1">
              <a:off x="7210097" y="5562600"/>
              <a:ext cx="2628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1" name="TextBox 60"/>
          <p:cNvSpPr txBox="1"/>
          <p:nvPr/>
        </p:nvSpPr>
        <p:spPr>
          <a:xfrm>
            <a:off x="5867400" y="1371600"/>
            <a:ext cx="215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DStream Graph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400" y="1371600"/>
            <a:ext cx="344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Spark Streaming program</a:t>
            </a:r>
          </a:p>
        </p:txBody>
      </p:sp>
      <p:sp>
        <p:nvSpPr>
          <p:cNvPr id="64" name="Rounded Rectangular Callout 63"/>
          <p:cNvSpPr/>
          <p:nvPr/>
        </p:nvSpPr>
        <p:spPr>
          <a:xfrm>
            <a:off x="3200400" y="3276600"/>
            <a:ext cx="2514600" cy="609600"/>
          </a:xfrm>
          <a:prstGeom prst="wedgeRoundRectCallout">
            <a:avLst>
              <a:gd name="adj1" fmla="val 58411"/>
              <a:gd name="adj2" fmla="val -44381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 smtClean="0">
                <a:solidFill>
                  <a:srgbClr val="000000"/>
                </a:solidFill>
                <a:latin typeface="Calibri"/>
                <a:cs typeface="Calibri"/>
              </a:rPr>
              <a:t>Dummy DStream signifying an output operation</a:t>
            </a:r>
            <a:endParaRPr lang="en-US" sz="1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320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 animBg="1"/>
      <p:bldP spid="49" grpId="0" animBg="1"/>
      <p:bldP spid="61" grpId="0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DStream Graph 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smtClean="0"/>
              <a:t>RDD Graphs 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smtClean="0"/>
              <a:t>Spark jobs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Every interval, RDD graph is computed from DStream graph</a:t>
            </a:r>
          </a:p>
          <a:p>
            <a:r>
              <a:rPr lang="en-US" dirty="0" smtClean="0"/>
              <a:t>For each output operation, a Spark action is created</a:t>
            </a:r>
          </a:p>
          <a:p>
            <a:r>
              <a:rPr lang="en-US" dirty="0" smtClean="0"/>
              <a:t>For each action, a Spark job is created to compute it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274143" y="3043535"/>
            <a:ext cx="2154857" cy="2971800"/>
            <a:chOff x="1274143" y="2895600"/>
            <a:chExt cx="2154857" cy="2971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524000" y="3581400"/>
              <a:ext cx="1450428" cy="2286000"/>
              <a:chOff x="5943600" y="3810000"/>
              <a:chExt cx="1450428" cy="2286000"/>
            </a:xfrm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6185338" y="3810000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T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6487511" y="4293476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U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6487511" y="4776952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M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26" name="Straight Arrow Connector 25"/>
              <p:cNvCxnSpPr>
                <a:stCxn id="23" idx="2"/>
                <a:endCxn id="24" idx="0"/>
              </p:cNvCxnSpPr>
              <p:nvPr/>
            </p:nvCxnSpPr>
            <p:spPr bwMode="auto">
              <a:xfrm>
                <a:off x="6366642" y="4112172"/>
                <a:ext cx="302173" cy="181303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stCxn id="24" idx="2"/>
                <a:endCxn id="25" idx="0"/>
              </p:cNvCxnSpPr>
              <p:nvPr/>
            </p:nvCxnSpPr>
            <p:spPr bwMode="auto">
              <a:xfrm>
                <a:off x="6668814" y="4595648"/>
                <a:ext cx="0" cy="181303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Rounded Rectangle 27"/>
              <p:cNvSpPr/>
              <p:nvPr/>
            </p:nvSpPr>
            <p:spPr bwMode="auto">
              <a:xfrm>
                <a:off x="6789683" y="3810000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T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29" name="Straight Arrow Connector 28"/>
              <p:cNvCxnSpPr>
                <a:stCxn id="28" idx="2"/>
                <a:endCxn id="24" idx="0"/>
              </p:cNvCxnSpPr>
              <p:nvPr/>
            </p:nvCxnSpPr>
            <p:spPr bwMode="auto">
              <a:xfrm flipH="1">
                <a:off x="6668814" y="4112172"/>
                <a:ext cx="302173" cy="181303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Rounded Rectangle 29"/>
              <p:cNvSpPr/>
              <p:nvPr/>
            </p:nvSpPr>
            <p:spPr bwMode="auto">
              <a:xfrm>
                <a:off x="6487511" y="5260428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M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5" idx="2"/>
                <a:endCxn id="30" idx="0"/>
              </p:cNvCxnSpPr>
              <p:nvPr/>
            </p:nvCxnSpPr>
            <p:spPr bwMode="auto">
              <a:xfrm>
                <a:off x="6668814" y="5079124"/>
                <a:ext cx="0" cy="181303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Rounded Rectangle 31"/>
              <p:cNvSpPr/>
              <p:nvPr/>
            </p:nvSpPr>
            <p:spPr bwMode="auto">
              <a:xfrm>
                <a:off x="7031421" y="5260428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</a:rPr>
                  <a:t>F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5943600" y="5260428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FE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 bwMode="auto">
              <a:xfrm flipH="1">
                <a:off x="6306207" y="5079124"/>
                <a:ext cx="181304" cy="181303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6850118" y="5079124"/>
                <a:ext cx="181304" cy="181303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Rounded Rectangle 35"/>
              <p:cNvSpPr/>
              <p:nvPr/>
            </p:nvSpPr>
            <p:spPr bwMode="auto">
              <a:xfrm>
                <a:off x="6484883" y="5793828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FE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7028793" y="5793828"/>
                <a:ext cx="362607" cy="3021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FE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30" idx="2"/>
                <a:endCxn id="36" idx="0"/>
              </p:cNvCxnSpPr>
              <p:nvPr/>
            </p:nvCxnSpPr>
            <p:spPr bwMode="auto">
              <a:xfrm flipH="1">
                <a:off x="6666187" y="5562600"/>
                <a:ext cx="2628" cy="231228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Arrow Connector 38"/>
              <p:cNvCxnSpPr>
                <a:stCxn id="32" idx="2"/>
                <a:endCxn id="37" idx="0"/>
              </p:cNvCxnSpPr>
              <p:nvPr/>
            </p:nvCxnSpPr>
            <p:spPr bwMode="auto">
              <a:xfrm flipH="1">
                <a:off x="7210097" y="5562600"/>
                <a:ext cx="2628" cy="231228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" name="TextBox 39"/>
            <p:cNvSpPr txBox="1"/>
            <p:nvPr/>
          </p:nvSpPr>
          <p:spPr>
            <a:xfrm>
              <a:off x="1274143" y="2895600"/>
              <a:ext cx="2154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bri"/>
                  <a:cs typeface="Calibri"/>
                </a:rPr>
                <a:t>DStream Graph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3372" y="3729335"/>
            <a:ext cx="1450428" cy="2286000"/>
            <a:chOff x="5943600" y="3810000"/>
            <a:chExt cx="1450428" cy="22860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6185338" y="38100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B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487511" y="4293476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U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6487511" y="4776952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2" idx="2"/>
              <a:endCxn id="63" idx="0"/>
            </p:cNvCxnSpPr>
            <p:nvPr/>
          </p:nvCxnSpPr>
          <p:spPr bwMode="auto">
            <a:xfrm>
              <a:off x="6366642" y="41121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63" idx="2"/>
              <a:endCxn id="64" idx="0"/>
            </p:cNvCxnSpPr>
            <p:nvPr/>
          </p:nvCxnSpPr>
          <p:spPr bwMode="auto">
            <a:xfrm>
              <a:off x="6668814" y="4595648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Rounded Rectangle 66"/>
            <p:cNvSpPr/>
            <p:nvPr/>
          </p:nvSpPr>
          <p:spPr bwMode="auto">
            <a:xfrm>
              <a:off x="6789683" y="38100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B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63" idx="0"/>
            </p:cNvCxnSpPr>
            <p:nvPr/>
          </p:nvCxnSpPr>
          <p:spPr bwMode="auto">
            <a:xfrm flipH="1">
              <a:off x="6668814" y="41121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Rounded Rectangle 68"/>
            <p:cNvSpPr/>
            <p:nvPr/>
          </p:nvSpPr>
          <p:spPr bwMode="auto">
            <a:xfrm>
              <a:off x="6487511" y="5260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0" name="Straight Arrow Connector 69"/>
            <p:cNvCxnSpPr>
              <a:stCxn id="64" idx="2"/>
              <a:endCxn id="69" idx="0"/>
            </p:cNvCxnSpPr>
            <p:nvPr/>
          </p:nvCxnSpPr>
          <p:spPr bwMode="auto">
            <a:xfrm>
              <a:off x="6668814" y="5079124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1" name="Rounded Rectangle 70"/>
            <p:cNvSpPr/>
            <p:nvPr/>
          </p:nvSpPr>
          <p:spPr bwMode="auto">
            <a:xfrm>
              <a:off x="7031421" y="5260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F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5943600" y="5260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6306207" y="5079124"/>
              <a:ext cx="181304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/>
            <p:nvPr/>
          </p:nvCxnSpPr>
          <p:spPr bwMode="auto">
            <a:xfrm>
              <a:off x="6850118" y="5079124"/>
              <a:ext cx="181304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Rounded Rectangle 74"/>
            <p:cNvSpPr/>
            <p:nvPr/>
          </p:nvSpPr>
          <p:spPr bwMode="auto">
            <a:xfrm>
              <a:off x="6484883" y="57938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028793" y="57938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7" name="Straight Arrow Connector 76"/>
            <p:cNvCxnSpPr>
              <a:stCxn id="69" idx="2"/>
              <a:endCxn id="75" idx="0"/>
            </p:cNvCxnSpPr>
            <p:nvPr/>
          </p:nvCxnSpPr>
          <p:spPr bwMode="auto">
            <a:xfrm flipH="1">
              <a:off x="6666187" y="5562600"/>
              <a:ext cx="2628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>
              <a:stCxn id="71" idx="2"/>
              <a:endCxn id="76" idx="0"/>
            </p:cNvCxnSpPr>
            <p:nvPr/>
          </p:nvCxnSpPr>
          <p:spPr bwMode="auto">
            <a:xfrm flipH="1">
              <a:off x="7210097" y="5562600"/>
              <a:ext cx="2628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9" name="TextBox 78"/>
          <p:cNvSpPr txBox="1"/>
          <p:nvPr/>
        </p:nvSpPr>
        <p:spPr>
          <a:xfrm>
            <a:off x="6016676" y="304353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RDD Graph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4267200" y="5562600"/>
            <a:ext cx="2895600" cy="909935"/>
            <a:chOff x="4267200" y="5414665"/>
            <a:chExt cx="2895600" cy="909935"/>
          </a:xfrm>
        </p:grpSpPr>
        <p:sp>
          <p:nvSpPr>
            <p:cNvPr id="95" name="TextBox 94"/>
            <p:cNvSpPr txBox="1"/>
            <p:nvPr/>
          </p:nvSpPr>
          <p:spPr>
            <a:xfrm>
              <a:off x="4267200" y="5955268"/>
              <a:ext cx="1430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/>
                  <a:cs typeface="Calibri"/>
                </a:rPr>
                <a:t>Spark actions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 flipV="1">
              <a:off x="5715000" y="5414665"/>
              <a:ext cx="533400" cy="609600"/>
            </a:xfrm>
            <a:prstGeom prst="straightConnector1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/>
            <p:cNvCxnSpPr>
              <a:stCxn id="80" idx="3"/>
            </p:cNvCxnSpPr>
            <p:nvPr/>
          </p:nvCxnSpPr>
          <p:spPr bwMode="auto">
            <a:xfrm flipV="1">
              <a:off x="5770114" y="5719465"/>
              <a:ext cx="783086" cy="378768"/>
            </a:xfrm>
            <a:prstGeom prst="straightConnector1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5715000" y="5943601"/>
              <a:ext cx="1447800" cy="233064"/>
            </a:xfrm>
            <a:prstGeom prst="straightConnector1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4" name="Right Arrow 103"/>
          <p:cNvSpPr/>
          <p:nvPr/>
        </p:nvSpPr>
        <p:spPr bwMode="auto">
          <a:xfrm>
            <a:off x="4191000" y="4491335"/>
            <a:ext cx="8382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810000" y="3195935"/>
            <a:ext cx="3124200" cy="923330"/>
            <a:chOff x="4038600" y="5410200"/>
            <a:chExt cx="3124200" cy="923330"/>
          </a:xfrm>
        </p:grpSpPr>
        <p:sp>
          <p:nvSpPr>
            <p:cNvPr id="109" name="TextBox 108"/>
            <p:cNvSpPr txBox="1"/>
            <p:nvPr/>
          </p:nvSpPr>
          <p:spPr>
            <a:xfrm>
              <a:off x="4038600" y="5410200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/>
                  <a:cs typeface="Calibri"/>
                </a:rPr>
                <a:t>Block RDDs with data received in last batch interval</a:t>
              </a:r>
            </a:p>
          </p:txBody>
        </p:sp>
        <p:cxnSp>
          <p:nvCxnSpPr>
            <p:cNvPr id="110" name="Straight Arrow Connector 109"/>
            <p:cNvCxnSpPr/>
            <p:nvPr/>
          </p:nvCxnSpPr>
          <p:spPr bwMode="auto">
            <a:xfrm>
              <a:off x="5867400" y="5871865"/>
              <a:ext cx="696310" cy="227286"/>
            </a:xfrm>
            <a:prstGeom prst="straightConnector1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5867400" y="5791200"/>
              <a:ext cx="1295400" cy="152400"/>
            </a:xfrm>
            <a:prstGeom prst="straightConnector1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0" name="TextBox 79"/>
          <p:cNvSpPr txBox="1"/>
          <p:nvPr/>
        </p:nvSpPr>
        <p:spPr>
          <a:xfrm>
            <a:off x="4038600" y="6015335"/>
            <a:ext cx="173151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3 Spark jobs</a:t>
            </a:r>
          </a:p>
        </p:txBody>
      </p:sp>
    </p:spTree>
    <p:extLst>
      <p:ext uri="{BB962C8B-B14F-4D97-AF65-F5344CB8AC3E}">
        <p14:creationId xmlns:p14="http://schemas.microsoft.com/office/powerpoint/2010/main" val="4058800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4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3400" y="2362200"/>
            <a:ext cx="28956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DStream Abstraction</a:t>
            </a:r>
          </a:p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Persistence / Caching</a:t>
            </a:r>
          </a:p>
          <a:p>
            <a:r>
              <a:rPr lang="en-US" dirty="0" smtClean="0"/>
              <a:t>RDD Checkpointing</a:t>
            </a:r>
          </a:p>
          <a:p>
            <a:r>
              <a:rPr lang="en-US" dirty="0" smtClean="0"/>
              <a:t>Performance Tuning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4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550"/>
            <a:ext cx="8034338" cy="79375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/>
          </p:nvPr>
        </p:nvSpPr>
        <p:spPr>
          <a:xfrm>
            <a:off x="533400" y="4495800"/>
            <a:ext cx="8229600" cy="182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2000" b="1" dirty="0"/>
              <a:t>Network Input Tracker</a:t>
            </a:r>
            <a:r>
              <a:rPr lang="en-US" sz="2000" dirty="0"/>
              <a:t> – Keeps track of the data received by each network receiver and maps them to the corresponding input </a:t>
            </a:r>
            <a:r>
              <a:rPr lang="en-US" sz="2000" dirty="0" smtClean="0"/>
              <a:t>DStreams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2000" b="1" dirty="0" smtClean="0"/>
              <a:t>Job Scheduler</a:t>
            </a:r>
            <a:r>
              <a:rPr lang="en-US" sz="2000" dirty="0" smtClean="0"/>
              <a:t> – </a:t>
            </a:r>
            <a:r>
              <a:rPr lang="en-US" sz="2000" dirty="0"/>
              <a:t>Periodically queries the DStream graph to generate Spark jobs from received data, and hands them to Job Manager for execution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2000" b="1" dirty="0" smtClean="0"/>
              <a:t>Job Manager </a:t>
            </a:r>
            <a:r>
              <a:rPr lang="en-US" sz="2000" dirty="0" smtClean="0"/>
              <a:t>– Maintains a job queue and executes the jobs </a:t>
            </a:r>
            <a:r>
              <a:rPr lang="en-US" sz="2000" dirty="0"/>
              <a:t>in Spark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209801"/>
            <a:ext cx="2069334" cy="121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lIns="91440" rIns="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ndale Mono"/>
              <a:ea typeface="+mn-ea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ssc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=</a:t>
            </a: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new </a:t>
            </a:r>
            <a:r>
              <a:rPr kumimoji="0" lang="en-US" sz="10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StreamingContext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ale Mono"/>
              <a:ea typeface="+mn-ea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ndale Mono"/>
              <a:ea typeface="+mn-ea"/>
              <a:cs typeface="Andale Mon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Andale Mono"/>
                <a:ea typeface="+mn-ea"/>
                <a:cs typeface="Andale Mono"/>
              </a:rPr>
              <a:t>t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=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ssc.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twitterStream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4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“…”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/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</a:br>
            <a:r>
              <a:rPr lang="en-US" sz="1000" kern="0" dirty="0" err="1">
                <a:solidFill>
                  <a:sysClr val="windowText" lastClr="000000"/>
                </a:solidFill>
                <a:latin typeface="Andale Mono"/>
                <a:ea typeface="+mn-ea"/>
                <a:cs typeface="Andale Mono"/>
              </a:rPr>
              <a:t>t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.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filter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(…).</a:t>
            </a:r>
            <a:r>
              <a:rPr lang="en-US" sz="1000" kern="0" noProof="0" dirty="0" err="1" smtClean="0">
                <a:solidFill>
                  <a:srgbClr val="3366FF"/>
                </a:solidFill>
                <a:latin typeface="Andale Mono"/>
                <a:ea typeface="+mn-ea"/>
                <a:cs typeface="Andale Mono"/>
              </a:rPr>
              <a:t>foreach</a:t>
            </a:r>
            <a:r>
              <a:rPr lang="en-US" sz="1000" kern="0" dirty="0">
                <a:solidFill>
                  <a:sysClr val="windowText" lastClr="000000"/>
                </a:solidFill>
                <a:latin typeface="Andale Mono"/>
                <a:cs typeface="Andale Mono"/>
              </a:rPr>
              <a:t>(…)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/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</a:b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ndale Mono"/>
              <a:ea typeface="+mn-ea"/>
              <a:cs typeface="Andale Mo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Your program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590800" y="1524000"/>
            <a:ext cx="3264196" cy="2667000"/>
            <a:chOff x="2590800" y="1905000"/>
            <a:chExt cx="3264196" cy="2667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176062" y="1905000"/>
              <a:ext cx="2678934" cy="2667000"/>
              <a:chOff x="2971800" y="1905000"/>
              <a:chExt cx="2678934" cy="2667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71800" y="1905000"/>
                <a:ext cx="2678934" cy="2667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58217" y="2539365"/>
                <a:ext cx="2506100" cy="381000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DStream graph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58217" y="2005965"/>
                <a:ext cx="2506100" cy="381000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Spark Context</a:t>
                </a:r>
                <a:endParaRPr lang="en-US" sz="1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58217" y="3072765"/>
                <a:ext cx="2506100" cy="381000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Network Input Tracker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58217" y="4139565"/>
                <a:ext cx="2506100" cy="356235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Job </a:t>
                </a:r>
                <a:r>
                  <a:rPr lang="en-US" sz="1800" dirty="0" smtClean="0"/>
                  <a:t>Manager</a:t>
                </a:r>
                <a:endParaRPr lang="en-US" sz="18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48000" y="3606165"/>
                <a:ext cx="2506100" cy="381000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Job Scheduler</a:t>
                </a:r>
                <a:endParaRPr lang="en-US" sz="18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590800" y="1905000"/>
              <a:ext cx="533400" cy="2590800"/>
              <a:chOff x="2590800" y="1905000"/>
              <a:chExt cx="533400" cy="2590800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 flipV="1">
                <a:off x="2590800" y="1905000"/>
                <a:ext cx="533400" cy="914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2593136" y="2971800"/>
                <a:ext cx="531064" cy="1524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5" name="Group 54"/>
          <p:cNvGrpSpPr/>
          <p:nvPr/>
        </p:nvGrpSpPr>
        <p:grpSpPr>
          <a:xfrm>
            <a:off x="5791200" y="1524000"/>
            <a:ext cx="2819400" cy="2667000"/>
            <a:chOff x="5500670" y="1998134"/>
            <a:chExt cx="2819400" cy="2667000"/>
          </a:xfrm>
        </p:grpSpPr>
        <p:grpSp>
          <p:nvGrpSpPr>
            <p:cNvPr id="19" name="Group 18"/>
            <p:cNvGrpSpPr/>
            <p:nvPr/>
          </p:nvGrpSpPr>
          <p:grpSpPr>
            <a:xfrm>
              <a:off x="6120712" y="1998134"/>
              <a:ext cx="2197022" cy="1188960"/>
              <a:chOff x="2754306" y="3417052"/>
              <a:chExt cx="3766069" cy="203808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754306" y="3417052"/>
                <a:ext cx="3766069" cy="2038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dirty="0" smtClean="0"/>
                  <a:t>Spark Client</a:t>
                </a:r>
                <a:endParaRPr lang="en-US" sz="18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63022" y="4200771"/>
                <a:ext cx="1678819" cy="446775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RDD graph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91699" y="4200771"/>
                <a:ext cx="1678819" cy="446775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Scheduler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63022" y="4853870"/>
                <a:ext cx="1678819" cy="446775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 smtClean="0"/>
                  <a:t>Block manager</a:t>
                </a:r>
                <a:endParaRPr lang="en-US" sz="11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91699" y="4853870"/>
                <a:ext cx="1678819" cy="446775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Shuffle </a:t>
                </a:r>
                <a:r>
                  <a:rPr lang="en-US" sz="1200" dirty="0"/>
                  <a:t>t</a:t>
                </a:r>
                <a:r>
                  <a:rPr lang="en-US" sz="1200" dirty="0" smtClean="0"/>
                  <a:t>racker</a:t>
                </a:r>
                <a:endParaRPr lang="en-US" sz="1200" dirty="0"/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 flipV="1">
              <a:off x="5500670" y="1998134"/>
              <a:ext cx="609600" cy="762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500670" y="2455334"/>
              <a:ext cx="6096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Rectangle 44"/>
            <p:cNvSpPr/>
            <p:nvPr/>
          </p:nvSpPr>
          <p:spPr>
            <a:xfrm>
              <a:off x="6110270" y="3810000"/>
              <a:ext cx="2209800" cy="8551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 algn="ctr"/>
              <a:r>
                <a:rPr lang="en-US" sz="1800" dirty="0">
                  <a:solidFill>
                    <a:prstClr val="black"/>
                  </a:solidFill>
                </a:rPr>
                <a:t>Spark </a:t>
              </a:r>
              <a:r>
                <a:rPr lang="en-US" sz="1800" dirty="0" smtClean="0">
                  <a:solidFill>
                    <a:prstClr val="black"/>
                  </a:solidFill>
                </a:rPr>
                <a:t>Worker</a:t>
              </a:r>
              <a:endParaRPr lang="en-US" sz="1800" dirty="0">
                <a:solidFill>
                  <a:prstClr val="black"/>
                </a:solidFill>
              </a:endParaRPr>
            </a:p>
            <a:p>
              <a:pPr algn="ctr"/>
              <a:endParaRPr lang="en-US" sz="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39000" y="4207934"/>
              <a:ext cx="990600" cy="381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Block manager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72200" y="4207934"/>
              <a:ext cx="990600" cy="381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Task threads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20" idx="2"/>
              <a:endCxn id="45" idx="0"/>
            </p:cNvCxnSpPr>
            <p:nvPr/>
          </p:nvCxnSpPr>
          <p:spPr bwMode="auto">
            <a:xfrm flipH="1">
              <a:off x="7215170" y="3187094"/>
              <a:ext cx="4053" cy="622906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" name="Rectangle 51"/>
            <p:cNvSpPr/>
            <p:nvPr/>
          </p:nvSpPr>
          <p:spPr>
            <a:xfrm>
              <a:off x="7162800" y="3352800"/>
              <a:ext cx="979377" cy="260636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Cluster Manager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771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6200" y="1447800"/>
            <a:ext cx="4724400" cy="4876800"/>
          </a:xfrm>
        </p:spPr>
        <p:txBody>
          <a:bodyPr/>
          <a:lstStyle/>
          <a:p>
            <a:pPr marL="133350" indent="0">
              <a:buNone/>
            </a:pPr>
            <a:r>
              <a:rPr lang="en-US" b="1" dirty="0" smtClean="0"/>
              <a:t>Job Scheduler</a:t>
            </a:r>
            <a:endParaRPr lang="en-US" dirty="0" smtClean="0"/>
          </a:p>
          <a:p>
            <a:pPr marL="133350" indent="0">
              <a:buNone/>
            </a:pPr>
            <a:r>
              <a:rPr lang="en-US" sz="2000" dirty="0" smtClean="0"/>
              <a:t>Periodically queries the DStream graph to generate Spark jobs from received data, and hands them to Job Manager for execution</a:t>
            </a:r>
            <a:endParaRPr lang="en-US" sz="2000" dirty="0"/>
          </a:p>
          <a:p>
            <a:endParaRPr lang="en-US" sz="1200" b="1" dirty="0"/>
          </a:p>
          <a:p>
            <a:pPr marL="133350" indent="0">
              <a:buNone/>
            </a:pPr>
            <a:r>
              <a:rPr lang="en-US" b="1" dirty="0" smtClean="0"/>
              <a:t>Job Manager</a:t>
            </a:r>
          </a:p>
          <a:p>
            <a:pPr marL="133350" indent="0">
              <a:buNone/>
            </a:pPr>
            <a:r>
              <a:rPr lang="en-US" sz="2000" dirty="0" smtClean="0"/>
              <a:t>Puts jobs in a queue and runs them in Spark</a:t>
            </a:r>
            <a:endParaRPr lang="en-US" sz="2000" dirty="0"/>
          </a:p>
          <a:p>
            <a:endParaRPr lang="en-US" sz="1100" b="1" dirty="0" smtClean="0"/>
          </a:p>
          <a:p>
            <a:pPr marL="133350" indent="0">
              <a:buNone/>
            </a:pPr>
            <a:r>
              <a:rPr lang="en-US" b="1" dirty="0"/>
              <a:t>Network Input Tracker</a:t>
            </a:r>
          </a:p>
          <a:p>
            <a:pPr marL="133350" indent="0">
              <a:buNone/>
            </a:pPr>
            <a:r>
              <a:rPr lang="en-US" sz="2000" dirty="0"/>
              <a:t>Keeps track of the data received by each network receiver and maps them to the corresponding input DStreams</a:t>
            </a:r>
            <a:endParaRPr lang="en-US" sz="2000" b="1" dirty="0"/>
          </a:p>
          <a:p>
            <a:endParaRPr lang="en-US" sz="1400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2114490"/>
            <a:ext cx="348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Spark Streaming Client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3862" y="2590800"/>
            <a:ext cx="2678934" cy="2667000"/>
            <a:chOff x="2971800" y="1905000"/>
            <a:chExt cx="2678934" cy="2667000"/>
          </a:xfrm>
        </p:grpSpPr>
        <p:sp>
          <p:nvSpPr>
            <p:cNvPr id="10" name="Rectangle 9"/>
            <p:cNvSpPr/>
            <p:nvPr/>
          </p:nvSpPr>
          <p:spPr>
            <a:xfrm>
              <a:off x="2971800" y="1905000"/>
              <a:ext cx="2678934" cy="2667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8217" y="2539365"/>
              <a:ext cx="2506100" cy="381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DStream graph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8217" y="2005965"/>
              <a:ext cx="2506100" cy="381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Spark Context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58217" y="3072765"/>
              <a:ext cx="2506100" cy="381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Job Scheduler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8217" y="4139565"/>
              <a:ext cx="2506100" cy="356235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 smtClean="0"/>
                <a:t>Network Input Tracker</a:t>
              </a:r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0" y="3606165"/>
              <a:ext cx="2506100" cy="381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Job Manager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389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 bwMode="auto">
          <a:xfrm>
            <a:off x="4724400" y="1981200"/>
            <a:ext cx="0" cy="41910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Receiving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Spark Streaming + Spark Driver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981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/>
                <a:cs typeface="Calibri"/>
              </a:rPr>
              <a:t>Spark Workers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280" y="289560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alibri"/>
                <a:cs typeface="Calibri"/>
              </a:rPr>
              <a:t>StreamingContext.start</a:t>
            </a:r>
            <a:r>
              <a:rPr lang="en-US" sz="1600" dirty="0" smtClean="0">
                <a:latin typeface="Calibri"/>
                <a:cs typeface="Calibri"/>
              </a:rPr>
              <a:t>()</a:t>
            </a:r>
          </a:p>
        </p:txBody>
      </p:sp>
      <p:pic>
        <p:nvPicPr>
          <p:cNvPr id="11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84551"/>
            <a:ext cx="838200" cy="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838200" cy="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838200" cy="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1524000" y="3234154"/>
            <a:ext cx="990600" cy="1185446"/>
            <a:chOff x="1524000" y="3234154"/>
            <a:chExt cx="990600" cy="1185446"/>
          </a:xfrm>
        </p:grpSpPr>
        <p:sp>
          <p:nvSpPr>
            <p:cNvPr id="30" name="Rectangle 29"/>
            <p:cNvSpPr/>
            <p:nvPr/>
          </p:nvSpPr>
          <p:spPr>
            <a:xfrm>
              <a:off x="1524000" y="3657600"/>
              <a:ext cx="990600" cy="7620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Network Input Tracker</a:t>
              </a:r>
              <a:endParaRPr lang="en-US" sz="1600" dirty="0"/>
            </a:p>
          </p:txBody>
        </p:sp>
        <p:cxnSp>
          <p:nvCxnSpPr>
            <p:cNvPr id="36" name="Straight Arrow Connector 35"/>
            <p:cNvCxnSpPr>
              <a:stCxn id="30" idx="0"/>
              <a:endCxn id="6" idx="2"/>
            </p:cNvCxnSpPr>
            <p:nvPr/>
          </p:nvCxnSpPr>
          <p:spPr bwMode="auto">
            <a:xfrm flipV="1">
              <a:off x="2019300" y="3234154"/>
              <a:ext cx="2250" cy="423446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69"/>
          <p:cNvGrpSpPr/>
          <p:nvPr/>
        </p:nvGrpSpPr>
        <p:grpSpPr>
          <a:xfrm>
            <a:off x="2514600" y="3124200"/>
            <a:ext cx="5029200" cy="838200"/>
            <a:chOff x="2514600" y="3124200"/>
            <a:chExt cx="5029200" cy="838200"/>
          </a:xfrm>
        </p:grpSpPr>
        <p:sp>
          <p:nvSpPr>
            <p:cNvPr id="10" name="Rectangle 9"/>
            <p:cNvSpPr/>
            <p:nvPr/>
          </p:nvSpPr>
          <p:spPr>
            <a:xfrm>
              <a:off x="6553200" y="3124200"/>
              <a:ext cx="990600" cy="3048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Receiver</a:t>
              </a:r>
              <a:endParaRPr lang="en-US" sz="16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2514600" y="3200400"/>
              <a:ext cx="4038600" cy="7620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 rot="20977185">
              <a:off x="2651690" y="3232474"/>
              <a:ext cx="3214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Network receivers launched as tasks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43800" y="2938046"/>
            <a:ext cx="1219200" cy="338554"/>
            <a:chOff x="7543800" y="2938046"/>
            <a:chExt cx="1219200" cy="338554"/>
          </a:xfrm>
        </p:grpSpPr>
        <p:cxnSp>
          <p:nvCxnSpPr>
            <p:cNvPr id="17" name="Straight Arrow Connector 16"/>
            <p:cNvCxnSpPr>
              <a:endCxn id="10" idx="3"/>
            </p:cNvCxnSpPr>
            <p:nvPr/>
          </p:nvCxnSpPr>
          <p:spPr bwMode="auto">
            <a:xfrm flipH="1">
              <a:off x="7543800" y="3276600"/>
              <a:ext cx="1219200" cy="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7679550" y="2938046"/>
              <a:ext cx="1083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Data </a:t>
              </a:r>
              <a:r>
                <a:rPr lang="en-US" sz="1600" dirty="0" err="1" smtClean="0">
                  <a:latin typeface="Calibri"/>
                  <a:cs typeface="Calibri"/>
                </a:rPr>
                <a:t>recvd</a:t>
              </a:r>
              <a:endParaRPr lang="en-US" sz="1600" dirty="0" smtClean="0">
                <a:latin typeface="Calibri"/>
                <a:cs typeface="Calibri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553200" y="4419600"/>
            <a:ext cx="2130913" cy="1371600"/>
            <a:chOff x="6553200" y="4419600"/>
            <a:chExt cx="2130913" cy="1371600"/>
          </a:xfrm>
        </p:grpSpPr>
        <p:sp>
          <p:nvSpPr>
            <p:cNvPr id="23" name="Rectangle 22"/>
            <p:cNvSpPr/>
            <p:nvPr/>
          </p:nvSpPr>
          <p:spPr>
            <a:xfrm>
              <a:off x="6553200" y="5181600"/>
              <a:ext cx="990600" cy="609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Block Manager</a:t>
              </a:r>
              <a:endParaRPr lang="en-US" sz="16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048500" y="4419600"/>
              <a:ext cx="1635613" cy="762000"/>
              <a:chOff x="7048500" y="4419600"/>
              <a:chExt cx="1635613" cy="762000"/>
            </a:xfrm>
          </p:grpSpPr>
          <p:cxnSp>
            <p:nvCxnSpPr>
              <p:cNvPr id="24" name="Straight Arrow Connector 23"/>
              <p:cNvCxnSpPr>
                <a:stCxn id="23" idx="0"/>
                <a:endCxn id="20" idx="2"/>
              </p:cNvCxnSpPr>
              <p:nvPr/>
            </p:nvCxnSpPr>
            <p:spPr bwMode="auto">
              <a:xfrm flipV="1">
                <a:off x="7048500" y="4419600"/>
                <a:ext cx="0" cy="762000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086600" y="4614446"/>
                <a:ext cx="15975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/>
                    <a:cs typeface="Calibri"/>
                  </a:rPr>
                  <a:t>Blocks replicated</a:t>
                </a: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1524000" y="5105400"/>
            <a:ext cx="990600" cy="7620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Block</a:t>
            </a:r>
          </a:p>
          <a:p>
            <a:pPr algn="ctr"/>
            <a:r>
              <a:rPr lang="en-US" sz="1600" dirty="0" smtClean="0"/>
              <a:t>Manager</a:t>
            </a:r>
          </a:p>
          <a:p>
            <a:pPr algn="ctr"/>
            <a:r>
              <a:rPr lang="en-US" sz="1600" dirty="0" smtClean="0"/>
              <a:t>Master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514600" y="3352800"/>
            <a:ext cx="4038600" cy="762000"/>
            <a:chOff x="2514600" y="3352800"/>
            <a:chExt cx="4038600" cy="76200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flipH="1">
              <a:off x="2514600" y="3352800"/>
              <a:ext cx="4038600" cy="7620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 rot="20977185">
              <a:off x="2961387" y="3744173"/>
              <a:ext cx="2933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Notification of received block IDs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514600" y="4114800"/>
            <a:ext cx="4038600" cy="1524000"/>
            <a:chOff x="2514600" y="4114800"/>
            <a:chExt cx="4038600" cy="1524000"/>
          </a:xfrm>
        </p:grpSpPr>
        <p:cxnSp>
          <p:nvCxnSpPr>
            <p:cNvPr id="50" name="Straight Arrow Connector 49"/>
            <p:cNvCxnSpPr>
              <a:stCxn id="20" idx="1"/>
            </p:cNvCxnSpPr>
            <p:nvPr/>
          </p:nvCxnSpPr>
          <p:spPr bwMode="auto">
            <a:xfrm flipH="1">
              <a:off x="2514600" y="4114800"/>
              <a:ext cx="4038600" cy="12192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>
              <a:stCxn id="23" idx="1"/>
            </p:cNvCxnSpPr>
            <p:nvPr/>
          </p:nvCxnSpPr>
          <p:spPr bwMode="auto">
            <a:xfrm flipH="1">
              <a:off x="2514600" y="5486400"/>
              <a:ext cx="4038600" cy="1524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 rot="21051251">
              <a:off x="3261017" y="5026109"/>
              <a:ext cx="1905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Location of block IDs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200" y="3429000"/>
            <a:ext cx="1905190" cy="990600"/>
            <a:chOff x="6553200" y="3429000"/>
            <a:chExt cx="1905190" cy="990600"/>
          </a:xfrm>
        </p:grpSpPr>
        <p:sp>
          <p:nvSpPr>
            <p:cNvPr id="20" name="Rectangle 19"/>
            <p:cNvSpPr/>
            <p:nvPr/>
          </p:nvSpPr>
          <p:spPr>
            <a:xfrm>
              <a:off x="6553200" y="3810000"/>
              <a:ext cx="990600" cy="609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Block Manager</a:t>
              </a:r>
              <a:endParaRPr lang="en-US" sz="1600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048500" y="3429000"/>
              <a:ext cx="1409890" cy="381000"/>
              <a:chOff x="7048500" y="3429000"/>
              <a:chExt cx="1409890" cy="381000"/>
            </a:xfrm>
          </p:grpSpPr>
          <p:cxnSp>
            <p:nvCxnSpPr>
              <p:cNvPr id="27" name="Straight Arrow Connector 26"/>
              <p:cNvCxnSpPr>
                <a:stCxn id="20" idx="0"/>
                <a:endCxn id="10" idx="2"/>
              </p:cNvCxnSpPr>
              <p:nvPr/>
            </p:nvCxnSpPr>
            <p:spPr bwMode="auto">
              <a:xfrm flipV="1">
                <a:off x="7048500" y="3429000"/>
                <a:ext cx="0" cy="381000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7086600" y="3429000"/>
                <a:ext cx="1371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/>
                    <a:cs typeface="Calibri"/>
                  </a:rPr>
                  <a:t>Blocks pushed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4284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/>
              <a:t>Run a streaming computation as a </a:t>
            </a:r>
            <a:r>
              <a:rPr lang="en-US" b="1" dirty="0"/>
              <a:t>series of very small, deterministic batch jobs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12039" indent="-120015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480060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72084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864108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056132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248156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440180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632204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75595AB-65C7-5142-9668-FCCFF1DF220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5572125" y="2767013"/>
            <a:ext cx="1561505" cy="28049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27559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435475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50" y="2505869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5131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2997994"/>
            <a:ext cx="883444" cy="1049450"/>
            <a:chOff x="1823089" y="4029165"/>
            <a:chExt cx="1064230" cy="1161739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4031968"/>
              <a:ext cx="830086" cy="1158935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4029165"/>
              <a:ext cx="297254" cy="1161739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4031968"/>
              <a:ext cx="234144" cy="1158935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459016" y="36020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4003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4715668"/>
            <a:ext cx="1571625" cy="756061"/>
            <a:chOff x="15712706" y="10151158"/>
            <a:chExt cx="4191000" cy="1724814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>
                <a:lin ang="5400000" scaled="0"/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alibri"/>
                  <a:cs typeface="Calibri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657225" y="2895600"/>
            <a:ext cx="46767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Chop up the live stream into batches of X seconds 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Spark treats each batch of data as RDDs and processes them using RDD operations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Finally, the processed results of the RDD operations are returned in batches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>
          <a:xfrm>
            <a:off x="4724400" y="1981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/>
                <a:cs typeface="Calibri"/>
              </a:rPr>
              <a:t>Spark Workers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</a:t>
            </a:r>
            <a:r>
              <a:rPr lang="en-US" dirty="0"/>
              <a:t>– Job Scheduling</a:t>
            </a:r>
          </a:p>
        </p:txBody>
      </p:sp>
      <p:pic>
        <p:nvPicPr>
          <p:cNvPr id="11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87" y="3339071"/>
            <a:ext cx="838200" cy="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570387" y="2712120"/>
            <a:ext cx="990600" cy="7620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 Input Tracker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78574" y="3931320"/>
            <a:ext cx="1355026" cy="56448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Scheduler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094387" y="4236120"/>
            <a:ext cx="1295400" cy="609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Spark’s</a:t>
            </a:r>
          </a:p>
          <a:p>
            <a:pPr algn="ctr"/>
            <a:r>
              <a:rPr lang="en-US" sz="1600" dirty="0" smtClean="0"/>
              <a:t>Schedulers</a:t>
            </a:r>
            <a:endParaRPr lang="en-US" sz="1600" dirty="0"/>
          </a:p>
        </p:txBody>
      </p:sp>
      <p:pic>
        <p:nvPicPr>
          <p:cNvPr id="90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838200" cy="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838200" cy="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7010400" y="2971800"/>
            <a:ext cx="990600" cy="3048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Receiver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010400" y="3657600"/>
            <a:ext cx="990600" cy="609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Block Manager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7010400" y="5029200"/>
            <a:ext cx="990600" cy="609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Block Manager</a:t>
            </a:r>
            <a:endParaRPr lang="en-US" sz="16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4419600" y="3648925"/>
            <a:ext cx="2362200" cy="1371600"/>
            <a:chOff x="4419600" y="3648925"/>
            <a:chExt cx="2362200" cy="1371600"/>
          </a:xfrm>
        </p:grpSpPr>
        <p:cxnSp>
          <p:nvCxnSpPr>
            <p:cNvPr id="102" name="Straight Arrow Connector 101"/>
            <p:cNvCxnSpPr>
              <a:stCxn id="90" idx="1"/>
            </p:cNvCxnSpPr>
            <p:nvPr/>
          </p:nvCxnSpPr>
          <p:spPr bwMode="auto">
            <a:xfrm flipH="1">
              <a:off x="4419600" y="3648925"/>
              <a:ext cx="2133600" cy="770675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Arrow Connector 106"/>
            <p:cNvCxnSpPr>
              <a:stCxn id="91" idx="1"/>
            </p:cNvCxnSpPr>
            <p:nvPr/>
          </p:nvCxnSpPr>
          <p:spPr bwMode="auto">
            <a:xfrm flipH="1" flipV="1">
              <a:off x="4419600" y="4648200"/>
              <a:ext cx="2133600" cy="372325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" name="TextBox 112"/>
            <p:cNvSpPr txBox="1"/>
            <p:nvPr/>
          </p:nvSpPr>
          <p:spPr>
            <a:xfrm>
              <a:off x="5032588" y="4191000"/>
              <a:ext cx="17492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Jobs executed on worker nodes</a:t>
              </a: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427387" y="2712120"/>
            <a:ext cx="990600" cy="7620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DStream Graph</a:t>
            </a:r>
            <a:endParaRPr lang="en-US" sz="1600" dirty="0"/>
          </a:p>
        </p:txBody>
      </p:sp>
      <p:cxnSp>
        <p:nvCxnSpPr>
          <p:cNvPr id="150" name="Straight Connector 149"/>
          <p:cNvCxnSpPr/>
          <p:nvPr/>
        </p:nvCxnSpPr>
        <p:spPr bwMode="auto">
          <a:xfrm>
            <a:off x="4724400" y="1981200"/>
            <a:ext cx="0" cy="41910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75" name="Group 174"/>
          <p:cNvGrpSpPr/>
          <p:nvPr/>
        </p:nvGrpSpPr>
        <p:grpSpPr>
          <a:xfrm>
            <a:off x="762000" y="4880539"/>
            <a:ext cx="1752600" cy="1063061"/>
            <a:chOff x="762000" y="4880539"/>
            <a:chExt cx="1752600" cy="1063061"/>
          </a:xfrm>
        </p:grpSpPr>
        <p:sp>
          <p:nvSpPr>
            <p:cNvPr id="21" name="Rectangle 20"/>
            <p:cNvSpPr/>
            <p:nvPr/>
          </p:nvSpPr>
          <p:spPr>
            <a:xfrm>
              <a:off x="762000" y="5181600"/>
              <a:ext cx="1371600" cy="5785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Job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80304" y="4998120"/>
              <a:ext cx="381000" cy="869280"/>
              <a:chOff x="2362200" y="5181600"/>
              <a:chExt cx="381000" cy="86928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2362200" y="5181600"/>
                <a:ext cx="381000" cy="838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>
                <a:off x="2283648" y="5616240"/>
                <a:ext cx="869280" cy="0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1927560" y="5616240"/>
                <a:ext cx="869280" cy="0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V="1">
                <a:off x="2540244" y="5864016"/>
                <a:ext cx="0" cy="356088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V="1">
                <a:off x="2540244" y="5712840"/>
                <a:ext cx="0" cy="356088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 flipV="1">
                <a:off x="2540244" y="5561662"/>
                <a:ext cx="0" cy="356088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V="1">
                <a:off x="2540244" y="5259306"/>
                <a:ext cx="0" cy="356088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 flipV="1">
                <a:off x="2540244" y="5410484"/>
                <a:ext cx="0" cy="356088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 rot="16200000">
              <a:off x="1829181" y="5258181"/>
              <a:ext cx="1063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Job </a:t>
              </a:r>
              <a:r>
                <a:rPr lang="en-US" sz="1400" dirty="0" smtClean="0">
                  <a:latin typeface="Arial"/>
                  <a:cs typeface="Arial"/>
                </a:rPr>
                <a:t>Queue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154" name="Elbow Connector 153"/>
          <p:cNvCxnSpPr>
            <a:stCxn id="14" idx="2"/>
            <a:endCxn id="89" idx="1"/>
          </p:cNvCxnSpPr>
          <p:nvPr/>
        </p:nvCxnSpPr>
        <p:spPr bwMode="auto">
          <a:xfrm rot="5400000" flipH="1" flipV="1">
            <a:off x="1934895" y="4676828"/>
            <a:ext cx="1295400" cy="1023583"/>
          </a:xfrm>
          <a:prstGeom prst="bentConnector4">
            <a:avLst>
              <a:gd name="adj1" fmla="val -17647"/>
              <a:gd name="adj2" fmla="val 59305"/>
            </a:avLst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381000" y="1981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Spark Streaming + Spark Driver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143000" y="4495800"/>
            <a:ext cx="914400" cy="609600"/>
            <a:chOff x="1143000" y="4495800"/>
            <a:chExt cx="914400" cy="609600"/>
          </a:xfrm>
        </p:grpSpPr>
        <p:cxnSp>
          <p:nvCxnSpPr>
            <p:cNvPr id="57" name="Straight Arrow Connector 56"/>
            <p:cNvCxnSpPr>
              <a:endCxn id="19" idx="2"/>
            </p:cNvCxnSpPr>
            <p:nvPr/>
          </p:nvCxnSpPr>
          <p:spPr bwMode="auto">
            <a:xfrm flipH="1" flipV="1">
              <a:off x="1456087" y="4495800"/>
              <a:ext cx="601313" cy="6096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1" name="TextBox 140"/>
            <p:cNvSpPr txBox="1"/>
            <p:nvPr/>
          </p:nvSpPr>
          <p:spPr>
            <a:xfrm>
              <a:off x="1143000" y="4614446"/>
              <a:ext cx="546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Jobs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3400" y="3474120"/>
            <a:ext cx="2231574" cy="457200"/>
            <a:chOff x="533400" y="3474120"/>
            <a:chExt cx="2231574" cy="457200"/>
          </a:xfrm>
        </p:grpSpPr>
        <p:cxnSp>
          <p:nvCxnSpPr>
            <p:cNvPr id="66" name="Straight Arrow Connector 65"/>
            <p:cNvCxnSpPr>
              <a:endCxn id="30" idx="2"/>
            </p:cNvCxnSpPr>
            <p:nvPr/>
          </p:nvCxnSpPr>
          <p:spPr bwMode="auto">
            <a:xfrm flipV="1">
              <a:off x="1646587" y="3474120"/>
              <a:ext cx="419100" cy="4572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Arrow Connector 144"/>
            <p:cNvCxnSpPr>
              <a:endCxn id="139" idx="2"/>
            </p:cNvCxnSpPr>
            <p:nvPr/>
          </p:nvCxnSpPr>
          <p:spPr bwMode="auto">
            <a:xfrm flipH="1" flipV="1">
              <a:off x="922687" y="3474120"/>
              <a:ext cx="419100" cy="457200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" name="TextBox 177"/>
            <p:cNvSpPr txBox="1"/>
            <p:nvPr/>
          </p:nvSpPr>
          <p:spPr>
            <a:xfrm>
              <a:off x="1828800" y="3547646"/>
              <a:ext cx="936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Block IDs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3400" y="3547646"/>
              <a:ext cx="628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RDDs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148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249100" cy="4876800"/>
          </a:xfrm>
        </p:spPr>
        <p:txBody>
          <a:bodyPr/>
          <a:lstStyle/>
          <a:p>
            <a:r>
              <a:rPr lang="en-US" dirty="0" smtClean="0"/>
              <a:t>Each output operation used generates a job</a:t>
            </a:r>
          </a:p>
          <a:p>
            <a:pPr lvl="1"/>
            <a:r>
              <a:rPr lang="en-US" dirty="0" smtClean="0"/>
              <a:t>More jobs </a:t>
            </a:r>
            <a:r>
              <a:rPr lang="en-US" dirty="0" smtClean="0">
                <a:sym typeface="Wingdings"/>
              </a:rPr>
              <a:t> more time taken to process batches  higher batch duration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Job Manager decides how many concurrent Spark jobs to run</a:t>
            </a:r>
          </a:p>
          <a:p>
            <a:pPr lvl="1"/>
            <a:r>
              <a:rPr lang="en-US" dirty="0" smtClean="0"/>
              <a:t>Default is 1, can be set using Java property </a:t>
            </a:r>
            <a:r>
              <a:rPr lang="en-US" sz="1600" dirty="0" err="1" smtClean="0">
                <a:latin typeface="Andale Mono"/>
                <a:cs typeface="Andale Mono"/>
              </a:rPr>
              <a:t>spark.streaming.concurrentJobs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endParaRPr lang="en-US" sz="1800" dirty="0" smtClean="0">
              <a:latin typeface="Andale Mono"/>
              <a:cs typeface="Andale Mono"/>
            </a:endParaRPr>
          </a:p>
          <a:p>
            <a:pPr lvl="1"/>
            <a:r>
              <a:rPr lang="en-US" dirty="0" smtClean="0"/>
              <a:t>If you have multiple output operations, you can try increasing this property to reduce batch processing times and so reduce batch duration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68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3400" y="2819400"/>
            <a:ext cx="29718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DStream Abstraction</a:t>
            </a:r>
          </a:p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Persistence / Caching</a:t>
            </a:r>
          </a:p>
          <a:p>
            <a:r>
              <a:rPr lang="en-US" dirty="0" smtClean="0"/>
              <a:t>RDD Checkpointing</a:t>
            </a:r>
          </a:p>
          <a:p>
            <a:r>
              <a:rPr lang="en-US" dirty="0" smtClean="0"/>
              <a:t>Performance Tuning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4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 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401500" cy="4876800"/>
          </a:xfrm>
        </p:spPr>
        <p:txBody>
          <a:bodyPr/>
          <a:lstStyle/>
          <a:p>
            <a:r>
              <a:rPr lang="en-US" dirty="0" smtClean="0"/>
              <a:t>If a DStream is set to persist at a storage level, then all RDDs generated by it set to the same storage level</a:t>
            </a:r>
          </a:p>
          <a:p>
            <a:endParaRPr lang="en-US" dirty="0" smtClean="0"/>
          </a:p>
          <a:p>
            <a:r>
              <a:rPr lang="en-US" dirty="0" smtClean="0"/>
              <a:t>When to persist?</a:t>
            </a:r>
          </a:p>
          <a:p>
            <a:pPr lvl="1"/>
            <a:r>
              <a:rPr lang="en-US" dirty="0" smtClean="0"/>
              <a:t>If there are multiple transformations / actions on a DStream</a:t>
            </a:r>
          </a:p>
          <a:p>
            <a:pPr lvl="1"/>
            <a:r>
              <a:rPr lang="en-US" dirty="0" smtClean="0"/>
              <a:t>If RDDs in a DStream is going to be used multiple times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Window-based DStreams are automatically persisted in memory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207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 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401500" cy="4876800"/>
          </a:xfrm>
        </p:spPr>
        <p:txBody>
          <a:bodyPr/>
          <a:lstStyle/>
          <a:p>
            <a:r>
              <a:rPr lang="en-US" dirty="0" smtClean="0"/>
              <a:t>Default storage level of DStreams is </a:t>
            </a:r>
            <a:r>
              <a:rPr lang="en-US" sz="1600" dirty="0" err="1" smtClean="0">
                <a:latin typeface="Courier New"/>
                <a:cs typeface="Courier New"/>
              </a:rPr>
              <a:t>StorageLevel.MEMORY_ONLY_SER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(i.e. in memory as serialized bytes) </a:t>
            </a:r>
            <a:endParaRPr lang="en-US" sz="1600" b="1" dirty="0" smtClean="0">
              <a:latin typeface="Andale Mono"/>
              <a:cs typeface="Andale Mono"/>
            </a:endParaRPr>
          </a:p>
          <a:p>
            <a:pPr lvl="1"/>
            <a:r>
              <a:rPr lang="en-US" dirty="0" smtClean="0"/>
              <a:t>Except for input DStreams which have </a:t>
            </a:r>
            <a:r>
              <a:rPr lang="en-US" sz="1400" dirty="0" smtClean="0">
                <a:latin typeface="Courier New"/>
                <a:cs typeface="Courier New"/>
              </a:rPr>
              <a:t>StorageLevel.MEMORY_AND_DISK_SER_2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Note the difference from RDD’s default level (no serialization)</a:t>
            </a:r>
          </a:p>
          <a:p>
            <a:pPr lvl="1"/>
            <a:r>
              <a:rPr lang="en-US" dirty="0" smtClean="0"/>
              <a:t>Serialization reduces random pauses due to GC providing more consistent job processing times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883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3400" y="3276600"/>
            <a:ext cx="29718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DStream Abstraction</a:t>
            </a:r>
          </a:p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Persistence / Caching</a:t>
            </a:r>
          </a:p>
          <a:p>
            <a:r>
              <a:rPr lang="en-US" dirty="0" smtClean="0"/>
              <a:t>RDD Checkpointing</a:t>
            </a:r>
          </a:p>
          <a:p>
            <a:r>
              <a:rPr lang="en-US" dirty="0" smtClean="0"/>
              <a:t>Performance Tuning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22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3350" indent="0"/>
            <a:r>
              <a:rPr lang="en-US" dirty="0"/>
              <a:t>What is RDD checkpointing?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dirty="0" smtClean="0"/>
              <a:t>Saving RDD to HDFS to prevent RDD graph from growing too large</a:t>
            </a:r>
          </a:p>
          <a:p>
            <a:r>
              <a:rPr lang="en-US" sz="2000" dirty="0" smtClean="0"/>
              <a:t>Done internally in Spark transparent to the user program</a:t>
            </a:r>
          </a:p>
          <a:p>
            <a:r>
              <a:rPr lang="en-US" sz="2000" dirty="0" smtClean="0"/>
              <a:t>Done lazily, saved to HDFS the first time it is computed</a:t>
            </a:r>
          </a:p>
          <a:p>
            <a:pPr marL="133350" indent="0">
              <a:buNone/>
            </a:pPr>
            <a:endParaRPr lang="en-US" sz="2000" dirty="0"/>
          </a:p>
          <a:p>
            <a:pPr marL="133350" indent="0">
              <a:buNone/>
            </a:pPr>
            <a:endParaRPr lang="en-US" b="1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1313793" y="3276600"/>
            <a:ext cx="1429407" cy="2819400"/>
            <a:chOff x="1313793" y="3124200"/>
            <a:chExt cx="1429407" cy="28194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555531" y="31242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857704" y="3607676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857704" y="4091152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 bwMode="auto">
            <a:xfrm>
              <a:off x="1736835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 bwMode="auto">
            <a:xfrm>
              <a:off x="2039007" y="3909848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159876" y="31242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6" idx="0"/>
            </p:cNvCxnSpPr>
            <p:nvPr/>
          </p:nvCxnSpPr>
          <p:spPr bwMode="auto">
            <a:xfrm flipH="1">
              <a:off x="2039007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Rounded Rectangle 11"/>
            <p:cNvSpPr/>
            <p:nvPr/>
          </p:nvSpPr>
          <p:spPr bwMode="auto">
            <a:xfrm>
              <a:off x="1857704" y="45746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stCxn id="7" idx="2"/>
              <a:endCxn id="12" idx="0"/>
            </p:cNvCxnSpPr>
            <p:nvPr/>
          </p:nvCxnSpPr>
          <p:spPr bwMode="auto">
            <a:xfrm>
              <a:off x="2039007" y="4393324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Rounded Rectangle 13"/>
            <p:cNvSpPr/>
            <p:nvPr/>
          </p:nvSpPr>
          <p:spPr bwMode="auto">
            <a:xfrm>
              <a:off x="1865586" y="51080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7" name="Straight Arrow Connector 16"/>
            <p:cNvCxnSpPr>
              <a:stCxn id="12" idx="2"/>
              <a:endCxn id="14" idx="0"/>
            </p:cNvCxnSpPr>
            <p:nvPr/>
          </p:nvCxnSpPr>
          <p:spPr bwMode="auto">
            <a:xfrm>
              <a:off x="2039008" y="4876800"/>
              <a:ext cx="7882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1313793" y="4579341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4" idx="3"/>
              <a:endCxn id="12" idx="1"/>
            </p:cNvCxnSpPr>
            <p:nvPr/>
          </p:nvCxnSpPr>
          <p:spPr bwMode="auto">
            <a:xfrm flipV="1">
              <a:off x="1676400" y="4725714"/>
              <a:ext cx="181304" cy="471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380593" y="4088064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  <a:endCxn id="7" idx="3"/>
            </p:cNvCxnSpPr>
            <p:nvPr/>
          </p:nvCxnSpPr>
          <p:spPr bwMode="auto">
            <a:xfrm flipH="1">
              <a:off x="2220311" y="4239150"/>
              <a:ext cx="160282" cy="308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1865505" y="5641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Straight Arrow Connector 50"/>
            <p:cNvCxnSpPr>
              <a:stCxn id="14" idx="2"/>
              <a:endCxn id="50" idx="0"/>
            </p:cNvCxnSpPr>
            <p:nvPr/>
          </p:nvCxnSpPr>
          <p:spPr bwMode="auto">
            <a:xfrm flipH="1">
              <a:off x="2046809" y="5410200"/>
              <a:ext cx="81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3124200" y="3700046"/>
            <a:ext cx="2168382" cy="719554"/>
            <a:chOff x="3124200" y="4004846"/>
            <a:chExt cx="2168382" cy="719554"/>
          </a:xfrm>
        </p:grpSpPr>
        <p:sp>
          <p:nvSpPr>
            <p:cNvPr id="32" name="Right Arrow 31"/>
            <p:cNvSpPr/>
            <p:nvPr/>
          </p:nvSpPr>
          <p:spPr bwMode="auto">
            <a:xfrm>
              <a:off x="3235182" y="4343400"/>
              <a:ext cx="2057400" cy="381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24200" y="4004846"/>
              <a:ext cx="2168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/>
                  <a:cs typeface="Calibri"/>
                </a:rPr>
                <a:t>red_rdd.checkpoint</a:t>
              </a:r>
              <a:r>
                <a:rPr lang="en-US" sz="1800" dirty="0" smtClean="0">
                  <a:latin typeface="Calibri"/>
                  <a:cs typeface="Calibri"/>
                </a:rPr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2975" y="3276600"/>
            <a:ext cx="1429407" cy="2819400"/>
            <a:chOff x="1313793" y="3124200"/>
            <a:chExt cx="1429407" cy="2819400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1555531" y="31242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1857704" y="3607676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1857704" y="4091152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0" name="Straight Arrow Connector 59"/>
            <p:cNvCxnSpPr>
              <a:stCxn id="57" idx="2"/>
              <a:endCxn id="58" idx="0"/>
            </p:cNvCxnSpPr>
            <p:nvPr/>
          </p:nvCxnSpPr>
          <p:spPr bwMode="auto">
            <a:xfrm>
              <a:off x="1736835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 bwMode="auto">
            <a:xfrm>
              <a:off x="2039007" y="3909848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Rounded Rectangle 61"/>
            <p:cNvSpPr/>
            <p:nvPr/>
          </p:nvSpPr>
          <p:spPr bwMode="auto">
            <a:xfrm>
              <a:off x="2159876" y="3124200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58" idx="0"/>
            </p:cNvCxnSpPr>
            <p:nvPr/>
          </p:nvCxnSpPr>
          <p:spPr bwMode="auto">
            <a:xfrm flipH="1">
              <a:off x="2039007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ounded Rectangle 63"/>
            <p:cNvSpPr/>
            <p:nvPr/>
          </p:nvSpPr>
          <p:spPr bwMode="auto">
            <a:xfrm>
              <a:off x="1857704" y="45746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59" idx="2"/>
              <a:endCxn id="64" idx="0"/>
            </p:cNvCxnSpPr>
            <p:nvPr/>
          </p:nvCxnSpPr>
          <p:spPr bwMode="auto">
            <a:xfrm>
              <a:off x="2039007" y="4393324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1865586" y="51080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2039008" y="4876800"/>
              <a:ext cx="7882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8" name="Rounded Rectangle 67"/>
            <p:cNvSpPr/>
            <p:nvPr/>
          </p:nvSpPr>
          <p:spPr bwMode="auto">
            <a:xfrm>
              <a:off x="1313793" y="4579341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9" name="Straight Arrow Connector 68"/>
            <p:cNvCxnSpPr>
              <a:stCxn id="68" idx="3"/>
              <a:endCxn id="64" idx="1"/>
            </p:cNvCxnSpPr>
            <p:nvPr/>
          </p:nvCxnSpPr>
          <p:spPr bwMode="auto">
            <a:xfrm flipV="1">
              <a:off x="1676400" y="4725714"/>
              <a:ext cx="181304" cy="471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" name="Rounded Rectangle 69"/>
            <p:cNvSpPr/>
            <p:nvPr/>
          </p:nvSpPr>
          <p:spPr bwMode="auto">
            <a:xfrm>
              <a:off x="2380593" y="4088064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1" name="Straight Arrow Connector 70"/>
            <p:cNvCxnSpPr>
              <a:stCxn id="70" idx="1"/>
              <a:endCxn id="59" idx="3"/>
            </p:cNvCxnSpPr>
            <p:nvPr/>
          </p:nvCxnSpPr>
          <p:spPr bwMode="auto">
            <a:xfrm flipH="1">
              <a:off x="2220311" y="4239150"/>
              <a:ext cx="160282" cy="308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Rounded Rectangle 71"/>
            <p:cNvSpPr/>
            <p:nvPr/>
          </p:nvSpPr>
          <p:spPr bwMode="auto">
            <a:xfrm>
              <a:off x="1865505" y="5641428"/>
              <a:ext cx="362607" cy="3021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Straight Arrow Connector 72"/>
            <p:cNvCxnSpPr>
              <a:stCxn id="66" idx="2"/>
              <a:endCxn id="72" idx="0"/>
            </p:cNvCxnSpPr>
            <p:nvPr/>
          </p:nvCxnSpPr>
          <p:spPr bwMode="auto">
            <a:xfrm flipH="1">
              <a:off x="2046809" y="5410200"/>
              <a:ext cx="81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/>
          <p:cNvGrpSpPr/>
          <p:nvPr/>
        </p:nvGrpSpPr>
        <p:grpSpPr>
          <a:xfrm>
            <a:off x="5978382" y="3124200"/>
            <a:ext cx="1600200" cy="2133600"/>
            <a:chOff x="5978382" y="3429000"/>
            <a:chExt cx="1600200" cy="213360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5978382" y="3429000"/>
              <a:ext cx="1600200" cy="21336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flipH="1">
              <a:off x="6816501" y="5331372"/>
              <a:ext cx="81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ounded Rectangle 75"/>
            <p:cNvSpPr/>
            <p:nvPr/>
          </p:nvSpPr>
          <p:spPr bwMode="auto">
            <a:xfrm>
              <a:off x="6211924" y="4648200"/>
              <a:ext cx="1214258" cy="6884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/>
                  <a:ea typeface="ヒラギノ角ゴ ProN W3" charset="0"/>
                  <a:cs typeface="Arial"/>
                  <a:sym typeface="Gill Sans" charset="0"/>
                </a:rPr>
                <a:t>HDFS file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endParaRPr>
            </a:p>
          </p:txBody>
        </p:sp>
        <p:pic>
          <p:nvPicPr>
            <p:cNvPr id="77" name="Picture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64" b="99645" l="0" r="99745">
                          <a14:foregroundMark x1="30357" y1="41135" x2="30357" y2="41135"/>
                          <a14:foregroundMark x1="60969" y1="25532" x2="60969" y2="25532"/>
                          <a14:foregroundMark x1="1786" y1="61348" x2="1786" y2="61348"/>
                          <a14:foregroundMark x1="1786" y1="61348" x2="1786" y2="61348"/>
                          <a14:foregroundMark x1="15561" y1="43617" x2="15561" y2="43617"/>
                          <a14:foregroundMark x1="18878" y1="36170" x2="18878" y2="36170"/>
                          <a14:foregroundMark x1="18622" y1="34397" x2="18622" y2="34397"/>
                          <a14:foregroundMark x1="19388" y1="32270" x2="19388" y2="32270"/>
                          <a14:backgroundMark x1="40306" y1="70213" x2="40306" y2="70213"/>
                          <a14:backgroundMark x1="97959" y1="24113" x2="97959" y2="24113"/>
                          <a14:backgroundMark x1="96429" y1="24468" x2="96429" y2="244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382" y="5029200"/>
              <a:ext cx="381000" cy="30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64" b="99645" l="0" r="99745">
                          <a14:foregroundMark x1="30357" y1="41135" x2="30357" y2="41135"/>
                          <a14:foregroundMark x1="60969" y1="25532" x2="60969" y2="25532"/>
                          <a14:foregroundMark x1="1786" y1="61348" x2="1786" y2="61348"/>
                          <a14:foregroundMark x1="1786" y1="61348" x2="1786" y2="61348"/>
                          <a14:foregroundMark x1="15561" y1="43617" x2="15561" y2="43617"/>
                          <a14:foregroundMark x1="18878" y1="36170" x2="18878" y2="36170"/>
                          <a14:foregroundMark x1="18622" y1="34397" x2="18622" y2="34397"/>
                          <a14:foregroundMark x1="19388" y1="32270" x2="19388" y2="32270"/>
                          <a14:backgroundMark x1="40306" y1="70213" x2="40306" y2="70213"/>
                          <a14:backgroundMark x1="97959" y1="24113" x2="97959" y2="24113"/>
                          <a14:backgroundMark x1="96429" y1="24468" x2="96429" y2="244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182" y="5029200"/>
              <a:ext cx="381000" cy="30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64" b="99645" l="0" r="99745">
                          <a14:foregroundMark x1="30357" y1="41135" x2="30357" y2="41135"/>
                          <a14:foregroundMark x1="60969" y1="25532" x2="60969" y2="25532"/>
                          <a14:foregroundMark x1="1786" y1="61348" x2="1786" y2="61348"/>
                          <a14:foregroundMark x1="1786" y1="61348" x2="1786" y2="61348"/>
                          <a14:foregroundMark x1="15561" y1="43617" x2="15561" y2="43617"/>
                          <a14:foregroundMark x1="18878" y1="36170" x2="18878" y2="36170"/>
                          <a14:foregroundMark x1="18622" y1="34397" x2="18622" y2="34397"/>
                          <a14:foregroundMark x1="19388" y1="32270" x2="19388" y2="32270"/>
                          <a14:backgroundMark x1="40306" y1="70213" x2="40306" y2="70213"/>
                          <a14:backgroundMark x1="97959" y1="24113" x2="97959" y2="24113"/>
                          <a14:backgroundMark x1="96429" y1="24468" x2="96429" y2="244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82" y="5029200"/>
              <a:ext cx="381000" cy="30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Rounded Rectangular Callout 79"/>
          <p:cNvSpPr/>
          <p:nvPr/>
        </p:nvSpPr>
        <p:spPr>
          <a:xfrm>
            <a:off x="3692382" y="5105400"/>
            <a:ext cx="2514600" cy="609600"/>
          </a:xfrm>
          <a:prstGeom prst="wedgeRoundRectCallout">
            <a:avLst>
              <a:gd name="adj1" fmla="val 59889"/>
              <a:gd name="adj2" fmla="val -52818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 smtClean="0">
                <a:solidFill>
                  <a:srgbClr val="000000"/>
                </a:solidFill>
                <a:latin typeface="Calibri"/>
                <a:cs typeface="Calibri"/>
              </a:rPr>
              <a:t>Contents of </a:t>
            </a:r>
            <a:r>
              <a:rPr lang="en-US" sz="1700" dirty="0" err="1" smtClean="0">
                <a:solidFill>
                  <a:srgbClr val="000000"/>
                </a:solidFill>
                <a:latin typeface="Calibri"/>
                <a:cs typeface="Calibri"/>
              </a:rPr>
              <a:t>red_rdd</a:t>
            </a:r>
            <a:r>
              <a:rPr lang="en-US" sz="1700" dirty="0" smtClean="0">
                <a:solidFill>
                  <a:srgbClr val="000000"/>
                </a:solidFill>
                <a:latin typeface="Calibri"/>
                <a:cs typeface="Calibri"/>
              </a:rPr>
              <a:t> saved to a HDFS file</a:t>
            </a:r>
            <a:endParaRPr lang="en-US" sz="1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7197582" y="5334000"/>
            <a:ext cx="1565418" cy="609600"/>
          </a:xfrm>
          <a:prstGeom prst="wedgeRoundRectCallout">
            <a:avLst>
              <a:gd name="adj1" fmla="val -67859"/>
              <a:gd name="adj2" fmla="val 4130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transparent </a:t>
            </a:r>
            <a:r>
              <a:rPr lang="en-US" sz="1800" dirty="0">
                <a:latin typeface="Calibri"/>
                <a:cs typeface="Calibri"/>
              </a:rPr>
              <a:t>to all child RDDs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1468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3350" indent="0"/>
            <a:r>
              <a:rPr lang="en-US" dirty="0"/>
              <a:t>Why is RDD checkpointing necessary?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dirty="0" smtClean="0"/>
              <a:t>Stateful DStream operators </a:t>
            </a:r>
            <a:r>
              <a:rPr lang="en-US" dirty="0"/>
              <a:t>c</a:t>
            </a:r>
            <a:r>
              <a:rPr lang="en-US" dirty="0" smtClean="0"/>
              <a:t>an have infinite lineages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r>
              <a:rPr lang="en-US" dirty="0" smtClean="0"/>
              <a:t>Large lineages lead to …</a:t>
            </a:r>
          </a:p>
          <a:p>
            <a:r>
              <a:rPr lang="en-US" sz="2000" dirty="0" smtClean="0"/>
              <a:t>Large closure of the RDD object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large task sizes </a:t>
            </a:r>
            <a:r>
              <a:rPr lang="en-US" sz="2000" dirty="0" smtClean="0">
                <a:sym typeface="Wingdings"/>
              </a:rPr>
              <a:t> high task launch times</a:t>
            </a:r>
          </a:p>
          <a:p>
            <a:r>
              <a:rPr lang="en-US" sz="2000" dirty="0" smtClean="0">
                <a:sym typeface="Wingdings"/>
              </a:rPr>
              <a:t>High recovery times under failure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23521" y="2133600"/>
            <a:ext cx="4353479" cy="1239260"/>
            <a:chOff x="1383934" y="4564161"/>
            <a:chExt cx="5931268" cy="1688429"/>
          </a:xfrm>
        </p:grpSpPr>
        <p:sp>
          <p:nvSpPr>
            <p:cNvPr id="5" name="Alternate Process 4"/>
            <p:cNvSpPr/>
            <p:nvPr/>
          </p:nvSpPr>
          <p:spPr bwMode="auto">
            <a:xfrm>
              <a:off x="5745958" y="5817519"/>
              <a:ext cx="382192" cy="353226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6" name="Alternate Process 5"/>
            <p:cNvSpPr/>
            <p:nvPr/>
          </p:nvSpPr>
          <p:spPr bwMode="auto">
            <a:xfrm>
              <a:off x="4619031" y="5813550"/>
              <a:ext cx="382192" cy="352433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7" name="Alternate Process 6"/>
            <p:cNvSpPr/>
            <p:nvPr/>
          </p:nvSpPr>
          <p:spPr bwMode="auto">
            <a:xfrm>
              <a:off x="3492105" y="5813550"/>
              <a:ext cx="382192" cy="352433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8" name="Alternate Process 7"/>
            <p:cNvSpPr/>
            <p:nvPr/>
          </p:nvSpPr>
          <p:spPr bwMode="auto">
            <a:xfrm>
              <a:off x="2365178" y="5813550"/>
              <a:ext cx="382192" cy="352433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9" name="TextBox 35"/>
            <p:cNvSpPr txBox="1">
              <a:spLocks noChangeArrowheads="1"/>
            </p:cNvSpPr>
            <p:nvPr/>
          </p:nvSpPr>
          <p:spPr bwMode="auto">
            <a:xfrm>
              <a:off x="1383934" y="4952831"/>
              <a:ext cx="759910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600" dirty="0" smtClean="0">
                  <a:latin typeface="Calibri" charset="0"/>
                  <a:cs typeface="Calibri" charset="0"/>
                </a:rPr>
                <a:t>data</a:t>
              </a:r>
              <a:endParaRPr lang="en-US" sz="1600" dirty="0">
                <a:latin typeface="Calibri" charset="0"/>
                <a:cs typeface="Calibri" charset="0"/>
              </a:endParaRPr>
            </a:p>
          </p:txBody>
        </p:sp>
        <p:sp>
          <p:nvSpPr>
            <p:cNvPr id="10" name="Alternate Process 9"/>
            <p:cNvSpPr/>
            <p:nvPr/>
          </p:nvSpPr>
          <p:spPr bwMode="auto">
            <a:xfrm>
              <a:off x="2358035" y="4980094"/>
              <a:ext cx="382192" cy="353227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1" name="TextBox 37"/>
            <p:cNvSpPr txBox="1">
              <a:spLocks noChangeArrowheads="1"/>
            </p:cNvSpPr>
            <p:nvPr/>
          </p:nvSpPr>
          <p:spPr bwMode="auto">
            <a:xfrm>
              <a:off x="2290292" y="4564161"/>
              <a:ext cx="517619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Calibri" charset="0"/>
                  <a:cs typeface="Calibri" charset="0"/>
                </a:rPr>
                <a:t>t-1</a:t>
              </a:r>
            </a:p>
          </p:txBody>
        </p:sp>
        <p:sp>
          <p:nvSpPr>
            <p:cNvPr id="12" name="Alternate Process 11"/>
            <p:cNvSpPr/>
            <p:nvPr/>
          </p:nvSpPr>
          <p:spPr bwMode="auto">
            <a:xfrm>
              <a:off x="3484960" y="4980095"/>
              <a:ext cx="382192" cy="353227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417116" y="4572211"/>
              <a:ext cx="517619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t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611888" y="4980095"/>
              <a:ext cx="381596" cy="353227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543937" y="4572211"/>
              <a:ext cx="517619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t+1</a:t>
              </a:r>
            </a:p>
          </p:txBody>
        </p:sp>
        <p:sp>
          <p:nvSpPr>
            <p:cNvPr id="16" name="Alternate Process 15"/>
            <p:cNvSpPr/>
            <p:nvPr/>
          </p:nvSpPr>
          <p:spPr bwMode="auto">
            <a:xfrm>
              <a:off x="5738814" y="4980095"/>
              <a:ext cx="381596" cy="353227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670761" y="4564162"/>
              <a:ext cx="517619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t+2</a:t>
              </a:r>
            </a:p>
          </p:txBody>
        </p:sp>
        <p:sp>
          <p:nvSpPr>
            <p:cNvPr id="18" name="Alternate Process 17"/>
            <p:cNvSpPr/>
            <p:nvPr/>
          </p:nvSpPr>
          <p:spPr bwMode="auto">
            <a:xfrm>
              <a:off x="6865146" y="4980890"/>
              <a:ext cx="382192" cy="353226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9" name="TextBox 47"/>
            <p:cNvSpPr txBox="1">
              <a:spLocks noChangeArrowheads="1"/>
            </p:cNvSpPr>
            <p:nvPr/>
          </p:nvSpPr>
          <p:spPr bwMode="auto">
            <a:xfrm>
              <a:off x="6797583" y="4564163"/>
              <a:ext cx="517619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t+3</a:t>
              </a:r>
            </a:p>
          </p:txBody>
        </p:sp>
        <p:sp>
          <p:nvSpPr>
            <p:cNvPr id="20" name="Alternate Process 19"/>
            <p:cNvSpPr/>
            <p:nvPr/>
          </p:nvSpPr>
          <p:spPr bwMode="auto">
            <a:xfrm>
              <a:off x="6865145" y="5831015"/>
              <a:ext cx="382192" cy="352433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Calibri"/>
                <a:cs typeface="Calibri"/>
              </a:endParaRPr>
            </a:p>
          </p:txBody>
        </p:sp>
        <p:cxnSp>
          <p:nvCxnSpPr>
            <p:cNvPr id="21" name="Straight Arrow Connector 20"/>
            <p:cNvCxnSpPr>
              <a:stCxn id="18" idx="2"/>
              <a:endCxn id="20" idx="0"/>
            </p:cNvCxnSpPr>
            <p:nvPr/>
          </p:nvCxnSpPr>
          <p:spPr bwMode="auto">
            <a:xfrm>
              <a:off x="7056241" y="5334117"/>
              <a:ext cx="0" cy="4968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5" idx="0"/>
            </p:cNvCxnSpPr>
            <p:nvPr/>
          </p:nvCxnSpPr>
          <p:spPr bwMode="auto">
            <a:xfrm>
              <a:off x="5929612" y="5333323"/>
              <a:ext cx="7442" cy="4841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8" idx="0"/>
            </p:cNvCxnSpPr>
            <p:nvPr/>
          </p:nvCxnSpPr>
          <p:spPr bwMode="auto">
            <a:xfrm>
              <a:off x="2549130" y="5333323"/>
              <a:ext cx="7143" cy="480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2"/>
              <a:endCxn id="7" idx="0"/>
            </p:cNvCxnSpPr>
            <p:nvPr/>
          </p:nvCxnSpPr>
          <p:spPr bwMode="auto">
            <a:xfrm>
              <a:off x="3676056" y="5333323"/>
              <a:ext cx="7145" cy="480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2"/>
              <a:endCxn id="6" idx="0"/>
            </p:cNvCxnSpPr>
            <p:nvPr/>
          </p:nvCxnSpPr>
          <p:spPr bwMode="auto">
            <a:xfrm>
              <a:off x="4802685" y="5333323"/>
              <a:ext cx="7442" cy="480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5"/>
            <p:cNvSpPr txBox="1">
              <a:spLocks noChangeArrowheads="1"/>
            </p:cNvSpPr>
            <p:nvPr/>
          </p:nvSpPr>
          <p:spPr bwMode="auto">
            <a:xfrm>
              <a:off x="1383934" y="5791327"/>
              <a:ext cx="932989" cy="46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600" dirty="0" smtClean="0">
                  <a:latin typeface="Calibri" charset="0"/>
                  <a:cs typeface="Calibri" charset="0"/>
                </a:rPr>
                <a:t>states</a:t>
              </a:r>
              <a:endParaRPr lang="en-US" sz="1600" dirty="0">
                <a:latin typeface="Calibri" charset="0"/>
                <a:cs typeface="Calibri" charset="0"/>
              </a:endParaRPr>
            </a:p>
          </p:txBody>
        </p:sp>
        <p:cxnSp>
          <p:nvCxnSpPr>
            <p:cNvPr id="27" name="Straight Arrow Connector 26"/>
            <p:cNvCxnSpPr>
              <a:stCxn id="8" idx="3"/>
              <a:endCxn id="7" idx="1"/>
            </p:cNvCxnSpPr>
            <p:nvPr/>
          </p:nvCxnSpPr>
          <p:spPr bwMode="auto">
            <a:xfrm>
              <a:off x="2747368" y="5989771"/>
              <a:ext cx="74473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3"/>
              <a:endCxn id="6" idx="1"/>
            </p:cNvCxnSpPr>
            <p:nvPr/>
          </p:nvCxnSpPr>
          <p:spPr bwMode="auto">
            <a:xfrm>
              <a:off x="3874295" y="5989771"/>
              <a:ext cx="74473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  <a:endCxn id="5" idx="1"/>
            </p:cNvCxnSpPr>
            <p:nvPr/>
          </p:nvCxnSpPr>
          <p:spPr bwMode="auto">
            <a:xfrm>
              <a:off x="5001221" y="5989663"/>
              <a:ext cx="744736" cy="436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20" idx="1"/>
            </p:cNvCxnSpPr>
            <p:nvPr/>
          </p:nvCxnSpPr>
          <p:spPr bwMode="auto">
            <a:xfrm>
              <a:off x="6128147" y="5994004"/>
              <a:ext cx="736997" cy="1309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229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3350" indent="0"/>
            <a:r>
              <a:rPr lang="en-US" dirty="0"/>
              <a:t>Why is RDD checkpointing necessary?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dirty="0" smtClean="0"/>
              <a:t>Stateful DStream operators </a:t>
            </a:r>
            <a:r>
              <a:rPr lang="en-US" dirty="0"/>
              <a:t>c</a:t>
            </a:r>
            <a:r>
              <a:rPr lang="en-US" dirty="0" smtClean="0"/>
              <a:t>an have infinite lineages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r>
              <a:rPr lang="en-US" dirty="0" smtClean="0"/>
              <a:t>Periodic RDD checkpointing solves this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r>
              <a:rPr lang="en-US" dirty="0" smtClean="0"/>
              <a:t>Useful for iterative Spark programs as well</a:t>
            </a:r>
          </a:p>
        </p:txBody>
      </p:sp>
      <p:sp>
        <p:nvSpPr>
          <p:cNvPr id="44" name="Alternate Process 43"/>
          <p:cNvSpPr/>
          <p:nvPr/>
        </p:nvSpPr>
        <p:spPr bwMode="auto">
          <a:xfrm>
            <a:off x="5325194" y="3050903"/>
            <a:ext cx="280524" cy="259258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45" name="Alternate Process 44"/>
          <p:cNvSpPr/>
          <p:nvPr/>
        </p:nvSpPr>
        <p:spPr bwMode="auto">
          <a:xfrm>
            <a:off x="4498043" y="3047990"/>
            <a:ext cx="280524" cy="258676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46" name="Alternate Process 45"/>
          <p:cNvSpPr/>
          <p:nvPr/>
        </p:nvSpPr>
        <p:spPr bwMode="auto">
          <a:xfrm>
            <a:off x="3670893" y="3047990"/>
            <a:ext cx="280524" cy="258676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47" name="Alternate Process 46"/>
          <p:cNvSpPr/>
          <p:nvPr/>
        </p:nvSpPr>
        <p:spPr bwMode="auto">
          <a:xfrm>
            <a:off x="2843742" y="3047990"/>
            <a:ext cx="280524" cy="258676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2123521" y="2416246"/>
            <a:ext cx="5577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600" dirty="0" smtClean="0">
                <a:latin typeface="Calibri" charset="0"/>
                <a:cs typeface="Calibri" charset="0"/>
              </a:rPr>
              <a:t>data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sp>
        <p:nvSpPr>
          <p:cNvPr id="49" name="Alternate Process 48"/>
          <p:cNvSpPr/>
          <p:nvPr/>
        </p:nvSpPr>
        <p:spPr bwMode="auto">
          <a:xfrm>
            <a:off x="2838499" y="2436256"/>
            <a:ext cx="280524" cy="259259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50" name="TextBox 37"/>
          <p:cNvSpPr txBox="1">
            <a:spLocks noChangeArrowheads="1"/>
          </p:cNvSpPr>
          <p:nvPr/>
        </p:nvSpPr>
        <p:spPr bwMode="auto">
          <a:xfrm>
            <a:off x="2788777" y="2130974"/>
            <a:ext cx="379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 dirty="0">
                <a:latin typeface="Calibri" charset="0"/>
                <a:cs typeface="Calibri" charset="0"/>
              </a:rPr>
              <a:t>t-1</a:t>
            </a:r>
          </a:p>
        </p:txBody>
      </p:sp>
      <p:sp>
        <p:nvSpPr>
          <p:cNvPr id="51" name="Alternate Process 50"/>
          <p:cNvSpPr/>
          <p:nvPr/>
        </p:nvSpPr>
        <p:spPr bwMode="auto">
          <a:xfrm>
            <a:off x="3665649" y="2436257"/>
            <a:ext cx="280524" cy="259259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52" name="TextBox 39"/>
          <p:cNvSpPr txBox="1">
            <a:spLocks noChangeArrowheads="1"/>
          </p:cNvSpPr>
          <p:nvPr/>
        </p:nvSpPr>
        <p:spPr bwMode="auto">
          <a:xfrm>
            <a:off x="3615852" y="2136882"/>
            <a:ext cx="379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t</a:t>
            </a:r>
          </a:p>
        </p:txBody>
      </p:sp>
      <p:sp>
        <p:nvSpPr>
          <p:cNvPr id="53" name="Alternate Process 52"/>
          <p:cNvSpPr/>
          <p:nvPr/>
        </p:nvSpPr>
        <p:spPr bwMode="auto">
          <a:xfrm>
            <a:off x="4492800" y="2436257"/>
            <a:ext cx="280087" cy="259259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4442925" y="2136882"/>
            <a:ext cx="379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t+1</a:t>
            </a:r>
          </a:p>
        </p:txBody>
      </p:sp>
      <p:sp>
        <p:nvSpPr>
          <p:cNvPr id="55" name="Alternate Process 54"/>
          <p:cNvSpPr/>
          <p:nvPr/>
        </p:nvSpPr>
        <p:spPr bwMode="auto">
          <a:xfrm>
            <a:off x="5319950" y="2436257"/>
            <a:ext cx="280087" cy="259259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56" name="TextBox 43"/>
          <p:cNvSpPr txBox="1">
            <a:spLocks noChangeArrowheads="1"/>
          </p:cNvSpPr>
          <p:nvPr/>
        </p:nvSpPr>
        <p:spPr bwMode="auto">
          <a:xfrm>
            <a:off x="5270000" y="2130975"/>
            <a:ext cx="379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t+2</a:t>
            </a:r>
          </a:p>
        </p:txBody>
      </p:sp>
      <p:sp>
        <p:nvSpPr>
          <p:cNvPr id="57" name="Alternate Process 56"/>
          <p:cNvSpPr/>
          <p:nvPr/>
        </p:nvSpPr>
        <p:spPr bwMode="auto">
          <a:xfrm>
            <a:off x="6146664" y="2436842"/>
            <a:ext cx="280524" cy="259258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sp>
        <p:nvSpPr>
          <p:cNvPr id="58" name="TextBox 47"/>
          <p:cNvSpPr txBox="1">
            <a:spLocks noChangeArrowheads="1"/>
          </p:cNvSpPr>
          <p:nvPr/>
        </p:nvSpPr>
        <p:spPr bwMode="auto">
          <a:xfrm>
            <a:off x="6097074" y="2130975"/>
            <a:ext cx="379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t+3</a:t>
            </a:r>
          </a:p>
        </p:txBody>
      </p:sp>
      <p:sp>
        <p:nvSpPr>
          <p:cNvPr id="59" name="Alternate Process 58"/>
          <p:cNvSpPr/>
          <p:nvPr/>
        </p:nvSpPr>
        <p:spPr bwMode="auto">
          <a:xfrm>
            <a:off x="6146664" y="3060810"/>
            <a:ext cx="280524" cy="258676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latin typeface="Calibri"/>
              <a:cs typeface="Calibri"/>
            </a:endParaRPr>
          </a:p>
        </p:txBody>
      </p:sp>
      <p:cxnSp>
        <p:nvCxnSpPr>
          <p:cNvPr id="60" name="Straight Arrow Connector 59"/>
          <p:cNvCxnSpPr>
            <a:stCxn id="57" idx="2"/>
            <a:endCxn id="59" idx="0"/>
          </p:cNvCxnSpPr>
          <p:nvPr/>
        </p:nvCxnSpPr>
        <p:spPr bwMode="auto">
          <a:xfrm>
            <a:off x="6286926" y="2696100"/>
            <a:ext cx="0" cy="3647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2"/>
            <a:endCxn id="44" idx="0"/>
          </p:cNvCxnSpPr>
          <p:nvPr/>
        </p:nvCxnSpPr>
        <p:spPr bwMode="auto">
          <a:xfrm>
            <a:off x="5459994" y="2695518"/>
            <a:ext cx="5462" cy="3553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47" idx="0"/>
          </p:cNvCxnSpPr>
          <p:nvPr/>
        </p:nvCxnSpPr>
        <p:spPr bwMode="auto">
          <a:xfrm>
            <a:off x="2978761" y="2695518"/>
            <a:ext cx="5243" cy="3524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2"/>
            <a:endCxn id="46" idx="0"/>
          </p:cNvCxnSpPr>
          <p:nvPr/>
        </p:nvCxnSpPr>
        <p:spPr bwMode="auto">
          <a:xfrm>
            <a:off x="3805911" y="2695518"/>
            <a:ext cx="5244" cy="3524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2"/>
            <a:endCxn id="45" idx="0"/>
          </p:cNvCxnSpPr>
          <p:nvPr/>
        </p:nvCxnSpPr>
        <p:spPr bwMode="auto">
          <a:xfrm>
            <a:off x="4632843" y="2695516"/>
            <a:ext cx="5462" cy="3524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35"/>
          <p:cNvSpPr txBox="1">
            <a:spLocks noChangeArrowheads="1"/>
          </p:cNvSpPr>
          <p:nvPr/>
        </p:nvSpPr>
        <p:spPr bwMode="auto">
          <a:xfrm>
            <a:off x="2123521" y="3031674"/>
            <a:ext cx="6848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600" dirty="0" smtClean="0">
                <a:latin typeface="Calibri" charset="0"/>
                <a:cs typeface="Calibri" charset="0"/>
              </a:rPr>
              <a:t>states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3124200" y="3177326"/>
            <a:ext cx="546627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3962400" y="3177306"/>
            <a:ext cx="546627" cy="320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780351" y="3306666"/>
            <a:ext cx="2858449" cy="655734"/>
            <a:chOff x="3620245" y="3918894"/>
            <a:chExt cx="2858449" cy="655734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3620245" y="4188372"/>
              <a:ext cx="382694" cy="383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/>
                  <a:ea typeface="ヒラギノ角ゴ ProN W3" charset="0"/>
                  <a:cs typeface="Arial"/>
                  <a:sym typeface="Gill Sans" charset="0"/>
                </a:rPr>
                <a:t>HDFS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6096000" y="4191000"/>
              <a:ext cx="382694" cy="383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/>
                  <a:ea typeface="ヒラギノ角ゴ ProN W3" charset="0"/>
                  <a:cs typeface="Arial"/>
                  <a:sym typeface="Gill Sans" charset="0"/>
                </a:rPr>
                <a:t>HDFS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endParaRPr>
            </a:p>
          </p:txBody>
        </p:sp>
        <p:cxnSp>
          <p:nvCxnSpPr>
            <p:cNvPr id="71" name="Straight Arrow Connector 70"/>
            <p:cNvCxnSpPr>
              <a:stCxn id="46" idx="2"/>
              <a:endCxn id="69" idx="0"/>
            </p:cNvCxnSpPr>
            <p:nvPr/>
          </p:nvCxnSpPr>
          <p:spPr bwMode="auto">
            <a:xfrm>
              <a:off x="3811155" y="3918894"/>
              <a:ext cx="437" cy="2694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9" idx="2"/>
              <a:endCxn id="70" idx="0"/>
            </p:cNvCxnSpPr>
            <p:nvPr/>
          </p:nvCxnSpPr>
          <p:spPr bwMode="auto">
            <a:xfrm>
              <a:off x="6286926" y="3931714"/>
              <a:ext cx="421" cy="2592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 bwMode="auto">
          <a:xfrm>
            <a:off x="5610631" y="3189726"/>
            <a:ext cx="546627" cy="320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6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Checkpointing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Periodicity of checkpoint determines a tradeoff</a:t>
            </a:r>
          </a:p>
          <a:p>
            <a:pPr lvl="1"/>
            <a:r>
              <a:rPr lang="en-US" dirty="0" smtClean="0"/>
              <a:t>Checkpoint too frequent: HDFS writing will slow things down</a:t>
            </a:r>
          </a:p>
          <a:p>
            <a:pPr lvl="1"/>
            <a:r>
              <a:rPr lang="en-US" dirty="0" smtClean="0"/>
              <a:t>Checkpoint too infrequent: Task launch times may increase</a:t>
            </a:r>
          </a:p>
          <a:p>
            <a:pPr lvl="1"/>
            <a:r>
              <a:rPr lang="en-US" dirty="0" smtClean="0"/>
              <a:t>Default setting checkpoints at most once in 10 seconds</a:t>
            </a:r>
          </a:p>
          <a:p>
            <a:pPr lvl="1"/>
            <a:r>
              <a:rPr lang="en-US" dirty="0" smtClean="0"/>
              <a:t>Try to checkpoint once in about 10 batches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93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/>
              <a:t>Run a streaming computation as a </a:t>
            </a:r>
            <a:r>
              <a:rPr lang="en-US" b="1" dirty="0"/>
              <a:t>series of very small, deterministic batch jobs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12039" indent="-120015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480060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72084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864108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056132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248156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440180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632204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DD8CE11-607D-8248-BFF5-660A85B7672B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657225" y="2895600"/>
            <a:ext cx="48291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Batch sizes as low as ½ second, latency ~ 1 second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Potential for combining batch processing and streaming processing in the same system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5575697" y="2755900"/>
            <a:ext cx="1557338" cy="280494"/>
            <a:chOff x="3510080" y="4511951"/>
            <a:chExt cx="1875743" cy="322227"/>
          </a:xfrm>
        </p:grpSpPr>
        <p:sp>
          <p:nvSpPr>
            <p:cNvPr id="32" name="Right Arrow 31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258050" y="4435475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58050" y="2505869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7718822" y="3513139"/>
            <a:ext cx="330399" cy="671652"/>
            <a:chOff x="4377769" y="4618254"/>
            <a:chExt cx="398080" cy="771144"/>
          </a:xfrm>
        </p:grpSpPr>
        <p:sp>
          <p:nvSpPr>
            <p:cNvPr id="39" name="Rectangle 38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5740896" y="2997994"/>
            <a:ext cx="883444" cy="1049450"/>
            <a:chOff x="1823089" y="4029165"/>
            <a:chExt cx="1064230" cy="1161739"/>
          </a:xfrm>
        </p:grpSpPr>
        <p:cxnSp>
          <p:nvCxnSpPr>
            <p:cNvPr id="43" name="Straight Arrow Connector 42"/>
            <p:cNvCxnSpPr>
              <a:stCxn id="46" idx="2"/>
              <a:endCxn id="34" idx="2"/>
            </p:cNvCxnSpPr>
            <p:nvPr/>
          </p:nvCxnSpPr>
          <p:spPr>
            <a:xfrm flipH="1" flipV="1">
              <a:off x="1823089" y="4031968"/>
              <a:ext cx="830086" cy="1158935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2"/>
              <a:endCxn id="33" idx="2"/>
            </p:cNvCxnSpPr>
            <p:nvPr/>
          </p:nvCxnSpPr>
          <p:spPr>
            <a:xfrm flipH="1" flipV="1">
              <a:off x="2355921" y="4029165"/>
              <a:ext cx="297254" cy="1161739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6" idx="2"/>
              <a:endCxn id="35" idx="2"/>
            </p:cNvCxnSpPr>
            <p:nvPr/>
          </p:nvCxnSpPr>
          <p:spPr>
            <a:xfrm flipV="1">
              <a:off x="2653175" y="4031968"/>
              <a:ext cx="234144" cy="1158935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459016" y="36020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batches of X seconds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3525" y="24003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 data stream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572125" y="4715668"/>
            <a:ext cx="1571625" cy="756061"/>
            <a:chOff x="15712706" y="10151158"/>
            <a:chExt cx="4191000" cy="1724814"/>
          </a:xfrm>
        </p:grpSpPr>
        <p:grpSp>
          <p:nvGrpSpPr>
            <p:cNvPr id="49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51" name="Right Arrow 50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>
                <a:lin ang="5400000" scaled="0"/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alibri"/>
                  <a:cs typeface="Calibri"/>
                </a:rPr>
                <a:t>processed results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3400" y="3733800"/>
            <a:ext cx="29718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DStream Abstraction</a:t>
            </a:r>
          </a:p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Persistence / Caching</a:t>
            </a:r>
          </a:p>
          <a:p>
            <a:r>
              <a:rPr lang="en-US" dirty="0" smtClean="0"/>
              <a:t>RDD Checkpointing</a:t>
            </a:r>
          </a:p>
          <a:p>
            <a:r>
              <a:rPr lang="en-US" dirty="0" smtClean="0"/>
              <a:t>Performance Tuning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44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2000" dirty="0" smtClean="0"/>
          </a:p>
          <a:p>
            <a:pPr marL="133350" indent="0" algn="ctr">
              <a:buNone/>
            </a:pPr>
            <a:r>
              <a:rPr lang="en-US" sz="3600" b="1" dirty="0" smtClean="0"/>
              <a:t>Step 1</a:t>
            </a:r>
          </a:p>
          <a:p>
            <a:pPr marL="133350" indent="0" algn="ctr">
              <a:buNone/>
            </a:pPr>
            <a:r>
              <a:rPr lang="en-US" sz="2800" dirty="0" smtClean="0"/>
              <a:t>Achieve a stable configuration that can sustain the streaming workload</a:t>
            </a:r>
            <a:endParaRPr lang="en-US" sz="2800" dirty="0"/>
          </a:p>
          <a:p>
            <a:pPr marL="133350" indent="0" algn="ctr">
              <a:buNone/>
            </a:pPr>
            <a:endParaRPr lang="en-US" sz="3600" dirty="0" smtClean="0"/>
          </a:p>
          <a:p>
            <a:pPr marL="133350" indent="0" algn="ctr">
              <a:buNone/>
            </a:pPr>
            <a:r>
              <a:rPr lang="en-US" sz="3600" b="1" dirty="0" smtClean="0"/>
              <a:t>Step 2</a:t>
            </a:r>
          </a:p>
          <a:p>
            <a:pPr marL="133350" lvl="0" indent="0" algn="ctr">
              <a:buNone/>
            </a:pPr>
            <a:r>
              <a:rPr lang="en-US" sz="2800" dirty="0" smtClean="0"/>
              <a:t>Optimize for lower latency</a:t>
            </a:r>
            <a:endParaRPr lang="en-US" sz="2800" dirty="0"/>
          </a:p>
          <a:p>
            <a:pPr marL="133350" indent="0" algn="ctr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2087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Achieving Stable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800" b="1" dirty="0" smtClean="0"/>
              <a:t>How to identify whether a configuration is stable?</a:t>
            </a:r>
          </a:p>
          <a:p>
            <a:endParaRPr lang="en-US" dirty="0"/>
          </a:p>
          <a:p>
            <a:r>
              <a:rPr lang="en-US" dirty="0" smtClean="0"/>
              <a:t>Look for the following messages in the log</a:t>
            </a:r>
          </a:p>
          <a:p>
            <a:pPr marL="13335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133350" indent="0" algn="ctr">
              <a:buNone/>
            </a:pPr>
            <a:r>
              <a:rPr lang="en-US" sz="2000" b="1" dirty="0" smtClean="0">
                <a:latin typeface="Consolas"/>
                <a:cs typeface="Consolas"/>
              </a:rPr>
              <a:t>Total </a:t>
            </a:r>
            <a:r>
              <a:rPr lang="en-US" sz="2000" b="1" dirty="0">
                <a:latin typeface="Consolas"/>
                <a:cs typeface="Consolas"/>
              </a:rPr>
              <a:t>delay:</a:t>
            </a:r>
            <a:r>
              <a:rPr lang="en-US" sz="2000" dirty="0">
                <a:latin typeface="Consolas"/>
                <a:cs typeface="Consolas"/>
              </a:rPr>
              <a:t> 0.01500 s for job 12 of </a:t>
            </a:r>
            <a:r>
              <a:rPr lang="en-US" sz="2000" dirty="0" smtClean="0">
                <a:latin typeface="Consolas"/>
                <a:cs typeface="Consolas"/>
              </a:rPr>
              <a:t>time 1371512674000 …</a:t>
            </a:r>
            <a:endParaRPr lang="en-US" sz="2000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If the total delay is continuously increasing, then unstable as the system is unable to process data as fast as its receiving!</a:t>
            </a:r>
          </a:p>
          <a:p>
            <a:endParaRPr lang="en-US" dirty="0" smtClean="0"/>
          </a:p>
          <a:p>
            <a:r>
              <a:rPr lang="en-US" dirty="0" smtClean="0"/>
              <a:t>If the total delay stays roughly constant and around 2x the configured batch duration, then stable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04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Achieving Stable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800" b="1" dirty="0" smtClean="0"/>
              <a:t>How to figure out a good stable configuration?</a:t>
            </a:r>
          </a:p>
          <a:p>
            <a:endParaRPr lang="en-US" dirty="0"/>
          </a:p>
          <a:p>
            <a:r>
              <a:rPr lang="en-US" dirty="0" smtClean="0"/>
              <a:t>Start with a low data rate, small number of nodes, reasonably large batch duration (5 – 10 seconds)</a:t>
            </a:r>
          </a:p>
          <a:p>
            <a:endParaRPr lang="en-US" dirty="0"/>
          </a:p>
          <a:p>
            <a:r>
              <a:rPr lang="en-US" dirty="0" smtClean="0"/>
              <a:t>Increase the data rate, number of nodes, etc.</a:t>
            </a:r>
          </a:p>
          <a:p>
            <a:endParaRPr lang="en-US" dirty="0"/>
          </a:p>
          <a:p>
            <a:r>
              <a:rPr lang="en-US" dirty="0" smtClean="0"/>
              <a:t>Find the bottleneck in the job processing </a:t>
            </a:r>
          </a:p>
          <a:p>
            <a:pPr lvl="1"/>
            <a:r>
              <a:rPr lang="en-US" dirty="0" smtClean="0"/>
              <a:t>Jobs are divided into stages </a:t>
            </a:r>
          </a:p>
          <a:p>
            <a:pPr lvl="1"/>
            <a:r>
              <a:rPr lang="en-US" dirty="0" smtClean="0"/>
              <a:t>Find which stage is taking the most amount of time</a:t>
            </a:r>
          </a:p>
          <a:p>
            <a:pPr marL="32004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Achieving Stable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800" b="1" dirty="0"/>
              <a:t>How to figure out a good stable configuration?</a:t>
            </a:r>
          </a:p>
          <a:p>
            <a:pPr marL="133350" indent="0">
              <a:buNone/>
            </a:pPr>
            <a:endParaRPr lang="en-US" dirty="0"/>
          </a:p>
          <a:p>
            <a:r>
              <a:rPr lang="en-US" dirty="0" smtClean="0"/>
              <a:t>If the first map stage on raw data is taking most time, then try …</a:t>
            </a:r>
          </a:p>
          <a:p>
            <a:pPr lvl="1"/>
            <a:r>
              <a:rPr lang="en-US" dirty="0" smtClean="0"/>
              <a:t>Enabling delayed scheduling by setting property </a:t>
            </a:r>
            <a:r>
              <a:rPr lang="en-US" sz="1800" dirty="0" err="1" smtClean="0">
                <a:latin typeface="Courier New"/>
                <a:cs typeface="Courier New"/>
              </a:rPr>
              <a:t>spark.locality.wait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Splitting your data source into multiple sub streams</a:t>
            </a:r>
          </a:p>
          <a:p>
            <a:pPr lvl="1"/>
            <a:r>
              <a:rPr lang="en-US" dirty="0" smtClean="0"/>
              <a:t>Repartitioning the raw data into many partitions as first step</a:t>
            </a:r>
          </a:p>
          <a:p>
            <a:pPr lvl="1"/>
            <a:endParaRPr lang="en-US" dirty="0"/>
          </a:p>
          <a:p>
            <a:r>
              <a:rPr lang="en-US" dirty="0" smtClean="0"/>
              <a:t>If any of the subsequent stages are taking a lot of time, try…</a:t>
            </a:r>
          </a:p>
          <a:p>
            <a:pPr lvl="1"/>
            <a:r>
              <a:rPr lang="en-US" dirty="0" smtClean="0"/>
              <a:t>Try increasing the level of parallelism (i.e., increase number of reducers)</a:t>
            </a:r>
          </a:p>
          <a:p>
            <a:pPr lvl="1"/>
            <a:r>
              <a:rPr lang="en-US" dirty="0" smtClean="0"/>
              <a:t>Add more processors to the system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59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3550"/>
            <a:ext cx="8305800" cy="793750"/>
          </a:xfrm>
        </p:spPr>
        <p:txBody>
          <a:bodyPr/>
          <a:lstStyle/>
          <a:p>
            <a:pPr marL="133350" lvl="0" indent="0"/>
            <a:r>
              <a:rPr lang="en-US" dirty="0" smtClean="0"/>
              <a:t>Step 2: </a:t>
            </a:r>
            <a:r>
              <a:rPr lang="en-US" dirty="0"/>
              <a:t>Optimize for </a:t>
            </a:r>
            <a:r>
              <a:rPr lang="en-US" dirty="0" smtClean="0"/>
              <a:t>Lower Latency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Reduce batch size and find a stable configuration again</a:t>
            </a:r>
          </a:p>
          <a:p>
            <a:pPr lvl="1"/>
            <a:r>
              <a:rPr lang="en-US" dirty="0" smtClean="0"/>
              <a:t>Increase levels of parallelism, etc.</a:t>
            </a:r>
          </a:p>
          <a:p>
            <a:endParaRPr lang="en-US" b="1" dirty="0"/>
          </a:p>
          <a:p>
            <a:r>
              <a:rPr lang="en-US" dirty="0" smtClean="0"/>
              <a:t>Optimize serialization overheads</a:t>
            </a:r>
          </a:p>
          <a:p>
            <a:pPr lvl="1"/>
            <a:r>
              <a:rPr lang="en-US" dirty="0" smtClean="0"/>
              <a:t>Consider using </a:t>
            </a:r>
            <a:r>
              <a:rPr lang="en-US" dirty="0" err="1" smtClean="0"/>
              <a:t>Kryo</a:t>
            </a:r>
            <a:r>
              <a:rPr lang="en-US" dirty="0" smtClean="0"/>
              <a:t> serialization instead of the default Java serialization for both data and tasks</a:t>
            </a:r>
          </a:p>
          <a:p>
            <a:pPr lvl="1"/>
            <a:r>
              <a:rPr lang="en-US" dirty="0" smtClean="0"/>
              <a:t>For data, set property </a:t>
            </a:r>
            <a:r>
              <a:rPr lang="en-US" sz="1800" dirty="0" err="1" smtClean="0">
                <a:latin typeface="Courier New"/>
                <a:cs typeface="Courier New"/>
              </a:rPr>
              <a:t>spark.serializer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sz="1800" dirty="0" err="1" smtClean="0">
                <a:latin typeface="Courier New"/>
                <a:cs typeface="Courier New"/>
              </a:rPr>
              <a:t>spark.KryoSerializer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For tasks, set </a:t>
            </a:r>
            <a:r>
              <a:rPr lang="en-US" sz="1800" dirty="0" err="1" smtClean="0">
                <a:latin typeface="Courier New"/>
                <a:cs typeface="Courier New"/>
              </a:rPr>
              <a:t>spark.closure.serializer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sz="1800" dirty="0" err="1" smtClean="0">
                <a:latin typeface="Courier New"/>
                <a:cs typeface="Courier New"/>
              </a:rPr>
              <a:t>spark.KryoSerializer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endParaRPr lang="en-US" sz="1800" dirty="0">
              <a:latin typeface="Andale Mono"/>
              <a:cs typeface="Andale Mono"/>
            </a:endParaRPr>
          </a:p>
          <a:p>
            <a:r>
              <a:rPr lang="en-US" dirty="0" smtClean="0"/>
              <a:t>Use Spark stand-alone mode rather than </a:t>
            </a:r>
            <a:r>
              <a:rPr lang="en-US" dirty="0" err="1" smtClean="0"/>
              <a:t>Mesos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992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Optimize for Lower Latency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25374" lvl="1">
              <a:buFont typeface="Wingdings" charset="0"/>
              <a:buChar char="§"/>
            </a:pPr>
            <a:r>
              <a:rPr lang="en-US" sz="2400" dirty="0" smtClean="0"/>
              <a:t>Using </a:t>
            </a:r>
            <a:r>
              <a:rPr lang="en-US" sz="2400" dirty="0"/>
              <a:t>c</a:t>
            </a:r>
            <a:r>
              <a:rPr lang="en-US" sz="2400" dirty="0" smtClean="0"/>
              <a:t>oncurrent </a:t>
            </a:r>
            <a:r>
              <a:rPr lang="en-US" sz="2400" dirty="0"/>
              <a:t>m</a:t>
            </a:r>
            <a:r>
              <a:rPr lang="en-US" sz="2400" dirty="0" smtClean="0"/>
              <a:t>ark </a:t>
            </a:r>
            <a:r>
              <a:rPr lang="en-US" sz="2400" dirty="0"/>
              <a:t>s</a:t>
            </a:r>
            <a:r>
              <a:rPr lang="en-US" sz="2400" dirty="0" smtClean="0"/>
              <a:t>weep GC </a:t>
            </a:r>
            <a:r>
              <a:rPr lang="en-US" sz="1800" dirty="0">
                <a:latin typeface="Andale Mono"/>
                <a:cs typeface="Andale Mono"/>
              </a:rPr>
              <a:t>-XX:+</a:t>
            </a:r>
            <a:r>
              <a:rPr lang="en-US" sz="1800" dirty="0" err="1" smtClean="0">
                <a:latin typeface="Andale Mono"/>
                <a:cs typeface="Andale Mono"/>
              </a:rPr>
              <a:t>UseConcMarkSweepGC</a:t>
            </a:r>
            <a:r>
              <a:rPr lang="en-US" sz="2400" dirty="0" smtClean="0"/>
              <a:t> is recommended</a:t>
            </a:r>
          </a:p>
          <a:p>
            <a:pPr lvl="1"/>
            <a:r>
              <a:rPr lang="en-US" dirty="0" smtClean="0"/>
              <a:t>Reduces throughput a little, but also reduces large GC pauses and may allow lower batch sizes by making processing time more consistent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Try disabling serialization in DStream/RDD persistence levels</a:t>
            </a:r>
          </a:p>
          <a:p>
            <a:pPr lvl="1"/>
            <a:r>
              <a:rPr lang="en-US" dirty="0" smtClean="0"/>
              <a:t>Increases memory consumption and randomness of GC related pauses, but may reduce latency by further reducing serialization overheads</a:t>
            </a:r>
          </a:p>
          <a:p>
            <a:pPr lvl="1"/>
            <a:endParaRPr lang="en-US" dirty="0"/>
          </a:p>
          <a:p>
            <a:r>
              <a:rPr lang="en-US" dirty="0" smtClean="0"/>
              <a:t>For a full list of guidelines for performance tuning </a:t>
            </a:r>
          </a:p>
          <a:p>
            <a:pPr lvl="1"/>
            <a:r>
              <a:rPr lang="en-US" dirty="0" smtClean="0">
                <a:hlinkClick r:id="rId2"/>
              </a:rPr>
              <a:t>Spark </a:t>
            </a:r>
            <a:r>
              <a:rPr lang="en-US" dirty="0">
                <a:hlinkClick r:id="rId2"/>
              </a:rPr>
              <a:t>Tuning </a:t>
            </a:r>
            <a:r>
              <a:rPr lang="en-US" dirty="0" smtClean="0">
                <a:hlinkClick r:id="rId2"/>
              </a:rPr>
              <a:t>Guide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Spark Streaming </a:t>
            </a:r>
            <a:r>
              <a:rPr lang="en-US" dirty="0">
                <a:hlinkClick r:id="rId3"/>
              </a:rPr>
              <a:t>Tuning </a:t>
            </a:r>
            <a:r>
              <a:rPr lang="en-US" dirty="0" smtClean="0">
                <a:hlinkClick r:id="rId3"/>
              </a:rPr>
              <a:t>Guide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90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/>
              <a:t>c</a:t>
            </a:r>
            <a:r>
              <a:rPr lang="en-US" dirty="0" smtClean="0"/>
              <a:t>ode 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5000 LOC for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API (+ 1500 LC for Java API)</a:t>
            </a:r>
          </a:p>
          <a:p>
            <a:pPr lvl="1"/>
            <a:r>
              <a:rPr lang="en-US" dirty="0" smtClean="0"/>
              <a:t>Most DStream code mirrors the RDD code</a:t>
            </a:r>
          </a:p>
          <a:p>
            <a:pPr lvl="1"/>
            <a:endParaRPr lang="en-US" dirty="0"/>
          </a:p>
          <a:p>
            <a:r>
              <a:rPr lang="en-US" dirty="0" smtClean="0"/>
              <a:t>Easy to take a look and contribute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6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(Possible) Directions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Better master fault-tolerance</a:t>
            </a:r>
          </a:p>
          <a:p>
            <a:endParaRPr lang="en-US" dirty="0"/>
          </a:p>
          <a:p>
            <a:r>
              <a:rPr lang="en-US" dirty="0" smtClean="0"/>
              <a:t>Better performance for complex queries</a:t>
            </a:r>
          </a:p>
          <a:p>
            <a:pPr lvl="1"/>
            <a:r>
              <a:rPr lang="en-US" dirty="0" smtClean="0"/>
              <a:t>Better performance for stateful processing is a low hanging fruit</a:t>
            </a:r>
          </a:p>
          <a:p>
            <a:pPr lvl="1"/>
            <a:endParaRPr lang="en-US" dirty="0"/>
          </a:p>
          <a:p>
            <a:r>
              <a:rPr lang="en-US" dirty="0" smtClean="0"/>
              <a:t>Dashboard for Spark Streaming</a:t>
            </a:r>
          </a:p>
          <a:p>
            <a:pPr lvl="1"/>
            <a:r>
              <a:rPr lang="en-US" dirty="0" smtClean="0"/>
              <a:t>Continuous graphs of processing times, end-to-end latencies</a:t>
            </a:r>
          </a:p>
          <a:p>
            <a:pPr lvl="1"/>
            <a:r>
              <a:rPr lang="en-US" dirty="0" smtClean="0"/>
              <a:t>Drill down for analyzing processing times of stages for finding bottlenecks</a:t>
            </a:r>
          </a:p>
          <a:p>
            <a:pPr lvl="1"/>
            <a:endParaRPr lang="en-US" dirty="0"/>
          </a:p>
          <a:p>
            <a:r>
              <a:rPr lang="en-US" dirty="0" smtClean="0"/>
              <a:t>Python API for Spark Streaming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6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8650"/>
            <a:ext cx="8305800" cy="793750"/>
          </a:xfrm>
        </p:spPr>
        <p:txBody>
          <a:bodyPr/>
          <a:lstStyle/>
          <a:p>
            <a:pPr algn="ctr"/>
            <a:r>
              <a:rPr lang="en-US" sz="4400" dirty="0" smtClean="0"/>
              <a:t>CONTRIBUTIONS ARE WELCOME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9141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 – </a:t>
            </a:r>
            <a:r>
              <a:rPr lang="en-US" dirty="0" smtClean="0"/>
              <a:t>Get </a:t>
            </a:r>
            <a:r>
              <a:rPr lang="en-US" dirty="0" err="1" smtClean="0"/>
              <a:t>hashtags</a:t>
            </a:r>
            <a:r>
              <a:rPr lang="en-US" dirty="0" smtClean="0"/>
              <a:t> </a:t>
            </a:r>
            <a:r>
              <a:rPr lang="en-US" dirty="0"/>
              <a:t>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7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ssc.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1700" dirty="0">
                <a:latin typeface="Consolas"/>
                <a:cs typeface="Consolas"/>
              </a:rPr>
              <a:t>(&lt;Twitter username&gt;, &lt;Twitter password&gt;)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457200" y="2095500"/>
            <a:ext cx="5715000" cy="6858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: a sequence of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distributed datasets (RDDs)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representing a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distributed stream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2867620" y="4371182"/>
            <a:ext cx="980480" cy="380206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b</a:t>
              </a:r>
              <a:r>
                <a:rPr lang="en-US" sz="1500" kern="0" dirty="0" err="1">
                  <a:solidFill>
                    <a:schemeClr val="tx1"/>
                  </a:solidFill>
                  <a:latin typeface="Calibri"/>
                </a:rPr>
                <a:t>atch</a:t>
              </a: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4186238" y="4371182"/>
            <a:ext cx="980480" cy="380206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5479256" y="4371182"/>
            <a:ext cx="980480" cy="380206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809625" y="3958432"/>
            <a:ext cx="1857375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>
                <a:latin typeface="Calibri" charset="0"/>
                <a:cs typeface="Calibri" charset="0"/>
              </a:rPr>
              <a:t>tweets DStream</a:t>
            </a:r>
          </a:p>
        </p:txBody>
      </p:sp>
      <p:sp>
        <p:nvSpPr>
          <p:cNvPr id="176" name="Rounded Rectangular Callout 175"/>
          <p:cNvSpPr/>
          <p:nvPr/>
        </p:nvSpPr>
        <p:spPr>
          <a:xfrm>
            <a:off x="5562600" y="4648200"/>
            <a:ext cx="3124200" cy="762000"/>
          </a:xfrm>
          <a:prstGeom prst="wedgeRoundRectCallout">
            <a:avLst>
              <a:gd name="adj1" fmla="val -30606"/>
              <a:gd name="adj2" fmla="val -8866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stored in memory as an RDD (immutable,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distributed dataset)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236244" y="4024313"/>
            <a:ext cx="834628" cy="296069"/>
            <a:chOff x="7918600" y="4832650"/>
            <a:chExt cx="2458447" cy="653855"/>
          </a:xfrm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5522119" y="4024313"/>
            <a:ext cx="834628" cy="296069"/>
            <a:chOff x="7918600" y="4832650"/>
            <a:chExt cx="2458447" cy="653855"/>
          </a:xfrm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85800" y="3310732"/>
            <a:ext cx="31432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>
                <a:latin typeface="Calibri" charset="0"/>
                <a:cs typeface="Calibri" charset="0"/>
              </a:rPr>
              <a:t>Twitter Streaming API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1 – Get </a:t>
            </a:r>
            <a:r>
              <a:rPr lang="en-US" dirty="0" err="1" smtClean="0"/>
              <a:t>hashtags</a:t>
            </a:r>
            <a:r>
              <a:rPr lang="en-US" dirty="0" smtClean="0"/>
              <a:t> from Twitter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(&lt;Twitter username&gt;, &lt;Twitter password&gt;)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(status =&gt; </a:t>
            </a:r>
            <a:r>
              <a:rPr lang="en-US" sz="1700" dirty="0" err="1">
                <a:latin typeface="Consolas"/>
                <a:cs typeface="Consolas"/>
              </a:rPr>
              <a:t>getTags</a:t>
            </a:r>
            <a:r>
              <a:rPr lang="en-US" sz="1700" dirty="0"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69406" y="4310857"/>
            <a:ext cx="1321594" cy="1594644"/>
            <a:chOff x="7651750" y="8621713"/>
            <a:chExt cx="3524022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4" y="9457615"/>
              <a:ext cx="2396898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88023" y="4310857"/>
            <a:ext cx="1298376" cy="1594644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5" y="9457615"/>
              <a:ext cx="2334953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80447" y="4310857"/>
            <a:ext cx="1301354" cy="1594644"/>
            <a:chOff x="14614525" y="8621713"/>
            <a:chExt cx="3470275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2" y="9457615"/>
              <a:ext cx="2342948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7" y="10444679"/>
              <a:ext cx="773114" cy="451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200275" y="2438400"/>
            <a:ext cx="5648325" cy="533400"/>
          </a:xfrm>
          <a:prstGeom prst="wedgeRoundRectCallout">
            <a:avLst>
              <a:gd name="adj1" fmla="val -29538"/>
              <a:gd name="adj2" fmla="val -10660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transformation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: modify data in one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DStream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to create another DStream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523875" y="2438400"/>
            <a:ext cx="1457325" cy="5334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new DStream</a:t>
            </a:r>
          </a:p>
        </p:txBody>
      </p:sp>
      <p:sp>
        <p:nvSpPr>
          <p:cNvPr id="167" name="Rounded Rectangular Callout 166"/>
          <p:cNvSpPr/>
          <p:nvPr/>
        </p:nvSpPr>
        <p:spPr>
          <a:xfrm>
            <a:off x="6572250" y="5143500"/>
            <a:ext cx="194310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cs typeface="Calibri"/>
              </a:rPr>
              <a:t>new RDDs created for every batch </a:t>
            </a:r>
          </a:p>
        </p:txBody>
      </p:sp>
      <p:grpSp>
        <p:nvGrpSpPr>
          <p:cNvPr id="20492" name="Group 7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2867621" y="4371181"/>
            <a:ext cx="980480" cy="380206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4" name="Group 103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b</a:t>
              </a:r>
              <a:r>
                <a:rPr lang="en-US" sz="1500" kern="0" dirty="0" err="1">
                  <a:solidFill>
                    <a:schemeClr val="tx1"/>
                  </a:solidFill>
                  <a:latin typeface="Calibri"/>
                </a:rPr>
                <a:t>atch</a:t>
              </a: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schemeClr val="tx1"/>
                  </a:solidFill>
                  <a:latin typeface="Calibri"/>
                </a:rPr>
                <a:t>batch @ t+2</a:t>
              </a:r>
            </a:p>
          </p:txBody>
        </p:sp>
      </p:grpSp>
      <p:grpSp>
        <p:nvGrpSpPr>
          <p:cNvPr id="20495" name="Group 111"/>
          <p:cNvGrpSpPr>
            <a:grpSpLocks/>
          </p:cNvGrpSpPr>
          <p:nvPr/>
        </p:nvGrpSpPr>
        <p:grpSpPr bwMode="auto">
          <a:xfrm>
            <a:off x="4239221" y="401955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0496" name="Group 116"/>
          <p:cNvGrpSpPr>
            <a:grpSpLocks/>
          </p:cNvGrpSpPr>
          <p:nvPr/>
        </p:nvGrpSpPr>
        <p:grpSpPr bwMode="auto">
          <a:xfrm>
            <a:off x="4186238" y="4371181"/>
            <a:ext cx="980480" cy="380206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7" name="Group 133"/>
          <p:cNvGrpSpPr>
            <a:grpSpLocks/>
          </p:cNvGrpSpPr>
          <p:nvPr/>
        </p:nvGrpSpPr>
        <p:grpSpPr bwMode="auto">
          <a:xfrm>
            <a:off x="5532239" y="401955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0498" name="Group 138"/>
          <p:cNvGrpSpPr>
            <a:grpSpLocks/>
          </p:cNvGrpSpPr>
          <p:nvPr/>
        </p:nvGrpSpPr>
        <p:grpSpPr bwMode="auto">
          <a:xfrm>
            <a:off x="5479256" y="4371181"/>
            <a:ext cx="980480" cy="380206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704850" y="3958679"/>
            <a:ext cx="1885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alibri" charset="0"/>
                <a:cs typeface="Calibri" charset="0"/>
              </a:rPr>
              <a:t>tweets DStream</a:t>
            </a: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704850" y="5105400"/>
            <a:ext cx="1885950" cy="5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 err="1">
                <a:latin typeface="Calibri" charset="0"/>
                <a:cs typeface="Calibri" charset="0"/>
              </a:rPr>
              <a:t>hashTags</a:t>
            </a:r>
            <a:r>
              <a:rPr lang="en-US" sz="1800" dirty="0">
                <a:latin typeface="Calibri" charset="0"/>
                <a:cs typeface="Calibri" charset="0"/>
              </a:rPr>
              <a:t> </a:t>
            </a:r>
            <a:r>
              <a:rPr lang="en-US" sz="1800" dirty="0" err="1">
                <a:latin typeface="Calibri" charset="0"/>
                <a:cs typeface="Calibri" charset="0"/>
              </a:rPr>
              <a:t>Dstream</a:t>
            </a:r>
            <a:endParaRPr lang="en-US" sz="1800" dirty="0">
              <a:latin typeface="Calibri" charset="0"/>
              <a:cs typeface="Calibri" charset="0"/>
            </a:endParaRPr>
          </a:p>
          <a:p>
            <a:r>
              <a:rPr lang="en-US" sz="1500" dirty="0">
                <a:latin typeface="Calibri" charset="0"/>
                <a:cs typeface="Calibri" charset="0"/>
              </a:rPr>
              <a:t>[#cat, #dog, … 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1 – Get </a:t>
            </a:r>
            <a:r>
              <a:rPr lang="en-US" dirty="0" err="1" smtClean="0"/>
              <a:t>hashtags</a:t>
            </a:r>
            <a:r>
              <a:rPr lang="en-US" dirty="0" smtClean="0"/>
              <a:t> from Twitter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(&lt;Twitter username&gt;, &lt;Twitter password&gt;)</a:t>
            </a: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saveAsHadoopFiles</a:t>
            </a:r>
            <a:r>
              <a:rPr lang="en-US" sz="1700" dirty="0">
                <a:latin typeface="Consolas"/>
                <a:cs typeface="Consolas"/>
              </a:rPr>
              <a:t>("</a:t>
            </a:r>
            <a:r>
              <a:rPr lang="en-US" sz="1700" dirty="0" err="1">
                <a:latin typeface="Consolas"/>
                <a:cs typeface="Consolas"/>
              </a:rPr>
              <a:t>hdfs</a:t>
            </a:r>
            <a:r>
              <a:rPr lang="en-US" sz="1700" dirty="0">
                <a:latin typeface="Consolas"/>
                <a:cs typeface="Consolas"/>
              </a:rPr>
              <a:t>://...")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600325" y="2590800"/>
            <a:ext cx="4772025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output operation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: to push data to external storage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2920603" y="381000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2912864" y="4599782"/>
            <a:ext cx="834033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3" name="TextBox 62"/>
          <p:cNvSpPr txBox="1"/>
          <p:nvPr/>
        </p:nvSpPr>
        <p:spPr bwMode="auto">
          <a:xfrm>
            <a:off x="3375082" y="4248150"/>
            <a:ext cx="935832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+mj-lt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+mj-lt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329583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2" name="Group 111"/>
          <p:cNvGrpSpPr>
            <a:grpSpLocks/>
          </p:cNvGrpSpPr>
          <p:nvPr/>
        </p:nvGrpSpPr>
        <p:grpSpPr bwMode="auto">
          <a:xfrm>
            <a:off x="4239221" y="381000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1513" name="Group 126"/>
          <p:cNvGrpSpPr>
            <a:grpSpLocks/>
          </p:cNvGrpSpPr>
          <p:nvPr/>
        </p:nvGrpSpPr>
        <p:grpSpPr bwMode="auto">
          <a:xfrm>
            <a:off x="4231481" y="4599782"/>
            <a:ext cx="834033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2" name="TextBox 131"/>
          <p:cNvSpPr txBox="1"/>
          <p:nvPr/>
        </p:nvSpPr>
        <p:spPr bwMode="auto">
          <a:xfrm>
            <a:off x="4693700" y="4248150"/>
            <a:ext cx="935832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+mj-lt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+mj-lt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4648200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6" name="Group 133"/>
          <p:cNvGrpSpPr>
            <a:grpSpLocks/>
          </p:cNvGrpSpPr>
          <p:nvPr/>
        </p:nvGrpSpPr>
        <p:grpSpPr bwMode="auto">
          <a:xfrm>
            <a:off x="5532239" y="381000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1517" name="Group 148"/>
          <p:cNvGrpSpPr>
            <a:grpSpLocks/>
          </p:cNvGrpSpPr>
          <p:nvPr/>
        </p:nvGrpSpPr>
        <p:grpSpPr bwMode="auto">
          <a:xfrm>
            <a:off x="5523905" y="4599782"/>
            <a:ext cx="834033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 w="190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 w="19050" cmpd="sng">
              <a:headEnd type="none"/>
              <a:tailEnd type="none" w="sm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4" name="TextBox 153"/>
          <p:cNvSpPr txBox="1"/>
          <p:nvPr/>
        </p:nvSpPr>
        <p:spPr bwMode="auto">
          <a:xfrm>
            <a:off x="5986123" y="4248150"/>
            <a:ext cx="935832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+mj-lt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+mj-lt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5941219" y="41013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00375" y="4901407"/>
            <a:ext cx="3552825" cy="1042193"/>
            <a:chOff x="8001000" y="9802813"/>
            <a:chExt cx="9474199" cy="2084386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1530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1" name="Picture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200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99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 bwMode="auto">
            <a:xfrm>
              <a:off x="8880475" y="9947275"/>
              <a:ext cx="1631949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+mj-lt"/>
                  <a:cs typeface="Tw Cen MT"/>
                </a:rPr>
                <a:t>save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2396786" y="9947275"/>
              <a:ext cx="1630362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+mj-lt"/>
                  <a:cs typeface="Tw Cen MT"/>
                </a:rPr>
                <a:t>save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5843250" y="9947275"/>
              <a:ext cx="1631949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+mj-lt"/>
                  <a:cs typeface="Tw Cen MT"/>
                </a:rPr>
                <a:t>save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4136231" y="3517107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828925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</a:rPr>
              <a:t>b</a:t>
            </a:r>
            <a:r>
              <a:rPr lang="en-US" sz="1500" kern="0" dirty="0" err="1">
                <a:solidFill>
                  <a:schemeClr val="tx1"/>
                </a:solidFill>
                <a:latin typeface="Calibri"/>
              </a:rPr>
              <a:t>atch</a:t>
            </a:r>
            <a:r>
              <a:rPr lang="en-US" sz="1500" kern="0" dirty="0">
                <a:solidFill>
                  <a:schemeClr val="tx1"/>
                </a:solidFill>
                <a:latin typeface="Calibri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2347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chemeClr val="tx1"/>
                </a:solidFill>
                <a:latin typeface="Calibri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781050" y="3733800"/>
            <a:ext cx="18859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>
                <a:latin typeface="Calibri" charset="0"/>
                <a:cs typeface="Calibri" charset="0"/>
              </a:rPr>
              <a:t>tweets DStream</a:t>
            </a: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781050" y="4533900"/>
            <a:ext cx="18859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 err="1">
                <a:latin typeface="Calibri" charset="0"/>
                <a:cs typeface="Calibri" charset="0"/>
              </a:rPr>
              <a:t>hashTags</a:t>
            </a:r>
            <a:r>
              <a:rPr lang="en-US" sz="1800" dirty="0">
                <a:latin typeface="Calibri" charset="0"/>
                <a:cs typeface="Calibri" charset="0"/>
              </a:rPr>
              <a:t> DStream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6553200" y="5410200"/>
            <a:ext cx="160020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cs typeface="Calibri"/>
              </a:rPr>
              <a:t>every batch saved to HDFS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71600" y="4953000"/>
            <a:ext cx="6172200" cy="849178"/>
            <a:chOff x="1371600" y="4953000"/>
            <a:chExt cx="6172200" cy="849178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2" name="Right Arrow 1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71600" y="5486400"/>
              <a:ext cx="1609530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sz="1800" dirty="0" err="1" smtClean="0">
                  <a:solidFill>
                    <a:schemeClr val="accent5"/>
                  </a:solidFill>
                  <a:latin typeface="Calibri"/>
                  <a:cs typeface="Calibri"/>
                </a:rPr>
                <a:t>DStream</a:t>
              </a:r>
              <a:r>
                <a:rPr lang="en-US" sz="1800" dirty="0" smtClean="0">
                  <a:solidFill>
                    <a:schemeClr val="accent5"/>
                  </a:solidFill>
                  <a:latin typeface="Calibri"/>
                  <a:cs typeface="Calibri"/>
                </a:rPr>
                <a:t> of data</a:t>
              </a:r>
              <a:endParaRPr lang="en-US" sz="1800" dirty="0">
                <a:solidFill>
                  <a:schemeClr val="accent5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 </a:t>
            </a:r>
            <a:r>
              <a:rPr lang="en-US" sz="2400" dirty="0" smtClean="0"/>
              <a:t>– </a:t>
            </a:r>
            <a:r>
              <a:rPr lang="en-US" sz="2800" dirty="0" smtClean="0"/>
              <a:t>Count the </a:t>
            </a:r>
            <a:r>
              <a:rPr lang="en-US" sz="2800" dirty="0" err="1" smtClean="0"/>
              <a:t>hashtags</a:t>
            </a:r>
            <a:r>
              <a:rPr lang="en-US" sz="2800" dirty="0" smtClean="0"/>
              <a:t> over last 1 min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553900" cy="4876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(&lt;Twitter username&gt;, &lt;Twitter password&gt;)</a:t>
            </a: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(Minutes</a:t>
            </a:r>
            <a:r>
              <a:rPr lang="en-US" sz="1700" dirty="0" smtClean="0">
                <a:latin typeface="Consolas"/>
                <a:cs typeface="Consolas"/>
              </a:rPr>
              <a:t>(1)</a:t>
            </a:r>
            <a:r>
              <a:rPr lang="en-US" sz="1700" dirty="0">
                <a:latin typeface="Consolas"/>
                <a:cs typeface="Consolas"/>
              </a:rPr>
              <a:t>, Seconds(1)).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3" name="Rounded Rectangular Callout 92"/>
          <p:cNvSpPr/>
          <p:nvPr/>
        </p:nvSpPr>
        <p:spPr>
          <a:xfrm>
            <a:off x="1485900" y="3048000"/>
            <a:ext cx="1857375" cy="800100"/>
          </a:xfrm>
          <a:prstGeom prst="wedgeRoundRectCallout">
            <a:avLst>
              <a:gd name="adj1" fmla="val 42244"/>
              <a:gd name="adj2" fmla="val -9880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sliding window operation</a:t>
            </a:r>
          </a:p>
        </p:txBody>
      </p:sp>
      <p:sp>
        <p:nvSpPr>
          <p:cNvPr id="94" name="Rounded Rectangular Callout 93"/>
          <p:cNvSpPr/>
          <p:nvPr/>
        </p:nvSpPr>
        <p:spPr>
          <a:xfrm>
            <a:off x="3657600" y="3048000"/>
            <a:ext cx="1514475" cy="800100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window length</a:t>
            </a:r>
          </a:p>
        </p:txBody>
      </p:sp>
      <p:sp>
        <p:nvSpPr>
          <p:cNvPr id="98" name="Rounded Rectangular Callout 97"/>
          <p:cNvSpPr/>
          <p:nvPr/>
        </p:nvSpPr>
        <p:spPr>
          <a:xfrm>
            <a:off x="5343525" y="3048000"/>
            <a:ext cx="1514475" cy="800100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sliding interval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191000" y="5029200"/>
            <a:ext cx="2286000" cy="457200"/>
          </a:xfrm>
          <a:prstGeom prst="roundRect">
            <a:avLst/>
          </a:prstGeom>
          <a:noFill/>
          <a:ln w="3810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724400" y="4267200"/>
            <a:ext cx="2286000" cy="685800"/>
            <a:chOff x="4724400" y="4267200"/>
            <a:chExt cx="2286000" cy="685800"/>
          </a:xfrm>
        </p:grpSpPr>
        <p:sp>
          <p:nvSpPr>
            <p:cNvPr id="39" name="TextBox 38"/>
            <p:cNvSpPr txBox="1"/>
            <p:nvPr/>
          </p:nvSpPr>
          <p:spPr>
            <a:xfrm>
              <a:off x="5181600" y="4267200"/>
              <a:ext cx="147337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accent3"/>
                  </a:solidFill>
                  <a:latin typeface="Calibri"/>
                  <a:cs typeface="Calibri"/>
                </a:rPr>
                <a:t>window length</a:t>
              </a:r>
              <a:endParaRPr lang="en-US" sz="1800" dirty="0">
                <a:solidFill>
                  <a:schemeClr val="accent3"/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Right Brace 3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10000" y="5562600"/>
            <a:ext cx="1444859" cy="620578"/>
            <a:chOff x="4267200" y="4191000"/>
            <a:chExt cx="1444859" cy="620578"/>
          </a:xfrm>
        </p:grpSpPr>
        <p:sp>
          <p:nvSpPr>
            <p:cNvPr id="43" name="TextBox 42"/>
            <p:cNvSpPr txBox="1"/>
            <p:nvPr/>
          </p:nvSpPr>
          <p:spPr>
            <a:xfrm>
              <a:off x="4267200" y="4495800"/>
              <a:ext cx="1444859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accent3"/>
                  </a:solidFill>
                  <a:latin typeface="Calibri"/>
                  <a:cs typeface="Calibri"/>
                </a:rPr>
                <a:t>sliding interval</a:t>
              </a:r>
              <a:endParaRPr lang="en-US" sz="1800" dirty="0">
                <a:solidFill>
                  <a:schemeClr val="accent3"/>
                </a:solidFill>
                <a:latin typeface="Calibri"/>
                <a:cs typeface="Calibri"/>
              </a:endParaRPr>
            </a:p>
          </p:txBody>
        </p:sp>
        <p:sp>
          <p:nvSpPr>
            <p:cNvPr id="44" name="Right Brace 4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1632981" y="5029200"/>
            <a:ext cx="2286000" cy="457200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5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8" grpId="0" animBg="1"/>
      <p:bldP spid="36" grpId="0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771525" y="4724400"/>
            <a:ext cx="5073849" cy="412750"/>
            <a:chOff x="573422" y="6302594"/>
            <a:chExt cx="5073981" cy="413044"/>
          </a:xfrm>
        </p:grpSpPr>
        <p:sp>
          <p:nvSpPr>
            <p:cNvPr id="107" name="Alternate Process 106"/>
            <p:cNvSpPr/>
            <p:nvPr/>
          </p:nvSpPr>
          <p:spPr>
            <a:xfrm>
              <a:off x="5265202" y="6362962"/>
              <a:ext cx="382201" cy="352676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680" name="TextBox 111"/>
            <p:cNvSpPr txBox="1">
              <a:spLocks noChangeArrowheads="1"/>
            </p:cNvSpPr>
            <p:nvPr/>
          </p:nvSpPr>
          <p:spPr bwMode="auto">
            <a:xfrm>
              <a:off x="573422" y="6302594"/>
              <a:ext cx="1136203" cy="36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  <a:cs typeface="Calibri" charset="0"/>
                </a:rPr>
                <a:t>tagCounts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sz="2400" dirty="0"/>
              <a:t>– </a:t>
            </a:r>
            <a:r>
              <a:rPr lang="en-US" sz="2800" dirty="0" smtClean="0"/>
              <a:t>Count </a:t>
            </a:r>
            <a:r>
              <a:rPr lang="en-US" sz="2800" dirty="0"/>
              <a:t>the </a:t>
            </a:r>
            <a:r>
              <a:rPr lang="en-US" sz="2800" dirty="0" err="1"/>
              <a:t>hashtags</a:t>
            </a:r>
            <a:r>
              <a:rPr lang="en-US" sz="2800" dirty="0"/>
              <a:t> over last </a:t>
            </a:r>
            <a:r>
              <a:rPr lang="en-US" sz="2800" dirty="0" smtClean="0"/>
              <a:t>1 min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7700" y="1447800"/>
            <a:ext cx="8477700" cy="48768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(Minutes(</a:t>
            </a:r>
            <a:r>
              <a:rPr lang="en-US" sz="1700" dirty="0" smtClean="0">
                <a:latin typeface="Consolas"/>
                <a:cs typeface="Consolas"/>
              </a:rPr>
              <a:t>1)</a:t>
            </a:r>
            <a:r>
              <a:rPr lang="en-US" sz="1700" dirty="0">
                <a:latin typeface="Consolas"/>
                <a:cs typeface="Consolas"/>
              </a:rPr>
              <a:t>, Seconds(1)).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400425" y="3390900"/>
            <a:ext cx="3380184" cy="1333500"/>
            <a:chOff x="3374629" y="3917867"/>
            <a:chExt cx="3380382" cy="623026"/>
          </a:xfrm>
        </p:grpSpPr>
        <p:cxnSp>
          <p:nvCxnSpPr>
            <p:cNvPr id="30" name="Straight Arrow Connector 29"/>
            <p:cNvCxnSpPr>
              <a:stCxn id="12" idx="2"/>
            </p:cNvCxnSpPr>
            <p:nvPr/>
          </p:nvCxnSpPr>
          <p:spPr>
            <a:xfrm>
              <a:off x="4501622" y="3917867"/>
              <a:ext cx="2253389" cy="62302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628019" y="3917867"/>
              <a:ext cx="1126992" cy="62302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2"/>
            </p:cNvCxnSpPr>
            <p:nvPr/>
          </p:nvCxnSpPr>
          <p:spPr>
            <a:xfrm>
              <a:off x="6755011" y="3918609"/>
              <a:ext cx="0" cy="62228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2"/>
            </p:cNvCxnSpPr>
            <p:nvPr/>
          </p:nvCxnSpPr>
          <p:spPr>
            <a:xfrm>
              <a:off x="3374629" y="3917867"/>
              <a:ext cx="3380382" cy="62302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247900" y="3398044"/>
            <a:ext cx="3409950" cy="1326356"/>
            <a:chOff x="2075999" y="4791864"/>
            <a:chExt cx="3410016" cy="761306"/>
          </a:xfrm>
        </p:grpSpPr>
        <p:cxnSp>
          <p:nvCxnSpPr>
            <p:cNvPr id="50" name="Straight Arrow Connector 49"/>
            <p:cNvCxnSpPr>
              <a:stCxn id="9" idx="2"/>
            </p:cNvCxnSpPr>
            <p:nvPr/>
          </p:nvCxnSpPr>
          <p:spPr>
            <a:xfrm>
              <a:off x="3202948" y="4791864"/>
              <a:ext cx="2254492" cy="739437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2"/>
            </p:cNvCxnSpPr>
            <p:nvPr/>
          </p:nvCxnSpPr>
          <p:spPr>
            <a:xfrm>
              <a:off x="4329301" y="4791864"/>
              <a:ext cx="1156714" cy="739437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2"/>
            </p:cNvCxnSpPr>
            <p:nvPr/>
          </p:nvCxnSpPr>
          <p:spPr>
            <a:xfrm>
              <a:off x="5456249" y="4791864"/>
              <a:ext cx="1191" cy="761306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" idx="2"/>
            </p:cNvCxnSpPr>
            <p:nvPr/>
          </p:nvCxnSpPr>
          <p:spPr>
            <a:xfrm>
              <a:off x="2075999" y="4791864"/>
              <a:ext cx="3393347" cy="761306"/>
            </a:xfrm>
            <a:prstGeom prst="straightConnector1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742950" y="2476498"/>
            <a:ext cx="6271022" cy="921544"/>
            <a:chOff x="571115" y="3880890"/>
            <a:chExt cx="6270864" cy="921884"/>
          </a:xfrm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571115" y="4422023"/>
              <a:ext cx="1050036" cy="36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  <a:cs typeface="Calibri" charset="0"/>
                </a:rPr>
                <a:t>hashTags</a:t>
              </a:r>
            </a:p>
          </p:txBody>
        </p:sp>
        <p:sp>
          <p:nvSpPr>
            <p:cNvPr id="6" name="Alternate Process 5"/>
            <p:cNvSpPr/>
            <p:nvPr/>
          </p:nvSpPr>
          <p:spPr>
            <a:xfrm>
              <a:off x="1884937" y="4449425"/>
              <a:ext cx="382181" cy="352555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662" name="TextBox 7"/>
            <p:cNvSpPr txBox="1">
              <a:spLocks noChangeArrowheads="1"/>
            </p:cNvSpPr>
            <p:nvPr/>
          </p:nvSpPr>
          <p:spPr bwMode="auto">
            <a:xfrm>
              <a:off x="1817197" y="3880890"/>
              <a:ext cx="517606" cy="36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t-1</a:t>
              </a:r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3011835" y="4449425"/>
              <a:ext cx="382181" cy="352555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664" name="TextBox 10"/>
            <p:cNvSpPr txBox="1">
              <a:spLocks noChangeArrowheads="1"/>
            </p:cNvSpPr>
            <p:nvPr/>
          </p:nvSpPr>
          <p:spPr bwMode="auto">
            <a:xfrm>
              <a:off x="2943991" y="3888941"/>
              <a:ext cx="517606" cy="36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4138733" y="4449425"/>
              <a:ext cx="381586" cy="352555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666" name="TextBox 13"/>
            <p:cNvSpPr txBox="1">
              <a:spLocks noChangeArrowheads="1"/>
            </p:cNvSpPr>
            <p:nvPr/>
          </p:nvSpPr>
          <p:spPr bwMode="auto">
            <a:xfrm>
              <a:off x="4070785" y="3888941"/>
              <a:ext cx="517606" cy="36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t+1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5265631" y="4449425"/>
              <a:ext cx="381586" cy="352555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668" name="TextBox 16"/>
            <p:cNvSpPr txBox="1">
              <a:spLocks noChangeArrowheads="1"/>
            </p:cNvSpPr>
            <p:nvPr/>
          </p:nvSpPr>
          <p:spPr bwMode="auto">
            <a:xfrm>
              <a:off x="5197579" y="3880890"/>
              <a:ext cx="517606" cy="36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t+2</a:t>
              </a:r>
            </a:p>
          </p:txBody>
        </p:sp>
        <p:sp>
          <p:nvSpPr>
            <p:cNvPr id="21" name="Alternate Process 20"/>
            <p:cNvSpPr/>
            <p:nvPr/>
          </p:nvSpPr>
          <p:spPr>
            <a:xfrm>
              <a:off x="6391934" y="4450219"/>
              <a:ext cx="382181" cy="352555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670" name="TextBox 22"/>
            <p:cNvSpPr txBox="1">
              <a:spLocks noChangeArrowheads="1"/>
            </p:cNvSpPr>
            <p:nvPr/>
          </p:nvSpPr>
          <p:spPr bwMode="auto">
            <a:xfrm>
              <a:off x="6324373" y="3880890"/>
              <a:ext cx="517606" cy="36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Calibri" charset="0"/>
                  <a:cs typeface="Calibri" charset="0"/>
                </a:rPr>
                <a:t>t+3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825824" y="2893219"/>
            <a:ext cx="4269581" cy="673894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Alternate Process 115"/>
          <p:cNvSpPr/>
          <p:nvPr/>
        </p:nvSpPr>
        <p:spPr>
          <a:xfrm>
            <a:off x="6572250" y="4791075"/>
            <a:ext cx="382191" cy="352425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60" name="TextBox 59"/>
          <p:cNvSpPr txBox="1"/>
          <p:nvPr/>
        </p:nvSpPr>
        <p:spPr>
          <a:xfrm>
            <a:off x="2428875" y="3577432"/>
            <a:ext cx="1477433" cy="315778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3"/>
                </a:solidFill>
                <a:latin typeface="Calibri"/>
                <a:cs typeface="Calibri"/>
              </a:rPr>
              <a:t>sliding window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343275" y="4229100"/>
            <a:ext cx="1377458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5" tIns="19202" rIns="38405" bIns="19202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Calibri" charset="0"/>
              </a:rPr>
              <a:t>countByValue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7086600" y="4533900"/>
            <a:ext cx="1514475" cy="1371600"/>
          </a:xfrm>
          <a:prstGeom prst="wedgeRoundRectCallout">
            <a:avLst>
              <a:gd name="adj1" fmla="val -113242"/>
              <a:gd name="adj2" fmla="val 5326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count over all the data in the window</a:t>
            </a:r>
          </a:p>
        </p:txBody>
      </p:sp>
    </p:spTree>
    <p:extLst>
      <p:ext uri="{BB962C8B-B14F-4D97-AF65-F5344CB8AC3E}">
        <p14:creationId xmlns:p14="http://schemas.microsoft.com/office/powerpoint/2010/main" val="2072679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16" grpId="0" animBg="1"/>
      <p:bldP spid="60" grpId="0"/>
      <p:bldP spid="60" grpId="1"/>
      <p:bldP spid="61" grpId="0"/>
      <p:bldP spid="62" grpId="0" animBg="1"/>
    </p:bld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7537</TotalTime>
  <Pages>0</Pages>
  <Words>2542</Words>
  <Characters>0</Characters>
  <Application>Microsoft Macintosh PowerPoint</Application>
  <PresentationFormat>On-screen Show (4:3)</PresentationFormat>
  <Lines>0</Lines>
  <Paragraphs>568</Paragraphs>
  <Slides>49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Title &amp; Subtitle light</vt:lpstr>
      <vt:lpstr>Title &amp; Bullets</vt:lpstr>
      <vt:lpstr>Deep dive into Spark Streaming</vt:lpstr>
      <vt:lpstr>What is Spark Streaming?</vt:lpstr>
      <vt:lpstr>Discretized Stream Processing </vt:lpstr>
      <vt:lpstr>Discretized Stream Processing </vt:lpstr>
      <vt:lpstr>Example 1 – Get hashtags from Twitter </vt:lpstr>
      <vt:lpstr>Example 1 – Get hashtags from Twitter </vt:lpstr>
      <vt:lpstr>Example 1 – Get hashtags from Twitter  </vt:lpstr>
      <vt:lpstr>Example 2 – Count the hashtags over last 1 min</vt:lpstr>
      <vt:lpstr>Example 2 – Count the hashtags over last 1 min</vt:lpstr>
      <vt:lpstr>Key concepts</vt:lpstr>
      <vt:lpstr>Arbitrary Stateful Computations</vt:lpstr>
      <vt:lpstr>Combine Batch and Stream Processing</vt:lpstr>
      <vt:lpstr>Fault-tolerance</vt:lpstr>
      <vt:lpstr>Agenda</vt:lpstr>
      <vt:lpstr>Discretized Stream (DStream)</vt:lpstr>
      <vt:lpstr>DStream Interface</vt:lpstr>
      <vt:lpstr>Example: Mapped DStream</vt:lpstr>
      <vt:lpstr>Example: Mapped DStream</vt:lpstr>
      <vt:lpstr>Example: Windowed DStream</vt:lpstr>
      <vt:lpstr>Example: Network Input DStream</vt:lpstr>
      <vt:lpstr>Network Receiver</vt:lpstr>
      <vt:lpstr>Example: Socket Receiver</vt:lpstr>
      <vt:lpstr>Other functions in DStream interface</vt:lpstr>
      <vt:lpstr>DStream Graph</vt:lpstr>
      <vt:lpstr>DStream Graph  RDD Graphs  Spark jobs</vt:lpstr>
      <vt:lpstr>Agenda</vt:lpstr>
      <vt:lpstr>Components</vt:lpstr>
      <vt:lpstr>Components</vt:lpstr>
      <vt:lpstr>Execution Model – Receiving Data</vt:lpstr>
      <vt:lpstr>Execution Model – Job Scheduling</vt:lpstr>
      <vt:lpstr>Job Scheduling</vt:lpstr>
      <vt:lpstr>Agenda</vt:lpstr>
      <vt:lpstr>DStream Persistence</vt:lpstr>
      <vt:lpstr>DStream Persistence</vt:lpstr>
      <vt:lpstr>Agenda</vt:lpstr>
      <vt:lpstr>What is RDD checkpointing?</vt:lpstr>
      <vt:lpstr>Why is RDD checkpointing necessary?</vt:lpstr>
      <vt:lpstr>Why is RDD checkpointing necessary?</vt:lpstr>
      <vt:lpstr>RDD Checkpointing</vt:lpstr>
      <vt:lpstr>Agenda</vt:lpstr>
      <vt:lpstr>Performance Tuning</vt:lpstr>
      <vt:lpstr>Step 1: Achieving Stable Configuration</vt:lpstr>
      <vt:lpstr>Step 1: Achieving Stable Configuration</vt:lpstr>
      <vt:lpstr>Step 1: Achieving Stable Configuration</vt:lpstr>
      <vt:lpstr>Step 2: Optimize for Lower Latency</vt:lpstr>
      <vt:lpstr>Step 2: Optimize for Lower Latency</vt:lpstr>
      <vt:lpstr>Small code base</vt:lpstr>
      <vt:lpstr>Future (Possible) Directions</vt:lpstr>
      <vt:lpstr>CONTRIBUTIONS ARE WELCOME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Tathagata Das</cp:lastModifiedBy>
  <cp:revision>574</cp:revision>
  <dcterms:modified xsi:type="dcterms:W3CDTF">2013-06-22T17:36:42Z</dcterms:modified>
</cp:coreProperties>
</file>