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5" r:id="rId8"/>
    <p:sldId id="270" r:id="rId9"/>
    <p:sldId id="267" r:id="rId10"/>
    <p:sldId id="271" r:id="rId11"/>
    <p:sldId id="274" r:id="rId12"/>
    <p:sldId id="272" r:id="rId13"/>
    <p:sldId id="273" r:id="rId14"/>
    <p:sldId id="276" r:id="rId15"/>
    <p:sldId id="277" r:id="rId16"/>
    <p:sldId id="281" r:id="rId17"/>
    <p:sldId id="280" r:id="rId18"/>
    <p:sldId id="279" r:id="rId19"/>
    <p:sldId id="278" r:id="rId20"/>
    <p:sldId id="282" r:id="rId21"/>
    <p:sldId id="283" r:id="rId22"/>
    <p:sldId id="284" r:id="rId23"/>
    <p:sldId id="28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78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920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662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225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773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10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42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72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764DA5-CD3D-4590-A511-FCD3BC7A793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3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2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4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0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4/19/2017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6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  <p:sldLayoutId id="21474838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0301" y="2793570"/>
            <a:ext cx="79720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EMPLOYEE  </a:t>
            </a:r>
          </a:p>
          <a:p>
            <a:r>
              <a:rPr lang="en-US" sz="7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US" sz="7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  SALARIES</a:t>
            </a:r>
            <a:endParaRPr lang="en-US" sz="72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404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Use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809" y="2749468"/>
            <a:ext cx="9613861" cy="3599316"/>
          </a:xfrm>
        </p:spPr>
        <p:txBody>
          <a:bodyPr>
            <a:normAutofit/>
          </a:bodyPr>
          <a:lstStyle/>
          <a:p>
            <a:r>
              <a:rPr lang="en-US" spc="300" dirty="0" smtClean="0"/>
              <a:t>In </a:t>
            </a:r>
            <a:r>
              <a:rPr lang="en-US" spc="300" dirty="0"/>
              <a:t>this section we will discuss the use case of salary management system. </a:t>
            </a:r>
            <a:r>
              <a:rPr lang="en-US" spc="300" dirty="0" smtClean="0"/>
              <a:t>Uses cases </a:t>
            </a:r>
            <a:r>
              <a:rPr lang="en-US" spc="300" dirty="0"/>
              <a:t>show how the users interact with the system. There are three </a:t>
            </a:r>
            <a:r>
              <a:rPr lang="en-US" spc="300" dirty="0" smtClean="0"/>
              <a:t>actors in </a:t>
            </a:r>
            <a:r>
              <a:rPr lang="en-US" spc="300" dirty="0"/>
              <a:t>our system, Editor, Organization managers and administrator. Each </a:t>
            </a:r>
            <a:r>
              <a:rPr lang="en-US" spc="300" dirty="0" err="1" smtClean="0"/>
              <a:t>onehas</a:t>
            </a:r>
            <a:r>
              <a:rPr lang="en-US" spc="300" dirty="0" smtClean="0"/>
              <a:t> </a:t>
            </a:r>
            <a:r>
              <a:rPr lang="en-US" spc="300" dirty="0"/>
              <a:t>its own responsibilities and level of access to the system.</a:t>
            </a:r>
          </a:p>
          <a:p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4844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Editor is responsible to maintain basic information of his organization </a:t>
            </a:r>
            <a:r>
              <a:rPr lang="en-US" dirty="0" smtClean="0"/>
              <a:t>members such </a:t>
            </a:r>
            <a:r>
              <a:rPr lang="en-US" dirty="0"/>
              <a:t>as name, address, date of birth, joining date, social security number etc.</a:t>
            </a:r>
          </a:p>
          <a:p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Editor will be assigned a login and password for the system. </a:t>
            </a:r>
            <a:r>
              <a:rPr lang="en-US" dirty="0" smtClean="0"/>
              <a:t>After authentication </a:t>
            </a:r>
            <a:r>
              <a:rPr lang="en-US" dirty="0"/>
              <a:t>he/she will be the only person authorized </a:t>
            </a:r>
            <a:r>
              <a:rPr lang="en-US" dirty="0" smtClean="0"/>
              <a:t>to add </a:t>
            </a:r>
            <a:r>
              <a:rPr lang="en-US" dirty="0"/>
              <a:t>and </a:t>
            </a:r>
            <a:r>
              <a:rPr lang="en-US" dirty="0" smtClean="0"/>
              <a:t>edit the</a:t>
            </a:r>
            <a:r>
              <a:rPr lang="en-US" dirty="0"/>
              <a:t> </a:t>
            </a:r>
            <a:r>
              <a:rPr lang="en-US" dirty="0" smtClean="0"/>
              <a:t>basic </a:t>
            </a:r>
            <a:r>
              <a:rPr lang="en-US" dirty="0"/>
              <a:t>information of the employees . He/she will be able to calculate </a:t>
            </a:r>
            <a:r>
              <a:rPr lang="en-US" dirty="0" smtClean="0"/>
              <a:t>the salaries </a:t>
            </a:r>
            <a:r>
              <a:rPr lang="en-US" dirty="0"/>
              <a:t>of the particular employees on the basis of given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3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</a:t>
            </a:r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 </a:t>
            </a:r>
            <a:r>
              <a:rPr lang="en-US" dirty="0"/>
              <a:t>manager is the main actor in our system. After passing through </a:t>
            </a:r>
            <a:r>
              <a:rPr lang="en-US" dirty="0" smtClean="0"/>
              <a:t>the authentication </a:t>
            </a:r>
            <a:r>
              <a:rPr lang="en-US" dirty="0"/>
              <a:t>process  he will have the access to the system and he is </a:t>
            </a:r>
            <a:r>
              <a:rPr lang="en-US" dirty="0" smtClean="0"/>
              <a:t>authorized to </a:t>
            </a:r>
            <a:r>
              <a:rPr lang="en-US" dirty="0"/>
              <a:t>do the following actions.</a:t>
            </a:r>
          </a:p>
          <a:p>
            <a:pPr marL="0" lvl="0" indent="0">
              <a:buNone/>
            </a:pPr>
            <a:r>
              <a:rPr lang="en-US" dirty="0" smtClean="0"/>
              <a:t>        Addition </a:t>
            </a:r>
            <a:r>
              <a:rPr lang="en-US" dirty="0"/>
              <a:t>of necessary </a:t>
            </a:r>
            <a:r>
              <a:rPr lang="en-US" dirty="0" err="1"/>
              <a:t>information,updates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        Veriﬁcation </a:t>
            </a:r>
            <a:r>
              <a:rPr lang="en-US" dirty="0"/>
              <a:t>of employee data and salary calculation</a:t>
            </a:r>
          </a:p>
          <a:p>
            <a:pPr marL="0" lvl="0" indent="0">
              <a:buNone/>
            </a:pPr>
            <a:r>
              <a:rPr lang="en-US" dirty="0" smtClean="0"/>
              <a:t>        To </a:t>
            </a:r>
            <a:r>
              <a:rPr lang="en-US" dirty="0"/>
              <a:t>calculate taxes payable by employees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7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Administrator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883282"/>
            <a:ext cx="9613861" cy="359931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last actor is system administrator. </a:t>
            </a:r>
            <a:r>
              <a:rPr lang="en-US" dirty="0" smtClean="0"/>
              <a:t>His </a:t>
            </a:r>
            <a:r>
              <a:rPr lang="en-US" dirty="0"/>
              <a:t>major </a:t>
            </a:r>
            <a:r>
              <a:rPr lang="en-US" dirty="0" smtClean="0"/>
              <a:t>responsibility </a:t>
            </a:r>
            <a:r>
              <a:rPr lang="en-US" dirty="0"/>
              <a:t>is  Maintenance .He checks the security logs, handles the security issues checks application errors ,handles the error massages of the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39682"/>
            <a:ext cx="6690732" cy="4634727"/>
          </a:xfrm>
        </p:spPr>
      </p:pic>
    </p:spTree>
    <p:extLst>
      <p:ext uri="{BB962C8B-B14F-4D97-AF65-F5344CB8AC3E}">
        <p14:creationId xmlns:p14="http://schemas.microsoft.com/office/powerpoint/2010/main" val="312869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of Login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" r="731"/>
          <a:stretch>
            <a:fillRect/>
          </a:stretch>
        </p:blipFill>
        <p:spPr>
          <a:xfrm>
            <a:off x="423105" y="2113775"/>
            <a:ext cx="9871075" cy="252513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105" y="4783873"/>
            <a:ext cx="11586758" cy="2219093"/>
          </a:xfrm>
        </p:spPr>
        <p:txBody>
          <a:bodyPr>
            <a:normAutofit/>
          </a:bodyPr>
          <a:lstStyle/>
          <a:p>
            <a:r>
              <a:rPr lang="en-US" sz="2400" dirty="0"/>
              <a:t>Scenario</a:t>
            </a:r>
          </a:p>
          <a:p>
            <a:r>
              <a:rPr lang="en-US" sz="1800" dirty="0"/>
              <a:t>Actors (Organization manager, Editor) want to </a:t>
            </a:r>
            <a:r>
              <a:rPr lang="en-US" sz="1800" dirty="0" smtClean="0"/>
              <a:t>enter into </a:t>
            </a:r>
            <a:r>
              <a:rPr lang="en-US" sz="1800" dirty="0"/>
              <a:t>the system to perform the speciﬁc operations.</a:t>
            </a:r>
          </a:p>
          <a:p>
            <a:r>
              <a:rPr lang="en-US" sz="1800" dirty="0"/>
              <a:t>Basic Flow</a:t>
            </a:r>
          </a:p>
          <a:p>
            <a:r>
              <a:rPr lang="en-US" sz="1800" dirty="0"/>
              <a:t>When any of the actors want to log-in, the system will ask the user </a:t>
            </a:r>
            <a:r>
              <a:rPr lang="en-US" sz="1800" dirty="0" smtClean="0"/>
              <a:t>name and </a:t>
            </a:r>
            <a:r>
              <a:rPr lang="en-US" sz="1800" dirty="0"/>
              <a:t>password. On entering the log-in parameters the system will </a:t>
            </a:r>
            <a:r>
              <a:rPr lang="en-US" sz="1800" dirty="0" smtClean="0"/>
              <a:t>authenticate </a:t>
            </a:r>
            <a:r>
              <a:rPr lang="en-US" sz="1800" dirty="0"/>
              <a:t>them. After validation it will authorized the actor to enter.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58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 of Registration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7" b="7517"/>
          <a:stretch>
            <a:fillRect/>
          </a:stretch>
        </p:blipFill>
        <p:spPr>
          <a:xfrm>
            <a:off x="681038" y="2085975"/>
            <a:ext cx="9423400" cy="22510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4415882"/>
            <a:ext cx="9424115" cy="2207941"/>
          </a:xfrm>
        </p:spPr>
        <p:txBody>
          <a:bodyPr/>
          <a:lstStyle/>
          <a:p>
            <a:r>
              <a:rPr lang="en-US" sz="2000" dirty="0"/>
              <a:t>Scenario</a:t>
            </a:r>
            <a:endParaRPr lang="en-US" dirty="0"/>
          </a:p>
          <a:p>
            <a:r>
              <a:rPr lang="en-US" sz="1800" dirty="0"/>
              <a:t>Registration is required to enter and use the system. After logged-in the</a:t>
            </a:r>
          </a:p>
          <a:p>
            <a:r>
              <a:rPr lang="en-US" sz="1800" dirty="0"/>
              <a:t>administrator is authorized only to register the actors (organization manager</a:t>
            </a:r>
          </a:p>
          <a:p>
            <a:r>
              <a:rPr lang="en-US" sz="1800" dirty="0"/>
              <a:t>and Editor) into the system or edit their accounts.</a:t>
            </a:r>
          </a:p>
        </p:txBody>
      </p:sp>
    </p:spTree>
    <p:extLst>
      <p:ext uri="{BB962C8B-B14F-4D97-AF65-F5344CB8AC3E}">
        <p14:creationId xmlns:p14="http://schemas.microsoft.com/office/powerpoint/2010/main" val="1167249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</a:t>
            </a:r>
            <a:r>
              <a:rPr lang="en-US" dirty="0" smtClean="0"/>
              <a:t>and Scenario </a:t>
            </a:r>
            <a:r>
              <a:rPr lang="en-US" dirty="0"/>
              <a:t>for Deletion of </a:t>
            </a:r>
            <a:r>
              <a:rPr lang="en-US" dirty="0" smtClean="0"/>
              <a:t>users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2" b="13172"/>
          <a:stretch>
            <a:fillRect/>
          </a:stretch>
        </p:blipFill>
        <p:spPr>
          <a:xfrm>
            <a:off x="434975" y="2063750"/>
            <a:ext cx="9177338" cy="149048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975" y="3783817"/>
            <a:ext cx="10802520" cy="307418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Scenario</a:t>
            </a:r>
            <a:endParaRPr lang="en-US" dirty="0"/>
          </a:p>
          <a:p>
            <a:r>
              <a:rPr lang="en-US" dirty="0"/>
              <a:t>Administrator wants to delete the existing user accounts.</a:t>
            </a:r>
          </a:p>
          <a:p>
            <a:r>
              <a:rPr lang="en-US" dirty="0"/>
              <a:t>Basic Flow</a:t>
            </a:r>
          </a:p>
          <a:p>
            <a:r>
              <a:rPr lang="en-US" dirty="0" smtClean="0"/>
              <a:t>     Administrator </a:t>
            </a:r>
            <a:r>
              <a:rPr lang="en-US" dirty="0"/>
              <a:t>can delete the existing user accounts after logging in </a:t>
            </a:r>
            <a:r>
              <a:rPr lang="en-US" dirty="0" smtClean="0"/>
              <a:t>whenever </a:t>
            </a:r>
            <a:r>
              <a:rPr lang="en-US" dirty="0"/>
              <a:t>it is necessary.</a:t>
            </a:r>
          </a:p>
          <a:p>
            <a:r>
              <a:rPr lang="en-US" dirty="0"/>
              <a:t>Alternative Flow</a:t>
            </a:r>
          </a:p>
          <a:p>
            <a:r>
              <a:rPr lang="en-US" dirty="0" smtClean="0"/>
              <a:t>      System </a:t>
            </a:r>
            <a:r>
              <a:rPr lang="en-US" dirty="0"/>
              <a:t>will generate a message to conﬁrm deletion of existing </a:t>
            </a:r>
            <a:r>
              <a:rPr lang="en-US" dirty="0" smtClean="0"/>
              <a:t>user account </a:t>
            </a:r>
            <a:r>
              <a:rPr lang="en-US" dirty="0"/>
              <a:t>or give </a:t>
            </a:r>
            <a:r>
              <a:rPr lang="en-US" dirty="0" smtClean="0"/>
              <a:t>an</a:t>
            </a:r>
          </a:p>
          <a:p>
            <a:r>
              <a:rPr lang="en-US" dirty="0" smtClean="0"/>
              <a:t>      alternative to cancel </a:t>
            </a:r>
            <a:r>
              <a:rPr lang="en-US" dirty="0"/>
              <a:t>the process without deletion.</a:t>
            </a:r>
          </a:p>
          <a:p>
            <a:r>
              <a:rPr lang="en-US" dirty="0"/>
              <a:t>Pre-Condition</a:t>
            </a:r>
          </a:p>
          <a:p>
            <a:r>
              <a:rPr lang="en-US" dirty="0" smtClean="0"/>
              <a:t>    User </a:t>
            </a:r>
            <a:r>
              <a:rPr lang="en-US" dirty="0"/>
              <a:t>account must exist.</a:t>
            </a:r>
          </a:p>
          <a:p>
            <a:r>
              <a:rPr lang="en-US" dirty="0"/>
              <a:t>Post-Condition</a:t>
            </a:r>
          </a:p>
          <a:p>
            <a:r>
              <a:rPr lang="en-US" dirty="0" smtClean="0"/>
              <a:t>    System </a:t>
            </a:r>
            <a:r>
              <a:rPr lang="en-US" dirty="0"/>
              <a:t>will delete user account and update.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Add and Edit Use </a:t>
            </a:r>
            <a:r>
              <a:rPr lang="en-US" sz="3200" dirty="0" smtClean="0"/>
              <a:t>Case and  </a:t>
            </a:r>
            <a:r>
              <a:rPr lang="en-US" sz="3200" dirty="0"/>
              <a:t>Scenario of Employee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221" y="2119730"/>
            <a:ext cx="3525253" cy="4586479"/>
          </a:xfrm>
        </p:spPr>
        <p:txBody>
          <a:bodyPr>
            <a:normAutofit/>
          </a:bodyPr>
          <a:lstStyle/>
          <a:p>
            <a:r>
              <a:rPr lang="en-US" sz="2400" dirty="0"/>
              <a:t>Scenario</a:t>
            </a:r>
            <a:endParaRPr lang="en-US" dirty="0"/>
          </a:p>
          <a:p>
            <a:r>
              <a:rPr lang="en-US" dirty="0"/>
              <a:t>After logging in the actors enter into control </a:t>
            </a:r>
            <a:r>
              <a:rPr lang="en-US" dirty="0" smtClean="0"/>
              <a:t>panel from </a:t>
            </a:r>
            <a:r>
              <a:rPr lang="en-US" dirty="0"/>
              <a:t>where they can perform the following functions :</a:t>
            </a:r>
          </a:p>
          <a:p>
            <a:r>
              <a:rPr lang="en-US" dirty="0"/>
              <a:t>• Log-out directly </a:t>
            </a:r>
            <a:r>
              <a:rPr lang="en-US" dirty="0" smtClean="0"/>
              <a:t>from the  system</a:t>
            </a:r>
            <a:endParaRPr lang="en-US" dirty="0"/>
          </a:p>
          <a:p>
            <a:r>
              <a:rPr lang="en-US" dirty="0"/>
              <a:t>• Change of password</a:t>
            </a:r>
          </a:p>
          <a:p>
            <a:r>
              <a:rPr lang="en-US" dirty="0"/>
              <a:t>• Add information of a </a:t>
            </a:r>
            <a:endParaRPr lang="en-US" dirty="0" smtClean="0"/>
          </a:p>
          <a:p>
            <a:r>
              <a:rPr lang="en-US" dirty="0" smtClean="0"/>
              <a:t>   new employee</a:t>
            </a:r>
            <a:endParaRPr lang="en-US" dirty="0"/>
          </a:p>
          <a:p>
            <a:r>
              <a:rPr lang="en-US" dirty="0"/>
              <a:t>• Edit information of the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existing </a:t>
            </a:r>
            <a:r>
              <a:rPr lang="en-US" dirty="0"/>
              <a:t>employee</a:t>
            </a:r>
          </a:p>
          <a:p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r="861"/>
          <a:stretch>
            <a:fillRect/>
          </a:stretch>
        </p:blipFill>
        <p:spPr>
          <a:xfrm>
            <a:off x="3609474" y="2119730"/>
            <a:ext cx="8464671" cy="3354638"/>
          </a:xfrm>
        </p:spPr>
      </p:pic>
    </p:spTree>
    <p:extLst>
      <p:ext uri="{BB962C8B-B14F-4D97-AF65-F5344CB8AC3E}">
        <p14:creationId xmlns:p14="http://schemas.microsoft.com/office/powerpoint/2010/main" val="3607546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Deletion of Employee </a:t>
            </a:r>
            <a:r>
              <a:rPr lang="en-US" dirty="0" smtClean="0"/>
              <a:t>Accounts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1" b="1051"/>
          <a:stretch>
            <a:fillRect/>
          </a:stretch>
        </p:blipFill>
        <p:spPr>
          <a:xfrm>
            <a:off x="216569" y="2505240"/>
            <a:ext cx="11755282" cy="3799307"/>
          </a:xfrm>
        </p:spPr>
      </p:pic>
    </p:spTree>
    <p:extLst>
      <p:ext uri="{BB962C8B-B14F-4D97-AF65-F5344CB8AC3E}">
        <p14:creationId xmlns:p14="http://schemas.microsoft.com/office/powerpoint/2010/main" val="23524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Project Members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6029572" cy="359931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Abdul Tawab 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“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Admin</a:t>
            </a:r>
            <a:r>
              <a:rPr lang="en-US" sz="3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”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Jahanzeb</a:t>
            </a:r>
            <a:endParaRPr lang="en-US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Shadmer</a:t>
            </a:r>
            <a:endParaRPr lang="en-US" sz="3200" b="1" dirty="0">
              <a:solidFill>
                <a:schemeClr val="bg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b="1" dirty="0" err="1" smtClean="0">
                <a:solidFill>
                  <a:schemeClr val="bg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Merwais</a:t>
            </a:r>
            <a:endParaRPr lang="en-US" sz="3200" b="1" dirty="0" smtClean="0">
              <a:solidFill>
                <a:schemeClr val="bg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Ebadullah</a:t>
            </a:r>
            <a:endParaRPr lang="en-US" sz="3200" b="1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b="1" dirty="0">
                <a:latin typeface="Aharoni" panose="02010803020104030203" pitchFamily="2" charset="-79"/>
                <a:cs typeface="Aharoni" panose="02010803020104030203" pitchFamily="2" charset="-79"/>
              </a:rPr>
              <a:t>Mohammad Bashir</a:t>
            </a:r>
            <a:endParaRPr lang="en-US" sz="3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43752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Deletion of Employee Accounts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069432"/>
            <a:ext cx="9751056" cy="4511841"/>
          </a:xfrm>
        </p:spPr>
        <p:txBody>
          <a:bodyPr>
            <a:normAutofit/>
          </a:bodyPr>
          <a:lstStyle/>
          <a:p>
            <a:r>
              <a:rPr lang="en-US" sz="2800" dirty="0"/>
              <a:t>Scenario</a:t>
            </a:r>
            <a:endParaRPr lang="en-US" sz="2400" dirty="0"/>
          </a:p>
          <a:p>
            <a:r>
              <a:rPr lang="en-US" sz="2000" dirty="0"/>
              <a:t>In case, if an employee temporarily or permanently </a:t>
            </a:r>
            <a:r>
              <a:rPr lang="en-US" sz="2000" dirty="0" err="1"/>
              <a:t>quites</a:t>
            </a:r>
            <a:r>
              <a:rPr lang="en-US" sz="2000" dirty="0"/>
              <a:t> from</a:t>
            </a:r>
          </a:p>
          <a:p>
            <a:r>
              <a:rPr lang="en-US" sz="2000" dirty="0"/>
              <a:t>the job or rejoins, then the authorized users will change his status</a:t>
            </a:r>
          </a:p>
          <a:p>
            <a:r>
              <a:rPr lang="en-US" sz="2000" dirty="0"/>
              <a:t>in the system.</a:t>
            </a:r>
          </a:p>
          <a:p>
            <a:r>
              <a:rPr lang="en-US" sz="2000" dirty="0"/>
              <a:t>Basic Flow</a:t>
            </a:r>
          </a:p>
          <a:p>
            <a:r>
              <a:rPr lang="en-US" sz="2000" dirty="0"/>
              <a:t>After logging-in, the user will search for the employee by</a:t>
            </a:r>
          </a:p>
          <a:p>
            <a:r>
              <a:rPr lang="en-US" sz="2000" dirty="0"/>
              <a:t>his ID and performing the following functions :</a:t>
            </a:r>
          </a:p>
          <a:p>
            <a:r>
              <a:rPr lang="en-US" sz="2000" dirty="0"/>
              <a:t>• The user will activate the account, if the employee wants to rejoin the</a:t>
            </a:r>
          </a:p>
          <a:p>
            <a:r>
              <a:rPr lang="en-US" sz="2000" dirty="0"/>
              <a:t>organization after some time or change his location.</a:t>
            </a:r>
          </a:p>
          <a:p>
            <a:r>
              <a:rPr lang="en-US" sz="2000" dirty="0"/>
              <a:t>• In-Activate the account if employee wants to quite temporarily.</a:t>
            </a:r>
          </a:p>
          <a:p>
            <a:r>
              <a:rPr lang="en-US" sz="2000" dirty="0"/>
              <a:t>• Delete the employee account if an employee </a:t>
            </a:r>
            <a:r>
              <a:rPr lang="en-US" sz="2000" dirty="0" err="1"/>
              <a:t>quites</a:t>
            </a:r>
            <a:r>
              <a:rPr lang="en-US" sz="2000" dirty="0"/>
              <a:t> permanently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309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Salary </a:t>
            </a:r>
            <a:r>
              <a:rPr lang="en-US" dirty="0" smtClean="0"/>
              <a:t>Calculation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4" b="5524"/>
          <a:stretch>
            <a:fillRect/>
          </a:stretch>
        </p:blipFill>
        <p:spPr>
          <a:xfrm>
            <a:off x="192088" y="2057400"/>
            <a:ext cx="11779250" cy="4716463"/>
          </a:xfrm>
        </p:spPr>
      </p:pic>
    </p:spTree>
    <p:extLst>
      <p:ext uri="{BB962C8B-B14F-4D97-AF65-F5344CB8AC3E}">
        <p14:creationId xmlns:p14="http://schemas.microsoft.com/office/powerpoint/2010/main" val="3858084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Salary Calculation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033336"/>
            <a:ext cx="11242973" cy="4716379"/>
          </a:xfrm>
        </p:spPr>
        <p:txBody>
          <a:bodyPr>
            <a:normAutofit/>
          </a:bodyPr>
          <a:lstStyle/>
          <a:p>
            <a:r>
              <a:rPr lang="en-US" sz="4000" dirty="0"/>
              <a:t>Scenario</a:t>
            </a:r>
            <a:endParaRPr lang="en-US" dirty="0"/>
          </a:p>
          <a:p>
            <a:r>
              <a:rPr lang="en-US" sz="2400" dirty="0"/>
              <a:t>User wants to calculate the salary of an employee.</a:t>
            </a:r>
          </a:p>
          <a:p>
            <a:r>
              <a:rPr lang="en-US" sz="3200" dirty="0"/>
              <a:t>Basic Flow</a:t>
            </a:r>
          </a:p>
          <a:p>
            <a:r>
              <a:rPr lang="en-US" sz="2400" dirty="0"/>
              <a:t>After logged-in to system the user will select salary calculator from </a:t>
            </a:r>
            <a:r>
              <a:rPr lang="en-US" sz="2400" dirty="0" smtClean="0"/>
              <a:t>control panel </a:t>
            </a:r>
            <a:r>
              <a:rPr lang="en-US" sz="2400" dirty="0"/>
              <a:t>to calculate the salary of an employee. In salary calculator the </a:t>
            </a:r>
            <a:r>
              <a:rPr lang="en-US" sz="2400" dirty="0" smtClean="0"/>
              <a:t>user will </a:t>
            </a:r>
            <a:r>
              <a:rPr lang="en-US" sz="2400" dirty="0"/>
              <a:t>enter the ID of an employee</a:t>
            </a:r>
            <a:r>
              <a:rPr lang="en-US" sz="2400" dirty="0" smtClean="0"/>
              <a:t>. A </a:t>
            </a:r>
            <a:r>
              <a:rPr lang="en-US" sz="2400" dirty="0"/>
              <a:t>procedure calls in response and </a:t>
            </a:r>
            <a:r>
              <a:rPr lang="en-US" sz="2400" dirty="0" smtClean="0"/>
              <a:t>gathers the </a:t>
            </a:r>
            <a:r>
              <a:rPr lang="en-US" sz="2400" dirty="0"/>
              <a:t>required information about the user, adding it </a:t>
            </a:r>
            <a:r>
              <a:rPr lang="en-US" sz="2400" dirty="0" smtClean="0"/>
              <a:t>to the </a:t>
            </a:r>
            <a:r>
              <a:rPr lang="en-US" sz="2400" dirty="0"/>
              <a:t>salary calculator.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8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for Salary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User will enter the following ﬁelds:</a:t>
            </a:r>
          </a:p>
          <a:p>
            <a:r>
              <a:rPr lang="en-US" dirty="0"/>
              <a:t>    In case of hourly based salary, enters hours worked per day.</a:t>
            </a:r>
          </a:p>
          <a:p>
            <a:r>
              <a:rPr lang="en-US" dirty="0"/>
              <a:t>    In case of ﬁxed salary per month ,enters it.</a:t>
            </a:r>
          </a:p>
          <a:p>
            <a:r>
              <a:rPr lang="en-US" dirty="0"/>
              <a:t>    Percentage of tax.</a:t>
            </a:r>
          </a:p>
          <a:p>
            <a:r>
              <a:rPr lang="en-US" dirty="0"/>
              <a:t>    Percentage of social security.</a:t>
            </a:r>
          </a:p>
          <a:p>
            <a:pPr marL="0" indent="0">
              <a:buNone/>
            </a:pPr>
            <a:r>
              <a:rPr lang="en-US" sz="3000" dirty="0"/>
              <a:t>following calculation will be performed:</a:t>
            </a:r>
          </a:p>
          <a:p>
            <a:r>
              <a:rPr lang="en-US" dirty="0"/>
              <a:t>   Salary of an employee will be calculated.</a:t>
            </a:r>
          </a:p>
          <a:p>
            <a:r>
              <a:rPr lang="en-US" dirty="0"/>
              <a:t>   Tax of an employee will be calculated.</a:t>
            </a:r>
          </a:p>
          <a:p>
            <a:r>
              <a:rPr lang="en-US" dirty="0"/>
              <a:t>   The results of an employee will be stored.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7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583" y="2614410"/>
            <a:ext cx="108568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 smtClean="0"/>
              <a:t>?</a:t>
            </a:r>
            <a:r>
              <a:rPr lang="en-US" sz="7200" dirty="0" smtClean="0"/>
              <a:t>?</a:t>
            </a:r>
            <a:r>
              <a:rPr lang="en-US" sz="8000" dirty="0" smtClean="0"/>
              <a:t>?</a:t>
            </a:r>
            <a:r>
              <a:rPr lang="en-US" sz="8800" dirty="0" smtClean="0"/>
              <a:t>?</a:t>
            </a:r>
            <a:r>
              <a:rPr lang="en-US" sz="9600" dirty="0" smtClean="0"/>
              <a:t>?</a:t>
            </a:r>
            <a:r>
              <a:rPr lang="en-US" sz="6600" dirty="0" smtClean="0"/>
              <a:t> Any Questions </a:t>
            </a:r>
            <a:r>
              <a:rPr lang="en-US" sz="8000" dirty="0" smtClean="0"/>
              <a:t>?</a:t>
            </a:r>
            <a:r>
              <a:rPr lang="en-US" sz="7200" dirty="0" smtClean="0"/>
              <a:t>?</a:t>
            </a:r>
            <a:r>
              <a:rPr lang="en-US" sz="6000" dirty="0" smtClean="0"/>
              <a:t>?</a:t>
            </a:r>
            <a:r>
              <a:rPr lang="en-US" sz="4800" dirty="0" smtClean="0"/>
              <a:t>?</a:t>
            </a:r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5099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189408"/>
            <a:ext cx="8991713" cy="4668592"/>
          </a:xfrm>
        </p:spPr>
        <p:txBody>
          <a:bodyPr>
            <a:normAutofit/>
          </a:bodyPr>
          <a:lstStyle/>
          <a:p>
            <a:r>
              <a:rPr lang="en-US" dirty="0"/>
              <a:t>The task is to build a salary management system for an organization.</a:t>
            </a:r>
          </a:p>
          <a:p>
            <a:r>
              <a:rPr lang="en-US" dirty="0"/>
              <a:t>Current salary system is manual therefore  we wants to switch the system from manual</a:t>
            </a:r>
          </a:p>
          <a:p>
            <a:r>
              <a:rPr lang="en-US" dirty="0"/>
              <a:t>to automatic computerized salary management system.</a:t>
            </a:r>
          </a:p>
          <a:p>
            <a:r>
              <a:rPr lang="en-US" dirty="0"/>
              <a:t>The System we are going to develop is according to the user </a:t>
            </a:r>
            <a:r>
              <a:rPr lang="en-US" dirty="0" smtClean="0"/>
              <a:t>requirements which </a:t>
            </a:r>
            <a:r>
              <a:rPr lang="en-US" dirty="0"/>
              <a:t>will perform salary calculation as well as tax calculation Moreover, </a:t>
            </a:r>
          </a:p>
          <a:p>
            <a:r>
              <a:rPr lang="en-US" dirty="0"/>
              <a:t>the system will be user friendly and ﬂexible enough.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50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9734919" cy="3599316"/>
          </a:xfrm>
        </p:spPr>
        <p:txBody>
          <a:bodyPr>
            <a:normAutofit/>
          </a:bodyPr>
          <a:lstStyle/>
          <a:p>
            <a:r>
              <a:rPr lang="en-US" dirty="0"/>
              <a:t>The system should be capable of performing following functions:</a:t>
            </a:r>
          </a:p>
          <a:p>
            <a:r>
              <a:rPr lang="en-US" dirty="0" smtClean="0"/>
              <a:t>Store </a:t>
            </a:r>
            <a:r>
              <a:rPr lang="en-US" dirty="0"/>
              <a:t>basic information of employees of the organization.</a:t>
            </a:r>
          </a:p>
          <a:p>
            <a:r>
              <a:rPr lang="en-US" dirty="0" smtClean="0"/>
              <a:t>Store </a:t>
            </a:r>
            <a:r>
              <a:rPr lang="en-US" dirty="0"/>
              <a:t>salary information of employees (entered by the </a:t>
            </a:r>
            <a:r>
              <a:rPr lang="en-US" dirty="0" smtClean="0"/>
              <a:t>Editor ) </a:t>
            </a:r>
            <a:r>
              <a:rPr lang="en-US" dirty="0"/>
              <a:t>such </a:t>
            </a:r>
            <a:r>
              <a:rPr lang="en-US" dirty="0" smtClean="0"/>
              <a:t>as, working </a:t>
            </a:r>
            <a:r>
              <a:rPr lang="en-US" dirty="0"/>
              <a:t>hours, salary per hour, salary before tax, tax</a:t>
            </a:r>
          </a:p>
          <a:p>
            <a:pPr marL="0" indent="0">
              <a:buNone/>
            </a:pPr>
            <a:r>
              <a:rPr lang="en-US" dirty="0" smtClean="0"/>
              <a:t>   Percentage</a:t>
            </a:r>
            <a:r>
              <a:rPr lang="en-US" dirty="0"/>
              <a:t>, salary after tax, social security fee and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944749" cy="4360141"/>
          </a:xfrm>
        </p:spPr>
        <p:txBody>
          <a:bodyPr>
            <a:normAutofit/>
          </a:bodyPr>
          <a:lstStyle/>
          <a:p>
            <a:r>
              <a:rPr lang="en-US" dirty="0"/>
              <a:t>The most suitable and appropriate software development methodology we</a:t>
            </a:r>
          </a:p>
          <a:p>
            <a:r>
              <a:rPr lang="en-US" dirty="0"/>
              <a:t>found for our software development is waterfall software development model,</a:t>
            </a:r>
          </a:p>
          <a:p>
            <a:r>
              <a:rPr lang="en-US" dirty="0"/>
              <a:t>which gave us a clear view about our software and helped us to achieve </a:t>
            </a:r>
            <a:r>
              <a:rPr lang="en-US" dirty="0" smtClean="0"/>
              <a:t>our goal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System </a:t>
            </a:r>
            <a:r>
              <a:rPr lang="en-US" sz="5400" dirty="0" smtClean="0"/>
              <a:t>requirements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41264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 </a:t>
            </a:r>
            <a:r>
              <a:rPr lang="en-US" dirty="0"/>
              <a:t>analysis is an important phase of the system development </a:t>
            </a:r>
            <a:r>
              <a:rPr lang="en-US" dirty="0" smtClean="0"/>
              <a:t>cycle.</a:t>
            </a:r>
            <a:endParaRPr lang="en-US" dirty="0"/>
          </a:p>
          <a:p>
            <a:r>
              <a:rPr lang="en-US" dirty="0"/>
              <a:t>which provides us all the speciﬁcation of system in detail which are very essential to build the system and also provides us knowledge about the behavior of the system.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Non Functional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Functional Requirements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08533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Functional Requirements of our system speciﬁcally deﬁnes functionalities of the system and </a:t>
            </a:r>
            <a:r>
              <a:rPr lang="en-US" sz="3200" dirty="0" smtClean="0"/>
              <a:t>behavior </a:t>
            </a:r>
            <a:r>
              <a:rPr lang="en-US" sz="3200" dirty="0"/>
              <a:t>of the system. Functions that describe the behavior of the system will be</a:t>
            </a:r>
          </a:p>
          <a:p>
            <a:pPr marL="0" indent="0">
              <a:buNone/>
            </a:pPr>
            <a:r>
              <a:rPr lang="en-US" sz="3200" dirty="0" smtClean="0"/>
              <a:t>  shown </a:t>
            </a:r>
            <a:r>
              <a:rPr lang="en-US" sz="3200" dirty="0"/>
              <a:t>in the form of use cases. </a:t>
            </a:r>
          </a:p>
          <a:p>
            <a:r>
              <a:rPr lang="en-US" sz="3200" dirty="0"/>
              <a:t>Security for system which User authentication is required.</a:t>
            </a:r>
          </a:p>
          <a:p>
            <a:pPr lvl="0"/>
            <a:r>
              <a:rPr lang="en-US" sz="3200" dirty="0"/>
              <a:t>Adding : Our system will provide easier way to </a:t>
            </a:r>
            <a:r>
              <a:rPr lang="en-US" sz="3200" dirty="0" smtClean="0"/>
              <a:t>store  salaries </a:t>
            </a:r>
            <a:r>
              <a:rPr lang="en-US" sz="3200" dirty="0"/>
              <a:t>and info of every employee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3740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</a:t>
            </a:r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Editing : our system will have the functionality to </a:t>
            </a:r>
          </a:p>
          <a:p>
            <a:pPr marL="0" indent="0">
              <a:buNone/>
            </a:pPr>
            <a:r>
              <a:rPr lang="en-US" dirty="0"/>
              <a:t>                   provide edition in the information and salary</a:t>
            </a:r>
          </a:p>
          <a:p>
            <a:pPr marL="0" indent="0">
              <a:buNone/>
            </a:pPr>
            <a:r>
              <a:rPr lang="en-US" dirty="0"/>
              <a:t>                   system of employee</a:t>
            </a:r>
          </a:p>
          <a:p>
            <a:pPr lvl="0"/>
            <a:r>
              <a:rPr lang="en-US" dirty="0"/>
              <a:t>Deletion : we will provide deletion functionality to </a:t>
            </a:r>
          </a:p>
          <a:p>
            <a:pPr marL="0" indent="0">
              <a:buNone/>
            </a:pPr>
            <a:r>
              <a:rPr lang="en-US" dirty="0"/>
              <a:t>                   delete any employee which is no more in that </a:t>
            </a:r>
          </a:p>
          <a:p>
            <a:pPr marL="0" indent="0">
              <a:buNone/>
            </a:pPr>
            <a:r>
              <a:rPr lang="en-US" dirty="0"/>
              <a:t>                   department</a:t>
            </a:r>
          </a:p>
          <a:p>
            <a:r>
              <a:rPr lang="en-US" dirty="0" smtClean="0"/>
              <a:t>Searching</a:t>
            </a:r>
            <a:r>
              <a:rPr lang="en-US" dirty="0"/>
              <a:t>: - to search out tax ﬁles, salary</a:t>
            </a:r>
          </a:p>
          <a:p>
            <a:pPr marL="0" indent="0">
              <a:buNone/>
            </a:pPr>
            <a:r>
              <a:rPr lang="en-US" dirty="0"/>
              <a:t>                   Slip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19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Non-functional </a:t>
            </a:r>
            <a:r>
              <a:rPr lang="en-US" sz="4800" dirty="0" smtClean="0"/>
              <a:t>Requirements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768372" cy="4295747"/>
          </a:xfrm>
        </p:spPr>
        <p:txBody>
          <a:bodyPr>
            <a:normAutofit/>
          </a:bodyPr>
          <a:lstStyle/>
          <a:p>
            <a:r>
              <a:rPr lang="en-US" dirty="0" smtClean="0"/>
              <a:t>Performance </a:t>
            </a:r>
          </a:p>
          <a:p>
            <a:pPr marL="0" indent="0">
              <a:buNone/>
            </a:pPr>
            <a:r>
              <a:rPr lang="en-US" dirty="0" smtClean="0"/>
              <a:t>        Performance </a:t>
            </a:r>
            <a:r>
              <a:rPr lang="en-US" dirty="0"/>
              <a:t>of system </a:t>
            </a:r>
            <a:r>
              <a:rPr lang="en-US" dirty="0" smtClean="0"/>
              <a:t>should </a:t>
            </a:r>
            <a:r>
              <a:rPr lang="en-US" dirty="0"/>
              <a:t>be adequate and fast.</a:t>
            </a:r>
          </a:p>
          <a:p>
            <a:r>
              <a:rPr lang="en-US" dirty="0"/>
              <a:t>User Friendly Environment </a:t>
            </a:r>
          </a:p>
          <a:p>
            <a:pPr marL="0" indent="0">
              <a:buNone/>
            </a:pPr>
            <a:r>
              <a:rPr lang="en-US" dirty="0" smtClean="0"/>
              <a:t>        System </a:t>
            </a:r>
            <a:r>
              <a:rPr lang="en-US" dirty="0"/>
              <a:t>interface should be </a:t>
            </a:r>
            <a:r>
              <a:rPr lang="en-US" dirty="0" err="1" smtClean="0"/>
              <a:t>simpleand</a:t>
            </a:r>
            <a:r>
              <a:rPr lang="en-US" dirty="0" smtClean="0"/>
              <a:t> </a:t>
            </a:r>
            <a:r>
              <a:rPr lang="en-US" dirty="0"/>
              <a:t>user friendly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Application Scalability 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/>
              <a:t>System should be ﬂexible </a:t>
            </a:r>
            <a:r>
              <a:rPr lang="en-US" dirty="0" smtClean="0"/>
              <a:t>and expendable </a:t>
            </a:r>
            <a:r>
              <a:rPr lang="en-US" dirty="0"/>
              <a:t>for future use.</a:t>
            </a:r>
          </a:p>
          <a:p>
            <a:r>
              <a:rPr lang="en-US" dirty="0"/>
              <a:t>Platform Independence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/>
              <a:t>System should be capable </a:t>
            </a:r>
            <a:r>
              <a:rPr lang="en-US" dirty="0" smtClean="0"/>
              <a:t>to work </a:t>
            </a:r>
            <a:r>
              <a:rPr lang="en-US" dirty="0"/>
              <a:t>in any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73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233</TotalTime>
  <Words>1159</Words>
  <Application>Microsoft Office PowerPoint</Application>
  <PresentationFormat>Widescreen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Aharoni</vt:lpstr>
      <vt:lpstr>Arial</vt:lpstr>
      <vt:lpstr>Trebuchet MS</vt:lpstr>
      <vt:lpstr>Berlin</vt:lpstr>
      <vt:lpstr>PowerPoint Presentation</vt:lpstr>
      <vt:lpstr>Project Members</vt:lpstr>
      <vt:lpstr>Project Outline</vt:lpstr>
      <vt:lpstr>Project Goals</vt:lpstr>
      <vt:lpstr>Methodology</vt:lpstr>
      <vt:lpstr>System requirements</vt:lpstr>
      <vt:lpstr>Functional Requirements </vt:lpstr>
      <vt:lpstr>Functional Requirements</vt:lpstr>
      <vt:lpstr>Non-functional Requirements</vt:lpstr>
      <vt:lpstr>System Use case</vt:lpstr>
      <vt:lpstr>Editor</vt:lpstr>
      <vt:lpstr>Organization Manager</vt:lpstr>
      <vt:lpstr>System Administrator</vt:lpstr>
      <vt:lpstr>Use case Diagram</vt:lpstr>
      <vt:lpstr>Use Case Diagram of Login</vt:lpstr>
      <vt:lpstr>Use Case Scenario of Registration</vt:lpstr>
      <vt:lpstr>Use case and Scenario for Deletion of users</vt:lpstr>
      <vt:lpstr>Add and Edit Use Case and  Scenario of Employee</vt:lpstr>
      <vt:lpstr>Use Case for Deletion of Employee Accounts</vt:lpstr>
      <vt:lpstr>Use Case for Deletion of Employee Accounts</vt:lpstr>
      <vt:lpstr>Use case for Salary Calculation</vt:lpstr>
      <vt:lpstr>Use case for Salary Calculation</vt:lpstr>
      <vt:lpstr>Use case for Salary Calculation</vt:lpstr>
      <vt:lpstr>PowerPoint Presentation</vt:lpstr>
    </vt:vector>
  </TitlesOfParts>
  <Company>Moorche 30 DVDs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MRT www.Win2Farsi.com</dc:creator>
  <cp:lastModifiedBy>MRT www.Win2Farsi.com</cp:lastModifiedBy>
  <cp:revision>31</cp:revision>
  <dcterms:created xsi:type="dcterms:W3CDTF">2017-03-08T08:08:22Z</dcterms:created>
  <dcterms:modified xsi:type="dcterms:W3CDTF">2017-04-19T09:40:20Z</dcterms:modified>
</cp:coreProperties>
</file>