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7432000" cy="36576000"/>
  <p:notesSz cx="7315200" cy="9601200"/>
  <p:defaultTextStyle>
    <a:defPPr>
      <a:defRPr lang="en-US"/>
    </a:defPPr>
    <a:lvl1pPr marL="0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1pPr>
    <a:lvl2pPr marL="1697910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2pPr>
    <a:lvl3pPr marL="3395824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3pPr>
    <a:lvl4pPr marL="5093736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4pPr>
    <a:lvl5pPr marL="6791649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5pPr>
    <a:lvl6pPr marL="8489558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6pPr>
    <a:lvl7pPr marL="10187472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7pPr>
    <a:lvl8pPr marL="11885383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8pPr>
    <a:lvl9pPr marL="13583297" algn="l" defTabSz="3395824" rtl="0" eaLnBrk="1" latinLnBrk="0" hangingPunct="1">
      <a:defRPr sz="66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67" userDrawn="1">
          <p15:clr>
            <a:srgbClr val="A4A3A4"/>
          </p15:clr>
        </p15:guide>
        <p15:guide id="2" pos="7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8080"/>
    <a:srgbClr val="8080FF"/>
    <a:srgbClr val="80FF80"/>
    <a:srgbClr val="FF8080"/>
    <a:srgbClr val="000000"/>
    <a:srgbClr val="FFFF00"/>
    <a:srgbClr val="00FF00"/>
    <a:srgbClr val="FF000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8" autoAdjust="0"/>
    <p:restoredTop sz="95535" autoAdjust="0"/>
  </p:normalViewPr>
  <p:slideViewPr>
    <p:cSldViewPr>
      <p:cViewPr>
        <p:scale>
          <a:sx n="30" d="100"/>
          <a:sy n="30" d="100"/>
        </p:scale>
        <p:origin x="1752" y="-1386"/>
      </p:cViewPr>
      <p:guideLst>
        <p:guide orient="horz" pos="18667"/>
        <p:guide pos="75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A27B708-2555-834C-97B8-35CDF758D659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2A0C7D-DA47-4913-858B-C59C6824077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5BE41-EE35-42A6-A184-675A38803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492350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984699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1477049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969398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2461748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2954097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3446447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3938796" algn="l" defTabSz="984699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3163" y="1200150"/>
            <a:ext cx="24288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E41-EE35-42A6-A184-675A388037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5429" y="677334"/>
            <a:ext cx="26561143" cy="372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372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Poster Presentation Title</a:t>
            </a:r>
            <a:br>
              <a:rPr lang="en-US" dirty="0"/>
            </a:br>
            <a:r>
              <a:rPr lang="en-US" sz="252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52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52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35428" y="4741334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35428" y="6265333"/>
            <a:ext cx="8490857" cy="9652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680" baseline="0"/>
            </a:lvl1pPr>
            <a:lvl2pPr marL="238385" indent="0">
              <a:buNone/>
              <a:defRPr sz="1680" baseline="0"/>
            </a:lvl2pPr>
            <a:lvl3pPr marL="463709" indent="0">
              <a:buNone/>
              <a:defRPr sz="1680" baseline="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dirty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8" y="16256001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435428" y="17780000"/>
            <a:ext cx="8490857" cy="8128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2095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marL="0" marR="0" lvl="0" indent="0" algn="l" defTabSz="2095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8" y="26246667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8" y="27770667"/>
            <a:ext cx="8490857" cy="8128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2095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marL="0" marR="0" lvl="0" indent="0" algn="l" defTabSz="2095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9470572" y="4741334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8505716" y="27770667"/>
            <a:ext cx="8490857" cy="81280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8505716" y="4741334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8505716" y="6265334"/>
            <a:ext cx="8490857" cy="19642667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168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8505716" y="26246667"/>
            <a:ext cx="8490857" cy="1185333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252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520" dirty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9470572" y="6265334"/>
            <a:ext cx="8490857" cy="29633333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680" baseline="0"/>
            </a:lvl1pPr>
            <a:lvl2pPr marL="238385" indent="0">
              <a:buNone/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dirty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762001" y="1016000"/>
            <a:ext cx="1959428" cy="30480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24819429" y="1016000"/>
            <a:ext cx="1959428" cy="30480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0123716" y="17949334"/>
            <a:ext cx="7184572" cy="7450667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68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0123716" y="27262667"/>
            <a:ext cx="7184572" cy="7450667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1680"/>
            </a:lvl1pPr>
          </a:lstStyle>
          <a:p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44" y="35995430"/>
            <a:ext cx="1959428" cy="4180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95856" rtl="0" eaLnBrk="1" latinLnBrk="0" hangingPunct="1">
        <a:spcBef>
          <a:spcPct val="0"/>
        </a:spcBef>
        <a:buNone/>
        <a:defRPr sz="10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947" indent="-785947" algn="l" defTabSz="2095856" rtl="0" eaLnBrk="1" latinLnBrk="0" hangingPunct="1">
        <a:spcBef>
          <a:spcPct val="20000"/>
        </a:spcBef>
        <a:buFont typeface="Arial" pitchFamily="34" charset="0"/>
        <a:buChar char="•"/>
        <a:defRPr sz="7320" kern="1200">
          <a:solidFill>
            <a:schemeClr val="tx1"/>
          </a:solidFill>
          <a:latin typeface="+mn-lt"/>
          <a:ea typeface="+mn-ea"/>
          <a:cs typeface="+mn-cs"/>
        </a:defRPr>
      </a:lvl1pPr>
      <a:lvl2pPr marL="1702884" indent="-654955" algn="l" defTabSz="2095856" rtl="0" eaLnBrk="1" latinLnBrk="0" hangingPunct="1">
        <a:spcBef>
          <a:spcPct val="20000"/>
        </a:spcBef>
        <a:buFont typeface="Arial" pitchFamily="34" charset="0"/>
        <a:buChar char="–"/>
        <a:defRPr sz="6360" kern="1200">
          <a:solidFill>
            <a:schemeClr val="tx1"/>
          </a:solidFill>
          <a:latin typeface="+mn-lt"/>
          <a:ea typeface="+mn-ea"/>
          <a:cs typeface="+mn-cs"/>
        </a:defRPr>
      </a:lvl2pPr>
      <a:lvl3pPr marL="2619822" indent="-523964" algn="l" defTabSz="2095856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67750" indent="-523964" algn="l" defTabSz="2095856" rtl="0" eaLnBrk="1" latinLnBrk="0" hangingPunct="1">
        <a:spcBef>
          <a:spcPct val="20000"/>
        </a:spcBef>
        <a:buFont typeface="Arial" pitchFamily="34" charset="0"/>
        <a:buChar char="–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15678" indent="-523964" algn="l" defTabSz="2095856" rtl="0" eaLnBrk="1" latinLnBrk="0" hangingPunct="1">
        <a:spcBef>
          <a:spcPct val="20000"/>
        </a:spcBef>
        <a:buFont typeface="Arial" pitchFamily="34" charset="0"/>
        <a:buChar char="»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763606" indent="-523964" algn="l" defTabSz="2095856" rtl="0" eaLnBrk="1" latinLnBrk="0" hangingPunct="1">
        <a:spcBef>
          <a:spcPct val="20000"/>
        </a:spcBef>
        <a:buFont typeface="Arial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6811534" indent="-523964" algn="l" defTabSz="2095856" rtl="0" eaLnBrk="1" latinLnBrk="0" hangingPunct="1">
        <a:spcBef>
          <a:spcPct val="20000"/>
        </a:spcBef>
        <a:buFont typeface="Arial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7859464" indent="-523964" algn="l" defTabSz="2095856" rtl="0" eaLnBrk="1" latinLnBrk="0" hangingPunct="1">
        <a:spcBef>
          <a:spcPct val="20000"/>
        </a:spcBef>
        <a:buFont typeface="Arial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8907391" indent="-523964" algn="l" defTabSz="2095856" rtl="0" eaLnBrk="1" latinLnBrk="0" hangingPunct="1">
        <a:spcBef>
          <a:spcPct val="20000"/>
        </a:spcBef>
        <a:buFont typeface="Arial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47928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95856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43785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91714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239642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87570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335498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383428" algn="l" defTabSz="2095856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ger@jhu.edu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hyperlink" Target="mailto:trac@jhu.edu" TargetMode="External"/><Relationship Id="rId12" Type="http://schemas.openxmlformats.org/officeDocument/2006/relationships/image" Target="../media/image6.jp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xxiang@jhu.edu" TargetMode="Externa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hyperlink" Target="mailto:wentaozhu1991@gmail.com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jp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hyperlink" Target="mailto:xhx@ics.uci.edu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40947A3-29AC-4D7B-8666-BF09DEFE1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2"/>
          <a:stretch/>
        </p:blipFill>
        <p:spPr>
          <a:xfrm>
            <a:off x="20676767" y="26594186"/>
            <a:ext cx="6577173" cy="6292125"/>
          </a:xfrm>
          <a:prstGeom prst="rect">
            <a:avLst/>
          </a:prstGeom>
        </p:spPr>
      </p:pic>
      <p:pic>
        <p:nvPicPr>
          <p:cNvPr id="52" name="Picture 5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4347210-7BA4-4E93-9EF6-8D022D4D8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2"/>
          <a:stretch/>
        </p:blipFill>
        <p:spPr>
          <a:xfrm>
            <a:off x="14173200" y="26450034"/>
            <a:ext cx="6574536" cy="6420642"/>
          </a:xfrm>
          <a:prstGeom prst="rect">
            <a:avLst/>
          </a:prstGeom>
        </p:spPr>
      </p:pic>
      <p:sp>
        <p:nvSpPr>
          <p:cNvPr id="41" name="Text Placeholder 28 2">
            <a:extLst>
              <a:ext uri="{FF2B5EF4-FFF2-40B4-BE49-F238E27FC236}">
                <a16:creationId xmlns:a16="http://schemas.microsoft.com/office/drawing/2014/main" id="{D5E72750-73C1-44F1-8E81-1775A4A1DAD9}"/>
              </a:ext>
            </a:extLst>
          </p:cNvPr>
          <p:cNvSpPr txBox="1">
            <a:spLocks/>
          </p:cNvSpPr>
          <p:nvPr/>
        </p:nvSpPr>
        <p:spPr>
          <a:xfrm>
            <a:off x="398478" y="29660355"/>
            <a:ext cx="2758769" cy="66472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Weighted FCN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35429" y="677334"/>
            <a:ext cx="26561143" cy="3725333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sz="4560" dirty="0"/>
              <a:t>Adversarial Deep Structured Nets for Mass Segmentation from Mammograms</a:t>
            </a:r>
            <a:br>
              <a:rPr lang="en-US" dirty="0"/>
            </a:br>
            <a:r>
              <a:rPr lang="en-US" sz="3960" dirty="0"/>
              <a:t>Wentao Zhu</a:t>
            </a:r>
            <a:r>
              <a:rPr lang="en-US" sz="3960" baseline="30000" dirty="0"/>
              <a:t>1</a:t>
            </a:r>
            <a:r>
              <a:rPr lang="en-US" sz="3960" dirty="0"/>
              <a:t>, Xiang Xiang</a:t>
            </a:r>
            <a:r>
              <a:rPr lang="en-US" sz="3960" baseline="30000" dirty="0"/>
              <a:t>2</a:t>
            </a:r>
            <a:r>
              <a:rPr lang="en-US" sz="3960" dirty="0"/>
              <a:t>, </a:t>
            </a:r>
            <a:r>
              <a:rPr lang="en-US" sz="3960" dirty="0" err="1"/>
              <a:t>Trac</a:t>
            </a:r>
            <a:r>
              <a:rPr lang="en-US" sz="3960" dirty="0"/>
              <a:t> D. Tran</a:t>
            </a:r>
            <a:r>
              <a:rPr lang="en-US" sz="3960" baseline="30000" dirty="0"/>
              <a:t>2</a:t>
            </a:r>
            <a:r>
              <a:rPr lang="en-US" sz="3960" dirty="0"/>
              <a:t>, Gregory D. Hager</a:t>
            </a:r>
            <a:r>
              <a:rPr lang="en-US" sz="3960" baseline="30000" dirty="0"/>
              <a:t>2</a:t>
            </a:r>
            <a:r>
              <a:rPr lang="en-US" sz="3960" dirty="0"/>
              <a:t>, Xiaohui Xie</a:t>
            </a:r>
            <a:r>
              <a:rPr lang="en-US" sz="3960" baseline="30000" dirty="0"/>
              <a:t>1</a:t>
            </a:r>
            <a:br>
              <a:rPr lang="en-US" sz="3960" dirty="0"/>
            </a:br>
            <a:r>
              <a:rPr lang="en-US" sz="3960" dirty="0"/>
              <a:t>1 University of California, Irvine 2 Johns Hopkins University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79120" y="5058233"/>
            <a:ext cx="12984480" cy="914400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sz="3960" u="sng" dirty="0"/>
              <a:t>SUMMARY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55599" y="5938766"/>
            <a:ext cx="13356105" cy="5262634"/>
          </a:xfrm>
        </p:spPr>
        <p:txBody>
          <a:bodyPr/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zh-CN" sz="3720" dirty="0"/>
              <a:t>Propose an unified end-to-end training framework integrating FCN+CRF and adversarial training.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zh-CN" sz="3720" dirty="0"/>
              <a:t>Employ an end-to-end network to do mass segmentation while previous works require a lot of hand-designed features or multi-stage training.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zh-CN" sz="3720" dirty="0"/>
              <a:t>Our model achieves the best results on </a:t>
            </a:r>
            <a:r>
              <a:rPr lang="en-US" altLang="zh-CN" sz="3720" dirty="0" err="1"/>
              <a:t>INbreast</a:t>
            </a:r>
            <a:r>
              <a:rPr lang="en-US" altLang="zh-CN" sz="3720" dirty="0"/>
              <a:t> and DDSM-BCRP.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altLang="zh-CN" sz="3720" dirty="0"/>
              <a:t>Code: https://github.com/wentaozhu/adversarial-deep-structural-networks.git  </a:t>
            </a:r>
          </a:p>
        </p:txBody>
      </p:sp>
      <p:sp>
        <p:nvSpPr>
          <p:cNvPr id="23" name="Text Placeholder 22 1"/>
          <p:cNvSpPr>
            <a:spLocks noGrp="1"/>
          </p:cNvSpPr>
          <p:nvPr>
            <p:ph type="body" sz="quarter" idx="13"/>
          </p:nvPr>
        </p:nvSpPr>
        <p:spPr>
          <a:xfrm>
            <a:off x="457200" y="11734800"/>
            <a:ext cx="10189028" cy="647700"/>
          </a:xfrm>
        </p:spPr>
        <p:txBody>
          <a:bodyPr/>
          <a:lstStyle/>
          <a:p>
            <a:r>
              <a:rPr lang="en-US" sz="3600" b="1" u="sng" dirty="0"/>
              <a:t>1. Overall framework</a:t>
            </a:r>
          </a:p>
        </p:txBody>
      </p:sp>
      <p:sp>
        <p:nvSpPr>
          <p:cNvPr id="27" name="Text Placeholder 26 1"/>
          <p:cNvSpPr>
            <a:spLocks noGrp="1"/>
          </p:cNvSpPr>
          <p:nvPr>
            <p:ph type="body" sz="quarter" idx="17"/>
          </p:nvPr>
        </p:nvSpPr>
        <p:spPr>
          <a:xfrm>
            <a:off x="14401800" y="34456850"/>
            <a:ext cx="12594772" cy="2042950"/>
          </a:xfrm>
        </p:spPr>
        <p:txBody>
          <a:bodyPr/>
          <a:lstStyle/>
          <a:p>
            <a:pPr marL="0" indent="0" defTabSz="3953634">
              <a:buNone/>
            </a:pP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Wentao Zhu (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wentaozhu1991@gmail.com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Xiang </a:t>
            </a:r>
            <a:r>
              <a:rPr lang="en-US" sz="288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xxiang@jhu.edu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). </a:t>
            </a:r>
            <a:r>
              <a:rPr lang="en-US" sz="288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Tran (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trac@jhu.edu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). Gregory D. Hager (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hager@jhu.edu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). Xiaohui Xie (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xhx@ics.uci.edu</a:t>
            </a:r>
            <a:r>
              <a:rPr lang="en-US" sz="288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14325600" y="33418628"/>
            <a:ext cx="12762590" cy="914400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/>
          <a:lstStyle/>
          <a:p>
            <a:r>
              <a:rPr lang="en-US" sz="3960" u="sng" dirty="0"/>
              <a:t>CONTACT</a:t>
            </a:r>
          </a:p>
        </p:txBody>
      </p:sp>
      <p:sp>
        <p:nvSpPr>
          <p:cNvPr id="38" name="Text Placeholder 22 2"/>
          <p:cNvSpPr txBox="1">
            <a:spLocks/>
          </p:cNvSpPr>
          <p:nvPr/>
        </p:nvSpPr>
        <p:spPr>
          <a:xfrm>
            <a:off x="457200" y="17145000"/>
            <a:ext cx="10189028" cy="778764"/>
          </a:xfrm>
          <a:prstGeom prst="rect">
            <a:avLst/>
          </a:prstGeom>
        </p:spPr>
        <p:txBody>
          <a:bodyPr vert="horz" lIns="94048" tIns="47024" rIns="94048" bIns="47024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/>
              <a:t>2. FCN-CRF network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53550" y="35870266"/>
            <a:ext cx="2834640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80" dirty="0"/>
          </a:p>
        </p:txBody>
      </p:sp>
      <p:sp>
        <p:nvSpPr>
          <p:cNvPr id="10" name="Rounded Rectangle 9"/>
          <p:cNvSpPr/>
          <p:nvPr/>
        </p:nvSpPr>
        <p:spPr>
          <a:xfrm>
            <a:off x="228598" y="4623620"/>
            <a:ext cx="13700583" cy="31782177"/>
          </a:xfrm>
          <a:prstGeom prst="roundRect">
            <a:avLst>
              <a:gd name="adj" fmla="val 6816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840"/>
          </a:p>
        </p:txBody>
      </p:sp>
      <p:sp>
        <p:nvSpPr>
          <p:cNvPr id="56" name="Rounded Rectangle 55"/>
          <p:cNvSpPr/>
          <p:nvPr/>
        </p:nvSpPr>
        <p:spPr>
          <a:xfrm>
            <a:off x="14109919" y="4629912"/>
            <a:ext cx="13169680" cy="31671768"/>
          </a:xfrm>
          <a:prstGeom prst="roundRect">
            <a:avLst>
              <a:gd name="adj" fmla="val 6816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840"/>
          </a:p>
        </p:txBody>
      </p:sp>
      <p:sp>
        <p:nvSpPr>
          <p:cNvPr id="65" name="Text Placeholder 22 2"/>
          <p:cNvSpPr txBox="1">
            <a:spLocks/>
          </p:cNvSpPr>
          <p:nvPr/>
        </p:nvSpPr>
        <p:spPr>
          <a:xfrm>
            <a:off x="339983" y="27355800"/>
            <a:ext cx="13079349" cy="830211"/>
          </a:xfrm>
          <a:prstGeom prst="rect">
            <a:avLst/>
          </a:prstGeom>
        </p:spPr>
        <p:txBody>
          <a:bodyPr vert="horz" lIns="94048" tIns="47024" rIns="94048" bIns="47024"/>
          <a:lstStyle>
            <a:lvl1pPr marL="0" marR="0" indent="0" algn="l" defTabSz="174654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19070" indent="-545796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8318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05645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29732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03005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76278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49553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422826" indent="-436637" algn="l" defTabSz="17465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/>
              <a:t>3. Adversarial FCN-CRF network</a:t>
            </a:r>
          </a:p>
        </p:txBody>
      </p:sp>
      <p:sp>
        <p:nvSpPr>
          <p:cNvPr id="76" name="Text Placeholder 28 2"/>
          <p:cNvSpPr>
            <a:spLocks noGrp="1"/>
          </p:cNvSpPr>
          <p:nvPr>
            <p:ph type="body" sz="quarter" idx="19"/>
          </p:nvPr>
        </p:nvSpPr>
        <p:spPr>
          <a:xfrm>
            <a:off x="398478" y="16002001"/>
            <a:ext cx="13546122" cy="1214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/>
              <a:t>Adversarial deep FCN-CRF network employs generated adversarial examples and consists of four convolutional layers followed by CRF for structured learning. </a:t>
            </a:r>
            <a:endParaRPr lang="en-US" sz="3200" dirty="0"/>
          </a:p>
        </p:txBody>
      </p:sp>
      <p:sp>
        <p:nvSpPr>
          <p:cNvPr id="60" name="Text Placeholder 19">
            <a:extLst>
              <a:ext uri="{FF2B5EF4-FFF2-40B4-BE49-F238E27FC236}">
                <a16:creationId xmlns:a16="http://schemas.microsoft.com/office/drawing/2014/main" id="{B4568E11-F9A2-4725-8FF2-93A6F0C0FE96}"/>
              </a:ext>
            </a:extLst>
          </p:cNvPr>
          <p:cNvSpPr txBox="1">
            <a:spLocks/>
          </p:cNvSpPr>
          <p:nvPr/>
        </p:nvSpPr>
        <p:spPr>
          <a:xfrm>
            <a:off x="579120" y="10896600"/>
            <a:ext cx="12984480" cy="914400"/>
          </a:xfrm>
          <a:prstGeom prst="rect">
            <a:avLst/>
          </a:prstGeo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/>
          <a:lstStyle>
            <a:lvl1pPr marL="0" indent="0" algn="l" defTabSz="2095856" rtl="0" eaLnBrk="1" latinLnBrk="0" hangingPunct="1">
              <a:spcBef>
                <a:spcPct val="20000"/>
              </a:spcBef>
              <a:buFont typeface="Arial" pitchFamily="34" charset="0"/>
              <a:buNone/>
              <a:defRPr sz="252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60" u="sng" dirty="0"/>
              <a:t>FRAMEWORK</a:t>
            </a:r>
          </a:p>
        </p:txBody>
      </p:sp>
      <p:sp>
        <p:nvSpPr>
          <p:cNvPr id="61" name="Text Placeholder 22 1">
            <a:extLst>
              <a:ext uri="{FF2B5EF4-FFF2-40B4-BE49-F238E27FC236}">
                <a16:creationId xmlns:a16="http://schemas.microsoft.com/office/drawing/2014/main" id="{63131485-928E-4C3F-AB8E-F7C7074DCCF9}"/>
              </a:ext>
            </a:extLst>
          </p:cNvPr>
          <p:cNvSpPr txBox="1">
            <a:spLocks/>
          </p:cNvSpPr>
          <p:nvPr/>
        </p:nvSpPr>
        <p:spPr>
          <a:xfrm>
            <a:off x="14401799" y="6019800"/>
            <a:ext cx="10189028" cy="6477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20958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u="sng" dirty="0"/>
              <a:t>1. Datasets</a:t>
            </a:r>
          </a:p>
        </p:txBody>
      </p:sp>
      <p:sp>
        <p:nvSpPr>
          <p:cNvPr id="70" name="Text Placeholder 28 2">
            <a:extLst>
              <a:ext uri="{FF2B5EF4-FFF2-40B4-BE49-F238E27FC236}">
                <a16:creationId xmlns:a16="http://schemas.microsoft.com/office/drawing/2014/main" id="{B4177F4C-82E2-47E5-82BA-78E8BE4D42CC}"/>
              </a:ext>
            </a:extLst>
          </p:cNvPr>
          <p:cNvSpPr txBox="1">
            <a:spLocks/>
          </p:cNvSpPr>
          <p:nvPr/>
        </p:nvSpPr>
        <p:spPr>
          <a:xfrm>
            <a:off x="14173200" y="6705600"/>
            <a:ext cx="13078063" cy="1348466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INbreast</a:t>
            </a:r>
            <a:r>
              <a:rPr lang="en-US" sz="3200" dirty="0"/>
              <a:t> consists of 58 masses for training, 58 masses for test. DDSM-BCRP consists of 84 masses for training, 87 masses for test. Augment each training samples by flipping horizontally, flipping vertically, flipping horizontally and vertically and data enhancement.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7DCCA-E853-4010-8283-190015FA8A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45" y="12548529"/>
            <a:ext cx="8724900" cy="307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F43AD-AA32-44DF-ACF4-FC5ABAF02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490" y="17876402"/>
            <a:ext cx="6903943" cy="1125312"/>
          </a:xfrm>
          <a:prstGeom prst="rect">
            <a:avLst/>
          </a:prstGeom>
        </p:spPr>
      </p:pic>
      <p:pic>
        <p:nvPicPr>
          <p:cNvPr id="8" name="Picture 7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E3C39AE8-0E58-45C5-97AF-83FCCEC1FA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/>
          <a:stretch/>
        </p:blipFill>
        <p:spPr>
          <a:xfrm>
            <a:off x="3657600" y="22196249"/>
            <a:ext cx="9514050" cy="1692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E79503-51EF-43CE-BD28-CAB00B08EDAC}"/>
              </a:ext>
            </a:extLst>
          </p:cNvPr>
          <p:cNvSpPr txBox="1"/>
          <p:nvPr/>
        </p:nvSpPr>
        <p:spPr>
          <a:xfrm>
            <a:off x="228597" y="18264380"/>
            <a:ext cx="472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FCN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D004D-774A-4D98-8FC6-83CBF6CE5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7537" y="21099176"/>
            <a:ext cx="95916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E91ACB-0298-4EDD-87FD-25571CA711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6490" y="19118881"/>
            <a:ext cx="5026336" cy="887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1EF702-09F9-4341-A87A-5E6919063E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66490" y="20108906"/>
            <a:ext cx="7610475" cy="981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F48524-F13F-4647-9BEF-116FF2FA3507}"/>
              </a:ext>
            </a:extLst>
          </p:cNvPr>
          <p:cNvSpPr txBox="1"/>
          <p:nvPr/>
        </p:nvSpPr>
        <p:spPr>
          <a:xfrm>
            <a:off x="464852" y="22174200"/>
            <a:ext cx="3554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err="1">
                <a:solidFill>
                  <a:prstClr val="black"/>
                </a:solidFill>
              </a:rPr>
              <a:t>CRFasRNN</a:t>
            </a:r>
            <a:r>
              <a:rPr lang="en-US" sz="3200" dirty="0">
                <a:solidFill>
                  <a:prstClr val="black"/>
                </a:solidFill>
              </a:rPr>
              <a:t>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75EAF-9B7C-44CC-8789-CE4019BF959C}"/>
              </a:ext>
            </a:extLst>
          </p:cNvPr>
          <p:cNvSpPr txBox="1"/>
          <p:nvPr/>
        </p:nvSpPr>
        <p:spPr>
          <a:xfrm>
            <a:off x="174648" y="19187367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CRF energy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821B2-D3DC-4CE7-AAEA-83F2733110A5}"/>
              </a:ext>
            </a:extLst>
          </p:cNvPr>
          <p:cNvSpPr txBox="1"/>
          <p:nvPr/>
        </p:nvSpPr>
        <p:spPr>
          <a:xfrm>
            <a:off x="185021" y="21099221"/>
            <a:ext cx="445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Feature vector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FCF3D-104A-49BA-A76F-28B686817A04}"/>
              </a:ext>
            </a:extLst>
          </p:cNvPr>
          <p:cNvSpPr txBox="1"/>
          <p:nvPr/>
        </p:nvSpPr>
        <p:spPr>
          <a:xfrm>
            <a:off x="189117" y="19931619"/>
            <a:ext cx="4454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Pair-wise potential function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313FC2-8B11-4006-A0D3-FA4F6135DDA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31979" b="67018"/>
          <a:stretch/>
        </p:blipFill>
        <p:spPr>
          <a:xfrm>
            <a:off x="3826077" y="23771139"/>
            <a:ext cx="7554448" cy="1174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6A00C0-BC41-4723-973B-F583026852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57432" y="24956255"/>
            <a:ext cx="9906000" cy="10477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CAB7CE-9A85-49FD-90C0-653D81209B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99871" y="26015913"/>
            <a:ext cx="11020425" cy="10001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B976D8-1AAC-4E80-83FD-DCFFC93301CC}"/>
              </a:ext>
            </a:extLst>
          </p:cNvPr>
          <p:cNvSpPr/>
          <p:nvPr/>
        </p:nvSpPr>
        <p:spPr>
          <a:xfrm>
            <a:off x="503222" y="22174200"/>
            <a:ext cx="13212778" cy="5033432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F3B9E55-4551-4D57-BA5E-07B514D0DD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79657" y="28112863"/>
            <a:ext cx="2676525" cy="1343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2EF4A4-AEA1-4162-90D7-AB1E8952AE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26788" y="29707743"/>
            <a:ext cx="5153025" cy="533400"/>
          </a:xfrm>
          <a:prstGeom prst="rect">
            <a:avLst/>
          </a:prstGeom>
        </p:spPr>
      </p:pic>
      <p:sp>
        <p:nvSpPr>
          <p:cNvPr id="66" name="Text Placeholder 28 2">
            <a:extLst>
              <a:ext uri="{FF2B5EF4-FFF2-40B4-BE49-F238E27FC236}">
                <a16:creationId xmlns:a16="http://schemas.microsoft.com/office/drawing/2014/main" id="{105A14CE-C228-401F-8178-B3A7AFA12706}"/>
              </a:ext>
            </a:extLst>
          </p:cNvPr>
          <p:cNvSpPr txBox="1">
            <a:spLocks/>
          </p:cNvSpPr>
          <p:nvPr/>
        </p:nvSpPr>
        <p:spPr>
          <a:xfrm>
            <a:off x="401011" y="28178417"/>
            <a:ext cx="6304589" cy="66472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Statistical property of mass ground truth on </a:t>
            </a:r>
            <a:r>
              <a:rPr lang="en-US" sz="3200" dirty="0" err="1"/>
              <a:t>INbreast</a:t>
            </a:r>
            <a:r>
              <a:rPr lang="en-US" sz="3200" dirty="0"/>
              <a:t> and  DDSM-BCRP</a:t>
            </a:r>
          </a:p>
        </p:txBody>
      </p:sp>
      <p:sp>
        <p:nvSpPr>
          <p:cNvPr id="67" name="Text Placeholder 28 2">
            <a:extLst>
              <a:ext uri="{FF2B5EF4-FFF2-40B4-BE49-F238E27FC236}">
                <a16:creationId xmlns:a16="http://schemas.microsoft.com/office/drawing/2014/main" id="{639B75B4-8E9E-4C0C-97DA-EFA849A1A413}"/>
              </a:ext>
            </a:extLst>
          </p:cNvPr>
          <p:cNvSpPr txBox="1">
            <a:spLocks/>
          </p:cNvSpPr>
          <p:nvPr/>
        </p:nvSpPr>
        <p:spPr>
          <a:xfrm>
            <a:off x="381000" y="30348678"/>
            <a:ext cx="10744200" cy="66472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Adversarial training: Robust model to avoid over-fitting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C99010F-5F05-44B6-B4A9-C79D1C1470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14900" y="31105747"/>
            <a:ext cx="5372100" cy="56197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D0C344-E22E-4F22-9451-DCD07370F841}"/>
              </a:ext>
            </a:extLst>
          </p:cNvPr>
          <p:cNvSpPr txBox="1"/>
          <p:nvPr/>
        </p:nvSpPr>
        <p:spPr>
          <a:xfrm>
            <a:off x="363935" y="31037001"/>
            <a:ext cx="4284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Generate perturbation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F2C9370-8826-445A-A532-E718259375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27611" y="31889287"/>
            <a:ext cx="2990850" cy="657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F14E5C3-69CC-4860-ADF6-C4BF017E68B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816421" y="31859454"/>
            <a:ext cx="4114800" cy="4762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A0B80B-E82C-45F0-A199-CA36A9A64E9A}"/>
              </a:ext>
            </a:extLst>
          </p:cNvPr>
          <p:cNvSpPr txBox="1"/>
          <p:nvPr/>
        </p:nvSpPr>
        <p:spPr>
          <a:xfrm>
            <a:off x="381000" y="3180022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 order approximation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50E30D4-96CD-4DAA-ADC1-826931DD2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72661" y="32713236"/>
            <a:ext cx="8614739" cy="119576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65BC052-001B-4087-B3D0-BAE66925D7C3}"/>
              </a:ext>
            </a:extLst>
          </p:cNvPr>
          <p:cNvSpPr txBox="1"/>
          <p:nvPr/>
        </p:nvSpPr>
        <p:spPr>
          <a:xfrm>
            <a:off x="363935" y="329946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Adversarial FCN-CRF loss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DD463B6-24F1-4616-A018-C7470378FDB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69077" y="33985200"/>
            <a:ext cx="7756323" cy="131192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F77CCFD-E8D0-4D09-BDF4-F9BDCEC1C088}"/>
              </a:ext>
            </a:extLst>
          </p:cNvPr>
          <p:cNvSpPr txBox="1"/>
          <p:nvPr/>
        </p:nvSpPr>
        <p:spPr>
          <a:xfrm>
            <a:off x="381000" y="34355782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strong and new regularization</a:t>
            </a:r>
          </a:p>
        </p:txBody>
      </p:sp>
      <p:sp>
        <p:nvSpPr>
          <p:cNvPr id="82" name="Text Placeholder 19">
            <a:extLst>
              <a:ext uri="{FF2B5EF4-FFF2-40B4-BE49-F238E27FC236}">
                <a16:creationId xmlns:a16="http://schemas.microsoft.com/office/drawing/2014/main" id="{79DCE668-CD54-4D99-A7AB-8603C85A74CB}"/>
              </a:ext>
            </a:extLst>
          </p:cNvPr>
          <p:cNvSpPr txBox="1">
            <a:spLocks/>
          </p:cNvSpPr>
          <p:nvPr/>
        </p:nvSpPr>
        <p:spPr>
          <a:xfrm>
            <a:off x="14408220" y="5029200"/>
            <a:ext cx="12642780" cy="914400"/>
          </a:xfrm>
          <a:prstGeom prst="rect">
            <a:avLst/>
          </a:prstGeo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/>
          <a:lstStyle>
            <a:lvl1pPr marL="0" indent="0" algn="l" defTabSz="2095856" rtl="0" eaLnBrk="1" latinLnBrk="0" hangingPunct="1">
              <a:spcBef>
                <a:spcPct val="20000"/>
              </a:spcBef>
              <a:buFont typeface="Arial" pitchFamily="34" charset="0"/>
              <a:buNone/>
              <a:defRPr sz="252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60" u="sng" dirty="0"/>
              <a:t>RESULTS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82721DA-5DB9-4BED-A013-B76C7093553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213272" y="9104838"/>
            <a:ext cx="9144000" cy="24532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2BB0CE5-1EE8-4794-A0FE-4D1C14FBFFE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35200" y="13288338"/>
            <a:ext cx="10484255" cy="6752262"/>
          </a:xfrm>
          <a:prstGeom prst="rect">
            <a:avLst/>
          </a:prstGeom>
        </p:spPr>
      </p:pic>
      <p:pic>
        <p:nvPicPr>
          <p:cNvPr id="58" name="Picture 57" descr="A picture containing metalware&#10;&#10;Description generated with high confidence">
            <a:extLst>
              <a:ext uri="{FF2B5EF4-FFF2-40B4-BE49-F238E27FC236}">
                <a16:creationId xmlns:a16="http://schemas.microsoft.com/office/drawing/2014/main" id="{177CAF23-76CE-46B8-BCAF-92300753C8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77" y="24516161"/>
            <a:ext cx="948690" cy="94869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616248-EB6A-49CE-B67C-CD4145081B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020" y="24539021"/>
            <a:ext cx="948690" cy="94869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A2A04B5-37E8-48E7-9257-30F2841F30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0" y="24539021"/>
            <a:ext cx="948690" cy="92583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702DE41-6677-49D4-B6CE-C997166D3F6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18" y="21104504"/>
            <a:ext cx="10266316" cy="312709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9348917-55B1-46C5-AFFE-F43F01730AD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789643" y="11887200"/>
            <a:ext cx="2743200" cy="581025"/>
          </a:xfrm>
          <a:prstGeom prst="rect">
            <a:avLst/>
          </a:prstGeom>
        </p:spPr>
      </p:pic>
      <p:sp>
        <p:nvSpPr>
          <p:cNvPr id="90" name="Text Placeholder 28 2">
            <a:extLst>
              <a:ext uri="{FF2B5EF4-FFF2-40B4-BE49-F238E27FC236}">
                <a16:creationId xmlns:a16="http://schemas.microsoft.com/office/drawing/2014/main" id="{621842D9-F57D-4ACC-8C83-1AE698BF0861}"/>
              </a:ext>
            </a:extLst>
          </p:cNvPr>
          <p:cNvSpPr txBox="1">
            <a:spLocks/>
          </p:cNvSpPr>
          <p:nvPr/>
        </p:nvSpPr>
        <p:spPr>
          <a:xfrm>
            <a:off x="14325600" y="11883808"/>
            <a:ext cx="3977700" cy="61299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Evaluation Dice index: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CCC24A-3A30-47CF-9C86-1DEF37FE2A9A}"/>
              </a:ext>
            </a:extLst>
          </p:cNvPr>
          <p:cNvSpPr txBox="1"/>
          <p:nvPr/>
        </p:nvSpPr>
        <p:spPr>
          <a:xfrm>
            <a:off x="14325600" y="9358021"/>
            <a:ext cx="2200836" cy="160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Multi-FCN</a:t>
            </a:r>
            <a:r>
              <a:rPr lang="en-US" dirty="0"/>
              <a:t> </a:t>
            </a:r>
            <a:r>
              <a:rPr lang="en-US" sz="3200" dirty="0"/>
              <a:t>model</a:t>
            </a:r>
          </a:p>
        </p:txBody>
      </p:sp>
      <p:sp>
        <p:nvSpPr>
          <p:cNvPr id="93" name="Text Placeholder 28 2">
            <a:extLst>
              <a:ext uri="{FF2B5EF4-FFF2-40B4-BE49-F238E27FC236}">
                <a16:creationId xmlns:a16="http://schemas.microsoft.com/office/drawing/2014/main" id="{52F77D4D-B1A4-4991-AD95-4D16DF23D915}"/>
              </a:ext>
            </a:extLst>
          </p:cNvPr>
          <p:cNvSpPr txBox="1">
            <a:spLocks/>
          </p:cNvSpPr>
          <p:nvPr/>
        </p:nvSpPr>
        <p:spPr>
          <a:xfrm>
            <a:off x="14935201" y="20494408"/>
            <a:ext cx="10937840" cy="61299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Comparison between Joint FCN-CRF and Adversarial FCN-CRF</a:t>
            </a:r>
          </a:p>
        </p:txBody>
      </p:sp>
      <p:sp>
        <p:nvSpPr>
          <p:cNvPr id="94" name="Text Placeholder 28 2">
            <a:extLst>
              <a:ext uri="{FF2B5EF4-FFF2-40B4-BE49-F238E27FC236}">
                <a16:creationId xmlns:a16="http://schemas.microsoft.com/office/drawing/2014/main" id="{D47BDD1D-479F-4393-9A5C-15EDEFFBA593}"/>
              </a:ext>
            </a:extLst>
          </p:cNvPr>
          <p:cNvSpPr txBox="1">
            <a:spLocks/>
          </p:cNvSpPr>
          <p:nvPr/>
        </p:nvSpPr>
        <p:spPr>
          <a:xfrm>
            <a:off x="16687800" y="26027290"/>
            <a:ext cx="10937840" cy="61299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Classification accuracy on </a:t>
            </a:r>
            <a:r>
              <a:rPr lang="en-US" sz="3200" dirty="0" err="1"/>
              <a:t>Trimap</a:t>
            </a:r>
            <a:r>
              <a:rPr lang="en-US" sz="3200" dirty="0"/>
              <a:t> area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AFB221-3A1E-42A1-9514-ECA52DF24F59}"/>
              </a:ext>
            </a:extLst>
          </p:cNvPr>
          <p:cNvSpPr txBox="1"/>
          <p:nvPr/>
        </p:nvSpPr>
        <p:spPr>
          <a:xfrm>
            <a:off x="17077806" y="32775436"/>
            <a:ext cx="34813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err="1"/>
              <a:t>INbreast</a:t>
            </a:r>
            <a:endParaRPr lang="en-US" sz="33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58A999-68BA-48C8-9913-26525401D8CD}"/>
              </a:ext>
            </a:extLst>
          </p:cNvPr>
          <p:cNvSpPr txBox="1"/>
          <p:nvPr/>
        </p:nvSpPr>
        <p:spPr>
          <a:xfrm>
            <a:off x="21488400" y="32775436"/>
            <a:ext cx="53671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300" dirty="0"/>
              <a:t>DDSM-BCRP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F1D33AC-531A-4825-9513-3510D85242A6}"/>
              </a:ext>
            </a:extLst>
          </p:cNvPr>
          <p:cNvSpPr txBox="1"/>
          <p:nvPr/>
        </p:nvSpPr>
        <p:spPr>
          <a:xfrm>
            <a:off x="17603768" y="25499963"/>
            <a:ext cx="9294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Ground truth    </a:t>
            </a:r>
            <a:r>
              <a:rPr lang="en-US" sz="3200" dirty="0" err="1"/>
              <a:t>Trimap</a:t>
            </a:r>
            <a:r>
              <a:rPr lang="en-US" sz="3200" dirty="0"/>
              <a:t> width 2    width 3</a:t>
            </a:r>
          </a:p>
        </p:txBody>
      </p:sp>
      <p:sp>
        <p:nvSpPr>
          <p:cNvPr id="99" name="Text Placeholder 28 2">
            <a:extLst>
              <a:ext uri="{FF2B5EF4-FFF2-40B4-BE49-F238E27FC236}">
                <a16:creationId xmlns:a16="http://schemas.microsoft.com/office/drawing/2014/main" id="{296121AE-C4A7-40EF-AF92-AAB83461600A}"/>
              </a:ext>
            </a:extLst>
          </p:cNvPr>
          <p:cNvSpPr txBox="1">
            <a:spLocks/>
          </p:cNvSpPr>
          <p:nvPr/>
        </p:nvSpPr>
        <p:spPr>
          <a:xfrm>
            <a:off x="22128646" y="12296799"/>
            <a:ext cx="2877910" cy="612992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785947" indent="-785947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02884" indent="-654955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19822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67750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15678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3606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1153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859464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07391" indent="-523964" algn="l" defTabSz="20958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P-value &lt; 0.001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280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Times New Roman</vt:lpstr>
      <vt:lpstr>Office Theme</vt:lpstr>
      <vt:lpstr>Adversarial Deep Structured Nets for Mass Segmentation from Mammograms Wentao Zhu1, Xiang Xiang2, Trac D. Tran2, Gregory D. Hager2, Xiaohui Xie1 1 University of California, Irvine 2 Johns Hopkins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wentao zhu</cp:lastModifiedBy>
  <cp:revision>190</cp:revision>
  <dcterms:created xsi:type="dcterms:W3CDTF">2013-01-28T22:40:39Z</dcterms:created>
  <dcterms:modified xsi:type="dcterms:W3CDTF">2018-03-07T22:08:39Z</dcterms:modified>
</cp:coreProperties>
</file>