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DB9C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1330" y="48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F6A6B1F0-CA7B-4E30-93E4-039537A68CB4}" type="datetimeFigureOut">
              <a:rPr lang="fr-FR" smtClean="0"/>
              <a:t>05/10/2023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06BEE06-01A1-45A8-8FCB-332A7233AA6D}" type="slidenum">
              <a:rPr lang="fr-FR" smtClean="0"/>
              <a:t>‹N°›</a:t>
            </a:fld>
            <a:endParaRPr lang="fr-FR"/>
          </a:p>
        </p:txBody>
      </p:sp>
    </p:spTree>
    <p:extLst>
      <p:ext uri="{BB962C8B-B14F-4D97-AF65-F5344CB8AC3E}">
        <p14:creationId xmlns:p14="http://schemas.microsoft.com/office/powerpoint/2010/main" val="1406048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F6A6B1F0-CA7B-4E30-93E4-039537A68CB4}" type="datetimeFigureOut">
              <a:rPr lang="fr-FR" smtClean="0"/>
              <a:t>05/10/2023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06BEE06-01A1-45A8-8FCB-332A7233AA6D}" type="slidenum">
              <a:rPr lang="fr-FR" smtClean="0"/>
              <a:t>‹N°›</a:t>
            </a:fld>
            <a:endParaRPr lang="fr-FR"/>
          </a:p>
        </p:txBody>
      </p:sp>
    </p:spTree>
    <p:extLst>
      <p:ext uri="{BB962C8B-B14F-4D97-AF65-F5344CB8AC3E}">
        <p14:creationId xmlns:p14="http://schemas.microsoft.com/office/powerpoint/2010/main" val="471166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F6A6B1F0-CA7B-4E30-93E4-039537A68CB4}" type="datetimeFigureOut">
              <a:rPr lang="fr-FR" smtClean="0"/>
              <a:t>05/10/2023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06BEE06-01A1-45A8-8FCB-332A7233AA6D}" type="slidenum">
              <a:rPr lang="fr-FR" smtClean="0"/>
              <a:t>‹N°›</a:t>
            </a:fld>
            <a:endParaRPr lang="fr-FR"/>
          </a:p>
        </p:txBody>
      </p:sp>
    </p:spTree>
    <p:extLst>
      <p:ext uri="{BB962C8B-B14F-4D97-AF65-F5344CB8AC3E}">
        <p14:creationId xmlns:p14="http://schemas.microsoft.com/office/powerpoint/2010/main" val="2872056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F6A6B1F0-CA7B-4E30-93E4-039537A68CB4}" type="datetimeFigureOut">
              <a:rPr lang="fr-FR" smtClean="0"/>
              <a:t>05/10/2023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06BEE06-01A1-45A8-8FCB-332A7233AA6D}" type="slidenum">
              <a:rPr lang="fr-FR" smtClean="0"/>
              <a:t>‹N°›</a:t>
            </a:fld>
            <a:endParaRPr lang="fr-FR"/>
          </a:p>
        </p:txBody>
      </p:sp>
    </p:spTree>
    <p:extLst>
      <p:ext uri="{BB962C8B-B14F-4D97-AF65-F5344CB8AC3E}">
        <p14:creationId xmlns:p14="http://schemas.microsoft.com/office/powerpoint/2010/main" val="2005355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F6A6B1F0-CA7B-4E30-93E4-039537A68CB4}" type="datetimeFigureOut">
              <a:rPr lang="fr-FR" smtClean="0"/>
              <a:t>05/10/2023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06BEE06-01A1-45A8-8FCB-332A7233AA6D}" type="slidenum">
              <a:rPr lang="fr-FR" smtClean="0"/>
              <a:t>‹N°›</a:t>
            </a:fld>
            <a:endParaRPr lang="fr-FR"/>
          </a:p>
        </p:txBody>
      </p:sp>
    </p:spTree>
    <p:extLst>
      <p:ext uri="{BB962C8B-B14F-4D97-AF65-F5344CB8AC3E}">
        <p14:creationId xmlns:p14="http://schemas.microsoft.com/office/powerpoint/2010/main" val="3502694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F6A6B1F0-CA7B-4E30-93E4-039537A68CB4}" type="datetimeFigureOut">
              <a:rPr lang="fr-FR" smtClean="0"/>
              <a:t>05/10/2023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06BEE06-01A1-45A8-8FCB-332A7233AA6D}" type="slidenum">
              <a:rPr lang="fr-FR" smtClean="0"/>
              <a:t>‹N°›</a:t>
            </a:fld>
            <a:endParaRPr lang="fr-FR"/>
          </a:p>
        </p:txBody>
      </p:sp>
    </p:spTree>
    <p:extLst>
      <p:ext uri="{BB962C8B-B14F-4D97-AF65-F5344CB8AC3E}">
        <p14:creationId xmlns:p14="http://schemas.microsoft.com/office/powerpoint/2010/main" val="4144311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fr-FR"/>
              <a:t>Modifiez le style du titre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F6A6B1F0-CA7B-4E30-93E4-039537A68CB4}" type="datetimeFigureOut">
              <a:rPr lang="fr-FR" smtClean="0"/>
              <a:t>05/10/2023</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406BEE06-01A1-45A8-8FCB-332A7233AA6D}" type="slidenum">
              <a:rPr lang="fr-FR" smtClean="0"/>
              <a:t>‹N°›</a:t>
            </a:fld>
            <a:endParaRPr lang="fr-FR"/>
          </a:p>
        </p:txBody>
      </p:sp>
    </p:spTree>
    <p:extLst>
      <p:ext uri="{BB962C8B-B14F-4D97-AF65-F5344CB8AC3E}">
        <p14:creationId xmlns:p14="http://schemas.microsoft.com/office/powerpoint/2010/main" val="4260114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F6A6B1F0-CA7B-4E30-93E4-039537A68CB4}" type="datetimeFigureOut">
              <a:rPr lang="fr-FR" smtClean="0"/>
              <a:t>05/10/2023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406BEE06-01A1-45A8-8FCB-332A7233AA6D}" type="slidenum">
              <a:rPr lang="fr-FR" smtClean="0"/>
              <a:t>‹N°›</a:t>
            </a:fld>
            <a:endParaRPr lang="fr-FR"/>
          </a:p>
        </p:txBody>
      </p:sp>
    </p:spTree>
    <p:extLst>
      <p:ext uri="{BB962C8B-B14F-4D97-AF65-F5344CB8AC3E}">
        <p14:creationId xmlns:p14="http://schemas.microsoft.com/office/powerpoint/2010/main" val="4112098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A6B1F0-CA7B-4E30-93E4-039537A68CB4}" type="datetimeFigureOut">
              <a:rPr lang="fr-FR" smtClean="0"/>
              <a:t>05/10/2023</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406BEE06-01A1-45A8-8FCB-332A7233AA6D}" type="slidenum">
              <a:rPr lang="fr-FR" smtClean="0"/>
              <a:t>‹N°›</a:t>
            </a:fld>
            <a:endParaRPr lang="fr-FR"/>
          </a:p>
        </p:txBody>
      </p:sp>
    </p:spTree>
    <p:extLst>
      <p:ext uri="{BB962C8B-B14F-4D97-AF65-F5344CB8AC3E}">
        <p14:creationId xmlns:p14="http://schemas.microsoft.com/office/powerpoint/2010/main" val="4220493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F6A6B1F0-CA7B-4E30-93E4-039537A68CB4}" type="datetimeFigureOut">
              <a:rPr lang="fr-FR" smtClean="0"/>
              <a:t>05/10/2023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06BEE06-01A1-45A8-8FCB-332A7233AA6D}" type="slidenum">
              <a:rPr lang="fr-FR" smtClean="0"/>
              <a:t>‹N°›</a:t>
            </a:fld>
            <a:endParaRPr lang="fr-FR"/>
          </a:p>
        </p:txBody>
      </p:sp>
    </p:spTree>
    <p:extLst>
      <p:ext uri="{BB962C8B-B14F-4D97-AF65-F5344CB8AC3E}">
        <p14:creationId xmlns:p14="http://schemas.microsoft.com/office/powerpoint/2010/main" val="926809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F6A6B1F0-CA7B-4E30-93E4-039537A68CB4}" type="datetimeFigureOut">
              <a:rPr lang="fr-FR" smtClean="0"/>
              <a:t>05/10/2023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06BEE06-01A1-45A8-8FCB-332A7233AA6D}" type="slidenum">
              <a:rPr lang="fr-FR" smtClean="0"/>
              <a:t>‹N°›</a:t>
            </a:fld>
            <a:endParaRPr lang="fr-FR"/>
          </a:p>
        </p:txBody>
      </p:sp>
    </p:spTree>
    <p:extLst>
      <p:ext uri="{BB962C8B-B14F-4D97-AF65-F5344CB8AC3E}">
        <p14:creationId xmlns:p14="http://schemas.microsoft.com/office/powerpoint/2010/main" val="770958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A6B1F0-CA7B-4E30-93E4-039537A68CB4}" type="datetimeFigureOut">
              <a:rPr lang="fr-FR" smtClean="0"/>
              <a:t>05/10/2023</a:t>
            </a:fld>
            <a:endParaRPr lang="fr-F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6BEE06-01A1-45A8-8FCB-332A7233AA6D}" type="slidenum">
              <a:rPr lang="fr-FR" smtClean="0"/>
              <a:t>‹N°›</a:t>
            </a:fld>
            <a:endParaRPr lang="fr-FR"/>
          </a:p>
        </p:txBody>
      </p:sp>
    </p:spTree>
    <p:extLst>
      <p:ext uri="{BB962C8B-B14F-4D97-AF65-F5344CB8AC3E}">
        <p14:creationId xmlns:p14="http://schemas.microsoft.com/office/powerpoint/2010/main" val="80024964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rgbClr val="ADB9CA"/>
          </a:fgClr>
          <a:bgClr>
            <a:schemeClr val="bg1"/>
          </a:bgClr>
        </a:patt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F41D3D-068E-4FB0-85F5-75DC657CC48E}"/>
              </a:ext>
            </a:extLst>
          </p:cNvPr>
          <p:cNvSpPr>
            <a:spLocks noGrp="1"/>
          </p:cNvSpPr>
          <p:nvPr>
            <p:ph type="ctrTitle"/>
          </p:nvPr>
        </p:nvSpPr>
        <p:spPr>
          <a:xfrm>
            <a:off x="1997475" y="577049"/>
            <a:ext cx="8197049" cy="891050"/>
          </a:xfrm>
        </p:spPr>
        <p:txBody>
          <a:bodyPr>
            <a:normAutofit fontScale="90000"/>
          </a:bodyPr>
          <a:lstStyle/>
          <a:p>
            <a:r>
              <a:rPr lang="fr-FR" dirty="0">
                <a:latin typeface="Bahnschrift SemiBold SemiConden" panose="020B0502040204020203" pitchFamily="34" charset="0"/>
              </a:rPr>
              <a:t>How </a:t>
            </a:r>
            <a:r>
              <a:rPr lang="fr-FR" dirty="0" err="1">
                <a:latin typeface="Bahnschrift SemiBold SemiConden" panose="020B0502040204020203" pitchFamily="34" charset="0"/>
              </a:rPr>
              <a:t>does</a:t>
            </a:r>
            <a:r>
              <a:rPr lang="fr-FR" dirty="0">
                <a:latin typeface="Bahnschrift SemiBold SemiConden" panose="020B0502040204020203" pitchFamily="34" charset="0"/>
              </a:rPr>
              <a:t> the web </a:t>
            </a:r>
            <a:r>
              <a:rPr lang="fr-FR" dirty="0" err="1">
                <a:latin typeface="Bahnschrift SemiBold SemiConden" panose="020B0502040204020203" pitchFamily="34" charset="0"/>
              </a:rPr>
              <a:t>work</a:t>
            </a:r>
            <a:endParaRPr lang="fr-FR" dirty="0">
              <a:latin typeface="Bahnschrift SemiBold SemiConden" panose="020B0502040204020203" pitchFamily="34" charset="0"/>
            </a:endParaRPr>
          </a:p>
        </p:txBody>
      </p:sp>
      <p:sp>
        <p:nvSpPr>
          <p:cNvPr id="3" name="Sous-titre 2">
            <a:extLst>
              <a:ext uri="{FF2B5EF4-FFF2-40B4-BE49-F238E27FC236}">
                <a16:creationId xmlns:a16="http://schemas.microsoft.com/office/drawing/2014/main" id="{5134EEAC-8B10-47C1-8D47-F4D8B24779B4}"/>
              </a:ext>
            </a:extLst>
          </p:cNvPr>
          <p:cNvSpPr>
            <a:spLocks noGrp="1"/>
          </p:cNvSpPr>
          <p:nvPr>
            <p:ph type="subTitle" idx="1"/>
          </p:nvPr>
        </p:nvSpPr>
        <p:spPr>
          <a:xfrm>
            <a:off x="1124505" y="1686757"/>
            <a:ext cx="9144000" cy="4113691"/>
          </a:xfrm>
          <a:noFill/>
        </p:spPr>
        <p:txBody>
          <a:bodyPr>
            <a:normAutofit fontScale="85000" lnSpcReduction="10000"/>
          </a:bodyPr>
          <a:lstStyle/>
          <a:p>
            <a:pPr algn="l"/>
            <a:r>
              <a:rPr lang="en-US" b="0" i="0" dirty="0">
                <a:effectLst/>
                <a:latin typeface="Inter"/>
              </a:rPr>
              <a:t>When you type a web address into your browser (for our analogy that's like walking to the shop):</a:t>
            </a:r>
          </a:p>
          <a:p>
            <a:pPr algn="l">
              <a:buFont typeface="+mj-lt"/>
              <a:buAutoNum type="arabicPeriod"/>
            </a:pPr>
            <a:r>
              <a:rPr lang="en-US" b="0" i="0" dirty="0">
                <a:effectLst/>
                <a:latin typeface="Inter"/>
              </a:rPr>
              <a:t>The browser goes to the DNS server, and finds the real address of the server that the website lives on (you find the address of the shop).</a:t>
            </a:r>
          </a:p>
          <a:p>
            <a:pPr algn="l">
              <a:buFont typeface="+mj-lt"/>
              <a:buAutoNum type="arabicPeriod"/>
            </a:pPr>
            <a:r>
              <a:rPr lang="en-US" b="0" i="0" dirty="0">
                <a:effectLst/>
                <a:latin typeface="Inter"/>
              </a:rPr>
              <a:t>The browser sends an HTTP request message to the server, asking it to send a copy of the website to the client (you go to the shop and order your goods). This message, and all other data sent between the client and the server, is sent across your internet connection using TCP/IP.</a:t>
            </a:r>
          </a:p>
          <a:p>
            <a:pPr algn="l">
              <a:buFont typeface="+mj-lt"/>
              <a:buAutoNum type="arabicPeriod"/>
            </a:pPr>
            <a:r>
              <a:rPr lang="en-US" b="0" i="0" dirty="0">
                <a:effectLst/>
                <a:latin typeface="Inter"/>
              </a:rPr>
              <a:t>If the server approves the client's request, the server sends the client a "200 OK" message, which means "Of course you can look at that website! Here it is", and then starts sending the website's files to the browser as a series of small chunks called data packets (the shop gives you your goods, and you bring them back to your house).</a:t>
            </a:r>
          </a:p>
          <a:p>
            <a:pPr algn="l">
              <a:buFont typeface="+mj-lt"/>
              <a:buAutoNum type="arabicPeriod"/>
            </a:pPr>
            <a:r>
              <a:rPr lang="en-US" b="0" i="0" dirty="0">
                <a:effectLst/>
                <a:latin typeface="Inter"/>
              </a:rPr>
              <a:t>The browser assembles the small chunks into a complete web page and displays it to you (the goods arrive at your door — new shiny stuff, awesome!).</a:t>
            </a:r>
          </a:p>
          <a:p>
            <a:endParaRPr lang="fr-FR" dirty="0"/>
          </a:p>
        </p:txBody>
      </p:sp>
    </p:spTree>
    <p:extLst>
      <p:ext uri="{BB962C8B-B14F-4D97-AF65-F5344CB8AC3E}">
        <p14:creationId xmlns:p14="http://schemas.microsoft.com/office/powerpoint/2010/main" val="39275484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CEF62F05-8F1D-47D3-A433-5233E271CD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4106" y="2143125"/>
            <a:ext cx="10103787" cy="4351338"/>
          </a:xfrm>
        </p:spPr>
      </p:pic>
      <p:sp>
        <p:nvSpPr>
          <p:cNvPr id="6" name="Rectangle 5">
            <a:extLst>
              <a:ext uri="{FF2B5EF4-FFF2-40B4-BE49-F238E27FC236}">
                <a16:creationId xmlns:a16="http://schemas.microsoft.com/office/drawing/2014/main" id="{4B54D6CB-1A52-4C06-B1DD-79FAD4A6EF00}"/>
              </a:ext>
            </a:extLst>
          </p:cNvPr>
          <p:cNvSpPr/>
          <p:nvPr/>
        </p:nvSpPr>
        <p:spPr>
          <a:xfrm>
            <a:off x="872586" y="718434"/>
            <a:ext cx="10492103" cy="923330"/>
          </a:xfrm>
          <a:prstGeom prst="rect">
            <a:avLst/>
          </a:prstGeom>
          <a:noFill/>
        </p:spPr>
        <p:txBody>
          <a:bodyPr wrap="none" lIns="91440" tIns="45720" rIns="91440" bIns="45720">
            <a:spAutoFit/>
          </a:bodyPr>
          <a:lstStyle/>
          <a:p>
            <a:pPr algn="ctr"/>
            <a:r>
              <a:rPr lang="fr-FR" sz="5400" dirty="0" err="1">
                <a:ln w="0"/>
                <a:effectLst>
                  <a:outerShdw blurRad="38100" dist="19050" dir="2700000" algn="tl" rotWithShape="0">
                    <a:schemeClr val="dk1">
                      <a:alpha val="40000"/>
                    </a:schemeClr>
                  </a:outerShdw>
                </a:effectLst>
              </a:rPr>
              <a:t>We</a:t>
            </a:r>
            <a:r>
              <a:rPr lang="fr-FR" sz="5400" dirty="0">
                <a:ln w="0"/>
                <a:effectLst>
                  <a:outerShdw blurRad="38100" dist="19050" dir="2700000" algn="tl" rotWithShape="0">
                    <a:schemeClr val="dk1">
                      <a:alpha val="40000"/>
                    </a:schemeClr>
                  </a:outerShdw>
                </a:effectLst>
              </a:rPr>
              <a:t> can </a:t>
            </a:r>
            <a:r>
              <a:rPr lang="fr-FR" sz="5400" dirty="0" err="1">
                <a:ln w="0"/>
                <a:effectLst>
                  <a:outerShdw blurRad="38100" dist="19050" dir="2700000" algn="tl" rotWithShape="0">
                    <a:schemeClr val="dk1">
                      <a:alpha val="40000"/>
                    </a:schemeClr>
                  </a:outerShdw>
                </a:effectLst>
              </a:rPr>
              <a:t>summarize</a:t>
            </a:r>
            <a:r>
              <a:rPr lang="fr-FR" sz="5400" dirty="0">
                <a:ln w="0"/>
                <a:effectLst>
                  <a:outerShdw blurRad="38100" dist="19050" dir="2700000" algn="tl" rotWithShape="0">
                    <a:schemeClr val="dk1">
                      <a:alpha val="40000"/>
                    </a:schemeClr>
                  </a:outerShdw>
                </a:effectLst>
              </a:rPr>
              <a:t> </a:t>
            </a:r>
            <a:r>
              <a:rPr lang="fr-FR" sz="5400" dirty="0" err="1">
                <a:ln w="0"/>
                <a:effectLst>
                  <a:outerShdw blurRad="38100" dist="19050" dir="2700000" algn="tl" rotWithShape="0">
                    <a:schemeClr val="dk1">
                      <a:alpha val="40000"/>
                    </a:schemeClr>
                  </a:outerShdw>
                </a:effectLst>
              </a:rPr>
              <a:t>it</a:t>
            </a:r>
            <a:r>
              <a:rPr lang="fr-FR" sz="5400" dirty="0">
                <a:ln w="0"/>
                <a:effectLst>
                  <a:outerShdw blurRad="38100" dist="19050" dir="2700000" algn="tl" rotWithShape="0">
                    <a:schemeClr val="dk1">
                      <a:alpha val="40000"/>
                    </a:schemeClr>
                  </a:outerShdw>
                </a:effectLst>
              </a:rPr>
              <a:t> in </a:t>
            </a:r>
            <a:r>
              <a:rPr lang="fr-FR" sz="5400" dirty="0" err="1">
                <a:ln w="0"/>
                <a:effectLst>
                  <a:outerShdw blurRad="38100" dist="19050" dir="2700000" algn="tl" rotWithShape="0">
                    <a:schemeClr val="dk1">
                      <a:alpha val="40000"/>
                    </a:schemeClr>
                  </a:outerShdw>
                </a:effectLst>
              </a:rPr>
              <a:t>this</a:t>
            </a:r>
            <a:r>
              <a:rPr lang="fr-FR" sz="5400" dirty="0">
                <a:ln w="0"/>
                <a:effectLst>
                  <a:outerShdw blurRad="38100" dist="19050" dir="2700000" algn="tl" rotWithShape="0">
                    <a:schemeClr val="dk1">
                      <a:alpha val="40000"/>
                    </a:schemeClr>
                  </a:outerShdw>
                </a:effectLst>
              </a:rPr>
              <a:t> pattern :</a:t>
            </a:r>
            <a:endParaRPr lang="fr-FR"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6274085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3AD8661-18BE-4793-B951-1068487B1AAF}"/>
              </a:ext>
            </a:extLst>
          </p:cNvPr>
          <p:cNvSpPr>
            <a:spLocks noGrp="1"/>
          </p:cNvSpPr>
          <p:nvPr>
            <p:ph type="title"/>
          </p:nvPr>
        </p:nvSpPr>
        <p:spPr/>
        <p:txBody>
          <a:bodyPr>
            <a:normAutofit/>
          </a:bodyPr>
          <a:lstStyle/>
          <a:p>
            <a:r>
              <a:rPr lang="fr-FR" sz="4000" dirty="0">
                <a:latin typeface="Arial Rounded MT Bold" panose="020F0704030504030204" pitchFamily="34" charset="0"/>
              </a:rPr>
              <a:t>To </a:t>
            </a:r>
            <a:r>
              <a:rPr lang="fr-FR" sz="4000" dirty="0" err="1">
                <a:latin typeface="Arial Rounded MT Bold" panose="020F0704030504030204" pitchFamily="34" charset="0"/>
              </a:rPr>
              <a:t>be</a:t>
            </a:r>
            <a:r>
              <a:rPr lang="fr-FR" sz="4000" dirty="0">
                <a:latin typeface="Arial Rounded MT Bold" panose="020F0704030504030204" pitchFamily="34" charset="0"/>
              </a:rPr>
              <a:t> a web </a:t>
            </a:r>
            <a:r>
              <a:rPr lang="fr-FR" sz="4000" dirty="0" err="1">
                <a:latin typeface="Arial Rounded MT Bold" panose="020F0704030504030204" pitchFamily="34" charset="0"/>
              </a:rPr>
              <a:t>devoloper</a:t>
            </a:r>
            <a:r>
              <a:rPr lang="fr-FR" sz="4000" dirty="0">
                <a:latin typeface="Arial Rounded MT Bold" panose="020F0704030504030204" pitchFamily="34" charset="0"/>
              </a:rPr>
              <a:t> </a:t>
            </a:r>
            <a:r>
              <a:rPr lang="fr-FR" sz="4000" dirty="0" err="1">
                <a:latin typeface="Arial Rounded MT Bold" panose="020F0704030504030204" pitchFamily="34" charset="0"/>
              </a:rPr>
              <a:t>you</a:t>
            </a:r>
            <a:r>
              <a:rPr lang="fr-FR" sz="4000" dirty="0">
                <a:latin typeface="Arial Rounded MT Bold" panose="020F0704030504030204" pitchFamily="34" charset="0"/>
              </a:rPr>
              <a:t> </a:t>
            </a:r>
            <a:r>
              <a:rPr lang="fr-FR" sz="4000" dirty="0" err="1">
                <a:latin typeface="Arial Rounded MT Bold" panose="020F0704030504030204" pitchFamily="34" charset="0"/>
              </a:rPr>
              <a:t>need</a:t>
            </a:r>
            <a:r>
              <a:rPr lang="fr-FR" sz="4000" dirty="0">
                <a:latin typeface="Arial Rounded MT Bold" panose="020F0704030504030204" pitchFamily="34" charset="0"/>
              </a:rPr>
              <a:t> to </a:t>
            </a:r>
            <a:r>
              <a:rPr lang="fr-FR" sz="4000" dirty="0" err="1">
                <a:latin typeface="Arial Rounded MT Bold" panose="020F0704030504030204" pitchFamily="34" charset="0"/>
              </a:rPr>
              <a:t>learn</a:t>
            </a:r>
            <a:r>
              <a:rPr lang="fr-FR" sz="4000" dirty="0">
                <a:latin typeface="Arial Rounded MT Bold" panose="020F0704030504030204" pitchFamily="34" charset="0"/>
              </a:rPr>
              <a:t> :</a:t>
            </a:r>
          </a:p>
        </p:txBody>
      </p:sp>
      <p:sp>
        <p:nvSpPr>
          <p:cNvPr id="3" name="Espace réservé du contenu 2">
            <a:extLst>
              <a:ext uri="{FF2B5EF4-FFF2-40B4-BE49-F238E27FC236}">
                <a16:creationId xmlns:a16="http://schemas.microsoft.com/office/drawing/2014/main" id="{E4BC7383-8B8D-4A29-A218-B4E540F9F035}"/>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fr-FR" dirty="0"/>
              <a:t>Html : </a:t>
            </a:r>
            <a:r>
              <a:rPr lang="fr-FR" altLang="fr-FR" sz="2400" dirty="0">
                <a:solidFill>
                  <a:srgbClr val="202124"/>
                </a:solidFill>
                <a:latin typeface="inherit"/>
                <a:cs typeface="Arial" panose="020B0604020202020204" pitchFamily="34" charset="0"/>
              </a:rPr>
              <a:t>(for HyperText Markup </a:t>
            </a:r>
            <a:r>
              <a:rPr lang="fr-FR" altLang="fr-FR" sz="2400" dirty="0" err="1">
                <a:solidFill>
                  <a:srgbClr val="202124"/>
                </a:solidFill>
                <a:latin typeface="inherit"/>
                <a:cs typeface="Arial" panose="020B0604020202020204" pitchFamily="34" charset="0"/>
              </a:rPr>
              <a:t>Language</a:t>
            </a:r>
            <a:r>
              <a:rPr lang="fr-FR" altLang="fr-FR" sz="2400" dirty="0">
                <a:solidFill>
                  <a:srgbClr val="202124"/>
                </a:solidFill>
                <a:latin typeface="inherit"/>
                <a:cs typeface="Arial" panose="020B0604020202020204" pitchFamily="34" charset="0"/>
              </a:rPr>
              <a:t>, </a:t>
            </a:r>
            <a:r>
              <a:rPr lang="fr-FR" altLang="fr-FR" sz="2400" dirty="0" err="1">
                <a:solidFill>
                  <a:srgbClr val="202124"/>
                </a:solidFill>
                <a:latin typeface="inherit"/>
                <a:cs typeface="Arial" panose="020B0604020202020204" pitchFamily="34" charset="0"/>
              </a:rPr>
              <a:t>which</a:t>
            </a:r>
            <a:r>
              <a:rPr lang="fr-FR" altLang="fr-FR" sz="2400" dirty="0">
                <a:solidFill>
                  <a:srgbClr val="202124"/>
                </a:solidFill>
                <a:latin typeface="inherit"/>
                <a:cs typeface="Arial" panose="020B0604020202020204" pitchFamily="34" charset="0"/>
              </a:rPr>
              <a:t> can </a:t>
            </a:r>
            <a:r>
              <a:rPr lang="fr-FR" altLang="fr-FR" sz="2400" dirty="0" err="1">
                <a:solidFill>
                  <a:srgbClr val="202124"/>
                </a:solidFill>
                <a:latin typeface="inherit"/>
                <a:cs typeface="Arial" panose="020B0604020202020204" pitchFamily="34" charset="0"/>
              </a:rPr>
              <a:t>be</a:t>
            </a:r>
            <a:r>
              <a:rPr lang="fr-FR" altLang="fr-FR" sz="2400" dirty="0">
                <a:solidFill>
                  <a:srgbClr val="202124"/>
                </a:solidFill>
                <a:latin typeface="inherit"/>
                <a:cs typeface="Arial" panose="020B0604020202020204" pitchFamily="34" charset="0"/>
              </a:rPr>
              <a:t> </a:t>
            </a:r>
            <a:r>
              <a:rPr lang="fr-FR" altLang="fr-FR" sz="2400" dirty="0" err="1">
                <a:solidFill>
                  <a:srgbClr val="202124"/>
                </a:solidFill>
                <a:latin typeface="inherit"/>
                <a:cs typeface="Arial" panose="020B0604020202020204" pitchFamily="34" charset="0"/>
              </a:rPr>
              <a:t>translated</a:t>
            </a:r>
            <a:r>
              <a:rPr lang="fr-FR" altLang="fr-FR" sz="2400" dirty="0">
                <a:solidFill>
                  <a:srgbClr val="202124"/>
                </a:solidFill>
                <a:latin typeface="inherit"/>
                <a:cs typeface="Arial" panose="020B0604020202020204" pitchFamily="34" charset="0"/>
              </a:rPr>
              <a:t> </a:t>
            </a:r>
            <a:r>
              <a:rPr lang="fr-FR" altLang="fr-FR" sz="2400" dirty="0" err="1">
                <a:solidFill>
                  <a:srgbClr val="202124"/>
                </a:solidFill>
                <a:latin typeface="inherit"/>
                <a:cs typeface="Arial" panose="020B0604020202020204" pitchFamily="34" charset="0"/>
              </a:rPr>
              <a:t>into</a:t>
            </a:r>
            <a:r>
              <a:rPr lang="fr-FR" altLang="fr-FR" sz="2400" dirty="0">
                <a:solidFill>
                  <a:srgbClr val="202124"/>
                </a:solidFill>
                <a:latin typeface="inherit"/>
                <a:cs typeface="Arial" panose="020B0604020202020204" pitchFamily="34" charset="0"/>
              </a:rPr>
              <a:t> “</a:t>
            </a:r>
            <a:r>
              <a:rPr lang="fr-FR" altLang="fr-FR" sz="2400" dirty="0" err="1">
                <a:solidFill>
                  <a:srgbClr val="202124"/>
                </a:solidFill>
                <a:latin typeface="inherit"/>
                <a:cs typeface="Arial" panose="020B0604020202020204" pitchFamily="34" charset="0"/>
              </a:rPr>
              <a:t>hypertext</a:t>
            </a:r>
            <a:r>
              <a:rPr lang="fr-FR" altLang="fr-FR" sz="2400" dirty="0">
                <a:solidFill>
                  <a:srgbClr val="202124"/>
                </a:solidFill>
                <a:latin typeface="inherit"/>
                <a:cs typeface="Arial" panose="020B0604020202020204" pitchFamily="34" charset="0"/>
              </a:rPr>
              <a:t> markup </a:t>
            </a:r>
            <a:r>
              <a:rPr lang="fr-FR" altLang="fr-FR" sz="2400" dirty="0" err="1">
                <a:solidFill>
                  <a:srgbClr val="202124"/>
                </a:solidFill>
                <a:latin typeface="inherit"/>
                <a:cs typeface="Arial" panose="020B0604020202020204" pitchFamily="34" charset="0"/>
              </a:rPr>
              <a:t>language</a:t>
            </a:r>
            <a:r>
              <a:rPr lang="fr-FR" altLang="fr-FR" sz="2400" dirty="0">
                <a:solidFill>
                  <a:srgbClr val="202124"/>
                </a:solidFill>
                <a:latin typeface="inherit"/>
                <a:cs typeface="Arial" panose="020B0604020202020204" pitchFamily="34" charset="0"/>
              </a:rPr>
              <a:t>”) </a:t>
            </a:r>
            <a:r>
              <a:rPr lang="fr-FR" altLang="fr-FR" sz="2400" dirty="0" err="1">
                <a:solidFill>
                  <a:srgbClr val="202124"/>
                </a:solidFill>
                <a:latin typeface="inherit"/>
                <a:cs typeface="Arial" panose="020B0604020202020204" pitchFamily="34" charset="0"/>
              </a:rPr>
              <a:t>is</a:t>
            </a:r>
            <a:r>
              <a:rPr lang="fr-FR" altLang="fr-FR" sz="2400" dirty="0">
                <a:solidFill>
                  <a:srgbClr val="202124"/>
                </a:solidFill>
                <a:latin typeface="inherit"/>
                <a:cs typeface="Arial" panose="020B0604020202020204" pitchFamily="34" charset="0"/>
              </a:rPr>
              <a:t> the </a:t>
            </a:r>
            <a:r>
              <a:rPr lang="fr-FR" altLang="fr-FR" sz="2400" dirty="0" err="1">
                <a:solidFill>
                  <a:srgbClr val="202124"/>
                </a:solidFill>
                <a:latin typeface="inherit"/>
                <a:cs typeface="Arial" panose="020B0604020202020204" pitchFamily="34" charset="0"/>
              </a:rPr>
              <a:t>language</a:t>
            </a:r>
            <a:r>
              <a:rPr lang="fr-FR" altLang="fr-FR" sz="2400" dirty="0">
                <a:solidFill>
                  <a:srgbClr val="202124"/>
                </a:solidFill>
                <a:latin typeface="inherit"/>
                <a:cs typeface="Arial" panose="020B0604020202020204" pitchFamily="34" charset="0"/>
              </a:rPr>
              <a:t> </a:t>
            </a:r>
            <a:r>
              <a:rPr lang="fr-FR" altLang="fr-FR" sz="2400" dirty="0" err="1">
                <a:solidFill>
                  <a:srgbClr val="202124"/>
                </a:solidFill>
                <a:latin typeface="inherit"/>
                <a:cs typeface="Arial" panose="020B0604020202020204" pitchFamily="34" charset="0"/>
              </a:rPr>
              <a:t>used</a:t>
            </a:r>
            <a:r>
              <a:rPr lang="fr-FR" altLang="fr-FR" sz="2400" dirty="0">
                <a:solidFill>
                  <a:srgbClr val="202124"/>
                </a:solidFill>
                <a:latin typeface="inherit"/>
                <a:cs typeface="Arial" panose="020B0604020202020204" pitchFamily="34" charset="0"/>
              </a:rPr>
              <a:t> to structure a web page and </a:t>
            </a:r>
            <a:r>
              <a:rPr lang="fr-FR" altLang="fr-FR" sz="2400" dirty="0" err="1">
                <a:solidFill>
                  <a:srgbClr val="202124"/>
                </a:solidFill>
                <a:latin typeface="inherit"/>
                <a:cs typeface="Arial" panose="020B0604020202020204" pitchFamily="34" charset="0"/>
              </a:rPr>
              <a:t>its</a:t>
            </a:r>
            <a:r>
              <a:rPr lang="fr-FR" altLang="fr-FR" sz="2400" dirty="0">
                <a:solidFill>
                  <a:srgbClr val="202124"/>
                </a:solidFill>
                <a:latin typeface="inherit"/>
                <a:cs typeface="Arial" panose="020B0604020202020204" pitchFamily="34" charset="0"/>
              </a:rPr>
              <a:t> content. For </a:t>
            </a:r>
            <a:r>
              <a:rPr lang="fr-FR" altLang="fr-FR" sz="2400" dirty="0" err="1">
                <a:solidFill>
                  <a:srgbClr val="202124"/>
                </a:solidFill>
                <a:latin typeface="inherit"/>
                <a:cs typeface="Arial" panose="020B0604020202020204" pitchFamily="34" charset="0"/>
              </a:rPr>
              <a:t>example</a:t>
            </a:r>
            <a:r>
              <a:rPr lang="fr-FR" altLang="fr-FR" sz="2400" dirty="0">
                <a:solidFill>
                  <a:srgbClr val="202124"/>
                </a:solidFill>
                <a:latin typeface="inherit"/>
                <a:cs typeface="Arial" panose="020B0604020202020204" pitchFamily="34" charset="0"/>
              </a:rPr>
              <a:t>, </a:t>
            </a:r>
            <a:r>
              <a:rPr lang="fr-FR" altLang="fr-FR" sz="2400" dirty="0" err="1">
                <a:solidFill>
                  <a:srgbClr val="202124"/>
                </a:solidFill>
                <a:latin typeface="inherit"/>
                <a:cs typeface="Arial" panose="020B0604020202020204" pitchFamily="34" charset="0"/>
              </a:rPr>
              <a:t>we</a:t>
            </a:r>
            <a:r>
              <a:rPr lang="fr-FR" altLang="fr-FR" sz="2400" dirty="0">
                <a:solidFill>
                  <a:srgbClr val="202124"/>
                </a:solidFill>
                <a:latin typeface="inherit"/>
                <a:cs typeface="Arial" panose="020B0604020202020204" pitchFamily="34" charset="0"/>
              </a:rPr>
              <a:t> can </a:t>
            </a:r>
            <a:r>
              <a:rPr lang="fr-FR" altLang="fr-FR" sz="2400" dirty="0" err="1">
                <a:solidFill>
                  <a:srgbClr val="202124"/>
                </a:solidFill>
                <a:latin typeface="inherit"/>
                <a:cs typeface="Arial" panose="020B0604020202020204" pitchFamily="34" charset="0"/>
              </a:rPr>
              <a:t>organize</a:t>
            </a:r>
            <a:r>
              <a:rPr lang="fr-FR" altLang="fr-FR" sz="2400" dirty="0">
                <a:solidFill>
                  <a:srgbClr val="202124"/>
                </a:solidFill>
                <a:latin typeface="inherit"/>
                <a:cs typeface="Arial" panose="020B0604020202020204" pitchFamily="34" charset="0"/>
              </a:rPr>
              <a:t> the content </a:t>
            </a:r>
            <a:r>
              <a:rPr lang="fr-FR" altLang="fr-FR" sz="2400" dirty="0" err="1">
                <a:solidFill>
                  <a:srgbClr val="202124"/>
                </a:solidFill>
                <a:latin typeface="inherit"/>
                <a:cs typeface="Arial" panose="020B0604020202020204" pitchFamily="34" charset="0"/>
              </a:rPr>
              <a:t>into</a:t>
            </a:r>
            <a:r>
              <a:rPr lang="fr-FR" altLang="fr-FR" sz="2400" dirty="0">
                <a:solidFill>
                  <a:srgbClr val="202124"/>
                </a:solidFill>
                <a:latin typeface="inherit"/>
                <a:cs typeface="Arial" panose="020B0604020202020204" pitchFamily="34" charset="0"/>
              </a:rPr>
              <a:t> a set of </a:t>
            </a:r>
            <a:r>
              <a:rPr lang="fr-FR" altLang="fr-FR" sz="2400" dirty="0" err="1">
                <a:solidFill>
                  <a:srgbClr val="202124"/>
                </a:solidFill>
                <a:latin typeface="inherit"/>
                <a:cs typeface="Arial" panose="020B0604020202020204" pitchFamily="34" charset="0"/>
              </a:rPr>
              <a:t>paragraphs</a:t>
            </a:r>
            <a:r>
              <a:rPr lang="fr-FR" altLang="fr-FR" sz="2400" dirty="0">
                <a:solidFill>
                  <a:srgbClr val="202124"/>
                </a:solidFill>
                <a:latin typeface="inherit"/>
                <a:cs typeface="Arial" panose="020B0604020202020204" pitchFamily="34" charset="0"/>
              </a:rPr>
              <a:t>, a </a:t>
            </a:r>
            <a:r>
              <a:rPr lang="fr-FR" altLang="fr-FR" sz="2400" dirty="0" err="1">
                <a:solidFill>
                  <a:srgbClr val="202124"/>
                </a:solidFill>
                <a:latin typeface="inherit"/>
                <a:cs typeface="Arial" panose="020B0604020202020204" pitchFamily="34" charset="0"/>
              </a:rPr>
              <a:t>list</a:t>
            </a:r>
            <a:r>
              <a:rPr lang="fr-FR" altLang="fr-FR" sz="2400" dirty="0">
                <a:solidFill>
                  <a:srgbClr val="202124"/>
                </a:solidFill>
                <a:latin typeface="inherit"/>
                <a:cs typeface="Arial" panose="020B0604020202020204" pitchFamily="34" charset="0"/>
              </a:rPr>
              <a:t> of </a:t>
            </a:r>
            <a:r>
              <a:rPr lang="fr-FR" altLang="fr-FR" sz="2400" dirty="0" err="1">
                <a:solidFill>
                  <a:srgbClr val="202124"/>
                </a:solidFill>
                <a:latin typeface="inherit"/>
                <a:cs typeface="Arial" panose="020B0604020202020204" pitchFamily="34" charset="0"/>
              </a:rPr>
              <a:t>elements</a:t>
            </a:r>
            <a:r>
              <a:rPr lang="fr-FR" altLang="fr-FR" sz="2400" dirty="0">
                <a:solidFill>
                  <a:srgbClr val="202124"/>
                </a:solidFill>
                <a:latin typeface="inherit"/>
                <a:cs typeface="Arial" panose="020B0604020202020204" pitchFamily="34" charset="0"/>
              </a:rPr>
              <a:t>, use images or data tables.</a:t>
            </a:r>
            <a:endParaRPr lang="fr-FR" sz="2400" dirty="0"/>
          </a:p>
          <a:p>
            <a:r>
              <a:rPr lang="fr-FR" dirty="0" err="1"/>
              <a:t>Css</a:t>
            </a:r>
            <a:r>
              <a:rPr lang="fr-FR" dirty="0"/>
              <a:t> : </a:t>
            </a:r>
            <a:r>
              <a:rPr lang="fr-FR" altLang="fr-FR" sz="2600" dirty="0" err="1">
                <a:solidFill>
                  <a:srgbClr val="202124"/>
                </a:solidFill>
                <a:latin typeface="inherit"/>
              </a:rPr>
              <a:t>i</a:t>
            </a:r>
            <a:r>
              <a:rPr lang="fr-FR" altLang="fr-FR" sz="2400" dirty="0" err="1">
                <a:solidFill>
                  <a:srgbClr val="202124"/>
                </a:solidFill>
                <a:latin typeface="inherit"/>
              </a:rPr>
              <a:t>s</a:t>
            </a:r>
            <a:r>
              <a:rPr lang="fr-FR" altLang="fr-FR" sz="2400" dirty="0">
                <a:solidFill>
                  <a:srgbClr val="202124"/>
                </a:solidFill>
                <a:latin typeface="inherit"/>
              </a:rPr>
              <a:t> a </a:t>
            </a:r>
            <a:r>
              <a:rPr lang="fr-FR" altLang="fr-FR" sz="2400" dirty="0" err="1">
                <a:solidFill>
                  <a:srgbClr val="202124"/>
                </a:solidFill>
                <a:latin typeface="inherit"/>
              </a:rPr>
              <a:t>styling</a:t>
            </a:r>
            <a:r>
              <a:rPr lang="fr-FR" altLang="fr-FR" sz="2400" dirty="0">
                <a:solidFill>
                  <a:srgbClr val="202124"/>
                </a:solidFill>
                <a:latin typeface="inherit"/>
              </a:rPr>
              <a:t> </a:t>
            </a:r>
            <a:r>
              <a:rPr lang="fr-FR" altLang="fr-FR" sz="2400" dirty="0" err="1">
                <a:solidFill>
                  <a:srgbClr val="202124"/>
                </a:solidFill>
                <a:latin typeface="inherit"/>
              </a:rPr>
              <a:t>language</a:t>
            </a:r>
            <a:r>
              <a:rPr lang="fr-FR" altLang="fr-FR" sz="2400" dirty="0">
                <a:solidFill>
                  <a:srgbClr val="202124"/>
                </a:solidFill>
                <a:latin typeface="inherit"/>
              </a:rPr>
              <a:t> </a:t>
            </a:r>
            <a:r>
              <a:rPr lang="fr-FR" altLang="fr-FR" sz="2400" dirty="0" err="1">
                <a:solidFill>
                  <a:srgbClr val="202124"/>
                </a:solidFill>
                <a:latin typeface="inherit"/>
              </a:rPr>
              <a:t>that</a:t>
            </a:r>
            <a:r>
              <a:rPr lang="fr-FR" altLang="fr-FR" sz="2400" dirty="0">
                <a:solidFill>
                  <a:srgbClr val="202124"/>
                </a:solidFill>
                <a:latin typeface="inherit"/>
              </a:rPr>
              <a:t> </a:t>
            </a:r>
            <a:r>
              <a:rPr lang="fr-FR" altLang="fr-FR" sz="2400" dirty="0" err="1">
                <a:solidFill>
                  <a:srgbClr val="202124"/>
                </a:solidFill>
                <a:latin typeface="inherit"/>
              </a:rPr>
              <a:t>allows</a:t>
            </a:r>
            <a:r>
              <a:rPr lang="fr-FR" altLang="fr-FR" sz="2400" dirty="0">
                <a:solidFill>
                  <a:srgbClr val="202124"/>
                </a:solidFill>
                <a:latin typeface="inherit"/>
              </a:rPr>
              <a:t> </a:t>
            </a:r>
            <a:r>
              <a:rPr lang="fr-FR" altLang="fr-FR" sz="2400" dirty="0" err="1">
                <a:solidFill>
                  <a:srgbClr val="202124"/>
                </a:solidFill>
                <a:latin typeface="inherit"/>
              </a:rPr>
              <a:t>users</a:t>
            </a:r>
            <a:r>
              <a:rPr lang="fr-FR" altLang="fr-FR" sz="2400" dirty="0">
                <a:solidFill>
                  <a:srgbClr val="202124"/>
                </a:solidFill>
                <a:latin typeface="inherit"/>
              </a:rPr>
              <a:t> to </a:t>
            </a:r>
            <a:r>
              <a:rPr lang="fr-FR" altLang="fr-FR" sz="2400" dirty="0" err="1">
                <a:solidFill>
                  <a:srgbClr val="202124"/>
                </a:solidFill>
                <a:latin typeface="inherit"/>
              </a:rPr>
              <a:t>create</a:t>
            </a:r>
            <a:r>
              <a:rPr lang="fr-FR" altLang="fr-FR" sz="2400" dirty="0">
                <a:solidFill>
                  <a:srgbClr val="202124"/>
                </a:solidFill>
                <a:latin typeface="inherit"/>
              </a:rPr>
              <a:t>, design and style </a:t>
            </a:r>
            <a:r>
              <a:rPr lang="fr-FR" altLang="fr-FR" sz="2400" dirty="0" err="1">
                <a:solidFill>
                  <a:srgbClr val="202124"/>
                </a:solidFill>
                <a:latin typeface="inherit"/>
              </a:rPr>
              <a:t>various</a:t>
            </a:r>
            <a:r>
              <a:rPr lang="fr-FR" altLang="fr-FR" sz="2400" dirty="0">
                <a:solidFill>
                  <a:srgbClr val="202124"/>
                </a:solidFill>
                <a:latin typeface="inherit"/>
              </a:rPr>
              <a:t> web pages. SCSS </a:t>
            </a:r>
            <a:r>
              <a:rPr lang="fr-FR" altLang="fr-FR" sz="2400" dirty="0" err="1">
                <a:solidFill>
                  <a:srgbClr val="202124"/>
                </a:solidFill>
                <a:latin typeface="inherit"/>
              </a:rPr>
              <a:t>is</a:t>
            </a:r>
            <a:r>
              <a:rPr lang="fr-FR" altLang="fr-FR" sz="2400" dirty="0">
                <a:solidFill>
                  <a:srgbClr val="202124"/>
                </a:solidFill>
                <a:latin typeface="inherit"/>
              </a:rPr>
              <a:t> a </a:t>
            </a:r>
            <a:r>
              <a:rPr lang="fr-FR" altLang="fr-FR" sz="2400" dirty="0" err="1">
                <a:solidFill>
                  <a:srgbClr val="202124"/>
                </a:solidFill>
                <a:latin typeface="inherit"/>
              </a:rPr>
              <a:t>special</a:t>
            </a:r>
            <a:r>
              <a:rPr lang="fr-FR" altLang="fr-FR" sz="2400" dirty="0">
                <a:solidFill>
                  <a:srgbClr val="202124"/>
                </a:solidFill>
                <a:latin typeface="inherit"/>
              </a:rPr>
              <a:t> file type in a SASS program </a:t>
            </a:r>
            <a:r>
              <a:rPr lang="fr-FR" altLang="fr-FR" sz="2400" dirty="0" err="1">
                <a:solidFill>
                  <a:srgbClr val="202124"/>
                </a:solidFill>
                <a:latin typeface="inherit"/>
              </a:rPr>
              <a:t>that</a:t>
            </a:r>
            <a:r>
              <a:rPr lang="fr-FR" altLang="fr-FR" sz="2400" dirty="0">
                <a:solidFill>
                  <a:srgbClr val="202124"/>
                </a:solidFill>
                <a:latin typeface="inherit"/>
              </a:rPr>
              <a:t> must </a:t>
            </a:r>
            <a:r>
              <a:rPr lang="fr-FR" altLang="fr-FR" sz="2400" dirty="0" err="1">
                <a:solidFill>
                  <a:srgbClr val="202124"/>
                </a:solidFill>
                <a:latin typeface="inherit"/>
              </a:rPr>
              <a:t>be</a:t>
            </a:r>
            <a:r>
              <a:rPr lang="fr-FR" altLang="fr-FR" sz="2400" dirty="0">
                <a:solidFill>
                  <a:srgbClr val="202124"/>
                </a:solidFill>
                <a:latin typeface="inherit"/>
              </a:rPr>
              <a:t> </a:t>
            </a:r>
            <a:r>
              <a:rPr lang="fr-FR" altLang="fr-FR" sz="2400" dirty="0" err="1">
                <a:solidFill>
                  <a:srgbClr val="202124"/>
                </a:solidFill>
                <a:latin typeface="inherit"/>
              </a:rPr>
              <a:t>written</a:t>
            </a:r>
            <a:r>
              <a:rPr lang="fr-FR" altLang="fr-FR" sz="2400" dirty="0">
                <a:solidFill>
                  <a:srgbClr val="202124"/>
                </a:solidFill>
                <a:latin typeface="inherit"/>
              </a:rPr>
              <a:t> in the Ruby </a:t>
            </a:r>
            <a:r>
              <a:rPr lang="fr-FR" altLang="fr-FR" sz="2400" dirty="0" err="1">
                <a:solidFill>
                  <a:srgbClr val="202124"/>
                </a:solidFill>
                <a:latin typeface="inherit"/>
              </a:rPr>
              <a:t>language</a:t>
            </a:r>
            <a:r>
              <a:rPr lang="fr-FR" altLang="fr-FR" sz="2400" dirty="0">
                <a:solidFill>
                  <a:srgbClr val="202124"/>
                </a:solidFill>
                <a:latin typeface="inherit"/>
              </a:rPr>
              <a:t>. </a:t>
            </a:r>
            <a:r>
              <a:rPr lang="fr-FR" altLang="fr-FR" sz="2400" dirty="0" err="1">
                <a:solidFill>
                  <a:srgbClr val="202124"/>
                </a:solidFill>
                <a:latin typeface="inherit"/>
              </a:rPr>
              <a:t>Languages</a:t>
            </a:r>
            <a:r>
              <a:rPr lang="fr-FR" altLang="fr-FR" sz="2400" dirty="0">
                <a:solidFill>
                  <a:srgbClr val="202124"/>
                </a:solidFill>
                <a:latin typeface="inherit"/>
              </a:rPr>
              <a:t> ​​</a:t>
            </a:r>
            <a:r>
              <a:rPr lang="fr-FR" altLang="fr-FR" sz="2400" dirty="0" err="1">
                <a:solidFill>
                  <a:srgbClr val="202124"/>
                </a:solidFill>
                <a:latin typeface="inherit"/>
              </a:rPr>
              <a:t>used</a:t>
            </a:r>
            <a:r>
              <a:rPr lang="fr-FR" altLang="fr-FR" sz="2400" dirty="0">
                <a:solidFill>
                  <a:srgbClr val="202124"/>
                </a:solidFill>
                <a:latin typeface="inherit"/>
              </a:rPr>
              <a:t>. </a:t>
            </a:r>
            <a:r>
              <a:rPr lang="fr-FR" altLang="fr-FR" sz="2400" dirty="0" err="1">
                <a:solidFill>
                  <a:srgbClr val="202124"/>
                </a:solidFill>
                <a:latin typeface="inherit"/>
              </a:rPr>
              <a:t>We</a:t>
            </a:r>
            <a:r>
              <a:rPr lang="fr-FR" altLang="fr-FR" sz="2400" dirty="0">
                <a:solidFill>
                  <a:srgbClr val="202124"/>
                </a:solidFill>
                <a:latin typeface="inherit"/>
              </a:rPr>
              <a:t> </a:t>
            </a:r>
            <a:r>
              <a:rPr lang="fr-FR" altLang="fr-FR" sz="2400" dirty="0" err="1">
                <a:solidFill>
                  <a:srgbClr val="202124"/>
                </a:solidFill>
                <a:latin typeface="inherit"/>
              </a:rPr>
              <a:t>generally</a:t>
            </a:r>
            <a:r>
              <a:rPr lang="fr-FR" altLang="fr-FR" sz="2400" dirty="0">
                <a:solidFill>
                  <a:srgbClr val="202124"/>
                </a:solidFill>
                <a:latin typeface="inherit"/>
              </a:rPr>
              <a:t> use CSS in JavaScript and HTML. </a:t>
            </a:r>
            <a:r>
              <a:rPr lang="fr-FR" altLang="fr-FR" sz="2400" dirty="0" err="1">
                <a:solidFill>
                  <a:srgbClr val="202124"/>
                </a:solidFill>
                <a:latin typeface="inherit"/>
              </a:rPr>
              <a:t>We</a:t>
            </a:r>
            <a:r>
              <a:rPr lang="fr-FR" altLang="fr-FR" sz="2400" dirty="0">
                <a:solidFill>
                  <a:srgbClr val="202124"/>
                </a:solidFill>
                <a:latin typeface="inherit"/>
              </a:rPr>
              <a:t> </a:t>
            </a:r>
            <a:r>
              <a:rPr lang="fr-FR" altLang="fr-FR" sz="2400" dirty="0" err="1">
                <a:solidFill>
                  <a:srgbClr val="202124"/>
                </a:solidFill>
                <a:latin typeface="inherit"/>
              </a:rPr>
              <a:t>generally</a:t>
            </a:r>
            <a:r>
              <a:rPr lang="fr-FR" altLang="fr-FR" sz="2400" dirty="0">
                <a:solidFill>
                  <a:srgbClr val="202124"/>
                </a:solidFill>
                <a:latin typeface="inherit"/>
              </a:rPr>
              <a:t> use SCSS in the Ruby </a:t>
            </a:r>
            <a:r>
              <a:rPr lang="fr-FR" altLang="fr-FR" sz="2400" dirty="0" err="1">
                <a:solidFill>
                  <a:srgbClr val="202124"/>
                </a:solidFill>
                <a:latin typeface="inherit"/>
              </a:rPr>
              <a:t>language</a:t>
            </a:r>
            <a:r>
              <a:rPr lang="fr-FR" altLang="fr-FR" sz="2400" dirty="0"/>
              <a:t> </a:t>
            </a:r>
            <a:endParaRPr lang="fr-FR" dirty="0"/>
          </a:p>
          <a:p>
            <a:r>
              <a:rPr lang="fr-FR" dirty="0"/>
              <a:t>Javascript </a:t>
            </a:r>
            <a:r>
              <a:rPr lang="fr-FR" sz="2600" dirty="0"/>
              <a:t>: </a:t>
            </a:r>
            <a:r>
              <a:rPr lang="fr-FR" altLang="fr-FR" sz="2400" dirty="0" err="1">
                <a:solidFill>
                  <a:srgbClr val="202124"/>
                </a:solidFill>
                <a:latin typeface="inherit"/>
              </a:rPr>
              <a:t>is</a:t>
            </a:r>
            <a:r>
              <a:rPr lang="fr-FR" altLang="fr-FR" sz="2400" dirty="0">
                <a:solidFill>
                  <a:srgbClr val="202124"/>
                </a:solidFill>
                <a:latin typeface="inherit"/>
              </a:rPr>
              <a:t> a </a:t>
            </a:r>
            <a:r>
              <a:rPr lang="fr-FR" altLang="fr-FR" sz="2400" dirty="0" err="1">
                <a:solidFill>
                  <a:srgbClr val="202124"/>
                </a:solidFill>
                <a:latin typeface="inherit"/>
              </a:rPr>
              <a:t>programming</a:t>
            </a:r>
            <a:r>
              <a:rPr lang="fr-FR" altLang="fr-FR" sz="2400" dirty="0">
                <a:solidFill>
                  <a:srgbClr val="202124"/>
                </a:solidFill>
                <a:latin typeface="inherit"/>
              </a:rPr>
              <a:t> </a:t>
            </a:r>
            <a:r>
              <a:rPr lang="fr-FR" altLang="fr-FR" sz="2400" dirty="0" err="1">
                <a:solidFill>
                  <a:srgbClr val="202124"/>
                </a:solidFill>
                <a:latin typeface="inherit"/>
              </a:rPr>
              <a:t>language</a:t>
            </a:r>
            <a:r>
              <a:rPr lang="fr-FR" altLang="fr-FR" sz="2400" dirty="0">
                <a:solidFill>
                  <a:srgbClr val="202124"/>
                </a:solidFill>
                <a:latin typeface="inherit"/>
              </a:rPr>
              <a:t> </a:t>
            </a:r>
            <a:r>
              <a:rPr lang="fr-FR" altLang="fr-FR" sz="2400" dirty="0" err="1">
                <a:solidFill>
                  <a:srgbClr val="202124"/>
                </a:solidFill>
                <a:latin typeface="inherit"/>
              </a:rPr>
              <a:t>used</a:t>
            </a:r>
            <a:r>
              <a:rPr lang="fr-FR" altLang="fr-FR" sz="2400" dirty="0">
                <a:solidFill>
                  <a:srgbClr val="202124"/>
                </a:solidFill>
                <a:latin typeface="inherit"/>
              </a:rPr>
              <a:t> by </a:t>
            </a:r>
            <a:r>
              <a:rPr lang="fr-FR" altLang="fr-FR" sz="2400" dirty="0" err="1">
                <a:solidFill>
                  <a:srgbClr val="202124"/>
                </a:solidFill>
                <a:latin typeface="inherit"/>
              </a:rPr>
              <a:t>developers</a:t>
            </a:r>
            <a:r>
              <a:rPr lang="fr-FR" altLang="fr-FR" sz="2400" dirty="0">
                <a:solidFill>
                  <a:srgbClr val="202124"/>
                </a:solidFill>
                <a:latin typeface="inherit"/>
              </a:rPr>
              <a:t> to design interactive </a:t>
            </a:r>
            <a:r>
              <a:rPr lang="fr-FR" altLang="fr-FR" sz="2400" dirty="0" err="1">
                <a:solidFill>
                  <a:srgbClr val="202124"/>
                </a:solidFill>
                <a:latin typeface="inherit"/>
              </a:rPr>
              <a:t>websites</a:t>
            </a:r>
            <a:r>
              <a:rPr lang="fr-FR" altLang="fr-FR" sz="2400" dirty="0">
                <a:solidFill>
                  <a:srgbClr val="202124"/>
                </a:solidFill>
                <a:latin typeface="inherit"/>
              </a:rPr>
              <a:t>. JavaScript </a:t>
            </a:r>
            <a:r>
              <a:rPr lang="fr-FR" altLang="fr-FR" sz="2400" dirty="0" err="1">
                <a:solidFill>
                  <a:srgbClr val="202124"/>
                </a:solidFill>
                <a:latin typeface="inherit"/>
              </a:rPr>
              <a:t>features</a:t>
            </a:r>
            <a:r>
              <a:rPr lang="fr-FR" altLang="fr-FR" sz="2400" dirty="0">
                <a:solidFill>
                  <a:srgbClr val="202124"/>
                </a:solidFill>
                <a:latin typeface="inherit"/>
              </a:rPr>
              <a:t> can help </a:t>
            </a:r>
            <a:r>
              <a:rPr lang="fr-FR" altLang="fr-FR" sz="2400" dirty="0" err="1">
                <a:solidFill>
                  <a:srgbClr val="202124"/>
                </a:solidFill>
                <a:latin typeface="inherit"/>
              </a:rPr>
              <a:t>improve</a:t>
            </a:r>
            <a:r>
              <a:rPr lang="fr-FR" altLang="fr-FR" sz="2400" dirty="0">
                <a:solidFill>
                  <a:srgbClr val="202124"/>
                </a:solidFill>
                <a:latin typeface="inherit"/>
              </a:rPr>
              <a:t> a </a:t>
            </a:r>
            <a:r>
              <a:rPr lang="fr-FR" altLang="fr-FR" sz="2400" dirty="0" err="1">
                <a:solidFill>
                  <a:srgbClr val="202124"/>
                </a:solidFill>
                <a:latin typeface="inherit"/>
              </a:rPr>
              <a:t>website's</a:t>
            </a:r>
            <a:r>
              <a:rPr lang="fr-FR" altLang="fr-FR" sz="2400" dirty="0">
                <a:solidFill>
                  <a:srgbClr val="202124"/>
                </a:solidFill>
                <a:latin typeface="inherit"/>
              </a:rPr>
              <a:t> user </a:t>
            </a:r>
            <a:r>
              <a:rPr lang="fr-FR" altLang="fr-FR" sz="2400" dirty="0" err="1">
                <a:solidFill>
                  <a:srgbClr val="202124"/>
                </a:solidFill>
                <a:latin typeface="inherit"/>
              </a:rPr>
              <a:t>experience</a:t>
            </a:r>
            <a:r>
              <a:rPr lang="fr-FR" altLang="fr-FR" sz="2400" dirty="0">
                <a:solidFill>
                  <a:srgbClr val="202124"/>
                </a:solidFill>
                <a:latin typeface="inherit"/>
              </a:rPr>
              <a:t>, </a:t>
            </a:r>
            <a:r>
              <a:rPr lang="fr-FR" altLang="fr-FR" sz="2400" dirty="0" err="1">
                <a:solidFill>
                  <a:srgbClr val="202124"/>
                </a:solidFill>
                <a:latin typeface="inherit"/>
              </a:rPr>
              <a:t>from</a:t>
            </a:r>
            <a:r>
              <a:rPr lang="fr-FR" altLang="fr-FR" sz="2400" dirty="0">
                <a:solidFill>
                  <a:srgbClr val="202124"/>
                </a:solidFill>
                <a:latin typeface="inherit"/>
              </a:rPr>
              <a:t> </a:t>
            </a:r>
            <a:r>
              <a:rPr lang="fr-FR" altLang="fr-FR" sz="2400" dirty="0" err="1">
                <a:solidFill>
                  <a:srgbClr val="202124"/>
                </a:solidFill>
                <a:latin typeface="inherit"/>
              </a:rPr>
              <a:t>updating</a:t>
            </a:r>
            <a:r>
              <a:rPr lang="fr-FR" altLang="fr-FR" sz="2400" dirty="0">
                <a:solidFill>
                  <a:srgbClr val="202124"/>
                </a:solidFill>
                <a:latin typeface="inherit"/>
              </a:rPr>
              <a:t> social media </a:t>
            </a:r>
            <a:r>
              <a:rPr lang="fr-FR" altLang="fr-FR" sz="2400" dirty="0" err="1">
                <a:solidFill>
                  <a:srgbClr val="202124"/>
                </a:solidFill>
                <a:latin typeface="inherit"/>
              </a:rPr>
              <a:t>feeds</a:t>
            </a:r>
            <a:r>
              <a:rPr lang="fr-FR" altLang="fr-FR" sz="2400" dirty="0">
                <a:solidFill>
                  <a:srgbClr val="202124"/>
                </a:solidFill>
                <a:latin typeface="inherit"/>
              </a:rPr>
              <a:t> to </a:t>
            </a:r>
            <a:r>
              <a:rPr lang="fr-FR" altLang="fr-FR" sz="2400" dirty="0" err="1">
                <a:solidFill>
                  <a:srgbClr val="202124"/>
                </a:solidFill>
                <a:latin typeface="inherit"/>
              </a:rPr>
              <a:t>displaying</a:t>
            </a:r>
            <a:r>
              <a:rPr lang="fr-FR" altLang="fr-FR" sz="2400" dirty="0">
                <a:solidFill>
                  <a:srgbClr val="202124"/>
                </a:solidFill>
                <a:latin typeface="inherit"/>
              </a:rPr>
              <a:t> animations and interactive </a:t>
            </a:r>
            <a:r>
              <a:rPr lang="fr-FR" altLang="fr-FR" sz="2400" dirty="0" err="1">
                <a:solidFill>
                  <a:srgbClr val="202124"/>
                </a:solidFill>
                <a:latin typeface="inherit"/>
              </a:rPr>
              <a:t>maps</a:t>
            </a:r>
            <a:endParaRPr lang="fr-FR" sz="2400" dirty="0"/>
          </a:p>
        </p:txBody>
      </p:sp>
      <p:sp>
        <p:nvSpPr>
          <p:cNvPr id="6" name="Rectangle 3">
            <a:extLst>
              <a:ext uri="{FF2B5EF4-FFF2-40B4-BE49-F238E27FC236}">
                <a16:creationId xmlns:a16="http://schemas.microsoft.com/office/drawing/2014/main" id="{3BE54B09-99D6-4054-AF6F-ED8DC31842CC}"/>
              </a:ext>
            </a:extLst>
          </p:cNvPr>
          <p:cNvSpPr>
            <a:spLocks noChangeArrowheads="1"/>
          </p:cNvSpPr>
          <p:nvPr/>
        </p:nvSpPr>
        <p:spPr bwMode="auto">
          <a:xfrm>
            <a:off x="0" y="28545"/>
            <a:ext cx="65" cy="400110"/>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fr-FR" altLang="fr-FR" sz="800" b="0" i="0" u="none" strike="noStrike" cap="none" normalizeH="0" baseline="0" dirty="0">
                <a:ln>
                  <a:noFill/>
                </a:ln>
                <a:solidFill>
                  <a:srgbClr val="202124"/>
                </a:solidFill>
                <a:effectLst/>
                <a:latin typeface="Arial" panose="020B0604020202020204" pitchFamily="34" charset="0"/>
                <a:cs typeface="Arial" panose="020B0604020202020204" pitchFamily="34" charset="0"/>
              </a:rPr>
            </a:b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FCDCA61E-80BE-4322-9827-2FB78DA56D38}"/>
              </a:ext>
            </a:extLst>
          </p:cNvPr>
          <p:cNvSpPr>
            <a:spLocks noChangeArrowheads="1"/>
          </p:cNvSpPr>
          <p:nvPr/>
        </p:nvSpPr>
        <p:spPr bwMode="auto">
          <a:xfrm>
            <a:off x="0" y="90101"/>
            <a:ext cx="65" cy="27699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9266826B-FCF3-4180-A45F-C6A9574B2F98}"/>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9" name="Rectangle 6">
            <a:extLst>
              <a:ext uri="{FF2B5EF4-FFF2-40B4-BE49-F238E27FC236}">
                <a16:creationId xmlns:a16="http://schemas.microsoft.com/office/drawing/2014/main" id="{8171F1AE-6077-41DA-87D2-257D6200F54D}"/>
              </a:ext>
            </a:extLst>
          </p:cNvPr>
          <p:cNvSpPr>
            <a:spLocks noChangeArrowheads="1"/>
          </p:cNvSpPr>
          <p:nvPr/>
        </p:nvSpPr>
        <p:spPr bwMode="auto">
          <a:xfrm>
            <a:off x="0" y="79837"/>
            <a:ext cx="89768" cy="297525"/>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100" b="0" i="0" u="none" strike="noStrike" cap="none" normalizeH="0" baseline="0" dirty="0">
                <a:ln>
                  <a:noFill/>
                </a:ln>
                <a:solidFill>
                  <a:srgbClr val="202124"/>
                </a:solidFill>
                <a:effectLst/>
                <a:latin typeface="inherit"/>
              </a:rPr>
              <a:t>.</a:t>
            </a:r>
            <a:r>
              <a:rPr kumimoji="0" lang="fr-FR" altLang="fr-FR" sz="800" b="0" i="0" u="none" strike="noStrike" cap="none" normalizeH="0" baseline="0" dirty="0">
                <a:ln>
                  <a:noFill/>
                </a:ln>
                <a:solidFill>
                  <a:schemeClr val="tx1"/>
                </a:solidFill>
                <a:effectLst/>
              </a:rPr>
              <a:t>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88701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517A029-8178-412B-B41E-74A63068C93B}"/>
              </a:ext>
            </a:extLst>
          </p:cNvPr>
          <p:cNvSpPr>
            <a:spLocks noGrp="1"/>
          </p:cNvSpPr>
          <p:nvPr>
            <p:ph idx="1"/>
          </p:nvPr>
        </p:nvSpPr>
        <p:spPr>
          <a:xfrm>
            <a:off x="838200" y="1084845"/>
            <a:ext cx="10515600" cy="4351338"/>
          </a:xfrm>
        </p:spPr>
        <p:txBody>
          <a:bodyPr/>
          <a:lstStyle/>
          <a:p>
            <a:r>
              <a:rPr lang="fr-FR" dirty="0" err="1"/>
              <a:t>Well</a:t>
            </a:r>
            <a:r>
              <a:rPr lang="fr-FR" dirty="0"/>
              <a:t> i chose web </a:t>
            </a:r>
            <a:r>
              <a:rPr lang="fr-FR" dirty="0" err="1"/>
              <a:t>developmet</a:t>
            </a:r>
            <a:r>
              <a:rPr lang="fr-FR" dirty="0"/>
              <a:t> </a:t>
            </a:r>
            <a:r>
              <a:rPr lang="fr-FR" dirty="0" err="1"/>
              <a:t>fo</a:t>
            </a:r>
            <a:r>
              <a:rPr lang="fr-FR" dirty="0"/>
              <a:t> </a:t>
            </a:r>
            <a:r>
              <a:rPr lang="fr-FR" dirty="0" err="1"/>
              <a:t>many</a:t>
            </a:r>
            <a:r>
              <a:rPr lang="fr-FR" dirty="0"/>
              <a:t> </a:t>
            </a:r>
            <a:r>
              <a:rPr lang="fr-FR" dirty="0" err="1"/>
              <a:t>reasons</a:t>
            </a:r>
            <a:r>
              <a:rPr lang="fr-FR" dirty="0"/>
              <a:t> :</a:t>
            </a:r>
          </a:p>
          <a:p>
            <a:pPr marL="0" indent="0">
              <a:buNone/>
            </a:pPr>
            <a:r>
              <a:rPr lang="fr-FR" dirty="0"/>
              <a:t>First : </a:t>
            </a:r>
            <a:r>
              <a:rPr lang="fr-FR" dirty="0" err="1"/>
              <a:t>from</a:t>
            </a:r>
            <a:r>
              <a:rPr lang="fr-FR" dirty="0"/>
              <a:t> </a:t>
            </a:r>
            <a:r>
              <a:rPr lang="fr-FR" dirty="0" err="1"/>
              <a:t>my</a:t>
            </a:r>
            <a:r>
              <a:rPr lang="fr-FR" dirty="0"/>
              <a:t> </a:t>
            </a:r>
            <a:r>
              <a:rPr lang="fr-FR" dirty="0" err="1"/>
              <a:t>childhood</a:t>
            </a:r>
            <a:r>
              <a:rPr lang="fr-FR" dirty="0"/>
              <a:t> i </a:t>
            </a:r>
            <a:r>
              <a:rPr lang="fr-FR" dirty="0" err="1"/>
              <a:t>was</a:t>
            </a:r>
            <a:r>
              <a:rPr lang="fr-FR" dirty="0"/>
              <a:t> </a:t>
            </a:r>
            <a:r>
              <a:rPr lang="fr-FR" dirty="0" err="1"/>
              <a:t>very</a:t>
            </a:r>
            <a:r>
              <a:rPr lang="fr-FR" dirty="0"/>
              <a:t> </a:t>
            </a:r>
            <a:r>
              <a:rPr lang="fr-FR" dirty="0" err="1"/>
              <a:t>interested</a:t>
            </a:r>
            <a:r>
              <a:rPr lang="fr-FR" dirty="0"/>
              <a:t> </a:t>
            </a:r>
            <a:r>
              <a:rPr lang="fr-FR" dirty="0" err="1"/>
              <a:t>with</a:t>
            </a:r>
            <a:r>
              <a:rPr lang="fr-FR" dirty="0"/>
              <a:t> </a:t>
            </a:r>
            <a:r>
              <a:rPr lang="fr-FR" dirty="0" err="1"/>
              <a:t>technology</a:t>
            </a:r>
            <a:r>
              <a:rPr lang="fr-FR" dirty="0"/>
              <a:t> and i </a:t>
            </a:r>
            <a:r>
              <a:rPr lang="fr-FR" dirty="0" err="1"/>
              <a:t>wanted</a:t>
            </a:r>
            <a:r>
              <a:rPr lang="fr-FR" dirty="0"/>
              <a:t> to </a:t>
            </a:r>
            <a:r>
              <a:rPr lang="fr-FR" dirty="0" err="1"/>
              <a:t>learn</a:t>
            </a:r>
            <a:r>
              <a:rPr lang="fr-FR" dirty="0"/>
              <a:t> more and </a:t>
            </a:r>
            <a:r>
              <a:rPr lang="en-US" b="0" i="0" dirty="0">
                <a:effectLst/>
                <a:latin typeface="Söhne"/>
              </a:rPr>
              <a:t>Web development is a field that allows you to create digital experiences and interact with the latest technologies.</a:t>
            </a:r>
          </a:p>
          <a:p>
            <a:pPr marL="0" indent="0">
              <a:buNone/>
            </a:pPr>
            <a:r>
              <a:rPr lang="en-US" dirty="0">
                <a:latin typeface="Söhne"/>
              </a:rPr>
              <a:t>Second : I think web development is a </a:t>
            </a:r>
            <a:r>
              <a:rPr lang="en-US" b="0" i="0" dirty="0">
                <a:effectLst/>
                <a:latin typeface="Söhne"/>
              </a:rPr>
              <a:t>high-demand field with numerous job opportunities and it is a well </a:t>
            </a:r>
            <a:r>
              <a:rPr lang="en-US" b="0" i="0" dirty="0" err="1">
                <a:effectLst/>
                <a:latin typeface="Söhne"/>
              </a:rPr>
              <a:t>paied</a:t>
            </a:r>
            <a:r>
              <a:rPr lang="en-US" b="0" i="0" dirty="0">
                <a:effectLst/>
                <a:latin typeface="Söhne"/>
              </a:rPr>
              <a:t> as well </a:t>
            </a:r>
            <a:r>
              <a:rPr lang="fr-FR" b="0" i="0" dirty="0">
                <a:effectLst/>
                <a:latin typeface="Söhne"/>
              </a:rPr>
              <a:t>.</a:t>
            </a:r>
          </a:p>
          <a:p>
            <a:pPr marL="0" indent="0">
              <a:buNone/>
            </a:pPr>
            <a:r>
              <a:rPr lang="fr-FR" dirty="0" err="1">
                <a:latin typeface="Söhne"/>
              </a:rPr>
              <a:t>Third</a:t>
            </a:r>
            <a:r>
              <a:rPr lang="fr-FR" dirty="0">
                <a:latin typeface="Söhne"/>
              </a:rPr>
              <a:t> : web </a:t>
            </a:r>
            <a:r>
              <a:rPr lang="fr-FR" dirty="0" err="1">
                <a:latin typeface="Söhne"/>
              </a:rPr>
              <a:t>development</a:t>
            </a:r>
            <a:r>
              <a:rPr lang="fr-FR" dirty="0">
                <a:latin typeface="Söhne"/>
              </a:rPr>
              <a:t> </a:t>
            </a:r>
            <a:r>
              <a:rPr lang="fr-FR" dirty="0" err="1">
                <a:latin typeface="Söhne"/>
              </a:rPr>
              <a:t>is</a:t>
            </a:r>
            <a:r>
              <a:rPr lang="fr-FR" dirty="0">
                <a:latin typeface="Söhne"/>
              </a:rPr>
              <a:t> a good </a:t>
            </a:r>
            <a:r>
              <a:rPr lang="fr-FR" dirty="0" err="1">
                <a:latin typeface="Söhne"/>
              </a:rPr>
              <a:t>way</a:t>
            </a:r>
            <a:r>
              <a:rPr lang="fr-FR" dirty="0">
                <a:latin typeface="Söhne"/>
              </a:rPr>
              <a:t> to express </a:t>
            </a:r>
            <a:r>
              <a:rPr lang="fr-FR" dirty="0" err="1">
                <a:latin typeface="Söhne"/>
              </a:rPr>
              <a:t>my</a:t>
            </a:r>
            <a:r>
              <a:rPr lang="fr-FR" dirty="0">
                <a:latin typeface="Söhne"/>
              </a:rPr>
              <a:t> </a:t>
            </a:r>
            <a:r>
              <a:rPr lang="fr-FR" dirty="0" err="1">
                <a:latin typeface="Söhne"/>
              </a:rPr>
              <a:t>creativity</a:t>
            </a:r>
            <a:r>
              <a:rPr lang="fr-FR" dirty="0">
                <a:latin typeface="Söhne"/>
              </a:rPr>
              <a:t> </a:t>
            </a:r>
            <a:r>
              <a:rPr lang="fr-FR" dirty="0" err="1">
                <a:latin typeface="Söhne"/>
              </a:rPr>
              <a:t>through</a:t>
            </a:r>
            <a:r>
              <a:rPr lang="fr-FR" dirty="0">
                <a:latin typeface="Söhne"/>
              </a:rPr>
              <a:t> </a:t>
            </a:r>
            <a:r>
              <a:rPr lang="fr-FR" dirty="0" err="1">
                <a:latin typeface="Söhne"/>
              </a:rPr>
              <a:t>designing</a:t>
            </a:r>
            <a:r>
              <a:rPr lang="fr-FR" dirty="0">
                <a:latin typeface="Söhne"/>
              </a:rPr>
              <a:t> and building the web and </a:t>
            </a:r>
            <a:r>
              <a:rPr lang="fr-FR" dirty="0" err="1">
                <a:latin typeface="Söhne"/>
              </a:rPr>
              <a:t>choosing</a:t>
            </a:r>
            <a:r>
              <a:rPr lang="fr-FR" dirty="0">
                <a:latin typeface="Söhne"/>
              </a:rPr>
              <a:t> the </a:t>
            </a:r>
            <a:r>
              <a:rPr lang="fr-FR" dirty="0" err="1">
                <a:latin typeface="Söhne"/>
              </a:rPr>
              <a:t>color</a:t>
            </a:r>
            <a:r>
              <a:rPr lang="fr-FR" dirty="0">
                <a:latin typeface="Söhne"/>
              </a:rPr>
              <a:t> </a:t>
            </a:r>
            <a:r>
              <a:rPr lang="fr-FR">
                <a:latin typeface="Söhne"/>
              </a:rPr>
              <a:t>palette </a:t>
            </a:r>
            <a:endParaRPr lang="en-US" b="0" i="0" dirty="0">
              <a:effectLst/>
              <a:latin typeface="Söhne"/>
            </a:endParaRPr>
          </a:p>
        </p:txBody>
      </p:sp>
    </p:spTree>
    <p:extLst>
      <p:ext uri="{BB962C8B-B14F-4D97-AF65-F5344CB8AC3E}">
        <p14:creationId xmlns:p14="http://schemas.microsoft.com/office/powerpoint/2010/main" val="3721491916"/>
      </p:ext>
    </p:extLst>
  </p:cSld>
  <p:clrMapOvr>
    <a:masterClrMapping/>
  </p:clrMapOvr>
  <p:transition spd="slow">
    <p:push dir="u"/>
  </p:transition>
</p:sld>
</file>

<file path=ppt/theme/theme1.xml><?xml version="1.0" encoding="utf-8"?>
<a:theme xmlns:a="http://schemas.openxmlformats.org/drawingml/2006/main" name="Office Theme">
  <a:themeElements>
    <a:clrScheme name="Thèm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60</TotalTime>
  <Words>479</Words>
  <Application>Microsoft Office PowerPoint</Application>
  <PresentationFormat>Grand écran</PresentationFormat>
  <Paragraphs>17</Paragraphs>
  <Slides>4</Slides>
  <Notes>0</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4</vt:i4>
      </vt:variant>
    </vt:vector>
  </HeadingPairs>
  <TitlesOfParts>
    <vt:vector size="13" baseType="lpstr">
      <vt:lpstr>Arial</vt:lpstr>
      <vt:lpstr>Arial Rounded MT Bold</vt:lpstr>
      <vt:lpstr>Bahnschrift SemiBold SemiConden</vt:lpstr>
      <vt:lpstr>Calibri</vt:lpstr>
      <vt:lpstr>Calibri Light</vt:lpstr>
      <vt:lpstr>inherit</vt:lpstr>
      <vt:lpstr>Inter</vt:lpstr>
      <vt:lpstr>Söhne</vt:lpstr>
      <vt:lpstr>Office Theme</vt:lpstr>
      <vt:lpstr>How does the web work</vt:lpstr>
      <vt:lpstr>Présentation PowerPoint</vt:lpstr>
      <vt:lpstr>To be a web devoloper you need to learn :</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does the web work</dc:title>
  <dc:creator>User</dc:creator>
  <cp:lastModifiedBy>User</cp:lastModifiedBy>
  <cp:revision>2</cp:revision>
  <dcterms:created xsi:type="dcterms:W3CDTF">2023-09-30T16:45:57Z</dcterms:created>
  <dcterms:modified xsi:type="dcterms:W3CDTF">2023-10-04T21:26:58Z</dcterms:modified>
</cp:coreProperties>
</file>