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2" r:id="rId7"/>
    <p:sldId id="268" r:id="rId8"/>
    <p:sldId id="263" r:id="rId9"/>
    <p:sldId id="264" r:id="rId10"/>
    <p:sldId id="272" r:id="rId11"/>
    <p:sldId id="273" r:id="rId12"/>
    <p:sldId id="274" r:id="rId13"/>
    <p:sldId id="275" r:id="rId14"/>
    <p:sldId id="276" r:id="rId15"/>
    <p:sldId id="278" r:id="rId16"/>
    <p:sldId id="27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t>
            </a:r>
            <a:r>
              <a:rPr lang="en-US" b="1" dirty="0"/>
              <a:t>Transport Layer</a:t>
            </a:r>
            <a:br>
              <a:rPr lang="en-US" dirty="0"/>
            </a:br>
            <a:r>
              <a:rPr lang="en-US" sz="5400" dirty="0"/>
              <a:t>Unit-3</a:t>
            </a:r>
            <a:endParaRPr lang="en-US" sz="5400" dirty="0"/>
          </a:p>
        </p:txBody>
      </p:sp>
      <p:pic>
        <p:nvPicPr>
          <p:cNvPr id="4" name="Picture 3"/>
          <p:cNvPicPr/>
          <p:nvPr/>
        </p:nvPicPr>
        <p:blipFill>
          <a:blip r:embed="rId1"/>
        </p:blipFill>
        <p:spPr>
          <a:xfrm>
            <a:off x="2533650" y="3374390"/>
            <a:ext cx="7280910" cy="2854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2550"/>
            <a:ext cx="10515600" cy="1325563"/>
          </a:xfrm>
        </p:spPr>
        <p:txBody>
          <a:bodyPr/>
          <a:p>
            <a:pPr algn="ctr"/>
            <a:r>
              <a:rPr lang="en-US" sz="4800" b="1">
                <a:sym typeface="+mn-ea"/>
              </a:rPr>
              <a:t>3.4.1Go-Back-N (GBN)</a:t>
            </a:r>
            <a:endParaRPr lang="en-US" sz="4800" b="1">
              <a:sym typeface="+mn-ea"/>
            </a:endParaRPr>
          </a:p>
        </p:txBody>
      </p:sp>
      <p:sp>
        <p:nvSpPr>
          <p:cNvPr id="3" name="Content Placeholder 2"/>
          <p:cNvSpPr>
            <a:spLocks noGrp="1"/>
          </p:cNvSpPr>
          <p:nvPr>
            <p:ph idx="1"/>
          </p:nvPr>
        </p:nvSpPr>
        <p:spPr>
          <a:xfrm>
            <a:off x="127635" y="1099820"/>
            <a:ext cx="11754485" cy="5524500"/>
          </a:xfrm>
        </p:spPr>
        <p:txBody>
          <a:bodyPr>
            <a:normAutofit fontScale="90000"/>
          </a:bodyPr>
          <a:p>
            <a:pPr marL="0" indent="0" algn="ctr">
              <a:buNone/>
            </a:pPr>
            <a:r>
              <a:rPr lang="en-US" b="1"/>
              <a:t>Go-Back-N (GBN)</a:t>
            </a:r>
            <a:endParaRPr lang="en-US" b="1"/>
          </a:p>
          <a:p>
            <a:pPr marL="0" indent="0">
              <a:buNone/>
            </a:pPr>
            <a:r>
              <a:rPr lang="en-US" b="1"/>
              <a:t>Definition:</a:t>
            </a:r>
            <a:r>
              <a:rPr lang="en-US"/>
              <a:t> A sliding window protocol that allows the sender to transmit multiple frames before needing an acknowledgment for the first one but requires retransmission of all frames following a lost or erroneous frame.Used in some implementations of network communication protocols.</a:t>
            </a:r>
            <a:endParaRPr lang="en-US"/>
          </a:p>
          <a:p>
            <a:r>
              <a:rPr lang="en-US" b="1"/>
              <a:t>Application:</a:t>
            </a:r>
            <a:r>
              <a:rPr lang="en-US"/>
              <a:t> Suitable for networks with relatively low error rates and where simplicity is preferred over efficiency.</a:t>
            </a:r>
            <a:endParaRPr lang="en-US"/>
          </a:p>
          <a:p>
            <a:pPr marL="0" indent="0">
              <a:buNone/>
            </a:pPr>
            <a:r>
              <a:rPr lang="en-US" b="1"/>
              <a:t>Features and Characteristics:</a:t>
            </a:r>
            <a:endParaRPr lang="en-US" b="1"/>
          </a:p>
          <a:p>
            <a:r>
              <a:rPr lang="en-US"/>
              <a:t>Single acknowledgment for multiple frames</a:t>
            </a:r>
            <a:endParaRPr lang="en-US"/>
          </a:p>
          <a:p>
            <a:r>
              <a:rPr lang="en-US"/>
              <a:t>Retransmission of all frames after a lost or corrupted frame</a:t>
            </a:r>
            <a:endParaRPr lang="en-US"/>
          </a:p>
          <a:p>
            <a:r>
              <a:rPr lang="en-US"/>
              <a:t>Simplicity in implementation</a:t>
            </a:r>
            <a:endParaRPr lang="en-US"/>
          </a:p>
          <a:p>
            <a:r>
              <a:rPr lang="en-US"/>
              <a:t>Inefficiency in high error rate scenarios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3025"/>
            <a:ext cx="10515600" cy="1325563"/>
          </a:xfrm>
        </p:spPr>
        <p:txBody>
          <a:bodyPr/>
          <a:p>
            <a:pPr algn="ctr"/>
            <a:r>
              <a:rPr lang="en-US" b="1">
                <a:sym typeface="+mn-ea"/>
              </a:rPr>
              <a:t>3.4.2Selective Repeat (SR)</a:t>
            </a:r>
            <a:endParaRPr lang="en-US" b="1"/>
          </a:p>
        </p:txBody>
      </p:sp>
      <p:sp>
        <p:nvSpPr>
          <p:cNvPr id="3" name="Content Placeholder 2"/>
          <p:cNvSpPr>
            <a:spLocks noGrp="1"/>
          </p:cNvSpPr>
          <p:nvPr>
            <p:ph idx="1"/>
          </p:nvPr>
        </p:nvSpPr>
        <p:spPr>
          <a:xfrm>
            <a:off x="200660" y="1318260"/>
            <a:ext cx="11828145" cy="5387975"/>
          </a:xfrm>
        </p:spPr>
        <p:txBody>
          <a:bodyPr>
            <a:normAutofit/>
          </a:bodyPr>
          <a:p>
            <a:pPr marL="0" indent="0">
              <a:buNone/>
            </a:pPr>
            <a:r>
              <a:rPr lang="en-US"/>
              <a:t>Selective Repeat (SR)</a:t>
            </a:r>
            <a:endParaRPr lang="en-US"/>
          </a:p>
          <a:p>
            <a:pPr marL="0" indent="0">
              <a:buNone/>
            </a:pPr>
            <a:r>
              <a:rPr lang="en-US" b="1"/>
              <a:t>Definition:</a:t>
            </a:r>
            <a:r>
              <a:rPr lang="en-US"/>
              <a:t> A sliding window protocol where only the erroneous or lost frames are retransmitted, improving efficiency over GBN. Utilized in advanced data communication systems to optimize bandwidth usage.</a:t>
            </a:r>
            <a:endParaRPr lang="en-US"/>
          </a:p>
          <a:p>
            <a:pPr marL="0" indent="0">
              <a:buNone/>
            </a:pPr>
            <a:r>
              <a:rPr lang="en-US" b="1"/>
              <a:t>Application:</a:t>
            </a:r>
            <a:r>
              <a:rPr lang="en-US"/>
              <a:t> Useful in networks with higher error rates and where bandwidth efficiency is critical.</a:t>
            </a:r>
            <a:endParaRPr lang="en-US"/>
          </a:p>
          <a:p>
            <a:r>
              <a:rPr lang="en-US"/>
              <a:t>Features and Characteristics:</a:t>
            </a:r>
            <a:endParaRPr lang="en-US"/>
          </a:p>
          <a:p>
            <a:r>
              <a:rPr lang="en-US"/>
              <a:t>Individual acknowledgment for each frame</a:t>
            </a:r>
            <a:endParaRPr lang="en-US"/>
          </a:p>
          <a:p>
            <a:r>
              <a:rPr lang="en-US"/>
              <a:t>Selective retransmission of only lost or corrupted frames</a:t>
            </a:r>
            <a:endParaRPr lang="en-US"/>
          </a:p>
          <a:p>
            <a:r>
              <a:rPr lang="en-US"/>
              <a:t>More complex implementation than GBN</a:t>
            </a:r>
            <a:endParaRPr lang="en-US"/>
          </a:p>
          <a:p>
            <a:r>
              <a:rPr lang="en-US"/>
              <a:t>Efficient use of bandwidth</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990" y="128270"/>
            <a:ext cx="11052810" cy="1562735"/>
          </a:xfrm>
        </p:spPr>
        <p:txBody>
          <a:bodyPr/>
          <a:p>
            <a:pPr algn="ctr"/>
            <a:r>
              <a:rPr lang="en-US" b="1">
                <a:sym typeface="+mn-ea"/>
              </a:rPr>
              <a:t>3.5Connection-Oriented Transport: TCP</a:t>
            </a:r>
            <a:endParaRPr lang="en-US" b="1"/>
          </a:p>
        </p:txBody>
      </p:sp>
      <p:sp>
        <p:nvSpPr>
          <p:cNvPr id="3" name="Content Placeholder 2"/>
          <p:cNvSpPr>
            <a:spLocks noGrp="1"/>
          </p:cNvSpPr>
          <p:nvPr>
            <p:ph idx="1"/>
          </p:nvPr>
        </p:nvSpPr>
        <p:spPr>
          <a:xfrm>
            <a:off x="182245" y="1324610"/>
            <a:ext cx="12009755" cy="5534025"/>
          </a:xfrm>
        </p:spPr>
        <p:txBody>
          <a:bodyPr>
            <a:normAutofit/>
          </a:bodyPr>
          <a:p>
            <a:pPr marL="0" indent="0">
              <a:buNone/>
            </a:pPr>
            <a:r>
              <a:rPr lang="en-US"/>
              <a:t>TCP is a connection-oriented protocol that establishes a connection before data transfer begins, ensuring reliable and ordered delivery.</a:t>
            </a:r>
            <a:endParaRPr lang="en-US"/>
          </a:p>
          <a:p>
            <a:pPr marL="0" indent="0">
              <a:buNone/>
            </a:pPr>
            <a:r>
              <a:rPr lang="en-US"/>
              <a:t>Commonly used in web browsing, email, and file transfers.</a:t>
            </a:r>
            <a:endParaRPr lang="en-US"/>
          </a:p>
          <a:p>
            <a:pPr marL="0" indent="0">
              <a:buNone/>
            </a:pPr>
            <a:r>
              <a:rPr lang="en-US" b="1"/>
              <a:t>Application:</a:t>
            </a:r>
            <a:r>
              <a:rPr lang="en-US"/>
              <a:t> Critical for applications requiring reliable data transmission, such as HTTP, FTP, and SMTP.</a:t>
            </a:r>
            <a:endParaRPr lang="en-US"/>
          </a:p>
          <a:p>
            <a:pPr marL="0" indent="0">
              <a:buNone/>
            </a:pPr>
            <a:r>
              <a:rPr lang="en-US" b="1"/>
              <a:t>Features and Characteristics:</a:t>
            </a:r>
            <a:endParaRPr lang="en-US" b="1"/>
          </a:p>
          <a:p>
            <a:r>
              <a:rPr lang="en-US"/>
              <a:t>Establishes a connection before data transfer</a:t>
            </a:r>
            <a:endParaRPr lang="en-US"/>
          </a:p>
          <a:p>
            <a:r>
              <a:rPr lang="en-US"/>
              <a:t>Uses sequence numbers and acknowledgments</a:t>
            </a:r>
            <a:endParaRPr lang="en-US"/>
          </a:p>
          <a:p>
            <a:r>
              <a:rPr lang="en-US"/>
              <a:t>Provides error detection and correction</a:t>
            </a:r>
            <a:endParaRPr lang="en-US"/>
          </a:p>
          <a:p>
            <a:r>
              <a:rPr lang="en-US"/>
              <a:t>Manages flow control and congestion control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9455" y="146050"/>
            <a:ext cx="10515600" cy="1325563"/>
          </a:xfrm>
        </p:spPr>
        <p:txBody>
          <a:bodyPr/>
          <a:p>
            <a:pPr algn="ctr"/>
            <a:r>
              <a:rPr lang="en-US" b="1">
                <a:sym typeface="+mn-ea"/>
              </a:rPr>
              <a:t>3.5.1Round-Trip Time Estimation and Timeout</a:t>
            </a:r>
            <a:endParaRPr lang="en-US" b="1"/>
          </a:p>
        </p:txBody>
      </p:sp>
      <p:sp>
        <p:nvSpPr>
          <p:cNvPr id="3" name="Content Placeholder 2"/>
          <p:cNvSpPr>
            <a:spLocks noGrp="1"/>
          </p:cNvSpPr>
          <p:nvPr>
            <p:ph idx="1"/>
          </p:nvPr>
        </p:nvSpPr>
        <p:spPr>
          <a:xfrm>
            <a:off x="200025" y="1151255"/>
            <a:ext cx="11673205" cy="5354320"/>
          </a:xfrm>
        </p:spPr>
        <p:txBody>
          <a:bodyPr>
            <a:normAutofit/>
          </a:bodyPr>
          <a:p>
            <a:pPr marL="0" indent="0">
              <a:buNone/>
            </a:pPr>
            <a:r>
              <a:rPr lang="en-US" b="1"/>
              <a:t>Definition:</a:t>
            </a:r>
            <a:r>
              <a:rPr lang="en-US"/>
              <a:t> RTT is the time it takes for a signal to travel from the sender to the receiver and back. Accurate RTT estimation is crucial for setting appropriate timeouts. TCP uses RTT estimation to set retransmission timeouts.</a:t>
            </a:r>
            <a:endParaRPr lang="en-US"/>
          </a:p>
          <a:p>
            <a:pPr marL="0" indent="0">
              <a:buNone/>
            </a:pPr>
            <a:r>
              <a:rPr lang="en-US" b="1"/>
              <a:t>Application: </a:t>
            </a:r>
            <a:r>
              <a:rPr lang="en-US"/>
              <a:t>Ensures efficient data transmission and minimizes delays in network communication.</a:t>
            </a:r>
            <a:endParaRPr lang="en-US"/>
          </a:p>
          <a:p>
            <a:pPr marL="0" indent="0">
              <a:buNone/>
            </a:pPr>
            <a:r>
              <a:rPr lang="en-US" b="1"/>
              <a:t>Features and Characteristics:</a:t>
            </a:r>
            <a:endParaRPr lang="en-US" b="1"/>
          </a:p>
          <a:p>
            <a:r>
              <a:rPr lang="en-US"/>
              <a:t>Dynamic adjustment of timeouts based on network conditions</a:t>
            </a:r>
            <a:endParaRPr lang="en-US"/>
          </a:p>
          <a:p>
            <a:r>
              <a:rPr lang="en-US"/>
              <a:t>Prevents premature retransmissions</a:t>
            </a:r>
            <a:endParaRPr lang="en-US"/>
          </a:p>
          <a:p>
            <a:r>
              <a:rPr lang="en-US"/>
              <a:t>Ensures timely retransmission of lost packets</a:t>
            </a:r>
            <a:endParaRPr lang="en-US"/>
          </a:p>
          <a:p>
            <a:r>
              <a:rPr lang="en-US"/>
              <a:t>Enhances overall network performance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0965"/>
            <a:ext cx="10515600" cy="1080135"/>
          </a:xfrm>
        </p:spPr>
        <p:txBody>
          <a:bodyPr/>
          <a:p>
            <a:pPr algn="ctr"/>
            <a:r>
              <a:rPr lang="en-US" b="1">
                <a:sym typeface="+mn-ea"/>
              </a:rPr>
              <a:t>Reliable Data Transfer</a:t>
            </a:r>
            <a:endParaRPr lang="en-US" b="1"/>
          </a:p>
        </p:txBody>
      </p:sp>
      <p:sp>
        <p:nvSpPr>
          <p:cNvPr id="3" name="Content Placeholder 2"/>
          <p:cNvSpPr>
            <a:spLocks noGrp="1"/>
          </p:cNvSpPr>
          <p:nvPr>
            <p:ph idx="1"/>
          </p:nvPr>
        </p:nvSpPr>
        <p:spPr>
          <a:xfrm>
            <a:off x="246380" y="1181735"/>
            <a:ext cx="11764010" cy="5450840"/>
          </a:xfrm>
        </p:spPr>
        <p:txBody>
          <a:bodyPr>
            <a:normAutofit fontScale="90000"/>
          </a:bodyPr>
          <a:p>
            <a:pPr marL="0" indent="0">
              <a:buNone/>
            </a:pPr>
            <a:r>
              <a:rPr lang="en-US"/>
              <a:t>Reliable Data Transfer (RDT): Ensures that data sent from one host to another arrives correctly and in order.</a:t>
            </a:r>
            <a:endParaRPr lang="en-US"/>
          </a:p>
          <a:p>
            <a:pPr marL="0" indent="0">
              <a:buNone/>
            </a:pPr>
            <a:r>
              <a:rPr lang="en-US"/>
              <a:t>Critical Data Transmission Used in applications like financial transactions, email, and file transfers where data integrity is crucial.Error-sensitive Communication Ensures error-free communication in network protocols.</a:t>
            </a:r>
            <a:endParaRPr lang="en-US"/>
          </a:p>
          <a:p>
            <a:pPr marL="0" indent="0">
              <a:buNone/>
            </a:pPr>
            <a:r>
              <a:rPr lang="en-US" b="1"/>
              <a:t>Features</a:t>
            </a:r>
            <a:endParaRPr lang="en-US" b="1"/>
          </a:p>
          <a:p>
            <a:pPr marL="0" indent="0">
              <a:buNone/>
            </a:pPr>
            <a:r>
              <a:rPr lang="en-US" i="1"/>
              <a:t>Acknowledgments </a:t>
            </a:r>
            <a:r>
              <a:rPr lang="en-US"/>
              <a:t>(ACKs)Receiver sends an ACK to confirm the receipt of data.</a:t>
            </a:r>
            <a:endParaRPr lang="en-US"/>
          </a:p>
          <a:p>
            <a:pPr marL="0" indent="0">
              <a:buNone/>
            </a:pPr>
            <a:r>
              <a:rPr lang="en-US" i="1"/>
              <a:t>Sequence Numbers</a:t>
            </a:r>
            <a:r>
              <a:rPr lang="en-US"/>
              <a:t> Used to order packets correctly.</a:t>
            </a:r>
            <a:endParaRPr lang="en-US"/>
          </a:p>
          <a:p>
            <a:pPr marL="0" indent="0">
              <a:buNone/>
            </a:pPr>
            <a:r>
              <a:rPr lang="en-US" i="1"/>
              <a:t>Retransmission Lost or corrupted packets are retransmitted.</a:t>
            </a:r>
            <a:endParaRPr lang="en-US" i="1"/>
          </a:p>
          <a:p>
            <a:pPr marL="0" indent="0">
              <a:buNone/>
            </a:pPr>
            <a:r>
              <a:rPr lang="en-US" i="1"/>
              <a:t>Error Detection </a:t>
            </a:r>
            <a:r>
              <a:rPr lang="en-US"/>
              <a:t>Checksum and other techniques to detect errors in transmission.</a:t>
            </a:r>
            <a:endParaRPr lang="en-US"/>
          </a:p>
          <a:p>
            <a:pPr marL="0" indent="0">
              <a:buNone/>
            </a:pPr>
            <a:r>
              <a:rPr lang="en-US" i="1"/>
              <a:t>Flow Control</a:t>
            </a:r>
            <a:r>
              <a:rPr lang="en-US"/>
              <a:t> Manages the rate of data transmission based on the receiver’s capacity.</a:t>
            </a:r>
            <a:endParaRPr lang="en-US"/>
          </a:p>
          <a:p>
            <a:pPr marL="0" indent="0">
              <a:buNone/>
            </a:pPr>
            <a:r>
              <a:rPr lang="en-US" i="1"/>
              <a:t>Congestion Control</a:t>
            </a:r>
            <a:r>
              <a:rPr lang="en-US"/>
              <a:t> Prevents network congestion.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9455" y="0"/>
            <a:ext cx="10515600" cy="861695"/>
          </a:xfrm>
        </p:spPr>
        <p:txBody>
          <a:bodyPr/>
          <a:p>
            <a:pPr algn="ctr"/>
            <a:r>
              <a:rPr lang="en-US" sz="4800" b="1">
                <a:sym typeface="+mn-ea"/>
              </a:rPr>
              <a:t>Flow Control:</a:t>
            </a:r>
            <a:endParaRPr lang="en-US" sz="4800" b="1">
              <a:sym typeface="+mn-ea"/>
            </a:endParaRPr>
          </a:p>
        </p:txBody>
      </p:sp>
      <p:sp>
        <p:nvSpPr>
          <p:cNvPr id="3" name="Content Placeholder 2"/>
          <p:cNvSpPr>
            <a:spLocks noGrp="1"/>
          </p:cNvSpPr>
          <p:nvPr>
            <p:ph idx="1"/>
          </p:nvPr>
        </p:nvSpPr>
        <p:spPr>
          <a:xfrm>
            <a:off x="182245" y="1032510"/>
            <a:ext cx="11937365" cy="5664835"/>
          </a:xfrm>
        </p:spPr>
        <p:txBody>
          <a:bodyPr>
            <a:normAutofit fontScale="80000"/>
          </a:bodyPr>
          <a:p>
            <a:pPr marL="0" indent="0">
              <a:buNone/>
            </a:pPr>
            <a:r>
              <a:rPr lang="en-US"/>
              <a:t> A technique to prevent the sender from overwhelming the receiver with too much data at once.</a:t>
            </a:r>
            <a:endParaRPr lang="en-US"/>
          </a:p>
          <a:p>
            <a:pPr marL="0" indent="0">
              <a:buNone/>
            </a:pPr>
            <a:r>
              <a:rPr lang="en-US"/>
              <a:t>Data Integrity Ensures all data sent is received and processed properly.Efficient Network Usage Prevents congestion and maximizes throughput.Communication Protocols Used in various protocols like TCP to maintain data flow efficiency.</a:t>
            </a:r>
            <a:endParaRPr lang="en-US"/>
          </a:p>
          <a:p>
            <a:pPr marL="0" indent="0">
              <a:buNone/>
            </a:pPr>
            <a:r>
              <a:rPr lang="en-US" b="1"/>
              <a:t>Features</a:t>
            </a:r>
            <a:endParaRPr lang="en-US"/>
          </a:p>
          <a:p>
            <a:pPr marL="0" indent="0">
              <a:buNone/>
            </a:pPr>
            <a:r>
              <a:rPr lang="en-US"/>
              <a:t>Sliding Window Protocol:</a:t>
            </a:r>
            <a:endParaRPr lang="en-US"/>
          </a:p>
          <a:p>
            <a:pPr marL="0" indent="0">
              <a:buNone/>
            </a:pPr>
            <a:r>
              <a:rPr lang="en-US" b="1">
                <a:sym typeface="+mn-ea"/>
              </a:rPr>
              <a:t>Window Size:</a:t>
            </a:r>
            <a:r>
              <a:rPr lang="en-US"/>
              <a:t> Limits the amount of data the sender can transmit before needing an acknowledgment.</a:t>
            </a:r>
            <a:endParaRPr lang="en-US"/>
          </a:p>
          <a:p>
            <a:pPr marL="0" indent="0">
              <a:buNone/>
            </a:pPr>
            <a:r>
              <a:rPr lang="en-US" b="1"/>
              <a:t>Dynamic Adjustment</a:t>
            </a:r>
            <a:r>
              <a:rPr lang="en-US"/>
              <a:t>: Window size can change based on network conditions.</a:t>
            </a:r>
            <a:endParaRPr lang="en-US"/>
          </a:p>
          <a:p>
            <a:pPr marL="0" indent="0">
              <a:buNone/>
            </a:pPr>
            <a:r>
              <a:rPr lang="en-US" b="1"/>
              <a:t>Receiver Window (rwnd)</a:t>
            </a:r>
            <a:r>
              <a:rPr lang="en-US"/>
              <a:t>: Indicates how much data the receiver can accept.</a:t>
            </a:r>
            <a:endParaRPr lang="en-US"/>
          </a:p>
          <a:p>
            <a:pPr marL="0" indent="0">
              <a:buNone/>
            </a:pPr>
            <a:r>
              <a:rPr lang="en-US" b="1"/>
              <a:t>Credit-Based Flow Control:</a:t>
            </a:r>
            <a:r>
              <a:rPr lang="en-US"/>
              <a:t> Receiver grants "credits" to the sender, indicating the amount of data it can handle.</a:t>
            </a:r>
            <a:endParaRPr lang="en-US"/>
          </a:p>
          <a:p>
            <a:pPr marL="0" indent="0">
              <a:buNone/>
            </a:pPr>
            <a:r>
              <a:rPr lang="en-US" b="1"/>
              <a:t>Buffer Management:</a:t>
            </a:r>
            <a:r>
              <a:rPr lang="en-US"/>
              <a:t> Ensures that the receiver’s buffer is not overflowed, preventing data loss.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rot="19140000">
            <a:off x="2780665" y="1771015"/>
            <a:ext cx="8655685" cy="1050925"/>
          </a:xfrm>
        </p:spPr>
        <p:txBody>
          <a:bodyPr/>
          <a:p>
            <a:pPr marL="0" indent="0">
              <a:buNone/>
            </a:pPr>
            <a:r>
              <a:rPr lang="en-US" sz="6000"/>
              <a:t>Thank You</a:t>
            </a:r>
            <a:endParaRPr 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3830" y="101600"/>
            <a:ext cx="11964670" cy="1724025"/>
          </a:xfrm>
        </p:spPr>
        <p:txBody>
          <a:bodyPr/>
          <a:p>
            <a:pPr algn="ctr"/>
            <a:r>
              <a:rPr lang="en-US" sz="4800" b="1">
                <a:sym typeface="+mn-ea"/>
              </a:rPr>
              <a:t>Introduction to Transport Layer</a:t>
            </a:r>
            <a:endParaRPr lang="en-US" sz="4800" b="1">
              <a:sym typeface="+mn-ea"/>
            </a:endParaRPr>
          </a:p>
        </p:txBody>
      </p:sp>
      <p:sp>
        <p:nvSpPr>
          <p:cNvPr id="3" name="Content Placeholder 2"/>
          <p:cNvSpPr>
            <a:spLocks noGrp="1"/>
          </p:cNvSpPr>
          <p:nvPr>
            <p:ph idx="1"/>
          </p:nvPr>
        </p:nvSpPr>
        <p:spPr>
          <a:xfrm>
            <a:off x="838200" y="1825625"/>
            <a:ext cx="11107420" cy="4934585"/>
          </a:xfrm>
        </p:spPr>
        <p:txBody>
          <a:bodyPr>
            <a:normAutofit fontScale="90000"/>
          </a:bodyPr>
          <a:p>
            <a:pPr marL="0" indent="0">
              <a:buNone/>
            </a:pPr>
            <a:r>
              <a:rPr lang="en-US"/>
              <a:t>Definition: The transport layer is the fourth layer in the OSI model, responsible for end-to-end communication and error-free delivery of data.</a:t>
            </a:r>
            <a:endParaRPr lang="en-US"/>
          </a:p>
          <a:p>
            <a:pPr marL="0" indent="0">
              <a:buNone/>
            </a:pPr>
            <a:r>
              <a:rPr lang="en-US"/>
              <a:t>Key Functions:</a:t>
            </a:r>
            <a:endParaRPr lang="en-US"/>
          </a:p>
          <a:p>
            <a:r>
              <a:rPr lang="en-US" b="1"/>
              <a:t>Segmentation and Reassembly</a:t>
            </a:r>
            <a:r>
              <a:rPr lang="en-US"/>
              <a:t>: Breaks data into segments and reassembles it at the destination.</a:t>
            </a:r>
            <a:endParaRPr lang="en-US"/>
          </a:p>
          <a:p>
            <a:r>
              <a:rPr lang="en-US" b="1"/>
              <a:t>Error Detection and Correction:</a:t>
            </a:r>
            <a:r>
              <a:rPr lang="en-US"/>
              <a:t> Ensures data integrity through error-checking mechanisms.</a:t>
            </a:r>
            <a:endParaRPr lang="en-US"/>
          </a:p>
          <a:p>
            <a:r>
              <a:rPr lang="en-US" b="1"/>
              <a:t>Flow Control: </a:t>
            </a:r>
            <a:r>
              <a:rPr lang="en-US"/>
              <a:t>Manages the rate of data transmission between sender and receiver.</a:t>
            </a:r>
            <a:endParaRPr lang="en-US"/>
          </a:p>
          <a:p>
            <a:r>
              <a:rPr lang="en-US" b="1"/>
              <a:t>Importance:</a:t>
            </a:r>
            <a:r>
              <a:rPr lang="en-US"/>
              <a:t> Enables reliable and efficient communication over a network, essential for applications requiring data integrity.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635" y="82550"/>
            <a:ext cx="12000230" cy="1626235"/>
          </a:xfrm>
        </p:spPr>
        <p:txBody>
          <a:bodyPr>
            <a:normAutofit/>
          </a:bodyPr>
          <a:p>
            <a:r>
              <a:rPr lang="en-US" b="1">
                <a:sym typeface="+mn-ea"/>
              </a:rPr>
              <a:t>Relationship Between Transport and Network Layers</a:t>
            </a:r>
            <a:endParaRPr lang="en-US" b="1"/>
          </a:p>
        </p:txBody>
      </p:sp>
      <p:sp>
        <p:nvSpPr>
          <p:cNvPr id="3" name="Content Placeholder 2"/>
          <p:cNvSpPr>
            <a:spLocks noGrp="1"/>
          </p:cNvSpPr>
          <p:nvPr>
            <p:ph idx="1"/>
          </p:nvPr>
        </p:nvSpPr>
        <p:spPr>
          <a:xfrm>
            <a:off x="227965" y="1287780"/>
            <a:ext cx="11818620" cy="5381625"/>
          </a:xfrm>
        </p:spPr>
        <p:txBody>
          <a:bodyPr>
            <a:noAutofit/>
          </a:bodyPr>
          <a:p>
            <a:pPr marL="0" indent="0">
              <a:buNone/>
            </a:pPr>
            <a:r>
              <a:rPr lang="en-US" sz="3200" b="1"/>
              <a:t>Transport Layer Responsibilities:</a:t>
            </a:r>
            <a:r>
              <a:rPr lang="en-US" sz="3200"/>
              <a:t> End-to-end communication, error checking, flow control.</a:t>
            </a:r>
            <a:endParaRPr lang="en-US" sz="3200"/>
          </a:p>
          <a:p>
            <a:pPr marL="0" indent="0">
              <a:buNone/>
            </a:pPr>
            <a:r>
              <a:rPr lang="en-US" sz="3200" b="1"/>
              <a:t>Network Layer Responsibilities:</a:t>
            </a:r>
            <a:r>
              <a:rPr lang="en-US" sz="3200"/>
              <a:t> Routing, addressing, and packet forwarding.</a:t>
            </a:r>
            <a:endParaRPr lang="en-US" sz="3200"/>
          </a:p>
          <a:p>
            <a:pPr marL="0" indent="0">
              <a:buNone/>
            </a:pPr>
            <a:r>
              <a:rPr lang="en-US" sz="3200" b="1"/>
              <a:t>Interaction:</a:t>
            </a:r>
            <a:r>
              <a:rPr lang="en-US" sz="3200"/>
              <a:t> The transport layer relies on the network layer to deliver packets to the correct destination, while the network layer depends on the transport layer to provide the correct sequence and error-free delivery.</a:t>
            </a:r>
            <a:endParaRPr lang="en-US" sz="3200"/>
          </a:p>
          <a:p>
            <a:pPr marL="0" indent="0">
              <a:buNone/>
            </a:pPr>
            <a:r>
              <a:rPr lang="en-US" sz="3200" b="1"/>
              <a:t>Eg:TCP/IP Model:</a:t>
            </a:r>
            <a:r>
              <a:rPr lang="en-US" sz="3200"/>
              <a:t> TCP and UDP (Transport Layer) working with IP (Network Layer).</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355" y="55880"/>
            <a:ext cx="11900535" cy="1770380"/>
          </a:xfrm>
        </p:spPr>
        <p:txBody>
          <a:bodyPr>
            <a:normAutofit/>
          </a:bodyPr>
          <a:p>
            <a:r>
              <a:rPr lang="en-US" b="1">
                <a:sym typeface="+mn-ea"/>
              </a:rPr>
              <a:t>Protocols: Transmission Control Protocol (TCP) and User Datagram Protocol (UDP).</a:t>
            </a:r>
            <a:endParaRPr lang="en-US" b="1"/>
          </a:p>
        </p:txBody>
      </p:sp>
      <p:sp>
        <p:nvSpPr>
          <p:cNvPr id="3" name="Content Placeholder 2"/>
          <p:cNvSpPr>
            <a:spLocks noGrp="1"/>
          </p:cNvSpPr>
          <p:nvPr>
            <p:ph idx="1"/>
          </p:nvPr>
        </p:nvSpPr>
        <p:spPr>
          <a:xfrm>
            <a:off x="173990" y="1534160"/>
            <a:ext cx="11900535" cy="5144770"/>
          </a:xfrm>
        </p:spPr>
        <p:txBody>
          <a:bodyPr>
            <a:normAutofit/>
          </a:bodyPr>
          <a:p>
            <a:pPr marL="0" indent="0">
              <a:buNone/>
            </a:pPr>
            <a:r>
              <a:rPr lang="en-US" b="1"/>
              <a:t>TCP</a:t>
            </a:r>
            <a:endParaRPr lang="en-US" b="1"/>
          </a:p>
          <a:p>
            <a:r>
              <a:rPr lang="en-US"/>
              <a:t>Connection-oriented</a:t>
            </a:r>
            <a:endParaRPr lang="en-US"/>
          </a:p>
          <a:p>
            <a:r>
              <a:rPr lang="en-US"/>
              <a:t>Reliable data transfer</a:t>
            </a:r>
            <a:endParaRPr lang="en-US"/>
          </a:p>
          <a:p>
            <a:r>
              <a:rPr lang="en-US"/>
              <a:t>Flow control and congestion control</a:t>
            </a:r>
            <a:endParaRPr lang="en-US"/>
          </a:p>
          <a:p>
            <a:pPr marL="0" indent="0">
              <a:buNone/>
            </a:pPr>
            <a:r>
              <a:rPr lang="en-US" b="1"/>
              <a:t>UDP</a:t>
            </a:r>
            <a:endParaRPr lang="en-US" b="1"/>
          </a:p>
          <a:p>
            <a:r>
              <a:rPr lang="en-US"/>
              <a:t>Connectionless</a:t>
            </a:r>
            <a:endParaRPr lang="en-US"/>
          </a:p>
          <a:p>
            <a:r>
              <a:rPr lang="en-US"/>
              <a:t>Unreliable but faster</a:t>
            </a:r>
            <a:endParaRPr lang="en-US"/>
          </a:p>
          <a:p>
            <a:r>
              <a:rPr lang="en-US"/>
              <a:t>Used for applications like video streaming and online gaming</a:t>
            </a:r>
            <a:endParaRPr lang="en-US"/>
          </a:p>
          <a:p>
            <a:r>
              <a:rPr lang="en-US"/>
              <a:t>Applications: Email, file transfer, web browsing, multimedia streaming.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6050" y="0"/>
            <a:ext cx="11837670" cy="887095"/>
          </a:xfrm>
        </p:spPr>
        <p:txBody>
          <a:bodyPr/>
          <a:p>
            <a:pPr algn="ctr"/>
            <a:r>
              <a:rPr lang="en-US" b="1"/>
              <a:t>Different Between TCP and UDP</a:t>
            </a:r>
            <a:endParaRPr lang="en-US" b="1"/>
          </a:p>
        </p:txBody>
      </p:sp>
      <p:sp>
        <p:nvSpPr>
          <p:cNvPr id="3" name="Content Placeholder 2"/>
          <p:cNvSpPr>
            <a:spLocks noGrp="1"/>
          </p:cNvSpPr>
          <p:nvPr>
            <p:ph idx="1"/>
          </p:nvPr>
        </p:nvSpPr>
        <p:spPr>
          <a:xfrm>
            <a:off x="146050" y="723265"/>
            <a:ext cx="12127865" cy="6134100"/>
          </a:xfrm>
        </p:spPr>
        <p:txBody>
          <a:bodyPr>
            <a:normAutofit fontScale="60000"/>
          </a:bodyPr>
          <a:p>
            <a:pPr marL="0" indent="0">
              <a:buNone/>
            </a:pPr>
            <a:r>
              <a:rPr lang="en-US" b="1"/>
              <a:t>TCP (Transmission Control Protocol)</a:t>
            </a:r>
            <a:endParaRPr lang="en-US" b="1"/>
          </a:p>
          <a:p>
            <a:r>
              <a:rPr lang="en-US"/>
              <a:t>Connection-oriented: Establishes a connection between the sender and receiver before data can be sent.</a:t>
            </a:r>
            <a:endParaRPr lang="en-US"/>
          </a:p>
          <a:p>
            <a:r>
              <a:rPr lang="en-US"/>
              <a:t>Reliability: Ensures that data is delivered accurately and in the correct order. Lost packets are retransmitted.</a:t>
            </a:r>
            <a:endParaRPr lang="en-US"/>
          </a:p>
          <a:p>
            <a:r>
              <a:rPr lang="en-US"/>
              <a:t>Flow Control: Manages the rate of data transmission between sender and receiver to prevent a fast sender from overwhelming (great amount) a slow receiver.</a:t>
            </a:r>
            <a:endParaRPr lang="en-US"/>
          </a:p>
          <a:p>
            <a:r>
              <a:rPr lang="en-US"/>
              <a:t>Congestion Control: Adjusts the data transmission rate based on network traffic conditions to avoid congestion.</a:t>
            </a:r>
            <a:endParaRPr lang="en-US"/>
          </a:p>
          <a:p>
            <a:r>
              <a:rPr lang="en-US"/>
              <a:t>Overhead: Higher overhead due to the additional features like error checking, flow control, and congestion control.</a:t>
            </a:r>
            <a:endParaRPr lang="en-US"/>
          </a:p>
          <a:p>
            <a:r>
              <a:rPr lang="en-US"/>
              <a:t>Use Cases: Suitable for applications where reliability is crucial, such as web browsing, email, and file transfers.</a:t>
            </a:r>
            <a:endParaRPr lang="en-US"/>
          </a:p>
          <a:p>
            <a:pPr marL="0" indent="0">
              <a:buNone/>
            </a:pPr>
            <a:r>
              <a:rPr lang="en-US" b="1"/>
              <a:t>UDP (User Datagram Protocol)</a:t>
            </a:r>
            <a:endParaRPr lang="en-US" b="1"/>
          </a:p>
          <a:p>
            <a:r>
              <a:rPr lang="en-US"/>
              <a:t>Connectionless: No connection is established before data is sent. Each packet (datagram) is sent independently.</a:t>
            </a:r>
            <a:endParaRPr lang="en-US"/>
          </a:p>
          <a:p>
            <a:r>
              <a:rPr lang="en-US"/>
              <a:t>Unreliable: No guarantees that data will be delivered, nor in the correct order. Lost packets are not retransmitted.</a:t>
            </a:r>
            <a:endParaRPr lang="en-US"/>
          </a:p>
          <a:p>
            <a:r>
              <a:rPr lang="en-US"/>
              <a:t>No Flow Control: No mechanism to control the data transmission rate between sender and receiver.</a:t>
            </a:r>
            <a:endParaRPr lang="en-US"/>
          </a:p>
          <a:p>
            <a:r>
              <a:rPr lang="en-US"/>
              <a:t>No Congestion Control: Does not adjust the data transmission rate based on network conditions.</a:t>
            </a:r>
            <a:endParaRPr lang="en-US"/>
          </a:p>
          <a:p>
            <a:r>
              <a:rPr lang="en-US"/>
              <a:t>Overhead: Lower overhead due to the lack of features for error checking, flow control, and congestion control.</a:t>
            </a:r>
            <a:endParaRPr lang="en-US"/>
          </a:p>
          <a:p>
            <a:r>
              <a:rPr lang="en-US"/>
              <a:t>Use Cases: Suitable for applications where speed is more critical than reliability, such as live video or audio streaming, online gaming, and VoIP.</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p:blipFill>
        <p:spPr>
          <a:xfrm>
            <a:off x="476250" y="770890"/>
            <a:ext cx="11022965" cy="6352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3590" y="-635"/>
            <a:ext cx="10515600" cy="824865"/>
          </a:xfrm>
        </p:spPr>
        <p:txBody>
          <a:bodyPr>
            <a:normAutofit/>
          </a:bodyPr>
          <a:p>
            <a:pPr algn="ctr"/>
            <a:r>
              <a:rPr lang="en-US" sz="4800" b="1">
                <a:sym typeface="+mn-ea"/>
              </a:rPr>
              <a:t>Multiplexing and De-multiplexing</a:t>
            </a:r>
            <a:endParaRPr lang="en-US" sz="4800" b="1">
              <a:sym typeface="+mn-ea"/>
            </a:endParaRPr>
          </a:p>
        </p:txBody>
      </p:sp>
      <p:sp>
        <p:nvSpPr>
          <p:cNvPr id="3" name="Content Placeholder 2"/>
          <p:cNvSpPr>
            <a:spLocks noGrp="1"/>
          </p:cNvSpPr>
          <p:nvPr>
            <p:ph idx="1"/>
          </p:nvPr>
        </p:nvSpPr>
        <p:spPr>
          <a:xfrm>
            <a:off x="190500" y="1078230"/>
            <a:ext cx="11801475" cy="5573395"/>
          </a:xfrm>
        </p:spPr>
        <p:txBody>
          <a:bodyPr>
            <a:normAutofit/>
          </a:bodyPr>
          <a:p>
            <a:pPr marL="0" indent="0">
              <a:buNone/>
            </a:pPr>
            <a:r>
              <a:rPr lang="en-US" b="1"/>
              <a:t>Multiplexing: </a:t>
            </a:r>
            <a:r>
              <a:rPr lang="en-US"/>
              <a:t>Combining multiple signals into one signal for transmission over a shared medium.</a:t>
            </a:r>
            <a:endParaRPr lang="en-US"/>
          </a:p>
          <a:p>
            <a:pPr marL="0" indent="0">
              <a:buNone/>
            </a:pPr>
            <a:r>
              <a:rPr lang="en-US" b="1"/>
              <a:t>Example:</a:t>
            </a:r>
            <a:r>
              <a:rPr lang="en-US"/>
              <a:t> Multiple applications sending data over the same network connection.</a:t>
            </a:r>
            <a:endParaRPr lang="en-US"/>
          </a:p>
          <a:p>
            <a:pPr marL="0" indent="0">
              <a:buNone/>
            </a:pPr>
            <a:r>
              <a:rPr lang="en-US" b="1"/>
              <a:t>De-multiplexing: </a:t>
            </a:r>
            <a:r>
              <a:rPr lang="en-US"/>
              <a:t>Separating a combined signal back into individual signals at the receiver's end.</a:t>
            </a:r>
            <a:endParaRPr lang="en-US"/>
          </a:p>
          <a:p>
            <a:pPr marL="0" indent="0">
              <a:buNone/>
            </a:pPr>
            <a:r>
              <a:rPr lang="en-US" b="1"/>
              <a:t>Example:</a:t>
            </a:r>
            <a:r>
              <a:rPr lang="en-US"/>
              <a:t> Receiving data from different applications and directing it to the correct application.</a:t>
            </a:r>
            <a:endParaRPr lang="en-US"/>
          </a:p>
          <a:p>
            <a:pPr marL="0" indent="0">
              <a:buNone/>
            </a:pPr>
            <a:r>
              <a:rPr lang="en-US" b="1"/>
              <a:t>Importance:</a:t>
            </a:r>
            <a:r>
              <a:rPr lang="en-US"/>
              <a:t> Efficient use of network resources, enabling multiple applications to use the network simultaneously.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p:blipFill>
        <p:spPr>
          <a:xfrm>
            <a:off x="1486535" y="1087120"/>
            <a:ext cx="8489315" cy="5002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8270"/>
            <a:ext cx="10515600" cy="1325563"/>
          </a:xfrm>
        </p:spPr>
        <p:txBody>
          <a:bodyPr/>
          <a:p>
            <a:r>
              <a:rPr lang="en-US" b="1">
                <a:sym typeface="+mn-ea"/>
              </a:rPr>
              <a:t>3.4Principles of Reliable Data Transfer</a:t>
            </a:r>
            <a:r>
              <a:rPr lang="en-US">
                <a:sym typeface="+mn-ea"/>
              </a:rPr>
              <a:t> </a:t>
            </a:r>
            <a:endParaRPr lang="en-US"/>
          </a:p>
        </p:txBody>
      </p:sp>
      <p:sp>
        <p:nvSpPr>
          <p:cNvPr id="3" name="Content Placeholder 2"/>
          <p:cNvSpPr>
            <a:spLocks noGrp="1"/>
          </p:cNvSpPr>
          <p:nvPr>
            <p:ph idx="1"/>
          </p:nvPr>
        </p:nvSpPr>
        <p:spPr>
          <a:xfrm>
            <a:off x="345440" y="1169035"/>
            <a:ext cx="11400155" cy="5299710"/>
          </a:xfrm>
        </p:spPr>
        <p:txBody>
          <a:bodyPr>
            <a:normAutofit/>
          </a:bodyPr>
          <a:p>
            <a:pPr marL="0" indent="0">
              <a:buNone/>
            </a:pPr>
            <a:r>
              <a:rPr lang="en-US"/>
              <a:t>Reliable data transfer ensures data is delivered accurately and in the correct order across a network.TCP ensures reliable data transfer in internet communication.</a:t>
            </a:r>
            <a:endParaRPr lang="en-US"/>
          </a:p>
          <a:p>
            <a:pPr marL="0" indent="0">
              <a:buNone/>
            </a:pPr>
            <a:r>
              <a:rPr lang="en-US" b="1"/>
              <a:t>Application:</a:t>
            </a:r>
            <a:r>
              <a:rPr lang="en-US"/>
              <a:t> Essential for applications requiring data integrity, such as file transfers and secure communications.</a:t>
            </a:r>
            <a:endParaRPr lang="en-US"/>
          </a:p>
          <a:p>
            <a:pPr marL="0" indent="0">
              <a:buNone/>
            </a:pPr>
            <a:r>
              <a:rPr lang="en-US" b="1"/>
              <a:t>Features and Characteristics:</a:t>
            </a:r>
            <a:endParaRPr lang="en-US"/>
          </a:p>
          <a:p>
            <a:r>
              <a:rPr lang="en-US"/>
              <a:t>Error detection and correction mechanisms</a:t>
            </a:r>
            <a:endParaRPr lang="en-US"/>
          </a:p>
          <a:p>
            <a:r>
              <a:rPr lang="en-US"/>
              <a:t>Acknowledgment of received packets</a:t>
            </a:r>
            <a:endParaRPr lang="en-US"/>
          </a:p>
          <a:p>
            <a:r>
              <a:rPr lang="en-US"/>
              <a:t>Retransmission of lost or corrupted packets</a:t>
            </a:r>
            <a:endParaRPr lang="en-US"/>
          </a:p>
          <a:p>
            <a:r>
              <a:rPr lang="en-US"/>
              <a:t>Sequence numbering to maintain order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7768</Words>
  <Application>WPS Presentation</Application>
  <PresentationFormat>Widescreen</PresentationFormat>
  <Paragraphs>134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Microsoft YaHei</vt:lpstr>
      <vt:lpstr>Arial Unicode MS</vt:lpstr>
      <vt:lpstr>Calibri</vt:lpstr>
      <vt:lpstr>Office Theme</vt:lpstr>
      <vt:lpstr> Transport Layer Unit-3</vt:lpstr>
      <vt:lpstr>Introduction to Transport Layer</vt:lpstr>
      <vt:lpstr>Relationship Between Transport and Network Layers</vt:lpstr>
      <vt:lpstr>Protocols: Transmission Control Protocol (TCP) and User Datagram Protocol (UDP).</vt:lpstr>
      <vt:lpstr>Different Between TCP and UDP</vt:lpstr>
      <vt:lpstr>PowerPoint 演示文稿</vt:lpstr>
      <vt:lpstr>Multiplexing and De-multiplexing</vt:lpstr>
      <vt:lpstr>PowerPoint 演示文稿</vt:lpstr>
      <vt:lpstr>Principles of Reliable Data Transfer </vt:lpstr>
      <vt:lpstr>Go-Back-N (GBN)</vt:lpstr>
      <vt:lpstr>Selective Repeat (SR)</vt:lpstr>
      <vt:lpstr>Connection-Oriented Transport: TCP</vt:lpstr>
      <vt:lpstr>Round-Trip Time Estimation and Timeout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Transport Layer Unit-3</dc:title>
  <dc:creator/>
  <cp:lastModifiedBy>16316</cp:lastModifiedBy>
  <cp:revision>14</cp:revision>
  <dcterms:created xsi:type="dcterms:W3CDTF">2024-07-21T23:30:00Z</dcterms:created>
  <dcterms:modified xsi:type="dcterms:W3CDTF">2024-07-28T23:43:33Z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1EB2716A09A641AE936D813ED31DF579_11</vt:lpwstr>
  </property>
  <property fmtid="{D5CDD505-2E9C-101B-9397-08002B2CF9AE}" pid="3" name="KSOProductBuildVer">
    <vt:lpwstr>1033-12.2.0.17153</vt:lpwstr>
  </property>
</Properties>
</file>