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Generations of Computers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1st to 5th Generation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Generation (1940-1956)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Used vacuum tubes for circuitry.</a:t>
            </a:r>
          </a:p>
          <a:p>
            <a:pPr>
              <a:defRPr sz="1800"/>
            </a:pPr>
            <a:r>
              <a:t>Large in size and consumed a lot of electricity.</a:t>
            </a:r>
          </a:p>
          <a:p>
            <a:pPr>
              <a:defRPr sz="1800"/>
            </a:pPr>
            <a:r>
              <a:t>Produced a lot of heat and prone to frequent failures.</a:t>
            </a:r>
          </a:p>
          <a:p>
            <a:pPr>
              <a:defRPr sz="1800"/>
            </a:pPr>
            <a:r>
              <a:t>Very slow and limited in programming capabilities.</a:t>
            </a:r>
          </a:p>
          <a:p>
            <a:pPr>
              <a:defRPr sz="1800"/>
            </a:pPr>
            <a:r>
              <a:t>Used machine language (binary code).</a:t>
            </a:r>
          </a:p>
          <a:p>
            <a:pPr>
              <a:defRPr sz="1800"/>
            </a:pPr>
            <a:r>
              <a:t>Input was based on punched cards and paper tape.</a:t>
            </a:r>
          </a:p>
          <a:p>
            <a:pPr>
              <a:defRPr sz="1800"/>
            </a:pPr>
            <a:r>
              <a:t>Output was displayed on printouts.</a:t>
            </a:r>
          </a:p>
          <a:p>
            <a:pPr>
              <a:defRPr sz="1800"/>
            </a:pPr>
            <a:r>
              <a:t>Mostly used in scientific research and military.</a:t>
            </a:r>
          </a:p>
          <a:p>
            <a:pPr>
              <a:defRPr sz="1800"/>
            </a:pPr>
            <a:r>
              <a:t>Examples: ENIAC, UNIVAC.</a:t>
            </a:r>
          </a:p>
          <a:p>
            <a:pPr>
              <a:defRPr sz="1800"/>
            </a:pPr>
            <a:r>
              <a:t>Very expensive and not suitable for general use.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Generation (1956-1963)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Used transistors instead of vacuum tubes.</a:t>
            </a:r>
          </a:p>
          <a:p>
            <a:pPr>
              <a:defRPr sz="1800"/>
            </a:pPr>
            <a:r>
              <a:t>Smaller, faster, and more reliable than first generation.</a:t>
            </a:r>
          </a:p>
          <a:p>
            <a:pPr>
              <a:defRPr sz="1800"/>
            </a:pPr>
            <a:r>
              <a:t>Consumed less electricity and generated less heat.</a:t>
            </a:r>
          </a:p>
          <a:p>
            <a:pPr>
              <a:defRPr sz="1800"/>
            </a:pPr>
            <a:r>
              <a:t>Used assembly language for programming.</a:t>
            </a:r>
          </a:p>
          <a:p>
            <a:pPr>
              <a:defRPr sz="1800"/>
            </a:pPr>
            <a:r>
              <a:t>Supported batch processing and multiprogramming.</a:t>
            </a:r>
          </a:p>
          <a:p>
            <a:pPr>
              <a:defRPr sz="1800"/>
            </a:pPr>
            <a:r>
              <a:t>Magnetic cores were used as primary memory.</a:t>
            </a:r>
          </a:p>
          <a:p>
            <a:pPr>
              <a:defRPr sz="1800"/>
            </a:pPr>
            <a:r>
              <a:t>High-level programming languages like COBOL, FORTRAN introduced.</a:t>
            </a:r>
          </a:p>
          <a:p>
            <a:pPr>
              <a:defRPr sz="1800"/>
            </a:pPr>
            <a:r>
              <a:t>Used in business, industry, and government.</a:t>
            </a:r>
          </a:p>
          <a:p>
            <a:pPr>
              <a:defRPr sz="1800"/>
            </a:pPr>
            <a:r>
              <a:t>Examples: IBM 1401, IBM 7090.</a:t>
            </a:r>
          </a:p>
          <a:p>
            <a:pPr>
              <a:defRPr sz="1800"/>
            </a:pPr>
            <a:r>
              <a:t>Cheaper and more commercially viable.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 Generation (1964-1971)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Used Integrated Circuits (ICs).</a:t>
            </a:r>
          </a:p>
          <a:p>
            <a:pPr>
              <a:defRPr sz="1800"/>
            </a:pPr>
            <a:r>
              <a:t>Smaller, more powerful, and more reliable than previous generations.</a:t>
            </a:r>
          </a:p>
          <a:p>
            <a:pPr>
              <a:defRPr sz="1800"/>
            </a:pPr>
            <a:r>
              <a:t>Lower cost and easier to maintain.</a:t>
            </a:r>
          </a:p>
          <a:p>
            <a:pPr>
              <a:defRPr sz="1800"/>
            </a:pPr>
            <a:r>
              <a:t>Supported multitasking and time-sharing.</a:t>
            </a:r>
          </a:p>
          <a:p>
            <a:pPr>
              <a:defRPr sz="1800"/>
            </a:pPr>
            <a:r>
              <a:t>Used keyboards and monitors for input/output.</a:t>
            </a:r>
          </a:p>
          <a:p>
            <a:pPr>
              <a:defRPr sz="1800"/>
            </a:pPr>
            <a:r>
              <a:t>High-level languages became more common.</a:t>
            </a:r>
          </a:p>
          <a:p>
            <a:pPr>
              <a:defRPr sz="1800"/>
            </a:pPr>
            <a:r>
              <a:t>Greater storage capacity and faster processing.</a:t>
            </a:r>
          </a:p>
          <a:p>
            <a:pPr>
              <a:defRPr sz="1800"/>
            </a:pPr>
            <a:r>
              <a:t>Used in commercial and scientific applications.</a:t>
            </a:r>
          </a:p>
          <a:p>
            <a:pPr>
              <a:defRPr sz="1800"/>
            </a:pPr>
            <a:r>
              <a:t>Examples: IBM System/360, PDP-8.</a:t>
            </a:r>
          </a:p>
          <a:p>
            <a:pPr>
              <a:defRPr sz="1800"/>
            </a:pPr>
            <a:r>
              <a:t>More accessible to small businesses and education sectors.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Fourth Generation (1971-Present)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Used microprocessors (VLSI technology).</a:t>
            </a:r>
          </a:p>
          <a:p>
            <a:pPr>
              <a:defRPr sz="1800"/>
            </a:pPr>
            <a:r>
              <a:t>Personal computers became common.</a:t>
            </a:r>
          </a:p>
          <a:p>
            <a:pPr>
              <a:defRPr sz="1800"/>
            </a:pPr>
            <a:r>
              <a:t>Highly compact and energy efficient.</a:t>
            </a:r>
          </a:p>
          <a:p>
            <a:pPr>
              <a:defRPr sz="1800"/>
            </a:pPr>
            <a:r>
              <a:t>Graphical User Interface (GUI) developed.</a:t>
            </a:r>
          </a:p>
          <a:p>
            <a:pPr>
              <a:defRPr sz="1800"/>
            </a:pPr>
            <a:r>
              <a:t>Networks and internet technologies emerged.</a:t>
            </a:r>
          </a:p>
          <a:p>
            <a:pPr>
              <a:defRPr sz="1800"/>
            </a:pPr>
            <a:r>
              <a:t>Very fast and powerful processors.</a:t>
            </a:r>
          </a:p>
          <a:p>
            <a:pPr>
              <a:defRPr sz="1800"/>
            </a:pPr>
            <a:r>
              <a:t>Widespread use of software applications.</a:t>
            </a:r>
          </a:p>
          <a:p>
            <a:pPr>
              <a:defRPr sz="1800"/>
            </a:pPr>
            <a:r>
              <a:t>Examples: IBM PC, Apple Macintosh.</a:t>
            </a:r>
          </a:p>
          <a:p>
            <a:pPr>
              <a:defRPr sz="1800"/>
            </a:pPr>
            <a:r>
              <a:t>Cost-effective and widely available.</a:t>
            </a:r>
          </a:p>
          <a:p>
            <a:pPr>
              <a:defRPr sz="1800"/>
            </a:pPr>
            <a:r>
              <a:t>Used in all areas: business, education, home,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Fifth Generation (Present and Beyond)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Based on Artificial Intelligence (AI).</a:t>
            </a:r>
          </a:p>
          <a:p>
            <a:pPr>
              <a:defRPr sz="1800"/>
            </a:pPr>
            <a:r>
              <a:t>Use of advanced parallel processing and superconductors.</a:t>
            </a:r>
          </a:p>
          <a:p>
            <a:pPr>
              <a:defRPr sz="1800"/>
            </a:pPr>
            <a:r>
              <a:t>Natural language processing and machine learning.</a:t>
            </a:r>
          </a:p>
          <a:p>
            <a:pPr>
              <a:defRPr sz="1800"/>
            </a:pPr>
            <a:r>
              <a:t>Development of expert systems.</a:t>
            </a:r>
          </a:p>
          <a:p>
            <a:pPr>
              <a:defRPr sz="1800"/>
            </a:pPr>
            <a:r>
              <a:t>Voice recognition and image processing.</a:t>
            </a:r>
          </a:p>
          <a:p>
            <a:pPr>
              <a:defRPr sz="1800"/>
            </a:pPr>
            <a:r>
              <a:t>Quantum computing research is ongoing.</a:t>
            </a:r>
          </a:p>
          <a:p>
            <a:pPr>
              <a:defRPr sz="1800"/>
            </a:pPr>
            <a:r>
              <a:t>Focus on creating intelligent systems.</a:t>
            </a:r>
          </a:p>
          <a:p>
            <a:pPr>
              <a:defRPr sz="1800"/>
            </a:pPr>
            <a:r>
              <a:t>Portable and wearable computing devices.</a:t>
            </a:r>
          </a:p>
          <a:p>
            <a:pPr>
              <a:defRPr sz="1800"/>
            </a:pPr>
            <a:r>
              <a:t>Cloud computing and IoT are integral parts.</a:t>
            </a:r>
          </a:p>
          <a:p>
            <a:pPr>
              <a:defRPr sz="1800"/>
            </a:pPr>
            <a:r>
              <a:t>Examples: AI assistants, smart devices, supercomputers.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