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handoutMasterIdLst>
    <p:handoutMasterId r:id="rId8"/>
  </p:handoutMasterIdLst>
  <p:sldIdLst>
    <p:sldId id="262" r:id="rId2"/>
    <p:sldId id="267" r:id="rId3"/>
    <p:sldId id="258" r:id="rId4"/>
    <p:sldId id="266" r:id="rId5"/>
    <p:sldId id="257" r:id="rId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16" autoAdjust="0"/>
    <p:restoredTop sz="94660"/>
  </p:normalViewPr>
  <p:slideViewPr>
    <p:cSldViewPr snapToGrid="0">
      <p:cViewPr>
        <p:scale>
          <a:sx n="88" d="100"/>
          <a:sy n="88" d="100"/>
        </p:scale>
        <p:origin x="53"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8B4232F-6FAB-43C1-936C-943536043F95}" type="datetime1">
              <a:rPr lang="fr-FR" smtClean="0"/>
              <a:t>15/10/2021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1A8EE09-76CC-4000-B080-9F213DA7DCEF}" type="slidenum">
              <a:rPr lang="en-US" smtClean="0"/>
              <a:t>‹N°›</a:t>
            </a:fld>
            <a:endParaRPr lang="en-US"/>
          </a:p>
        </p:txBody>
      </p:sp>
    </p:spTree>
    <p:extLst>
      <p:ext uri="{BB962C8B-B14F-4D97-AF65-F5344CB8AC3E}">
        <p14:creationId xmlns:p14="http://schemas.microsoft.com/office/powerpoint/2010/main" val="6386812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42028E8-6472-4303-BED2-74C21458376C}" type="datetime1">
              <a:rPr lang="fr-FR" smtClean="0"/>
              <a:t>15/10/2021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8E40627-AA7D-471F-B5F2-0BF9E4C68EB6}" type="slidenum">
              <a:rPr lang="en-US" smtClean="0"/>
              <a:t>‹N°›</a:t>
            </a:fld>
            <a:endParaRPr lang="en-US"/>
          </a:p>
        </p:txBody>
      </p:sp>
    </p:spTree>
    <p:extLst>
      <p:ext uri="{BB962C8B-B14F-4D97-AF65-F5344CB8AC3E}">
        <p14:creationId xmlns:p14="http://schemas.microsoft.com/office/powerpoint/2010/main" val="4099545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FR"/>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7339CDD6-07D9-486D-9477-2F3BD687421E}" type="datetime1">
              <a:rPr lang="fr-FR" smtClean="0"/>
              <a:t>15/10/2021</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2BAF83-0870-4ADD-AF32-6F5F332FC83D}" type="datetime1">
              <a:rPr lang="fr-FR" smtClean="0"/>
              <a:t>15/10/2021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6BA6F08D-9454-44AA-95AA-8DC511730138}" type="datetime1">
              <a:rPr lang="fr-FR" smtClean="0"/>
              <a:t>15/10/2021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964C5855-D2F6-4325-A90E-B3A89D9E0477}" type="datetime1">
              <a:rPr lang="fr-FR" smtClean="0"/>
              <a:t>15/10/2021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FR"/>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3A35E060-5CF7-492F-95ED-920DCC5C5460}" type="datetime1">
              <a:rPr lang="fr-FR" smtClean="0"/>
              <a:t>15/10/2021</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610959B2-24BA-47FE-BA3B-FFCC89C6DB3A}" type="datetime1">
              <a:rPr lang="fr-FR" smtClean="0"/>
              <a:t>15/10/2021</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E1BF967A-0606-4F57-B0A4-F2761A08CEDD}" type="datetime1">
              <a:rPr lang="fr-FR" smtClean="0"/>
              <a:t>15/10/2021</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5C7BA2F5-2D52-41FD-9148-1E94ACB3823D}" type="datetime1">
              <a:rPr lang="fr-FR" smtClean="0"/>
              <a:t>15/10/2021</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89C1E471-B154-4158-8D84-427CE57F5088}" type="datetime1">
              <a:rPr lang="fr-FR" smtClean="0"/>
              <a:t>15/10/2021</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B17101B6-F1F4-4744-93F9-6A310264A374}" type="datetime1">
              <a:rPr lang="fr-FR" smtClean="0"/>
              <a:t>15/10/2021</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47C59215-BDD9-4AEA-A2C8-635D45606F9E}" type="datetime1">
              <a:rPr lang="fr-FR" smtClean="0"/>
              <a:t>15/10/2021</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8DC30D81-28F2-4E40-9F3F-4C78BE785701}" type="datetime1">
              <a:rPr lang="fr-FR" smtClean="0"/>
              <a:t>15/10/2021</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 contenant un tissu, une table, rouge et couverte&#10;&#10;Description générée automatiquement">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5" name="Titre 4">
            <a:extLst>
              <a:ext uri="{FF2B5EF4-FFF2-40B4-BE49-F238E27FC236}">
                <a16:creationId xmlns:a16="http://schemas.microsoft.com/office/drawing/2014/main" id="{E288FF37-2750-4D77-B02D-BB2A640D5139}"/>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fr-FR" sz="4800" b="1" dirty="0"/>
              <a:t>RDBMS</a:t>
            </a:r>
            <a:endParaRPr lang="fr-TN" sz="4800" b="1" dirty="0"/>
          </a:p>
        </p:txBody>
      </p:sp>
      <p:sp>
        <p:nvSpPr>
          <p:cNvPr id="6" name="ZoneTexte 5">
            <a:extLst>
              <a:ext uri="{FF2B5EF4-FFF2-40B4-BE49-F238E27FC236}">
                <a16:creationId xmlns:a16="http://schemas.microsoft.com/office/drawing/2014/main" id="{D0A26699-2FE1-4ACF-92AD-3CEC10C7A099}"/>
              </a:ext>
            </a:extLst>
          </p:cNvPr>
          <p:cNvSpPr txBox="1"/>
          <p:nvPr/>
        </p:nvSpPr>
        <p:spPr>
          <a:xfrm>
            <a:off x="3248025" y="3914775"/>
            <a:ext cx="7572375" cy="9233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fr-FR" sz="5400" b="1" dirty="0"/>
              <a:t>GOMYC	</a:t>
            </a:r>
            <a:r>
              <a:rPr lang="fr-FR" sz="5400" b="1" dirty="0">
                <a:solidFill>
                  <a:srgbClr val="FF0000"/>
                </a:solidFill>
              </a:rPr>
              <a:t>{&gt;}</a:t>
            </a:r>
            <a:r>
              <a:rPr lang="fr-FR" sz="5400" b="1" dirty="0"/>
              <a:t>DE</a:t>
            </a:r>
            <a:endParaRPr lang="fr-TN" sz="5400" b="1" dirty="0"/>
          </a:p>
        </p:txBody>
      </p:sp>
    </p:spTree>
    <p:extLst>
      <p:ext uri="{BB962C8B-B14F-4D97-AF65-F5344CB8AC3E}">
        <p14:creationId xmlns:p14="http://schemas.microsoft.com/office/powerpoint/2010/main" val="235465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 contenant un tissu, une table, rouge et couverte&#10;&#10;Description générée automatiquement">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451059" cy="6857990"/>
          </a:xfrm>
          <a:prstGeom prst="rect">
            <a:avLst/>
          </a:prstGeom>
          <a:pattFill prst="pct5">
            <a:fgClr>
              <a:schemeClr val="accent1"/>
            </a:fgClr>
            <a:bgClr>
              <a:schemeClr val="bg1"/>
            </a:bgClr>
          </a:pattFill>
          <a:ln>
            <a:noFill/>
          </a:ln>
        </p:spPr>
      </p:pic>
      <p:sp>
        <p:nvSpPr>
          <p:cNvPr id="2" name="Titre 1">
            <a:extLst>
              <a:ext uri="{FF2B5EF4-FFF2-40B4-BE49-F238E27FC236}">
                <a16:creationId xmlns:a16="http://schemas.microsoft.com/office/drawing/2014/main" id="{92C9295F-E638-4F61-AFE2-CF3E40556031}"/>
              </a:ext>
            </a:extLst>
          </p:cNvPr>
          <p:cNvSpPr>
            <a:spLocks noGrp="1"/>
          </p:cNvSpPr>
          <p:nvPr>
            <p:ph type="title"/>
          </p:nvPr>
        </p:nvSpPr>
        <p:spPr>
          <a:xfrm>
            <a:off x="5129505" y="505097"/>
            <a:ext cx="6172200" cy="202116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rtlCol="0">
            <a:normAutofit fontScale="90000"/>
          </a:bodyPr>
          <a:lstStyle/>
          <a:p>
            <a:pPr rtl="0"/>
            <a:r>
              <a:rPr lang="fr-FR" b="1" dirty="0">
                <a:solidFill>
                  <a:srgbClr val="292929"/>
                </a:solidFill>
                <a:latin typeface="charter"/>
              </a:rPr>
              <a:t>RDBMS</a:t>
            </a:r>
            <a:br>
              <a:rPr lang="fr-FR" b="1" i="0" dirty="0">
                <a:solidFill>
                  <a:srgbClr val="292929"/>
                </a:solidFill>
                <a:effectLst/>
                <a:latin typeface="charter"/>
              </a:rPr>
            </a:br>
            <a:br>
              <a:rPr lang="fr-FR" b="1" i="0" dirty="0">
                <a:solidFill>
                  <a:srgbClr val="292929"/>
                </a:solidFill>
                <a:effectLst/>
                <a:latin typeface="charter"/>
              </a:rPr>
            </a:br>
            <a:br>
              <a:rPr lang="fr-FR" b="1" i="0" dirty="0">
                <a:solidFill>
                  <a:srgbClr val="292929"/>
                </a:solidFill>
                <a:effectLst/>
                <a:latin typeface="charter"/>
              </a:rPr>
            </a:br>
            <a:endParaRPr lang="en-US" dirty="0">
              <a:solidFill>
                <a:schemeClr val="tx1">
                  <a:lumMod val="75000"/>
                  <a:lumOff val="25000"/>
                </a:schemeClr>
              </a:solidFill>
            </a:endParaRPr>
          </a:p>
        </p:txBody>
      </p:sp>
      <p:sp>
        <p:nvSpPr>
          <p:cNvPr id="8" name="ZoneTexte 7">
            <a:extLst>
              <a:ext uri="{FF2B5EF4-FFF2-40B4-BE49-F238E27FC236}">
                <a16:creationId xmlns:a16="http://schemas.microsoft.com/office/drawing/2014/main" id="{8B419A63-E7F4-4B43-9019-BDFAA77A4138}"/>
              </a:ext>
            </a:extLst>
          </p:cNvPr>
          <p:cNvSpPr txBox="1"/>
          <p:nvPr/>
        </p:nvSpPr>
        <p:spPr>
          <a:xfrm>
            <a:off x="5129504" y="2526258"/>
            <a:ext cx="6172200" cy="31393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l"/>
            <a:r>
              <a:rPr lang="en-US" b="0" i="0" dirty="0">
                <a:solidFill>
                  <a:srgbClr val="212121"/>
                </a:solidFill>
                <a:effectLst/>
                <a:latin typeface="open sans" panose="020B0604020202020204" pitchFamily="34" charset="0"/>
              </a:rPr>
              <a:t>A relational DBMS (RDBMS) stores data in a tabular form where a column represents a property and each row in a table represents a record.</a:t>
            </a:r>
          </a:p>
          <a:p>
            <a:pPr algn="l"/>
            <a:r>
              <a:rPr lang="en-US" b="0" i="0" dirty="0">
                <a:solidFill>
                  <a:srgbClr val="212121"/>
                </a:solidFill>
                <a:effectLst/>
                <a:latin typeface="open sans" panose="020B0604020202020204" pitchFamily="34" charset="0"/>
              </a:rPr>
              <a:t> </a:t>
            </a:r>
          </a:p>
          <a:p>
            <a:pPr algn="l"/>
            <a:r>
              <a:rPr lang="en-US" b="0" i="0" dirty="0">
                <a:solidFill>
                  <a:srgbClr val="212121"/>
                </a:solidFill>
                <a:effectLst/>
                <a:latin typeface="open sans" panose="020B0604020202020204" pitchFamily="34" charset="0"/>
              </a:rPr>
              <a:t>RDBMSs allow Create, Read, Update, and Delete (CRUD) operations. Structured Query Language (SQL) is the language that is used to query, update, and delete data in relational database management systems (RDBMS). SQL is a standard query language. SQL language’s queries are also known as SQL commands or SQL statements.</a:t>
            </a:r>
          </a:p>
        </p:txBody>
      </p:sp>
    </p:spTree>
    <p:extLst>
      <p:ext uri="{BB962C8B-B14F-4D97-AF65-F5344CB8AC3E}">
        <p14:creationId xmlns:p14="http://schemas.microsoft.com/office/powerpoint/2010/main" val="84224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descr="Image contenant un tissu, une table, rouge et couverte&#10;&#10;Description générée automatiquement">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451059" cy="685799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rtlCol="0">
            <a:normAutofit fontScale="90000"/>
          </a:bodyPr>
          <a:lstStyle/>
          <a:p>
            <a:pPr rtl="0"/>
            <a:r>
              <a:rPr lang="fr-FR" b="1" i="0" dirty="0">
                <a:solidFill>
                  <a:srgbClr val="292929"/>
                </a:solidFill>
                <a:effectLst/>
                <a:latin typeface="charter"/>
              </a:rPr>
              <a:t>MySQL</a:t>
            </a:r>
            <a:br>
              <a:rPr lang="fr-FR" b="1" i="0" dirty="0">
                <a:solidFill>
                  <a:srgbClr val="292929"/>
                </a:solidFill>
                <a:effectLst/>
                <a:latin typeface="charter"/>
              </a:rPr>
            </a:br>
            <a:br>
              <a:rPr lang="fr-FR" b="1" i="0" dirty="0">
                <a:solidFill>
                  <a:srgbClr val="292929"/>
                </a:solidFill>
                <a:effectLst/>
                <a:latin typeface="charter"/>
              </a:rPr>
            </a:br>
            <a:br>
              <a:rPr lang="fr-FR" b="1" i="0" dirty="0">
                <a:solidFill>
                  <a:srgbClr val="292929"/>
                </a:solidFill>
                <a:effectLst/>
                <a:latin typeface="charter"/>
              </a:rPr>
            </a:br>
            <a:endParaRPr lang="en-US" dirty="0">
              <a:solidFill>
                <a:schemeClr val="tx1">
                  <a:lumMod val="75000"/>
                  <a:lumOff val="25000"/>
                </a:schemeClr>
              </a:solidFill>
            </a:endParaRPr>
          </a:p>
        </p:txBody>
      </p:sp>
      <p:sp>
        <p:nvSpPr>
          <p:cNvPr id="8" name="ZoneTexte 7">
            <a:extLst>
              <a:ext uri="{FF2B5EF4-FFF2-40B4-BE49-F238E27FC236}">
                <a16:creationId xmlns:a16="http://schemas.microsoft.com/office/drawing/2014/main" id="{8B419A63-E7F4-4B43-9019-BDFAA77A4138}"/>
              </a:ext>
            </a:extLst>
          </p:cNvPr>
          <p:cNvSpPr txBox="1"/>
          <p:nvPr/>
        </p:nvSpPr>
        <p:spPr>
          <a:xfrm>
            <a:off x="5129504" y="2526258"/>
            <a:ext cx="6172200" cy="258532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b="0" i="0" dirty="0">
                <a:solidFill>
                  <a:srgbClr val="292929"/>
                </a:solidFill>
                <a:effectLst/>
                <a:latin typeface="charter"/>
              </a:rPr>
              <a:t>MySQL is a relational database management system (RDBMS) developed by Oracle that is based on structured query language (SQL). MySQL is integral to the most popular software stacks for building and maintaining everything from customer-facing web applications to powerful, data-driven B2B services. Its open-source nature, stability, and rich feature set, paired with ongoing development and support from Oracle. Internet-critical organizations such as Facebook, Flickr, Twitter, Wikipedia, and YouTube all employ MySQL backends.</a:t>
            </a:r>
            <a:endParaRPr lang="fr-TN" dirty="0"/>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mage contenant un tissu, une table, rouge et couverte&#10;&#10;Description générée automatiquement">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0"/>
            <a:ext cx="12191979" cy="6857990"/>
          </a:xfrm>
          <a:prstGeom prst="rect">
            <a:avLst/>
          </a:prstGeom>
        </p:spPr>
      </p:pic>
      <p:sp>
        <p:nvSpPr>
          <p:cNvPr id="2" name="Titre 1">
            <a:extLst>
              <a:ext uri="{FF2B5EF4-FFF2-40B4-BE49-F238E27FC236}">
                <a16:creationId xmlns:a16="http://schemas.microsoft.com/office/drawing/2014/main" id="{92C9295F-E638-4F61-AFE2-CF3E40556031}"/>
              </a:ext>
            </a:extLst>
          </p:cNvPr>
          <p:cNvSpPr>
            <a:spLocks noGrp="1"/>
          </p:cNvSpPr>
          <p:nvPr>
            <p:ph type="title"/>
          </p:nvPr>
        </p:nvSpPr>
        <p:spPr>
          <a:xfrm>
            <a:off x="4223657" y="1410788"/>
            <a:ext cx="6718433" cy="111547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rtlCol="0">
            <a:normAutofit fontScale="90000"/>
          </a:bodyPr>
          <a:lstStyle/>
          <a:p>
            <a:br>
              <a:rPr lang="fr-FR" b="1" dirty="0">
                <a:solidFill>
                  <a:srgbClr val="292929"/>
                </a:solidFill>
                <a:latin typeface="charter"/>
              </a:rPr>
            </a:br>
            <a:r>
              <a:rPr lang="fr-FR" b="1" dirty="0" err="1">
                <a:solidFill>
                  <a:srgbClr val="292929"/>
                </a:solidFill>
                <a:latin typeface="sohne"/>
              </a:rPr>
              <a:t>postgreSQL</a:t>
            </a:r>
            <a:br>
              <a:rPr lang="fr-FR" b="1" i="0" dirty="0">
                <a:solidFill>
                  <a:srgbClr val="292929"/>
                </a:solidFill>
                <a:effectLst/>
                <a:latin typeface="charter"/>
              </a:rPr>
            </a:br>
            <a:br>
              <a:rPr lang="fr-FR" b="1" i="0" dirty="0">
                <a:solidFill>
                  <a:srgbClr val="292929"/>
                </a:solidFill>
                <a:effectLst/>
                <a:latin typeface="charter"/>
              </a:rPr>
            </a:br>
            <a:endParaRPr lang="en-US" dirty="0">
              <a:solidFill>
                <a:schemeClr val="tx1">
                  <a:lumMod val="75000"/>
                  <a:lumOff val="25000"/>
                </a:schemeClr>
              </a:solidFill>
            </a:endParaRPr>
          </a:p>
        </p:txBody>
      </p:sp>
      <p:sp>
        <p:nvSpPr>
          <p:cNvPr id="8" name="ZoneTexte 7">
            <a:extLst>
              <a:ext uri="{FF2B5EF4-FFF2-40B4-BE49-F238E27FC236}">
                <a16:creationId xmlns:a16="http://schemas.microsoft.com/office/drawing/2014/main" id="{8B419A63-E7F4-4B43-9019-BDFAA77A4138}"/>
              </a:ext>
            </a:extLst>
          </p:cNvPr>
          <p:cNvSpPr txBox="1"/>
          <p:nvPr/>
        </p:nvSpPr>
        <p:spPr>
          <a:xfrm>
            <a:off x="4223657" y="2526258"/>
            <a:ext cx="7715794" cy="230832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ctr"/>
            <a:r>
              <a:rPr lang="en-US" b="0" i="0" dirty="0">
                <a:solidFill>
                  <a:srgbClr val="292929"/>
                </a:solidFill>
                <a:effectLst/>
                <a:latin typeface="charter"/>
              </a:rPr>
              <a:t>PostgreSQL is a powerful, open-source object-relational database system that uses and extends the SQL language combined with many features that safely store and scale the most complicated data workloads. PostgreSQL has earned a strong reputation for its proven architecture, reliability, data integrity, robust feature set, extensibility, and the dedication of the open-source community behind the software to consistently deliver performant and innovative solutions. PostgreSQL runs on all major operating systems, is ACID-compliant, and has powerful add-ons such as the popular </a:t>
            </a:r>
            <a:r>
              <a:rPr lang="en-US" b="0" i="0" dirty="0" err="1">
                <a:solidFill>
                  <a:srgbClr val="292929"/>
                </a:solidFill>
                <a:effectLst/>
                <a:latin typeface="charter"/>
              </a:rPr>
              <a:t>PostGIS</a:t>
            </a:r>
            <a:r>
              <a:rPr lang="en-US" b="0" i="0" dirty="0">
                <a:solidFill>
                  <a:srgbClr val="292929"/>
                </a:solidFill>
                <a:effectLst/>
                <a:latin typeface="charter"/>
              </a:rPr>
              <a:t> geospatial database extender.</a:t>
            </a:r>
            <a:endParaRPr lang="fr-TN" dirty="0"/>
          </a:p>
        </p:txBody>
      </p:sp>
    </p:spTree>
    <p:extLst>
      <p:ext uri="{BB962C8B-B14F-4D97-AF65-F5344CB8AC3E}">
        <p14:creationId xmlns:p14="http://schemas.microsoft.com/office/powerpoint/2010/main" val="131710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Image contenant un tissu, une table, rouge et couverte&#10;&#10;Description générée automatiquement">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3200" y="10"/>
            <a:ext cx="12191979" cy="6857990"/>
          </a:xfrm>
          <a:prstGeom prst="rect">
            <a:avLst/>
          </a:prstGeom>
          <a:blipFill>
            <a:blip r:embed="rId3"/>
            <a:tile tx="0" ty="0" sx="100000" sy="100000" flip="none" algn="tl"/>
          </a:blipFill>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1276056" y="2350017"/>
            <a:ext cx="4706734" cy="1630906"/>
          </a:xfrm>
        </p:spPr>
        <p:txBody>
          <a:bodyPr rtlCol="0">
            <a:normAutofit fontScale="90000"/>
          </a:bodyPr>
          <a:lstStyle/>
          <a:p>
            <a:r>
              <a:rPr lang="fr-FR" sz="2200" b="1" i="0" dirty="0">
                <a:solidFill>
                  <a:srgbClr val="212121"/>
                </a:solidFill>
                <a:effectLst/>
                <a:latin typeface="Roboto" panose="020B0604020202020204" pitchFamily="2" charset="0"/>
              </a:rPr>
              <a:t>SQL Server</a:t>
            </a: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br>
              <a:rPr lang="fr-FR" sz="1050" b="0" i="0" dirty="0">
                <a:solidFill>
                  <a:srgbClr val="212121"/>
                </a:solidFill>
                <a:effectLst/>
                <a:latin typeface="Roboto" panose="020B0604020202020204" pitchFamily="2" charset="0"/>
              </a:rPr>
            </a:br>
            <a:endParaRPr lang="fr" sz="4400" dirty="0">
              <a:solidFill>
                <a:schemeClr val="tx1"/>
              </a:solidFill>
            </a:endParaRP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1276055" y="3091543"/>
            <a:ext cx="4775075" cy="1458659"/>
          </a:xfrm>
        </p:spPr>
        <p:txBody>
          <a:bodyPr rtlCol="0">
            <a:normAutofit fontScale="62500" lnSpcReduction="20000"/>
          </a:bodyPr>
          <a:lstStyle/>
          <a:p>
            <a:pPr algn="l"/>
            <a:r>
              <a:rPr lang="en-US" b="0" i="0" dirty="0">
                <a:solidFill>
                  <a:srgbClr val="212121"/>
                </a:solidFill>
                <a:effectLst/>
                <a:latin typeface="open sans" panose="020B0606030504020204" pitchFamily="34" charset="0"/>
              </a:rPr>
              <a:t>SQL Server database developed by Microsoft is one of the most popular databases in the world. Initially launched in 1989 and written in C, C++, SQL Server is now widely used among major companies. SQL Server is also a part of Microsoft’s Azure cloud as Azure SQL Server. The current version of SQL Server is SQL Server 2019.</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Similar to Oracle and MySQL, SQL Server is also a relational database management system (RDBMS).</a:t>
            </a:r>
          </a:p>
          <a:p>
            <a:pPr rtl="0"/>
            <a:endParaRPr lang="fr"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7_TF56410444" id="{2E871065-7464-49D5-B17F-06A336FD9FDE}" vid="{DE927AE8-FEC3-49A6-8258-101EFE0971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{7EBD9914-198E-4B47-90E8-56B0F5A4BAA7}tf56410444_win32</Template>
  <TotalTime>449</TotalTime>
  <Words>389</Words>
  <Application>Microsoft Office PowerPoint</Application>
  <PresentationFormat>Grand écran</PresentationFormat>
  <Paragraphs>14</Paragraphs>
  <Slides>5</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vt:i4>
      </vt:variant>
    </vt:vector>
  </HeadingPairs>
  <TitlesOfParts>
    <vt:vector size="14" baseType="lpstr">
      <vt:lpstr>Avenir Next LT Pro</vt:lpstr>
      <vt:lpstr>Avenir Next LT Pro Light</vt:lpstr>
      <vt:lpstr>Calibri</vt:lpstr>
      <vt:lpstr>charter</vt:lpstr>
      <vt:lpstr>Garamond</vt:lpstr>
      <vt:lpstr>open sans</vt:lpstr>
      <vt:lpstr>Roboto</vt:lpstr>
      <vt:lpstr>sohne</vt:lpstr>
      <vt:lpstr>SavonVTI</vt:lpstr>
      <vt:lpstr>RDBMS</vt:lpstr>
      <vt:lpstr>RDBMS   </vt:lpstr>
      <vt:lpstr>MySQL   </vt:lpstr>
      <vt:lpstr> postgreSQL  </vt:lpstr>
      <vt:lpstr>SQL Server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medamineouni@outlook.fr</dc:creator>
  <cp:lastModifiedBy>medamineouni@outlook.fr</cp:lastModifiedBy>
  <cp:revision>2</cp:revision>
  <dcterms:created xsi:type="dcterms:W3CDTF">2021-10-14T15:40:57Z</dcterms:created>
  <dcterms:modified xsi:type="dcterms:W3CDTF">2021-10-15T16:02:14Z</dcterms:modified>
</cp:coreProperties>
</file>