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0.xml" ContentType="application/vnd.openxmlformats-officedocument.presentationml.tags+xml"/>
  <Override PartName="/ppt/notesSlides/notesSlide22.xml" ContentType="application/vnd.openxmlformats-officedocument.presentationml.notesSlide+xml"/>
  <Override PartName="/ppt/tags/tag11.xml" ContentType="application/vnd.openxmlformats-officedocument.presentationml.tags+xml"/>
  <Override PartName="/ppt/notesSlides/notesSlide23.xml" ContentType="application/vnd.openxmlformats-officedocument.presentationml.notesSlide+xml"/>
  <Override PartName="/ppt/tags/tag12.xml" ContentType="application/vnd.openxmlformats-officedocument.presentationml.tags+xml"/>
  <Override PartName="/ppt/notesSlides/notesSlide24.xml" ContentType="application/vnd.openxmlformats-officedocument.presentationml.notesSlide+xml"/>
  <Override PartName="/ppt/tags/tag13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69"/>
  </p:notesMasterIdLst>
  <p:sldIdLst>
    <p:sldId id="256" r:id="rId2"/>
    <p:sldId id="259" r:id="rId3"/>
    <p:sldId id="260" r:id="rId4"/>
    <p:sldId id="335" r:id="rId5"/>
    <p:sldId id="261" r:id="rId6"/>
    <p:sldId id="263" r:id="rId7"/>
    <p:sldId id="331" r:id="rId8"/>
    <p:sldId id="264" r:id="rId9"/>
    <p:sldId id="325" r:id="rId10"/>
    <p:sldId id="361" r:id="rId11"/>
    <p:sldId id="362" r:id="rId12"/>
    <p:sldId id="363" r:id="rId13"/>
    <p:sldId id="365" r:id="rId14"/>
    <p:sldId id="332" r:id="rId15"/>
    <p:sldId id="364" r:id="rId16"/>
    <p:sldId id="349" r:id="rId17"/>
    <p:sldId id="336" r:id="rId18"/>
    <p:sldId id="266" r:id="rId19"/>
    <p:sldId id="323" r:id="rId20"/>
    <p:sldId id="383" r:id="rId21"/>
    <p:sldId id="384" r:id="rId22"/>
    <p:sldId id="294" r:id="rId23"/>
    <p:sldId id="414" r:id="rId24"/>
    <p:sldId id="413" r:id="rId25"/>
    <p:sldId id="268" r:id="rId26"/>
    <p:sldId id="301" r:id="rId27"/>
    <p:sldId id="302" r:id="rId28"/>
    <p:sldId id="350" r:id="rId29"/>
    <p:sldId id="343" r:id="rId30"/>
    <p:sldId id="397" r:id="rId31"/>
    <p:sldId id="405" r:id="rId32"/>
    <p:sldId id="329" r:id="rId33"/>
    <p:sldId id="333" r:id="rId34"/>
    <p:sldId id="426" r:id="rId35"/>
    <p:sldId id="386" r:id="rId36"/>
    <p:sldId id="387" r:id="rId37"/>
    <p:sldId id="400" r:id="rId38"/>
    <p:sldId id="407" r:id="rId39"/>
    <p:sldId id="353" r:id="rId40"/>
    <p:sldId id="348" r:id="rId41"/>
    <p:sldId id="327" r:id="rId42"/>
    <p:sldId id="317" r:id="rId43"/>
    <p:sldId id="318" r:id="rId44"/>
    <p:sldId id="354" r:id="rId45"/>
    <p:sldId id="319" r:id="rId46"/>
    <p:sldId id="320" r:id="rId47"/>
    <p:sldId id="355" r:id="rId48"/>
    <p:sldId id="326" r:id="rId49"/>
    <p:sldId id="321" r:id="rId50"/>
    <p:sldId id="334" r:id="rId51"/>
    <p:sldId id="392" r:id="rId52"/>
    <p:sldId id="401" r:id="rId53"/>
    <p:sldId id="402" r:id="rId54"/>
    <p:sldId id="396" r:id="rId55"/>
    <p:sldId id="393" r:id="rId56"/>
    <p:sldId id="394" r:id="rId57"/>
    <p:sldId id="415" r:id="rId58"/>
    <p:sldId id="416" r:id="rId59"/>
    <p:sldId id="417" r:id="rId60"/>
    <p:sldId id="418" r:id="rId61"/>
    <p:sldId id="419" r:id="rId62"/>
    <p:sldId id="420" r:id="rId63"/>
    <p:sldId id="421" r:id="rId64"/>
    <p:sldId id="422" r:id="rId65"/>
    <p:sldId id="423" r:id="rId66"/>
    <p:sldId id="424" r:id="rId67"/>
    <p:sldId id="425" r:id="rId6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C4"/>
    <a:srgbClr val="4C3FAF"/>
    <a:srgbClr val="11ED1B"/>
    <a:srgbClr val="6BC53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0" autoAdjust="0"/>
    <p:restoredTop sz="80610" autoAdjust="0"/>
  </p:normalViewPr>
  <p:slideViewPr>
    <p:cSldViewPr>
      <p:cViewPr varScale="1">
        <p:scale>
          <a:sx n="94" d="100"/>
          <a:sy n="94" d="100"/>
        </p:scale>
        <p:origin x="15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4" d="100"/>
          <a:sy n="64" d="100"/>
        </p:scale>
        <p:origin x="-2946" y="-27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6608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 quant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key component of many vision and ML </a:t>
            </a:r>
            <a:r>
              <a:rPr lang="en-US" sz="2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 Codebook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learning for recognition</a:t>
            </a:r>
            <a:r>
              <a:rPr lang="en" sz="2000" dirty="0" smtClean="0"/>
              <a:t/>
            </a:r>
            <a:br>
              <a:rPr lang="en" sz="2000" dirty="0" smtClean="0"/>
            </a:b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Approximate nearest neighbor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dirty="0" smtClean="0"/>
              <a:t>- Feature compression to</a:t>
            </a:r>
            <a:r>
              <a:rPr lang="en" sz="2000" baseline="0" dirty="0" smtClean="0"/>
              <a:t> deal with very large datasets</a:t>
            </a:r>
            <a:endParaRPr lang="en" sz="2000" dirty="0" smtClean="0"/>
          </a:p>
        </p:txBody>
      </p:sp>
    </p:spTree>
    <p:extLst>
      <p:ext uri="{BB962C8B-B14F-4D97-AF65-F5344CB8AC3E}">
        <p14:creationId xmlns:p14="http://schemas.microsoft.com/office/powerpoint/2010/main" val="1305650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sz="20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42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sz="20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874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sz="20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506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sz="20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853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000" dirty="0" smtClean="0"/>
              <a:t>More generally, i</a:t>
            </a:r>
            <a:r>
              <a:rPr lang="en" sz="2000" dirty="0" smtClean="0"/>
              <a:t>f we project</a:t>
            </a:r>
            <a:r>
              <a:rPr lang="en" sz="2000" baseline="0" dirty="0" smtClean="0"/>
              <a:t> the inputs onto m subspaces, and if we break each subspace into h regions, this provides h^m centers for the original space, but the number of parameters is just order m*h. Therefore, the num of parameters is sublinear in the number of centers that we get.</a:t>
            </a:r>
          </a:p>
          <a:p>
            <a:pPr lvl="0" rtl="0">
              <a:buNone/>
            </a:pPr>
            <a:r>
              <a:rPr lang="en" sz="2000" baseline="0" dirty="0" smtClean="0"/>
              <a:t>A key question is</a:t>
            </a:r>
          </a:p>
        </p:txBody>
      </p:sp>
    </p:spTree>
    <p:extLst>
      <p:ext uri="{BB962C8B-B14F-4D97-AF65-F5344CB8AC3E}">
        <p14:creationId xmlns:p14="http://schemas.microsoft.com/office/powerpoint/2010/main" val="2732880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000" dirty="0" smtClean="0"/>
              <a:t>More generally, i</a:t>
            </a:r>
            <a:r>
              <a:rPr lang="en" sz="2000" dirty="0" smtClean="0"/>
              <a:t>f we project</a:t>
            </a:r>
            <a:r>
              <a:rPr lang="en" sz="2000" baseline="0" dirty="0" smtClean="0"/>
              <a:t> the inputs onto m subspaces, and if we break each subspace into h regions, this provides h^m centers for the original space, but the number of parameters is just order m*h. Therefore, the num of parameters is sublinear in the number of centers that we get.</a:t>
            </a:r>
          </a:p>
          <a:p>
            <a:pPr lvl="0" rtl="0">
              <a:buNone/>
            </a:pPr>
            <a:r>
              <a:rPr lang="en" sz="2000" baseline="0" dirty="0" smtClean="0"/>
              <a:t>A key question is</a:t>
            </a:r>
          </a:p>
        </p:txBody>
      </p:sp>
    </p:spTree>
    <p:extLst>
      <p:ext uri="{BB962C8B-B14F-4D97-AF65-F5344CB8AC3E}">
        <p14:creationId xmlns:p14="http://schemas.microsoft.com/office/powerpoint/2010/main" val="964757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000" dirty="0" smtClean="0"/>
              <a:t>More generally, i</a:t>
            </a:r>
            <a:r>
              <a:rPr lang="en" sz="2000" dirty="0" smtClean="0"/>
              <a:t>f we project</a:t>
            </a:r>
            <a:r>
              <a:rPr lang="en" sz="2000" baseline="0" dirty="0" smtClean="0"/>
              <a:t> the inputs onto m subspaces, and if we break each subspace into h regions, this provides h^m centers for the original space, but the number of parameters is just order m*h. Therefore, the num of parameters is sublinear in the number of centers that we get.</a:t>
            </a:r>
          </a:p>
          <a:p>
            <a:pPr lvl="0" rtl="0">
              <a:buNone/>
            </a:pPr>
            <a:r>
              <a:rPr lang="en" sz="2000" baseline="0" dirty="0" smtClean="0"/>
              <a:t>A key question is</a:t>
            </a:r>
          </a:p>
        </p:txBody>
      </p:sp>
    </p:spTree>
    <p:extLst>
      <p:ext uri="{BB962C8B-B14F-4D97-AF65-F5344CB8AC3E}">
        <p14:creationId xmlns:p14="http://schemas.microsoft.com/office/powerpoint/2010/main" val="2502576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000" baseline="0" dirty="0" smtClean="0"/>
              <a:t>“</a:t>
            </a:r>
            <a:r>
              <a:rPr lang="en" sz="2000" dirty="0" smtClean="0"/>
              <a:t>How do we choose</a:t>
            </a:r>
            <a:r>
              <a:rPr lang="en" sz="2000" baseline="0" dirty="0" smtClean="0"/>
              <a:t> the subspaces to minimize quantiation error?</a:t>
            </a:r>
            <a:r>
              <a:rPr lang="en" sz="2000" dirty="0" smtClean="0"/>
              <a:t>”</a:t>
            </a:r>
          </a:p>
          <a:p>
            <a:pPr lvl="0" rtl="0">
              <a:buNone/>
            </a:pPr>
            <a:r>
              <a:rPr lang="en" sz="2000" dirty="0" smtClean="0"/>
              <a:t>As you can imagine</a:t>
            </a:r>
            <a:r>
              <a:rPr lang="en" sz="2000" baseline="0" dirty="0" smtClean="0"/>
              <a:t> there are many ways to select subspaces</a:t>
            </a:r>
          </a:p>
          <a:p>
            <a:pPr lvl="0" rtl="0">
              <a:buNone/>
            </a:pPr>
            <a:r>
              <a:rPr lang="en" sz="2000" baseline="0" dirty="0" smtClean="0"/>
              <a:t>bec</a:t>
            </a:r>
            <a:r>
              <a:rPr lang="en-US" sz="2000" baseline="0" dirty="0" smtClean="0"/>
              <a:t>au</a:t>
            </a:r>
            <a:r>
              <a:rPr lang="en" sz="2000" baseline="0" dirty="0" smtClean="0"/>
              <a:t>se each subspace is quantized independently, we want almost no statistical dependence between the subspaces. &gt;</a:t>
            </a:r>
          </a:p>
          <a:p>
            <a:pPr lvl="0" rtl="0">
              <a:buNone/>
            </a:pPr>
            <a:r>
              <a:rPr lang="en" sz="2000" baseline="0" dirty="0" smtClean="0"/>
              <a:t>In this work we propose a learning alg to find the optimal subspaces</a:t>
            </a:r>
          </a:p>
        </p:txBody>
      </p:sp>
    </p:spTree>
    <p:extLst>
      <p:ext uri="{BB962C8B-B14F-4D97-AF65-F5344CB8AC3E}">
        <p14:creationId xmlns:p14="http://schemas.microsoft.com/office/powerpoint/2010/main" val="2384110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000" baseline="0" dirty="0" smtClean="0"/>
              <a:t>“</a:t>
            </a:r>
            <a:r>
              <a:rPr lang="en" sz="2000" dirty="0" smtClean="0"/>
              <a:t>How do we choose</a:t>
            </a:r>
            <a:r>
              <a:rPr lang="en" sz="2000" baseline="0" dirty="0" smtClean="0"/>
              <a:t> the subspaces to minimize quantiation error?</a:t>
            </a:r>
            <a:r>
              <a:rPr lang="en" sz="2000" dirty="0" smtClean="0"/>
              <a:t>”</a:t>
            </a:r>
          </a:p>
          <a:p>
            <a:pPr lvl="0" rtl="0">
              <a:buNone/>
            </a:pPr>
            <a:r>
              <a:rPr lang="en" sz="2000" dirty="0" smtClean="0"/>
              <a:t>As you can imagine</a:t>
            </a:r>
            <a:r>
              <a:rPr lang="en" sz="2000" baseline="0" dirty="0" smtClean="0"/>
              <a:t> there are many ways to select subspaces</a:t>
            </a:r>
          </a:p>
          <a:p>
            <a:pPr lvl="0" rtl="0">
              <a:buNone/>
            </a:pPr>
            <a:r>
              <a:rPr lang="en" sz="2000" baseline="0" dirty="0" smtClean="0"/>
              <a:t>bec</a:t>
            </a:r>
            <a:r>
              <a:rPr lang="en-US" sz="2000" baseline="0" dirty="0" smtClean="0"/>
              <a:t>au</a:t>
            </a:r>
            <a:r>
              <a:rPr lang="en" sz="2000" baseline="0" dirty="0" smtClean="0"/>
              <a:t>se each subspace is quantized independently, we want almost no statistical dependence between the subspaces. &gt;</a:t>
            </a:r>
          </a:p>
          <a:p>
            <a:pPr lvl="0" rtl="0">
              <a:buNone/>
            </a:pPr>
            <a:r>
              <a:rPr lang="en" sz="2000" baseline="0" dirty="0" smtClean="0"/>
              <a:t>In this work we propose a learning alg to find the optimal subspaces</a:t>
            </a:r>
          </a:p>
        </p:txBody>
      </p:sp>
    </p:spTree>
    <p:extLst>
      <p:ext uri="{BB962C8B-B14F-4D97-AF65-F5344CB8AC3E}">
        <p14:creationId xmlns:p14="http://schemas.microsoft.com/office/powerpoint/2010/main" val="262652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lang="en" sz="2000" dirty="0" smtClean="0"/>
              <a:t>Turning to formulation,</a:t>
            </a:r>
            <a:r>
              <a:rPr lang="en" sz="2000" baseline="0" dirty="0" smtClean="0"/>
              <a:t> we s</a:t>
            </a:r>
            <a:r>
              <a:rPr lang="en" sz="2000" dirty="0" smtClean="0"/>
              <a:t>tart </a:t>
            </a:r>
            <a:r>
              <a:rPr lang="en" sz="2000" dirty="0"/>
              <a:t>from </a:t>
            </a:r>
            <a:r>
              <a:rPr lang="en" sz="2000" dirty="0" smtClean="0"/>
              <a:t>the k-means algorithm.</a:t>
            </a:r>
          </a:p>
          <a:p>
            <a:pPr rtl="0"/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assume we have k cluster centers that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columns of a center matrix C.</a:t>
            </a:r>
            <a:endParaRPr lang="en-US" sz="2000" b="0" dirty="0" smtClean="0">
              <a:effectLst/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850772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idea is to break the feature space into a bunch of regions and represent all the data points in each region by a cluster center.</a:t>
            </a:r>
          </a:p>
        </p:txBody>
      </p:sp>
    </p:spTree>
    <p:extLst>
      <p:ext uri="{BB962C8B-B14F-4D97-AF65-F5344CB8AC3E}">
        <p14:creationId xmlns:p14="http://schemas.microsoft.com/office/powerpoint/2010/main" val="1597020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 is an indicator vector with a one-of-k encoding, that is it has only one nonzero element. The nonzero element of b selects the nearest center to an input x from the matrix C</a:t>
            </a:r>
          </a:p>
          <a:p>
            <a:pPr lvl="0" rtl="0">
              <a:buNone/>
            </a:pPr>
            <a:endParaRPr lang="en-US" sz="20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>
              <a:buNone/>
            </a:pPr>
            <a:endParaRPr lang="en-US" sz="20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>
              <a:buNone/>
            </a:pPr>
            <a:endParaRPr lang="en-US" sz="20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>
              <a:buNone/>
            </a:pP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the indicator vector b is a one-of-k encoding, which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k-dim vector with </a:t>
            </a: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k-1 0’s and only one 1. This one of k encoding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ensures that </a:t>
            </a: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one of the centers in matrix C is selected.</a:t>
            </a:r>
          </a:p>
          <a:p>
            <a:pPr lvl="0" rtl="0">
              <a:buNone/>
            </a:pP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training we iteratively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optimize for matrix C, and indicator variable b, until we converge to local minima of the </a:t>
            </a:r>
            <a:r>
              <a:rPr lang="en-US" sz="2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kmeans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obj.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821313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 is an indicator vector with a one-of-k encoding, that is it has only one nonzero element. The nonzero element of b selects the nearest center to an input x from the matrix C</a:t>
            </a:r>
          </a:p>
          <a:p>
            <a:pPr lvl="0" rtl="0">
              <a:buNone/>
            </a:pPr>
            <a:endParaRPr lang="en-US" sz="20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>
              <a:buNone/>
            </a:pPr>
            <a:endParaRPr lang="en-US" sz="20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>
              <a:buNone/>
            </a:pPr>
            <a:endParaRPr lang="en-US" sz="20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>
              <a:buNone/>
            </a:pP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the indicator vector b is a one-of-k encoding, which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k-dim vector with </a:t>
            </a: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k-1 0’s and only one 1. This one of k encoding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ensures that </a:t>
            </a: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one of the centers in matrix C is selected.</a:t>
            </a:r>
          </a:p>
          <a:p>
            <a:pPr lvl="0" rtl="0">
              <a:buNone/>
            </a:pP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training we iteratively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optimize for matrix C, and indicator variable b, until we converge to local minima of the </a:t>
            </a:r>
            <a:r>
              <a:rPr lang="en-US" sz="2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kmeans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obj.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855737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first comp model lets the indicator vector b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an arbitrary m-bit binary code. Previously b could take on only k possible values, </a:t>
            </a:r>
            <a:r>
              <a:rPr lang="en-US" sz="2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only had a single </a:t>
            </a:r>
            <a:r>
              <a:rPr lang="en-US" sz="2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nonz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element, but now b can take on 2^m possible values. &gt;&gt; This creates 2^m possible centers.</a:t>
            </a:r>
          </a:p>
          <a:p>
            <a:pPr lvl="0" rtl="0">
              <a:buNone/>
            </a:pP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Finding the nearest center for a </a:t>
            </a:r>
            <a:r>
              <a:rPr lang="en-US" sz="2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datapoint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involves a hard binary least squares problem to estimate b</a:t>
            </a:r>
          </a:p>
          <a:p>
            <a:pPr lvl="0" rtl="0">
              <a:buNone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013896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first comp model lets the indicator vector b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an arbitrary m-bit binary code. Previously b could take on only k possible values, </a:t>
            </a:r>
            <a:r>
              <a:rPr lang="en-US" sz="2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only had a single </a:t>
            </a:r>
            <a:r>
              <a:rPr lang="en-US" sz="2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nonz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element, but now b can take on 2^m possible values. &gt;&gt; This creates 2^m possible centers.</a:t>
            </a:r>
          </a:p>
          <a:p>
            <a:pPr lvl="0" rtl="0">
              <a:buNone/>
            </a:pP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Finding the nearest center for a </a:t>
            </a:r>
            <a:r>
              <a:rPr lang="en-US" sz="2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datapoint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involves a hard binary least squares problem to estimate b</a:t>
            </a:r>
          </a:p>
          <a:p>
            <a:pPr lvl="0" rtl="0">
              <a:buNone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793473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make this center assignment problem tractable by making the columns of C orthogonal. Then, the optimal b is just the sign of C transpose x.</a:t>
            </a:r>
          </a:p>
          <a:p>
            <a:pPr lvl="0" rtl="0">
              <a:buNone/>
            </a:pPr>
            <a:endParaRPr lang="en-US" sz="20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>
              <a:buNone/>
            </a:pP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results in a model called Orthogonal k-means, which has an iterative learning </a:t>
            </a:r>
            <a:r>
              <a:rPr lang="en-US" sz="2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find C, and an efficient center assignment opt.</a:t>
            </a:r>
          </a:p>
          <a:p>
            <a:pPr lvl="0" rtl="0">
              <a:buNone/>
            </a:pPr>
            <a:endParaRPr lang="en-US" sz="20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>
              <a:buNone/>
            </a:pP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you can think of binary codes b as the vertices of an m-dim hypercube which are transformed by a matrix C to fit the </a:t>
            </a:r>
            <a:r>
              <a:rPr lang="en-US" sz="2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datapoints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x.</a:t>
            </a:r>
            <a:endParaRPr lang="en" sz="2000" dirty="0" smtClean="0"/>
          </a:p>
          <a:p>
            <a:pPr lvl="0" rtl="0">
              <a:buNone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319975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smtClean="0"/>
              <a:t>To get a better sense of the orthogonal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kmeans</a:t>
            </a:r>
            <a:r>
              <a:rPr lang="en-US" sz="2000" baseline="0" dirty="0" smtClean="0"/>
              <a:t> </a:t>
            </a:r>
            <a:r>
              <a:rPr lang="en-US" sz="2000" dirty="0" smtClean="0"/>
              <a:t>let’s look at</a:t>
            </a:r>
            <a:r>
              <a:rPr lang="en-US" sz="2000" baseline="0" dirty="0" smtClean="0"/>
              <a:t> a 2-dimensional example. The red crosses show the data points and the black circles show cluster centers. When C is the identity matrix then there is no transformation of binary codes and the quant regions are the four quadrants. By learning an appropriate transformation of binary codes, which involves a rotation, translation, and non-uniform scaling, we can obtain a much smaller quant error by using ok-means.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606636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We ran</a:t>
            </a:r>
            <a:r>
              <a:rPr lang="en-US" sz="2000" baseline="0" dirty="0" smtClean="0"/>
              <a:t> some NNS </a:t>
            </a:r>
            <a:r>
              <a:rPr lang="en-US" sz="2000" baseline="0" dirty="0" err="1" smtClean="0"/>
              <a:t>expts</a:t>
            </a:r>
            <a:r>
              <a:rPr lang="en-US" sz="2000" baseline="0" dirty="0" smtClean="0"/>
              <a:t> to figure out how important the extra scaling is.</a:t>
            </a:r>
          </a:p>
          <a:p>
            <a:r>
              <a:rPr lang="en-US" sz="2000" baseline="0" dirty="0" smtClean="0"/>
              <a:t>For the </a:t>
            </a:r>
            <a:r>
              <a:rPr lang="en-US" sz="2000" baseline="0" dirty="0" err="1" smtClean="0"/>
              <a:t>expts</a:t>
            </a:r>
            <a:r>
              <a:rPr lang="en-US" sz="2000" baseline="0" dirty="0" smtClean="0"/>
              <a:t> we quantized a dataset of 1M SIFT feature into 64-bit binary codes, and we compared real valued SIFT queries against vector quantized dataset points.</a:t>
            </a:r>
          </a:p>
          <a:p>
            <a:r>
              <a:rPr lang="en-US" sz="2000" baseline="0" dirty="0" smtClean="0"/>
              <a:t>On the x axis we plot different numbers of retrieved items (on a log-scale) and on the y axis we plot recall rates for the Euclidean NN.</a:t>
            </a:r>
          </a:p>
          <a:p>
            <a:r>
              <a:rPr lang="en-US" sz="2000" baseline="0" dirty="0" smtClean="0"/>
              <a:t>We get about 10% recall improvement on top ITQ for a wide range of K with no extra cost</a:t>
            </a:r>
          </a:p>
          <a:p>
            <a:r>
              <a:rPr lang="en-US" sz="2000" baseline="0" dirty="0" smtClean="0"/>
              <a:t>One take home message is that if we are using ITQ for hashing, we could replace it with ok-means to get some potential improvements.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5337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We </a:t>
            </a:r>
            <a:r>
              <a:rPr lang="en-US" sz="2000" dirty="0" err="1" smtClean="0"/>
              <a:t>aslo</a:t>
            </a:r>
            <a:r>
              <a:rPr lang="en-US" sz="2000" dirty="0" smtClean="0"/>
              <a:t> compared with PQ and surprisingly</a:t>
            </a:r>
            <a:r>
              <a:rPr lang="en-US" sz="2000" baseline="0" dirty="0" smtClean="0"/>
              <a:t> we found that PQ performs much better than ok-means and </a:t>
            </a:r>
            <a:r>
              <a:rPr lang="en-US" sz="2000" baseline="0" dirty="0" err="1" smtClean="0"/>
              <a:t>itq</a:t>
            </a:r>
            <a:r>
              <a:rPr lang="en-US" sz="2000" baseline="0" dirty="0" smtClean="0"/>
              <a:t>. We think the reasons are two-fold: First, in both ok-means and </a:t>
            </a:r>
            <a:r>
              <a:rPr lang="en-US" sz="2000" baseline="0" dirty="0" err="1" smtClean="0"/>
              <a:t>itq</a:t>
            </a:r>
            <a:r>
              <a:rPr lang="en-US" sz="2000" baseline="0" dirty="0" smtClean="0"/>
              <a:t> subspaces are 1 dim, whereas in PQ multi-dim subspaces are used. For examples in this PQ uses 8, 16-dim subspaces. </a:t>
            </a:r>
            <a:r>
              <a:rPr lang="en-US" sz="2000" baseline="0" dirty="0" err="1" smtClean="0"/>
              <a:t>Mor</a:t>
            </a:r>
            <a:endParaRPr lang="en-US" sz="20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29935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We </a:t>
            </a:r>
            <a:r>
              <a:rPr lang="en-US" sz="2000" dirty="0" err="1" smtClean="0"/>
              <a:t>aslo</a:t>
            </a:r>
            <a:r>
              <a:rPr lang="en-US" sz="2000" dirty="0" smtClean="0"/>
              <a:t> compared with PQ and surprisingly</a:t>
            </a:r>
            <a:r>
              <a:rPr lang="en-US" sz="2000" baseline="0" dirty="0" smtClean="0"/>
              <a:t> we found that PQ performs much better than ok-means and </a:t>
            </a:r>
            <a:r>
              <a:rPr lang="en-US" sz="2000" baseline="0" dirty="0" err="1" smtClean="0"/>
              <a:t>itq</a:t>
            </a:r>
            <a:r>
              <a:rPr lang="en-US" sz="2000" baseline="0" dirty="0" smtClean="0"/>
              <a:t>. We think the reasons are two-fold: First, in both ok-means and </a:t>
            </a:r>
            <a:r>
              <a:rPr lang="en-US" sz="2000" baseline="0" dirty="0" err="1" smtClean="0"/>
              <a:t>itq</a:t>
            </a:r>
            <a:r>
              <a:rPr lang="en-US" sz="2000" baseline="0" dirty="0" smtClean="0"/>
              <a:t> subspaces are 1 dim, whereas in PQ multi-dim subspaces are used. For examples in this PQ uses 8, 16-dim subspaces. </a:t>
            </a:r>
            <a:r>
              <a:rPr lang="en-US" sz="2000" baseline="0" dirty="0" err="1" smtClean="0"/>
              <a:t>Mor</a:t>
            </a:r>
            <a:endParaRPr lang="en-US" sz="20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29935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We can build an even more powerful</a:t>
            </a:r>
            <a:r>
              <a:rPr lang="en-US" sz="2000" baseline="0" dirty="0" smtClean="0"/>
              <a:t> model by taking ideas from both ok-means and PQ. For the purpose of the talk let’s only consider two subspaces. In this case, the center matrix is broken into two </a:t>
            </a:r>
            <a:r>
              <a:rPr lang="en-US" sz="2000" baseline="0" dirty="0" err="1" smtClean="0"/>
              <a:t>submatrices</a:t>
            </a:r>
            <a:r>
              <a:rPr lang="en-US" sz="2000" baseline="0" dirty="0" smtClean="0"/>
              <a:t> C^1 C^2. And the indicator variable b is broken into b^1 and b^2. In orthogonal k-means where the subspaces are 1D, C^1 and C^2 are just single columns, and b^1 and b^2 are just 1 bit each. But this case C^1 and C^2 have h columns and b^1 b^2 are one of h encoding. So in total the centers are the </a:t>
            </a:r>
            <a:r>
              <a:rPr lang="en-US" sz="2000" baseline="0" dirty="0" err="1" smtClean="0"/>
              <a:t>cartesian</a:t>
            </a:r>
            <a:r>
              <a:rPr lang="en-US" sz="2000" baseline="0" dirty="0" smtClean="0"/>
              <a:t> product of the subspace </a:t>
            </a:r>
            <a:r>
              <a:rPr lang="en-US" sz="2000" baseline="0" dirty="0" err="1" smtClean="0"/>
              <a:t>qunatizations</a:t>
            </a:r>
            <a:r>
              <a:rPr lang="en-US" sz="2000" baseline="0" dirty="0" smtClean="0"/>
              <a:t>, that is the total number of centers k is h^2.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Like ok-means to make the model computationally efficient we assume that the subspaces are mutually orthogonal, and this gives us </a:t>
            </a:r>
            <a:r>
              <a:rPr lang="en-US" sz="2000" baseline="0" dirty="0" err="1" smtClean="0"/>
              <a:t>ck</a:t>
            </a:r>
            <a:r>
              <a:rPr lang="en-US" sz="2000" baseline="0" dirty="0" smtClean="0"/>
              <a:t>-means, in the case of 2 subspaces</a:t>
            </a:r>
          </a:p>
          <a:p>
            <a:endParaRPr lang="en-US" sz="2000" baseline="0" dirty="0" smtClean="0"/>
          </a:p>
          <a:p>
            <a:r>
              <a:rPr lang="en-US" sz="2000" dirty="0" smtClean="0"/>
              <a:t>Inspired by PQ, we propose our second compositional</a:t>
            </a:r>
            <a:r>
              <a:rPr lang="en-US" sz="2000" baseline="0" dirty="0" smtClean="0"/>
              <a:t> model called Cartesian k-means. In its simplest case this model divides the center matrix into two </a:t>
            </a:r>
            <a:r>
              <a:rPr lang="en-US" sz="2000" baseline="0" dirty="0" err="1" smtClean="0"/>
              <a:t>subcenter</a:t>
            </a:r>
            <a:r>
              <a:rPr lang="en-US" sz="2000" baseline="0" dirty="0" smtClean="0"/>
              <a:t> sets denoted C^1 C^2, and lets assume each one of them has h columns. Accordingly we </a:t>
            </a:r>
            <a:r>
              <a:rPr lang="en-US" sz="2000" baseline="0" dirty="0" err="1" smtClean="0"/>
              <a:t>devides</a:t>
            </a:r>
            <a:r>
              <a:rPr lang="en-US" sz="2000" baseline="0" dirty="0" smtClean="0"/>
              <a:t> the indicator variables b into two parts as well, and each part is a one-of-h encoding. Effectively, we have two sets of </a:t>
            </a:r>
            <a:r>
              <a:rPr lang="en-US" sz="2000" baseline="0" dirty="0" err="1" smtClean="0"/>
              <a:t>subcenters</a:t>
            </a:r>
            <a:r>
              <a:rPr lang="en-US" sz="2000" baseline="0" dirty="0" smtClean="0"/>
              <a:t>, and we should pick one </a:t>
            </a:r>
            <a:r>
              <a:rPr lang="en-US" sz="2000" baseline="0" dirty="0" err="1" smtClean="0"/>
              <a:t>subcenter</a:t>
            </a:r>
            <a:r>
              <a:rPr lang="en-US" sz="2000" baseline="0" dirty="0" smtClean="0"/>
              <a:t> from each to generate a center in the original space… so the number of centers becomes h^2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119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k-means </a:t>
            </a:r>
            <a:r>
              <a:rPr lang="en-US" sz="2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 cluster centers that minimize quantization error, that is the Euclidean distance between the data point and their nearest center points.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9457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We can build an even more powerful</a:t>
            </a:r>
            <a:r>
              <a:rPr lang="en-US" sz="2000" baseline="0" dirty="0" smtClean="0"/>
              <a:t> model by taking ideas from both ok-means and PQ. For the purpose of the talk let’s only consider two subspaces. In this case, the center matrix is broken into two </a:t>
            </a:r>
            <a:r>
              <a:rPr lang="en-US" sz="2000" baseline="0" dirty="0" err="1" smtClean="0"/>
              <a:t>submatrices</a:t>
            </a:r>
            <a:r>
              <a:rPr lang="en-US" sz="2000" baseline="0" dirty="0" smtClean="0"/>
              <a:t> C^1 C^2. And the indicator variable b is broken into b^1 and b^2. In orthogonal k-means where the subspaces are 1D, C^1 and C^2 are just single columns, and b^1 and b^2 are just 1 bit each. But this case C^1 and C^2 have h columns and b^1 b^2 are one of h encoding. So in total the centers are the </a:t>
            </a:r>
            <a:r>
              <a:rPr lang="en-US" sz="2000" baseline="0" dirty="0" err="1" smtClean="0"/>
              <a:t>cartesian</a:t>
            </a:r>
            <a:r>
              <a:rPr lang="en-US" sz="2000" baseline="0" dirty="0" smtClean="0"/>
              <a:t> product of the subspace </a:t>
            </a:r>
            <a:r>
              <a:rPr lang="en-US" sz="2000" baseline="0" dirty="0" err="1" smtClean="0"/>
              <a:t>qunatizations</a:t>
            </a:r>
            <a:r>
              <a:rPr lang="en-US" sz="2000" baseline="0" dirty="0" smtClean="0"/>
              <a:t>, that is the total number of centers k is h^2.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Like ok-means to make the model computationally efficient we assume that the subspaces are mutually orthogonal, and this gives us </a:t>
            </a:r>
            <a:r>
              <a:rPr lang="en-US" sz="2000" baseline="0" dirty="0" err="1" smtClean="0"/>
              <a:t>ck</a:t>
            </a:r>
            <a:r>
              <a:rPr lang="en-US" sz="2000" baseline="0" dirty="0" smtClean="0"/>
              <a:t>-means, in the case of 2 subspaces</a:t>
            </a:r>
          </a:p>
          <a:p>
            <a:endParaRPr lang="en-US" sz="20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942738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We can build an even more powerful</a:t>
            </a:r>
            <a:r>
              <a:rPr lang="en-US" sz="2000" baseline="0" dirty="0" smtClean="0"/>
              <a:t> model by taking ideas from both ok-means and PQ. For the purpose of the talk let’s only consider two subspaces. In this case, the center matrix is broken into two </a:t>
            </a:r>
            <a:r>
              <a:rPr lang="en-US" sz="2000" baseline="0" dirty="0" err="1" smtClean="0"/>
              <a:t>submatrices</a:t>
            </a:r>
            <a:r>
              <a:rPr lang="en-US" sz="2000" baseline="0" dirty="0" smtClean="0"/>
              <a:t> C^1 C^2. And the indicator variable b is broken into b^1 and b^2. In orthogonal k-means where the subspaces are 1D, C^1 and C^2 are just single columns, and b^1 and b^2 are just 1 bit each. But this case C^1 and C^2 have h columns and b^1 b^2 are one of h encoding. So in total the centers are the </a:t>
            </a:r>
            <a:r>
              <a:rPr lang="en-US" sz="2000" baseline="0" dirty="0" err="1" smtClean="0"/>
              <a:t>cartesian</a:t>
            </a:r>
            <a:r>
              <a:rPr lang="en-US" sz="2000" baseline="0" dirty="0" smtClean="0"/>
              <a:t> product of the subspace </a:t>
            </a:r>
            <a:r>
              <a:rPr lang="en-US" sz="2000" baseline="0" dirty="0" err="1" smtClean="0"/>
              <a:t>qunatizations</a:t>
            </a:r>
            <a:r>
              <a:rPr lang="en-US" sz="2000" baseline="0" dirty="0" smtClean="0"/>
              <a:t>, that is the total number of centers k is h^2.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Like ok-means to make the model computationally efficient we assume that the subspaces are mutually orthogonal, and this gives us </a:t>
            </a:r>
            <a:r>
              <a:rPr lang="en-US" sz="2000" baseline="0" dirty="0" err="1" smtClean="0"/>
              <a:t>ck</a:t>
            </a:r>
            <a:r>
              <a:rPr lang="en-US" sz="2000" baseline="0" dirty="0" smtClean="0"/>
              <a:t>-means, in the case of 2 subspaces</a:t>
            </a:r>
          </a:p>
          <a:p>
            <a:endParaRPr lang="en-US" sz="20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434399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980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980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749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201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439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290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062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98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k-means </a:t>
            </a:r>
            <a:r>
              <a:rPr lang="en-US" sz="2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 cluster centers that minimize quantization error, that is the Euclidean distance between the data point and their nearest center points.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59355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We can build an even more powerful</a:t>
            </a:r>
            <a:r>
              <a:rPr lang="en-US" sz="2000" baseline="0" dirty="0" smtClean="0"/>
              <a:t> model by taking ideas from both ok-means and PQ. For the purpose of the talk let’s only consider two subspaces. In this case, the center matrix is broken into two </a:t>
            </a:r>
            <a:r>
              <a:rPr lang="en-US" sz="2000" baseline="0" dirty="0" err="1" smtClean="0"/>
              <a:t>submatrices</a:t>
            </a:r>
            <a:r>
              <a:rPr lang="en-US" sz="2000" baseline="0" dirty="0" smtClean="0"/>
              <a:t> C^1 C^2. And the indicator variable b is broken into b^1 and b^2. In orthogonal k-means where the subspaces are 1D, C^1 and C^2 are just single columns, and b^1 and b^2 are just 1 bit each. But this case C^1 and C^2 have h columns and b^1 b^2 are one of h encoding. So in total the centers are the </a:t>
            </a:r>
            <a:r>
              <a:rPr lang="en-US" sz="2000" baseline="0" dirty="0" err="1" smtClean="0"/>
              <a:t>cartesian</a:t>
            </a:r>
            <a:r>
              <a:rPr lang="en-US" sz="2000" baseline="0" dirty="0" smtClean="0"/>
              <a:t> product of the subspace </a:t>
            </a:r>
            <a:r>
              <a:rPr lang="en-US" sz="2000" baseline="0" dirty="0" err="1" smtClean="0"/>
              <a:t>qunatizations</a:t>
            </a:r>
            <a:r>
              <a:rPr lang="en-US" sz="2000" baseline="0" dirty="0" smtClean="0"/>
              <a:t>, that is the total number of centers k is h^2.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Like ok-means to make the model computationally efficient we assume that the subspaces are mutually orthogonal, and this gives us </a:t>
            </a:r>
            <a:r>
              <a:rPr lang="en-US" sz="2000" baseline="0" dirty="0" err="1" smtClean="0"/>
              <a:t>ck</a:t>
            </a:r>
            <a:r>
              <a:rPr lang="en-US" sz="2000" baseline="0" dirty="0" smtClean="0"/>
              <a:t>-means, in the case of 2 subspaces</a:t>
            </a:r>
          </a:p>
          <a:p>
            <a:endParaRPr lang="en-US" sz="2000" baseline="0" dirty="0" smtClean="0"/>
          </a:p>
          <a:p>
            <a:r>
              <a:rPr lang="en-US" sz="2000" dirty="0" smtClean="0"/>
              <a:t>Inspired by PQ, we propose our second compositional</a:t>
            </a:r>
            <a:r>
              <a:rPr lang="en-US" sz="2000" baseline="0" dirty="0" smtClean="0"/>
              <a:t> model called Cartesian k-means. In its simplest case this model divides the center matrix into two </a:t>
            </a:r>
            <a:r>
              <a:rPr lang="en-US" sz="2000" baseline="0" dirty="0" err="1" smtClean="0"/>
              <a:t>subcenter</a:t>
            </a:r>
            <a:r>
              <a:rPr lang="en-US" sz="2000" baseline="0" dirty="0" smtClean="0"/>
              <a:t> sets denoted C^1 C^2, and lets assume each one of them has h columns. Accordingly we </a:t>
            </a:r>
            <a:r>
              <a:rPr lang="en-US" sz="2000" baseline="0" dirty="0" err="1" smtClean="0"/>
              <a:t>devides</a:t>
            </a:r>
            <a:r>
              <a:rPr lang="en-US" sz="2000" baseline="0" dirty="0" smtClean="0"/>
              <a:t> the indicator variables b into two parts as well, and each part is a one-of-h encoding. Effectively, we have two sets of </a:t>
            </a:r>
            <a:r>
              <a:rPr lang="en-US" sz="2000" baseline="0" dirty="0" err="1" smtClean="0"/>
              <a:t>subcenters</a:t>
            </a:r>
            <a:r>
              <a:rPr lang="en-US" sz="2000" baseline="0" dirty="0" smtClean="0"/>
              <a:t>, and we should pick one </a:t>
            </a:r>
            <a:r>
              <a:rPr lang="en-US" sz="2000" baseline="0" dirty="0" err="1" smtClean="0"/>
              <a:t>subcenter</a:t>
            </a:r>
            <a:r>
              <a:rPr lang="en-US" sz="2000" baseline="0" dirty="0" smtClean="0"/>
              <a:t> from each to generate a center in the original space… so the number of centers becomes h^2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11907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So we have a knob</a:t>
            </a:r>
            <a:r>
              <a:rPr lang="en-US" sz="2000" baseline="0" dirty="0" smtClean="0"/>
              <a:t> that controls the degree of compositionality and model compactness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11907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Now back</a:t>
            </a:r>
            <a:r>
              <a:rPr lang="en-US" sz="2000" baseline="0" dirty="0" smtClean="0"/>
              <a:t> to our </a:t>
            </a:r>
            <a:r>
              <a:rPr lang="en-US" sz="2000" baseline="0" dirty="0" err="1" smtClean="0"/>
              <a:t>expts</a:t>
            </a:r>
            <a:r>
              <a:rPr lang="en-US" sz="2000" baseline="0" dirty="0" smtClean="0"/>
              <a:t> on NN with a quantization into 2^64 regions, we asses the importance of learning subspaces on SIFT vectors. observe that </a:t>
            </a:r>
            <a:r>
              <a:rPr lang="en-US" sz="2000" baseline="0" dirty="0" err="1" smtClean="0"/>
              <a:t>ck</a:t>
            </a:r>
            <a:r>
              <a:rPr lang="en-US" sz="2000" baseline="0" dirty="0" smtClean="0"/>
              <a:t>-means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48541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Slightly improves upon PQ,</a:t>
            </a:r>
            <a:r>
              <a:rPr lang="en-US" sz="2000" baseline="0" dirty="0" smtClean="0"/>
              <a:t> about 4% improvement in recall@10,... but this is only using 1M data points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58831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We went</a:t>
            </a:r>
            <a:r>
              <a:rPr lang="en-US" sz="2000" baseline="0" dirty="0" smtClean="0"/>
              <a:t> a step further and did another </a:t>
            </a:r>
            <a:r>
              <a:rPr lang="en-US" sz="2000" baseline="0" dirty="0" err="1" smtClean="0"/>
              <a:t>expt</a:t>
            </a:r>
            <a:r>
              <a:rPr lang="en-US" sz="2000" baseline="0" dirty="0" smtClean="0"/>
              <a:t> with 1B data points. we got a more significant improvement on top of PQ in this case, as quantization becomes more important when we have more data-points. Again ok-means improves upon </a:t>
            </a:r>
            <a:r>
              <a:rPr lang="en-US" sz="2000" baseline="0" dirty="0" err="1" smtClean="0"/>
              <a:t>itq</a:t>
            </a:r>
            <a:r>
              <a:rPr lang="en-US" sz="2000" baseline="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12879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We went</a:t>
            </a:r>
            <a:r>
              <a:rPr lang="en-US" sz="2000" baseline="0" dirty="0" smtClean="0"/>
              <a:t> a step further and did another </a:t>
            </a:r>
            <a:r>
              <a:rPr lang="en-US" sz="2000" baseline="0" dirty="0" err="1" smtClean="0"/>
              <a:t>expt</a:t>
            </a:r>
            <a:r>
              <a:rPr lang="en-US" sz="2000" baseline="0" dirty="0" smtClean="0"/>
              <a:t> with 1B data points. we got a more significant improvement on top of PQ in this case, as quantization becomes more important when we have more data-points. Again ok-means improves upon </a:t>
            </a:r>
            <a:r>
              <a:rPr lang="en-US" sz="2000" baseline="0" dirty="0" err="1" smtClean="0"/>
              <a:t>itq</a:t>
            </a:r>
            <a:r>
              <a:rPr lang="en-US" sz="2000" baseline="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12879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Another </a:t>
            </a:r>
            <a:r>
              <a:rPr lang="en-US" sz="2000" dirty="0" err="1" smtClean="0"/>
              <a:t>expt</a:t>
            </a:r>
            <a:r>
              <a:rPr lang="en-US" sz="2000" dirty="0" smtClean="0"/>
              <a:t> on GIST descriptor gave us much more improvement</a:t>
            </a:r>
            <a:r>
              <a:rPr lang="en-US" sz="2000" baseline="0" dirty="0" smtClean="0"/>
              <a:t> presumably because the higher dimensionality of gist vectors, which makes the selection of subspaces trickier. Notably, we used 1000-dim GIST descriptors vs. 128-dim SIFT. It is also clear that ok-mean doesn’t improve </a:t>
            </a:r>
            <a:r>
              <a:rPr lang="en-US" sz="2000" baseline="0" dirty="0" err="1" smtClean="0"/>
              <a:t>itq</a:t>
            </a:r>
            <a:r>
              <a:rPr lang="en-US" sz="2000" baseline="0" dirty="0" smtClean="0"/>
              <a:t>, presumably because of the way GIST descriptors are normalized.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Note that for all of the NNS </a:t>
            </a:r>
            <a:r>
              <a:rPr lang="en-US" sz="2000" baseline="0" dirty="0" err="1" smtClean="0"/>
              <a:t>exps</a:t>
            </a:r>
            <a:r>
              <a:rPr lang="en-US" sz="2000" baseline="0" dirty="0" smtClean="0"/>
              <a:t> …. So the search time is exactly at the same cost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49720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Another </a:t>
            </a:r>
            <a:r>
              <a:rPr lang="en-US" sz="2000" dirty="0" err="1" smtClean="0"/>
              <a:t>expt</a:t>
            </a:r>
            <a:r>
              <a:rPr lang="en-US" sz="2000" dirty="0" smtClean="0"/>
              <a:t> on GIST descriptor gave us much more improvement</a:t>
            </a:r>
            <a:r>
              <a:rPr lang="en-US" sz="2000" baseline="0" dirty="0" smtClean="0"/>
              <a:t> presumably because the higher dimensionality of gist vectors, which makes the selection of subspaces trickier. Notably, we used 1000-dim GIST descriptors vs. 128-dim SIFT. It is also clear that ok-mean doesn’t improve </a:t>
            </a:r>
            <a:r>
              <a:rPr lang="en-US" sz="2000" baseline="0" dirty="0" err="1" smtClean="0"/>
              <a:t>itq</a:t>
            </a:r>
            <a:r>
              <a:rPr lang="en-US" sz="2000" baseline="0" dirty="0" smtClean="0"/>
              <a:t>, presumably because of the way GIST descriptors are normalized.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Note that for all of the NNS </a:t>
            </a:r>
            <a:r>
              <a:rPr lang="en-US" sz="2000" baseline="0" dirty="0" err="1" smtClean="0"/>
              <a:t>exps</a:t>
            </a:r>
            <a:r>
              <a:rPr lang="en-US" sz="2000" baseline="0" dirty="0" smtClean="0"/>
              <a:t> …. So the search time is exactly at the same cost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49720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smtClean="0"/>
              <a:t>So far we</a:t>
            </a:r>
            <a:r>
              <a:rPr lang="en-US" sz="2000" baseline="0" dirty="0" smtClean="0"/>
              <a:t> showed </a:t>
            </a:r>
            <a:r>
              <a:rPr lang="en-US" sz="2000" baseline="0" dirty="0" err="1" smtClean="0"/>
              <a:t>exps</a:t>
            </a:r>
            <a:r>
              <a:rPr lang="en-US" sz="2000" baseline="0" dirty="0" smtClean="0"/>
              <a:t> on quantization for NNS </a:t>
            </a:r>
            <a:r>
              <a:rPr lang="en-US" sz="2000" baseline="0" dirty="0" err="1" smtClean="0"/>
              <a:t>wich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requres</a:t>
            </a:r>
            <a:r>
              <a:rPr lang="en-US" sz="2000" baseline="0" dirty="0" smtClean="0"/>
              <a:t> very many quant regions, and so </a:t>
            </a:r>
            <a:r>
              <a:rPr lang="en-US" sz="2000" baseline="0" dirty="0" err="1" smtClean="0"/>
              <a:t>kmeans</a:t>
            </a:r>
            <a:r>
              <a:rPr lang="en-US" sz="2000" baseline="0" dirty="0" smtClean="0"/>
              <a:t> is not applicable.</a:t>
            </a:r>
          </a:p>
          <a:p>
            <a:endParaRPr lang="en-US" sz="2000" dirty="0" smtClean="0"/>
          </a:p>
          <a:p>
            <a:r>
              <a:rPr lang="en-US" sz="2000" dirty="0" smtClean="0"/>
              <a:t>We also do a completely different set</a:t>
            </a:r>
            <a:r>
              <a:rPr lang="en-US" sz="2000" baseline="0" dirty="0" smtClean="0"/>
              <a:t> of experiments on codebook </a:t>
            </a:r>
            <a:r>
              <a:rPr lang="en-US" sz="2000" baseline="0" dirty="0" err="1" smtClean="0"/>
              <a:t>leanring</a:t>
            </a:r>
            <a:r>
              <a:rPr lang="en-US" sz="2000" baseline="0" dirty="0" smtClean="0"/>
              <a:t>… where the number of clusters in </a:t>
            </a:r>
            <a:r>
              <a:rPr lang="en-US" sz="2000" baseline="0" dirty="0" err="1" smtClean="0"/>
              <a:t>ju</a:t>
            </a:r>
            <a:endParaRPr lang="en-US" sz="2000" baseline="0" dirty="0" smtClean="0"/>
          </a:p>
          <a:p>
            <a:r>
              <a:rPr lang="en-US" sz="2000" baseline="0" dirty="0" smtClean="0"/>
              <a:t>The CIFAR-10 dataset is a classification benchmark of tiny images with 10 classes. And as a baseline we used the method of Coates and Ng to learn a codebook of image patches with 1600 and 4000 </a:t>
            </a:r>
            <a:r>
              <a:rPr lang="en-US" sz="2000" baseline="0" dirty="0" err="1" smtClean="0"/>
              <a:t>codewords</a:t>
            </a:r>
            <a:r>
              <a:rPr lang="en-US" sz="2000" baseline="0" dirty="0" smtClean="0"/>
              <a:t>. We ran a linear SVM on bag of words histograms </a:t>
            </a:r>
            <a:r>
              <a:rPr lang="en-US" sz="2000" baseline="0" dirty="0" err="1" smtClean="0"/>
              <a:t>aggeregated</a:t>
            </a:r>
            <a:r>
              <a:rPr lang="en-US" sz="2000" baseline="0" dirty="0" smtClean="0"/>
              <a:t> over a spatial pyramid with four quadrants.</a:t>
            </a:r>
          </a:p>
        </p:txBody>
      </p:sp>
    </p:spTree>
    <p:extLst>
      <p:ext uri="{BB962C8B-B14F-4D97-AF65-F5344CB8AC3E}">
        <p14:creationId xmlns:p14="http://schemas.microsoft.com/office/powerpoint/2010/main" val="39848300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smtClean="0"/>
              <a:t>Now we change only codebook learning part, and</a:t>
            </a:r>
            <a:r>
              <a:rPr lang="en-US" sz="2000" baseline="0" dirty="0" smtClean="0"/>
              <a:t> we use </a:t>
            </a:r>
            <a:r>
              <a:rPr lang="en-US" sz="2000" baseline="0" dirty="0" err="1" smtClean="0"/>
              <a:t>ck</a:t>
            </a:r>
            <a:r>
              <a:rPr lang="en-US" sz="2000" baseline="0" dirty="0" smtClean="0"/>
              <a:t>-means and PQ to learn a vocabulary. In these experiments we only used two subspaces for both </a:t>
            </a:r>
            <a:r>
              <a:rPr lang="en-US" sz="2000" baseline="0" dirty="0" err="1" smtClean="0"/>
              <a:t>pq</a:t>
            </a:r>
            <a:r>
              <a:rPr lang="en-US" sz="2000" baseline="0" dirty="0" smtClean="0"/>
              <a:t> and </a:t>
            </a:r>
            <a:r>
              <a:rPr lang="en-US" sz="2000" baseline="0" dirty="0" err="1" smtClean="0"/>
              <a:t>ckmeans</a:t>
            </a:r>
            <a:r>
              <a:rPr lang="en-US" sz="2000" baseline="0" dirty="0" smtClean="0"/>
              <a:t>. Interestingly, we find that </a:t>
            </a:r>
            <a:r>
              <a:rPr lang="en-US" sz="2000" baseline="0" dirty="0" err="1" smtClean="0"/>
              <a:t>ck</a:t>
            </a:r>
            <a:r>
              <a:rPr lang="en-US" sz="2000" baseline="0" dirty="0" smtClean="0"/>
              <a:t>-means perform on par, or slightly better than k-means, even though it has a much faster cluster assignment </a:t>
            </a:r>
            <a:r>
              <a:rPr lang="en-US" sz="2000" baseline="0" dirty="0" err="1" smtClean="0"/>
              <a:t>optm</a:t>
            </a:r>
            <a:r>
              <a:rPr lang="en-US" sz="2000" baseline="0" dirty="0" smtClean="0"/>
              <a:t>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142435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many </a:t>
            </a:r>
            <a:r>
              <a:rPr lang="en-US" sz="20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</a:t>
            </a: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 we need an accurate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 of the data point, so we need to keep </a:t>
            </a: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quantization error small.   </a:t>
            </a: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done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en-US" sz="2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en-US" sz="2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quant regions and the </a:t>
            </a:r>
            <a:r>
              <a:rPr lang="en-US" sz="2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cluster centers.</a:t>
            </a:r>
          </a:p>
          <a:p>
            <a:pPr lvl="0" rtl="0">
              <a:buNone/>
            </a:pP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is difficult with the k-means </a:t>
            </a:r>
            <a:r>
              <a:rPr lang="en-US" sz="2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20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</a:t>
            </a: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search time and storage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cost increases linearly with the number of centers. </a:t>
            </a:r>
          </a:p>
          <a:p>
            <a:pPr lvl="0" rtl="0">
              <a:buNone/>
            </a:pP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hierarchical k-means</a:t>
            </a:r>
          </a:p>
          <a:p>
            <a:pPr lvl="0" rtl="0">
              <a:buNone/>
            </a:pP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Approximate k-means</a:t>
            </a:r>
          </a:p>
          <a:p>
            <a:pPr lvl="0" rtl="0">
              <a:buNone/>
            </a:pP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faster search time, but storage cost remains a fundamental barrier </a:t>
            </a:r>
            <a:r>
              <a:rPr lang="en-US" sz="2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high-dim case. </a:t>
            </a:r>
          </a:p>
          <a:p>
            <a:pPr lvl="0" rtl="0">
              <a:buNone/>
            </a:pP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paper presents a family of compositional quant models for which the search time and storage cost is sub-linear in the </a:t>
            </a:r>
            <a:r>
              <a:rPr lang="en-US" sz="2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centers. This allows us to manage millions or billions of cluster centers.</a:t>
            </a:r>
          </a:p>
          <a:p>
            <a:pPr lvl="0" rtl="0">
              <a:buNone/>
            </a:pPr>
            <a:endParaRPr lang="en-US" sz="20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0808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smtClean="0"/>
              <a:t>Now we change only codebook learning part, and</a:t>
            </a:r>
            <a:r>
              <a:rPr lang="en-US" sz="2000" baseline="0" dirty="0" smtClean="0"/>
              <a:t> we use </a:t>
            </a:r>
            <a:r>
              <a:rPr lang="en-US" sz="2000" baseline="0" dirty="0" err="1" smtClean="0"/>
              <a:t>ck</a:t>
            </a:r>
            <a:r>
              <a:rPr lang="en-US" sz="2000" baseline="0" dirty="0" smtClean="0"/>
              <a:t>-means and PQ to learn a vocabulary. In these experiments we only used two subspaces for both </a:t>
            </a:r>
            <a:r>
              <a:rPr lang="en-US" sz="2000" baseline="0" dirty="0" err="1" smtClean="0"/>
              <a:t>pq</a:t>
            </a:r>
            <a:r>
              <a:rPr lang="en-US" sz="2000" baseline="0" dirty="0" smtClean="0"/>
              <a:t> and </a:t>
            </a:r>
            <a:r>
              <a:rPr lang="en-US" sz="2000" baseline="0" dirty="0" err="1" smtClean="0"/>
              <a:t>ckmeans</a:t>
            </a:r>
            <a:r>
              <a:rPr lang="en-US" sz="2000" baseline="0" dirty="0" smtClean="0"/>
              <a:t>. Interestingly, we find that </a:t>
            </a:r>
            <a:r>
              <a:rPr lang="en-US" sz="2000" baseline="0" dirty="0" err="1" smtClean="0"/>
              <a:t>ck</a:t>
            </a:r>
            <a:r>
              <a:rPr lang="en-US" sz="2000" baseline="0" dirty="0" smtClean="0"/>
              <a:t>-means perform on par, or slightly better than k-means, even though it has a much faster cluster assignment </a:t>
            </a:r>
            <a:r>
              <a:rPr lang="en-US" sz="2000" baseline="0" dirty="0" err="1" smtClean="0"/>
              <a:t>optm</a:t>
            </a:r>
            <a:r>
              <a:rPr lang="en-US" sz="2000" baseline="0" dirty="0" smtClean="0"/>
              <a:t>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7261915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of</a:t>
            </a:r>
            <a:r>
              <a:rPr lang="en-US" baseline="0" dirty="0" smtClean="0"/>
              <a:t> Cartesian </a:t>
            </a:r>
            <a:r>
              <a:rPr lang="en-US" baseline="0" dirty="0" err="1" smtClean="0"/>
              <a:t>codewords</a:t>
            </a:r>
            <a:r>
              <a:rPr lang="en-US" baseline="0" dirty="0" smtClean="0"/>
              <a:t> learned for 10x10 patches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242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talk we present a compositional extension of k-means algorithm which allows for efficient clustering of data points into millions or billions of clusters. We also showed that </a:t>
            </a:r>
            <a:r>
              <a:rPr lang="en-US" sz="20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midium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size vocabularies can be learned for recognition in using </a:t>
            </a:r>
            <a:r>
              <a:rPr lang="en-US" sz="2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cartesian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kmeans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without loss of accuracy.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5056940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smtClean="0"/>
              <a:t>I’d</a:t>
            </a:r>
            <a:r>
              <a:rPr lang="en-US" sz="2000" baseline="0" dirty="0" smtClean="0"/>
              <a:t> be happy to take questions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0207800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have millions</a:t>
            </a:r>
            <a:r>
              <a:rPr lang="en-US" baseline="0" dirty="0" smtClean="0"/>
              <a:t> of high-dim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687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good news is that the distance to the center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649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We ran</a:t>
            </a:r>
            <a:r>
              <a:rPr lang="en-US" sz="2000" baseline="0" dirty="0" smtClean="0"/>
              <a:t> some NNS </a:t>
            </a:r>
            <a:r>
              <a:rPr lang="en-US" sz="2000" baseline="0" dirty="0" err="1" smtClean="0"/>
              <a:t>expts</a:t>
            </a:r>
            <a:r>
              <a:rPr lang="en-US" sz="2000" baseline="0" dirty="0" smtClean="0"/>
              <a:t> to figure out how important the extra scaling is.</a:t>
            </a:r>
          </a:p>
          <a:p>
            <a:r>
              <a:rPr lang="en-US" sz="2000" baseline="0" dirty="0" smtClean="0"/>
              <a:t>For the </a:t>
            </a:r>
            <a:r>
              <a:rPr lang="en-US" sz="2000" baseline="0" dirty="0" err="1" smtClean="0"/>
              <a:t>expts</a:t>
            </a:r>
            <a:r>
              <a:rPr lang="en-US" sz="2000" baseline="0" dirty="0" smtClean="0"/>
              <a:t> we quantized a dataset of 1M SIFT feature into 64-bit binary codes, and we compared real valued SIFT queries against vector quantized dataset points.</a:t>
            </a:r>
          </a:p>
          <a:p>
            <a:r>
              <a:rPr lang="en-US" sz="2000" baseline="0" dirty="0" smtClean="0"/>
              <a:t>On the x axis we plot different numbers of retrieved items (on a log-scale) and on the y axis we plot recall rates for the Euclidean NN.</a:t>
            </a:r>
          </a:p>
          <a:p>
            <a:r>
              <a:rPr lang="en-US" sz="2000" baseline="0" dirty="0" smtClean="0"/>
              <a:t>We get about 10% recall improvement on top ITQ for a wide range of K with no extra cost</a:t>
            </a:r>
          </a:p>
          <a:p>
            <a:r>
              <a:rPr lang="en-US" sz="2000" baseline="0" dirty="0" smtClean="0"/>
              <a:t>One take home message is that if we are using ITQ for hashing, we could replace it with ok-means to get some potential improvements.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4421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idea is to use a compositional </a:t>
            </a:r>
            <a:r>
              <a:rPr lang="en-US" sz="2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parametrization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clusters like JPEG, part-based models and product quantization.</a:t>
            </a:r>
            <a:b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20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>
              <a:buNone/>
            </a:pP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we break each image into</a:t>
            </a:r>
            <a:endParaRPr lang="en-US" sz="20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95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parts. This is equivalent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projecting the data points onto two subspaces.</a:t>
            </a:r>
            <a:endParaRPr lang="en-US" sz="20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503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for the left half and one for the right half of images.</a:t>
            </a:r>
          </a:p>
          <a:p>
            <a:pPr lvl="0" rtl="0">
              <a:buNone/>
            </a:pP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suppose we run 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k-means algorithm to learn a set of centers for each subspace separately.</a:t>
            </a:r>
          </a:p>
          <a:p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740959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good news is that if we have 5 centers on the left and 5 centers on the right, we have 5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-squared</a:t>
            </a: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ways to represent a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full</a:t>
            </a: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</a:t>
            </a:r>
          </a:p>
          <a:p>
            <a:pPr lvl="0" rtl="0">
              <a:buNone/>
            </a:pP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other words,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US" sz="2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quant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regions in the original space are represented by the </a:t>
            </a:r>
            <a:r>
              <a:rPr lang="en-US" sz="20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cartesian</a:t>
            </a: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product of the subspace regions.</a:t>
            </a:r>
          </a:p>
          <a:p>
            <a:pPr lvl="0" rtl="0">
              <a:buNone/>
            </a:pPr>
            <a:r>
              <a:rPr lang="en-US" sz="2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exactly what PQ does, a state of the art quant technique</a:t>
            </a:r>
          </a:p>
        </p:txBody>
      </p:sp>
    </p:spTree>
    <p:extLst>
      <p:ext uri="{BB962C8B-B14F-4D97-AF65-F5344CB8AC3E}">
        <p14:creationId xmlns:p14="http://schemas.microsoft.com/office/powerpoint/2010/main" val="31046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304800" y="274637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iming>
    <p:tnLst>
      <p:par>
        <p:cTn id="1" dur="indefinite" restart="never" nodeType="tmRoot"/>
      </p:par>
    </p:tnLst>
  </p:timing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image" Target="../media/image20.png"/><Relationship Id="rId11" Type="http://schemas.openxmlformats.org/officeDocument/2006/relationships/image" Target="../media/image28.png"/><Relationship Id="rId5" Type="http://schemas.openxmlformats.org/officeDocument/2006/relationships/image" Target="../media/image19.png"/><Relationship Id="rId10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1.png"/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422.png"/><Relationship Id="rId14" Type="http://schemas.openxmlformats.org/officeDocument/2006/relationships/image" Target="../media/image4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60.png"/><Relationship Id="rId7" Type="http://schemas.openxmlformats.org/officeDocument/2006/relationships/image" Target="../media/image601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5" Type="http://schemas.openxmlformats.org/officeDocument/2006/relationships/image" Target="../media/image581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1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58.png"/><Relationship Id="rId3" Type="http://schemas.openxmlformats.org/officeDocument/2006/relationships/image" Target="../media/image64.png"/><Relationship Id="rId7" Type="http://schemas.openxmlformats.org/officeDocument/2006/relationships/image" Target="../media/image74.png"/><Relationship Id="rId12" Type="http://schemas.openxmlformats.org/officeDocument/2006/relationships/image" Target="../media/image57.png"/><Relationship Id="rId17" Type="http://schemas.openxmlformats.org/officeDocument/2006/relationships/image" Target="../media/image7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56.png"/><Relationship Id="rId5" Type="http://schemas.openxmlformats.org/officeDocument/2006/relationships/image" Target="../media/image72.png"/><Relationship Id="rId15" Type="http://schemas.openxmlformats.org/officeDocument/2006/relationships/image" Target="../media/image60.png"/><Relationship Id="rId10" Type="http://schemas.openxmlformats.org/officeDocument/2006/relationships/image" Target="../media/image77.png"/><Relationship Id="rId4" Type="http://schemas.openxmlformats.org/officeDocument/2006/relationships/image" Target="../media/image70.png"/><Relationship Id="rId9" Type="http://schemas.openxmlformats.org/officeDocument/2006/relationships/image" Target="../media/image76.png"/><Relationship Id="rId1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721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4" Type="http://schemas.openxmlformats.org/officeDocument/2006/relationships/image" Target="../media/image731.png"/><Relationship Id="rId9" Type="http://schemas.openxmlformats.org/officeDocument/2006/relationships/image" Target="../media/image74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1.png"/><Relationship Id="rId3" Type="http://schemas.openxmlformats.org/officeDocument/2006/relationships/image" Target="../media/image750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770.png"/><Relationship Id="rId4" Type="http://schemas.openxmlformats.org/officeDocument/2006/relationships/image" Target="../media/image760.png"/><Relationship Id="rId9" Type="http://schemas.openxmlformats.org/officeDocument/2006/relationships/image" Target="../media/image7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7" Type="http://schemas.openxmlformats.org/officeDocument/2006/relationships/image" Target="../media/image7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7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3" Type="http://schemas.openxmlformats.org/officeDocument/2006/relationships/image" Target="../media/image880.png"/><Relationship Id="rId7" Type="http://schemas.openxmlformats.org/officeDocument/2006/relationships/image" Target="../media/image7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3" Type="http://schemas.openxmlformats.org/officeDocument/2006/relationships/image" Target="../media/image660.png"/><Relationship Id="rId7" Type="http://schemas.openxmlformats.org/officeDocument/2006/relationships/image" Target="../media/image700.png"/><Relationship Id="rId12" Type="http://schemas.openxmlformats.org/officeDocument/2006/relationships/image" Target="../media/image7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730.png"/><Relationship Id="rId5" Type="http://schemas.openxmlformats.org/officeDocument/2006/relationships/image" Target="../media/image680.png"/><Relationship Id="rId10" Type="http://schemas.openxmlformats.org/officeDocument/2006/relationships/image" Target="../media/image470.png"/><Relationship Id="rId4" Type="http://schemas.openxmlformats.org/officeDocument/2006/relationships/image" Target="../media/image670.png"/><Relationship Id="rId9" Type="http://schemas.openxmlformats.org/officeDocument/2006/relationships/image" Target="../media/image7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5" Type="http://schemas.openxmlformats.org/officeDocument/2006/relationships/image" Target="../media/image640.png"/><Relationship Id="rId4" Type="http://schemas.openxmlformats.org/officeDocument/2006/relationships/image" Target="../media/image6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3.png"/><Relationship Id="rId7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3.png"/><Relationship Id="rId7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1967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/>
              <a:t>Cartesian k-means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863600" y="3177150"/>
            <a:ext cx="5416800" cy="141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buNone/>
            </a:pPr>
            <a:r>
              <a:rPr lang="en" dirty="0"/>
              <a:t>Mohammad Norouzi</a:t>
            </a:r>
          </a:p>
          <a:p>
            <a:pPr algn="l">
              <a:lnSpc>
                <a:spcPct val="150000"/>
              </a:lnSpc>
              <a:buNone/>
            </a:pPr>
            <a:r>
              <a:rPr lang="en" dirty="0"/>
              <a:t>David Fleet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42925" y="2181225"/>
            <a:ext cx="2266950" cy="1238250"/>
          </a:xfrm>
          <a:custGeom>
            <a:avLst/>
            <a:gdLst>
              <a:gd name="connsiteX0" fmla="*/ 2266950 w 2266950"/>
              <a:gd name="connsiteY0" fmla="*/ 0 h 1238250"/>
              <a:gd name="connsiteX1" fmla="*/ 2000250 w 2266950"/>
              <a:gd name="connsiteY1" fmla="*/ 685800 h 1238250"/>
              <a:gd name="connsiteX2" fmla="*/ 1162050 w 2266950"/>
              <a:gd name="connsiteY2" fmla="*/ 1238250 h 1238250"/>
              <a:gd name="connsiteX3" fmla="*/ 0 w 2266950"/>
              <a:gd name="connsiteY3" fmla="*/ 733425 h 1238250"/>
              <a:gd name="connsiteX4" fmla="*/ 2266950 w 2266950"/>
              <a:gd name="connsiteY4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6950" h="1238250">
                <a:moveTo>
                  <a:pt x="2266950" y="0"/>
                </a:moveTo>
                <a:lnTo>
                  <a:pt x="2000250" y="685800"/>
                </a:lnTo>
                <a:lnTo>
                  <a:pt x="1162050" y="1238250"/>
                </a:lnTo>
                <a:lnTo>
                  <a:pt x="0" y="733425"/>
                </a:lnTo>
                <a:lnTo>
                  <a:pt x="226695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981575" y="2714625"/>
            <a:ext cx="3695700" cy="790575"/>
          </a:xfrm>
          <a:custGeom>
            <a:avLst/>
            <a:gdLst>
              <a:gd name="connsiteX0" fmla="*/ 0 w 3695700"/>
              <a:gd name="connsiteY0" fmla="*/ 419100 h 790575"/>
              <a:gd name="connsiteX1" fmla="*/ 581025 w 3695700"/>
              <a:gd name="connsiteY1" fmla="*/ 790575 h 790575"/>
              <a:gd name="connsiteX2" fmla="*/ 3152775 w 3695700"/>
              <a:gd name="connsiteY2" fmla="*/ 790575 h 790575"/>
              <a:gd name="connsiteX3" fmla="*/ 3695700 w 3695700"/>
              <a:gd name="connsiteY3" fmla="*/ 504825 h 790575"/>
              <a:gd name="connsiteX4" fmla="*/ 1838325 w 3695700"/>
              <a:gd name="connsiteY4" fmla="*/ 0 h 790575"/>
              <a:gd name="connsiteX5" fmla="*/ 0 w 3695700"/>
              <a:gd name="connsiteY5" fmla="*/ 419100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5700" h="790575">
                <a:moveTo>
                  <a:pt x="0" y="419100"/>
                </a:moveTo>
                <a:lnTo>
                  <a:pt x="581025" y="790575"/>
                </a:lnTo>
                <a:lnTo>
                  <a:pt x="3152775" y="790575"/>
                </a:lnTo>
                <a:lnTo>
                  <a:pt x="3695700" y="504825"/>
                </a:lnTo>
                <a:lnTo>
                  <a:pt x="1838325" y="0"/>
                </a:lnTo>
                <a:lnTo>
                  <a:pt x="0" y="41910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https://lh5.googleusercontent.com/vWOuZAR7bvLpj5tJhk7s-ekY0e6Yp900VvgjGRZ7W5mMjmo3CE20fL5BwCd6ZDhrCFVGUEjt1kkYItjhIwUOjY1lkfWPLfEYJ3QqdQbOXfhpbx98UT2Xkq_Ggv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83" y="1878973"/>
            <a:ext cx="4142231" cy="41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https://lh5.googleusercontent.com/KGAecCzUPw4f-4T2HnVbCUtEEzX1Qmki0aWBdYlVaX7oJ2AObIqMLmUSalzM-oD6rejd_DCCU65edytPztZRreZgqSWd4ulAxXdbP2PAQ5aDIv8aIqgbHONwJX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5" y="1890728"/>
            <a:ext cx="4142232" cy="41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Shape 94"/>
          <p:cNvSpPr/>
          <p:nvPr/>
        </p:nvSpPr>
        <p:spPr>
          <a:xfrm>
            <a:off x="1517526" y="5193000"/>
            <a:ext cx="609024" cy="12078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95" name="Shape 95"/>
          <p:cNvSpPr/>
          <p:nvPr/>
        </p:nvSpPr>
        <p:spPr>
          <a:xfrm>
            <a:off x="4930525" y="4546271"/>
            <a:ext cx="609024" cy="12078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96" name="Shape 96"/>
          <p:cNvSpPr/>
          <p:nvPr/>
        </p:nvSpPr>
        <p:spPr>
          <a:xfrm>
            <a:off x="3075698" y="4546274"/>
            <a:ext cx="609025" cy="12078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97" name="Shape 97"/>
          <p:cNvSpPr/>
          <p:nvPr/>
        </p:nvSpPr>
        <p:spPr>
          <a:xfrm>
            <a:off x="8206513" y="4242877"/>
            <a:ext cx="604412" cy="1201332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0" y="281100"/>
            <a:ext cx="4550699" cy="7857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dirty="0"/>
              <a:t>(subspace 1)</a:t>
            </a:r>
          </a:p>
        </p:txBody>
      </p:sp>
      <p:sp>
        <p:nvSpPr>
          <p:cNvPr id="99" name="Shape 99"/>
          <p:cNvSpPr/>
          <p:nvPr/>
        </p:nvSpPr>
        <p:spPr>
          <a:xfrm>
            <a:off x="1658225" y="1406662"/>
            <a:ext cx="604411" cy="1208854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4593300" y="281100"/>
            <a:ext cx="4550699" cy="7857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3000" dirty="0"/>
              <a:t>(subspace 2)</a:t>
            </a:r>
          </a:p>
        </p:txBody>
      </p:sp>
      <p:sp>
        <p:nvSpPr>
          <p:cNvPr id="101" name="Shape 101"/>
          <p:cNvSpPr/>
          <p:nvPr/>
        </p:nvSpPr>
        <p:spPr>
          <a:xfrm>
            <a:off x="7363048" y="1695596"/>
            <a:ext cx="609024" cy="12078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  <p:cxnSp>
        <p:nvCxnSpPr>
          <p:cNvPr id="102" name="Shape 102"/>
          <p:cNvCxnSpPr/>
          <p:nvPr/>
        </p:nvCxnSpPr>
        <p:spPr>
          <a:xfrm>
            <a:off x="4572000" y="0"/>
            <a:ext cx="0" cy="6858000"/>
          </a:xfrm>
          <a:prstGeom prst="straightConnector1">
            <a:avLst/>
          </a:prstGeom>
          <a:noFill/>
          <a:ln w="168275" cap="flat">
            <a:solidFill>
              <a:schemeClr val="tx2">
                <a:lumMod val="90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0787923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0" y="281100"/>
            <a:ext cx="4550699" cy="7857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dirty="0"/>
              <a:t>(subspace 1)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4593300" y="281100"/>
            <a:ext cx="4550699" cy="7857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3000" dirty="0"/>
              <a:t>(subspace 2)</a:t>
            </a:r>
          </a:p>
        </p:txBody>
      </p:sp>
      <p:cxnSp>
        <p:nvCxnSpPr>
          <p:cNvPr id="102" name="Shape 102"/>
          <p:cNvCxnSpPr/>
          <p:nvPr/>
        </p:nvCxnSpPr>
        <p:spPr>
          <a:xfrm>
            <a:off x="4572000" y="0"/>
            <a:ext cx="0" cy="6858000"/>
          </a:xfrm>
          <a:prstGeom prst="straightConnector1">
            <a:avLst/>
          </a:prstGeom>
          <a:noFill/>
          <a:ln w="168275" cap="flat">
            <a:solidFill>
              <a:schemeClr val="tx2">
                <a:lumMod val="90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" name="Rectangle 2"/>
          <p:cNvSpPr/>
          <p:nvPr/>
        </p:nvSpPr>
        <p:spPr>
          <a:xfrm>
            <a:off x="3733800" y="430733"/>
            <a:ext cx="1685422" cy="168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542925" y="2181225"/>
            <a:ext cx="2266950" cy="1238250"/>
          </a:xfrm>
          <a:custGeom>
            <a:avLst/>
            <a:gdLst>
              <a:gd name="connsiteX0" fmla="*/ 2266950 w 2266950"/>
              <a:gd name="connsiteY0" fmla="*/ 0 h 1238250"/>
              <a:gd name="connsiteX1" fmla="*/ 2000250 w 2266950"/>
              <a:gd name="connsiteY1" fmla="*/ 685800 h 1238250"/>
              <a:gd name="connsiteX2" fmla="*/ 1162050 w 2266950"/>
              <a:gd name="connsiteY2" fmla="*/ 1238250 h 1238250"/>
              <a:gd name="connsiteX3" fmla="*/ 0 w 2266950"/>
              <a:gd name="connsiteY3" fmla="*/ 733425 h 1238250"/>
              <a:gd name="connsiteX4" fmla="*/ 2266950 w 2266950"/>
              <a:gd name="connsiteY4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6950" h="1238250">
                <a:moveTo>
                  <a:pt x="2266950" y="0"/>
                </a:moveTo>
                <a:lnTo>
                  <a:pt x="2000250" y="685800"/>
                </a:lnTo>
                <a:lnTo>
                  <a:pt x="1162050" y="1238250"/>
                </a:lnTo>
                <a:lnTo>
                  <a:pt x="0" y="733425"/>
                </a:lnTo>
                <a:lnTo>
                  <a:pt x="226695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981575" y="2714625"/>
            <a:ext cx="3695700" cy="790575"/>
          </a:xfrm>
          <a:custGeom>
            <a:avLst/>
            <a:gdLst>
              <a:gd name="connsiteX0" fmla="*/ 0 w 3695700"/>
              <a:gd name="connsiteY0" fmla="*/ 419100 h 790575"/>
              <a:gd name="connsiteX1" fmla="*/ 581025 w 3695700"/>
              <a:gd name="connsiteY1" fmla="*/ 790575 h 790575"/>
              <a:gd name="connsiteX2" fmla="*/ 3152775 w 3695700"/>
              <a:gd name="connsiteY2" fmla="*/ 790575 h 790575"/>
              <a:gd name="connsiteX3" fmla="*/ 3695700 w 3695700"/>
              <a:gd name="connsiteY3" fmla="*/ 504825 h 790575"/>
              <a:gd name="connsiteX4" fmla="*/ 1838325 w 3695700"/>
              <a:gd name="connsiteY4" fmla="*/ 0 h 790575"/>
              <a:gd name="connsiteX5" fmla="*/ 0 w 3695700"/>
              <a:gd name="connsiteY5" fmla="*/ 419100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5700" h="790575">
                <a:moveTo>
                  <a:pt x="0" y="419100"/>
                </a:moveTo>
                <a:lnTo>
                  <a:pt x="581025" y="790575"/>
                </a:lnTo>
                <a:lnTo>
                  <a:pt x="3152775" y="790575"/>
                </a:lnTo>
                <a:lnTo>
                  <a:pt x="3695700" y="504825"/>
                </a:lnTo>
                <a:lnTo>
                  <a:pt x="1838325" y="0"/>
                </a:lnTo>
                <a:lnTo>
                  <a:pt x="0" y="41910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https://lh5.googleusercontent.com/vWOuZAR7bvLpj5tJhk7s-ekY0e6Yp900VvgjGRZ7W5mMjmo3CE20fL5BwCd6ZDhrCFVGUEjt1kkYItjhIwUOjY1lkfWPLfEYJ3QqdQbOXfhpbx98UT2Xkq_Ggv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83" y="1878973"/>
            <a:ext cx="4142231" cy="41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https://lh5.googleusercontent.com/KGAecCzUPw4f-4T2HnVbCUtEEzX1Qmki0aWBdYlVaX7oJ2AObIqMLmUSalzM-oD6rejd_DCCU65edytPztZRreZgqSWd4ulAxXdbP2PAQ5aDIv8aIqgbHONwJX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5" y="1890728"/>
            <a:ext cx="4142232" cy="41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Shape 94"/>
          <p:cNvSpPr/>
          <p:nvPr/>
        </p:nvSpPr>
        <p:spPr>
          <a:xfrm>
            <a:off x="1517526" y="5193000"/>
            <a:ext cx="609024" cy="12078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95" name="Shape 95"/>
          <p:cNvSpPr/>
          <p:nvPr/>
        </p:nvSpPr>
        <p:spPr>
          <a:xfrm>
            <a:off x="4930525" y="4546271"/>
            <a:ext cx="609024" cy="12078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96" name="Shape 96"/>
          <p:cNvSpPr/>
          <p:nvPr/>
        </p:nvSpPr>
        <p:spPr>
          <a:xfrm>
            <a:off x="3075698" y="4546274"/>
            <a:ext cx="609025" cy="12078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97" name="Shape 97"/>
          <p:cNvSpPr/>
          <p:nvPr/>
        </p:nvSpPr>
        <p:spPr>
          <a:xfrm>
            <a:off x="8206513" y="4242877"/>
            <a:ext cx="604412" cy="1201332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99" name="Shape 99"/>
          <p:cNvSpPr/>
          <p:nvPr/>
        </p:nvSpPr>
        <p:spPr>
          <a:xfrm>
            <a:off x="1658225" y="1406662"/>
            <a:ext cx="604411" cy="1208854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101" name="Shape 101"/>
          <p:cNvSpPr/>
          <p:nvPr/>
        </p:nvSpPr>
        <p:spPr>
          <a:xfrm>
            <a:off x="7363048" y="1695596"/>
            <a:ext cx="609024" cy="12078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  <p:sp>
        <p:nvSpPr>
          <p:cNvPr id="15" name="Shape 99"/>
          <p:cNvSpPr/>
          <p:nvPr/>
        </p:nvSpPr>
        <p:spPr>
          <a:xfrm>
            <a:off x="3962400" y="671344"/>
            <a:ext cx="604411" cy="1208854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17" name="Shape 101"/>
          <p:cNvSpPr/>
          <p:nvPr/>
        </p:nvSpPr>
        <p:spPr>
          <a:xfrm>
            <a:off x="4566811" y="669544"/>
            <a:ext cx="609024" cy="12078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3137336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791075" y="3009900"/>
            <a:ext cx="1562100" cy="2914650"/>
          </a:xfrm>
          <a:custGeom>
            <a:avLst/>
            <a:gdLst>
              <a:gd name="connsiteX0" fmla="*/ 0 w 1562100"/>
              <a:gd name="connsiteY0" fmla="*/ 0 h 2914650"/>
              <a:gd name="connsiteX1" fmla="*/ 733425 w 1562100"/>
              <a:gd name="connsiteY1" fmla="*/ 485775 h 2914650"/>
              <a:gd name="connsiteX2" fmla="*/ 1562100 w 1562100"/>
              <a:gd name="connsiteY2" fmla="*/ 1476375 h 2914650"/>
              <a:gd name="connsiteX3" fmla="*/ 962025 w 1562100"/>
              <a:gd name="connsiteY3" fmla="*/ 2914650 h 2914650"/>
              <a:gd name="connsiteX4" fmla="*/ 19050 w 1562100"/>
              <a:gd name="connsiteY4" fmla="*/ 2914650 h 2914650"/>
              <a:gd name="connsiteX5" fmla="*/ 0 w 1562100"/>
              <a:gd name="connsiteY5" fmla="*/ 0 h 291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2100" h="2914650">
                <a:moveTo>
                  <a:pt x="0" y="0"/>
                </a:moveTo>
                <a:lnTo>
                  <a:pt x="733425" y="485775"/>
                </a:lnTo>
                <a:lnTo>
                  <a:pt x="1562100" y="1476375"/>
                </a:lnTo>
                <a:lnTo>
                  <a:pt x="962025" y="2914650"/>
                </a:lnTo>
                <a:lnTo>
                  <a:pt x="19050" y="291465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695450" y="2857500"/>
            <a:ext cx="2486025" cy="3057525"/>
          </a:xfrm>
          <a:custGeom>
            <a:avLst/>
            <a:gdLst>
              <a:gd name="connsiteX0" fmla="*/ 1400175 w 2486025"/>
              <a:gd name="connsiteY0" fmla="*/ 3057525 h 3057525"/>
              <a:gd name="connsiteX1" fmla="*/ 0 w 2486025"/>
              <a:gd name="connsiteY1" fmla="*/ 1343025 h 3057525"/>
              <a:gd name="connsiteX2" fmla="*/ 9525 w 2486025"/>
              <a:gd name="connsiteY2" fmla="*/ 561975 h 3057525"/>
              <a:gd name="connsiteX3" fmla="*/ 838200 w 2486025"/>
              <a:gd name="connsiteY3" fmla="*/ 0 h 3057525"/>
              <a:gd name="connsiteX4" fmla="*/ 2486025 w 2486025"/>
              <a:gd name="connsiteY4" fmla="*/ 2286000 h 3057525"/>
              <a:gd name="connsiteX5" fmla="*/ 2476500 w 2486025"/>
              <a:gd name="connsiteY5" fmla="*/ 3028950 h 3057525"/>
              <a:gd name="connsiteX6" fmla="*/ 1400175 w 2486025"/>
              <a:gd name="connsiteY6" fmla="*/ 3057525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6025" h="3057525">
                <a:moveTo>
                  <a:pt x="1400175" y="3057525"/>
                </a:moveTo>
                <a:lnTo>
                  <a:pt x="0" y="1343025"/>
                </a:lnTo>
                <a:lnTo>
                  <a:pt x="9525" y="561975"/>
                </a:lnTo>
                <a:lnTo>
                  <a:pt x="838200" y="0"/>
                </a:lnTo>
                <a:lnTo>
                  <a:pt x="2486025" y="2286000"/>
                </a:lnTo>
                <a:lnTo>
                  <a:pt x="2476500" y="3028950"/>
                </a:lnTo>
                <a:lnTo>
                  <a:pt x="1400175" y="3057525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https://lh5.googleusercontent.com/vWOuZAR7bvLpj5tJhk7s-ekY0e6Yp900VvgjGRZ7W5mMjmo3CE20fL5BwCd6ZDhrCFVGUEjt1kkYItjhIwUOjY1lkfWPLfEYJ3QqdQbOXfhpbx98UT2Xkq_Ggv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83" y="1878973"/>
            <a:ext cx="4142231" cy="41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https://lh5.googleusercontent.com/KGAecCzUPw4f-4T2HnVbCUtEEzX1Qmki0aWBdYlVaX7oJ2AObIqMLmUSalzM-oD6rejd_DCCU65edytPztZRreZgqSWd4ulAxXdbP2PAQ5aDIv8aIqgbHONwJX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5" y="1890728"/>
            <a:ext cx="4142232" cy="41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Shape 94"/>
          <p:cNvSpPr/>
          <p:nvPr/>
        </p:nvSpPr>
        <p:spPr>
          <a:xfrm>
            <a:off x="1517526" y="5193000"/>
            <a:ext cx="609024" cy="12078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95" name="Shape 95"/>
          <p:cNvSpPr/>
          <p:nvPr/>
        </p:nvSpPr>
        <p:spPr>
          <a:xfrm>
            <a:off x="4930525" y="4546271"/>
            <a:ext cx="609024" cy="12078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96" name="Shape 96"/>
          <p:cNvSpPr/>
          <p:nvPr/>
        </p:nvSpPr>
        <p:spPr>
          <a:xfrm>
            <a:off x="3075698" y="4546274"/>
            <a:ext cx="609025" cy="12078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97" name="Shape 97"/>
          <p:cNvSpPr/>
          <p:nvPr/>
        </p:nvSpPr>
        <p:spPr>
          <a:xfrm>
            <a:off x="8206513" y="4242877"/>
            <a:ext cx="604412" cy="1201332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0" y="281100"/>
            <a:ext cx="4550699" cy="7857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dirty="0"/>
              <a:t>(subspace 1)</a:t>
            </a:r>
          </a:p>
        </p:txBody>
      </p:sp>
      <p:sp>
        <p:nvSpPr>
          <p:cNvPr id="99" name="Shape 99"/>
          <p:cNvSpPr/>
          <p:nvPr/>
        </p:nvSpPr>
        <p:spPr>
          <a:xfrm>
            <a:off x="1658225" y="1406662"/>
            <a:ext cx="604411" cy="1208854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4593300" y="281100"/>
            <a:ext cx="4550699" cy="7857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3000" dirty="0"/>
              <a:t>(subspace 2)</a:t>
            </a:r>
          </a:p>
        </p:txBody>
      </p:sp>
      <p:sp>
        <p:nvSpPr>
          <p:cNvPr id="101" name="Shape 101"/>
          <p:cNvSpPr/>
          <p:nvPr/>
        </p:nvSpPr>
        <p:spPr>
          <a:xfrm>
            <a:off x="7363048" y="1695596"/>
            <a:ext cx="609024" cy="12078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  <p:cxnSp>
        <p:nvCxnSpPr>
          <p:cNvPr id="102" name="Shape 102"/>
          <p:cNvCxnSpPr/>
          <p:nvPr/>
        </p:nvCxnSpPr>
        <p:spPr>
          <a:xfrm>
            <a:off x="4572000" y="0"/>
            <a:ext cx="0" cy="6858000"/>
          </a:xfrm>
          <a:prstGeom prst="straightConnector1">
            <a:avLst/>
          </a:prstGeom>
          <a:noFill/>
          <a:ln w="168275" cap="flat">
            <a:solidFill>
              <a:schemeClr val="tx2">
                <a:lumMod val="90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" name="Rectangle 16"/>
          <p:cNvSpPr/>
          <p:nvPr/>
        </p:nvSpPr>
        <p:spPr>
          <a:xfrm>
            <a:off x="3733800" y="430733"/>
            <a:ext cx="1685422" cy="168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hape 95"/>
          <p:cNvSpPr/>
          <p:nvPr/>
        </p:nvSpPr>
        <p:spPr>
          <a:xfrm>
            <a:off x="4560346" y="669544"/>
            <a:ext cx="609024" cy="12078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21" name="Shape 96"/>
          <p:cNvSpPr/>
          <p:nvPr/>
        </p:nvSpPr>
        <p:spPr>
          <a:xfrm>
            <a:off x="3957112" y="669544"/>
            <a:ext cx="609025" cy="12078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2982699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523875" y="4200525"/>
            <a:ext cx="2476500" cy="1590675"/>
          </a:xfrm>
          <a:custGeom>
            <a:avLst/>
            <a:gdLst>
              <a:gd name="connsiteX0" fmla="*/ 0 w 2476500"/>
              <a:gd name="connsiteY0" fmla="*/ 542925 h 1590675"/>
              <a:gd name="connsiteX1" fmla="*/ 1162050 w 2476500"/>
              <a:gd name="connsiteY1" fmla="*/ 0 h 1590675"/>
              <a:gd name="connsiteX2" fmla="*/ 2476500 w 2476500"/>
              <a:gd name="connsiteY2" fmla="*/ 1590675 h 1590675"/>
              <a:gd name="connsiteX3" fmla="*/ 0 w 2476500"/>
              <a:gd name="connsiteY3" fmla="*/ 542925 h 159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1590675">
                <a:moveTo>
                  <a:pt x="0" y="542925"/>
                </a:moveTo>
                <a:lnTo>
                  <a:pt x="1162050" y="0"/>
                </a:lnTo>
                <a:lnTo>
                  <a:pt x="2476500" y="1590675"/>
                </a:lnTo>
                <a:lnTo>
                  <a:pt x="0" y="542925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029450" y="3200400"/>
            <a:ext cx="1695450" cy="2495550"/>
          </a:xfrm>
          <a:custGeom>
            <a:avLst/>
            <a:gdLst>
              <a:gd name="connsiteX0" fmla="*/ 457200 w 1695450"/>
              <a:gd name="connsiteY0" fmla="*/ 2495550 h 2495550"/>
              <a:gd name="connsiteX1" fmla="*/ 0 w 1695450"/>
              <a:gd name="connsiteY1" fmla="*/ 1590675 h 2495550"/>
              <a:gd name="connsiteX2" fmla="*/ 1076325 w 1695450"/>
              <a:gd name="connsiteY2" fmla="*/ 314325 h 2495550"/>
              <a:gd name="connsiteX3" fmla="*/ 1695450 w 1695450"/>
              <a:gd name="connsiteY3" fmla="*/ 0 h 2495550"/>
              <a:gd name="connsiteX4" fmla="*/ 457200 w 1695450"/>
              <a:gd name="connsiteY4" fmla="*/ 2495550 h 24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50" h="2495550">
                <a:moveTo>
                  <a:pt x="457200" y="2495550"/>
                </a:moveTo>
                <a:lnTo>
                  <a:pt x="0" y="1590675"/>
                </a:lnTo>
                <a:lnTo>
                  <a:pt x="1076325" y="314325"/>
                </a:lnTo>
                <a:lnTo>
                  <a:pt x="1695450" y="0"/>
                </a:lnTo>
                <a:lnTo>
                  <a:pt x="457200" y="249555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https://lh5.googleusercontent.com/vWOuZAR7bvLpj5tJhk7s-ekY0e6Yp900VvgjGRZ7W5mMjmo3CE20fL5BwCd6ZDhrCFVGUEjt1kkYItjhIwUOjY1lkfWPLfEYJ3QqdQbOXfhpbx98UT2Xkq_Ggv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83" y="1878973"/>
            <a:ext cx="4142231" cy="41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https://lh5.googleusercontent.com/KGAecCzUPw4f-4T2HnVbCUtEEzX1Qmki0aWBdYlVaX7oJ2AObIqMLmUSalzM-oD6rejd_DCCU65edytPztZRreZgqSWd4ulAxXdbP2PAQ5aDIv8aIqgbHONwJX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5" y="1890728"/>
            <a:ext cx="4142232" cy="41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Shape 94"/>
          <p:cNvSpPr/>
          <p:nvPr/>
        </p:nvSpPr>
        <p:spPr>
          <a:xfrm>
            <a:off x="1517526" y="5193000"/>
            <a:ext cx="609024" cy="12078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95" name="Shape 95"/>
          <p:cNvSpPr/>
          <p:nvPr/>
        </p:nvSpPr>
        <p:spPr>
          <a:xfrm>
            <a:off x="4930525" y="4546271"/>
            <a:ext cx="609024" cy="12078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96" name="Shape 96"/>
          <p:cNvSpPr/>
          <p:nvPr/>
        </p:nvSpPr>
        <p:spPr>
          <a:xfrm>
            <a:off x="3075698" y="4546274"/>
            <a:ext cx="609025" cy="12078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97" name="Shape 97"/>
          <p:cNvSpPr/>
          <p:nvPr/>
        </p:nvSpPr>
        <p:spPr>
          <a:xfrm>
            <a:off x="8206513" y="4242877"/>
            <a:ext cx="604412" cy="1201332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0" y="281100"/>
            <a:ext cx="4550699" cy="7857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dirty="0"/>
              <a:t>(subspace 1)</a:t>
            </a:r>
          </a:p>
        </p:txBody>
      </p:sp>
      <p:sp>
        <p:nvSpPr>
          <p:cNvPr id="99" name="Shape 99"/>
          <p:cNvSpPr/>
          <p:nvPr/>
        </p:nvSpPr>
        <p:spPr>
          <a:xfrm>
            <a:off x="1658225" y="1406662"/>
            <a:ext cx="604411" cy="1208854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4593300" y="281100"/>
            <a:ext cx="4550699" cy="7857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3000" dirty="0"/>
              <a:t>(subspace 2)</a:t>
            </a:r>
          </a:p>
        </p:txBody>
      </p:sp>
      <p:sp>
        <p:nvSpPr>
          <p:cNvPr id="101" name="Shape 101"/>
          <p:cNvSpPr/>
          <p:nvPr/>
        </p:nvSpPr>
        <p:spPr>
          <a:xfrm>
            <a:off x="7363048" y="1695596"/>
            <a:ext cx="609024" cy="12078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  <p:cxnSp>
        <p:nvCxnSpPr>
          <p:cNvPr id="102" name="Shape 102"/>
          <p:cNvCxnSpPr/>
          <p:nvPr/>
        </p:nvCxnSpPr>
        <p:spPr>
          <a:xfrm>
            <a:off x="4572000" y="0"/>
            <a:ext cx="0" cy="6858000"/>
          </a:xfrm>
          <a:prstGeom prst="straightConnector1">
            <a:avLst/>
          </a:prstGeom>
          <a:noFill/>
          <a:ln w="168275" cap="flat">
            <a:solidFill>
              <a:schemeClr val="tx2">
                <a:lumMod val="90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" name="Rectangle 16"/>
          <p:cNvSpPr/>
          <p:nvPr/>
        </p:nvSpPr>
        <p:spPr>
          <a:xfrm>
            <a:off x="3733800" y="430733"/>
            <a:ext cx="1685422" cy="168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hape 97"/>
          <p:cNvSpPr/>
          <p:nvPr/>
        </p:nvSpPr>
        <p:spPr>
          <a:xfrm>
            <a:off x="4547931" y="671149"/>
            <a:ext cx="604412" cy="1201332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22" name="Shape 94"/>
          <p:cNvSpPr/>
          <p:nvPr/>
        </p:nvSpPr>
        <p:spPr>
          <a:xfrm>
            <a:off x="3950208" y="667512"/>
            <a:ext cx="609024" cy="12078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4667215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38200" y="1983485"/>
            <a:ext cx="2895600" cy="2895600"/>
            <a:chOff x="1066800" y="1600200"/>
            <a:chExt cx="2895600" cy="28956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600200"/>
              <a:ext cx="1371600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325" y="1600200"/>
              <a:ext cx="1362075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133725"/>
              <a:ext cx="1371600" cy="136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325" y="3133725"/>
              <a:ext cx="1362075" cy="136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Compositional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191001" y="1966626"/>
                <a:ext cx="4572000" cy="155038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500" i="1">
                        <a:latin typeface="Cambria Math"/>
                      </a:rPr>
                      <m:t>𝑚</m:t>
                    </m:r>
                  </m:oMath>
                </a14:m>
                <a:r>
                  <a:rPr lang="en" dirty="0"/>
                  <a:t> subspaces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500" i="1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regions per subspace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191001" y="1966626"/>
                <a:ext cx="4572000" cy="1550384"/>
              </a:xfr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183411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38200" y="1983485"/>
            <a:ext cx="2895600" cy="2895600"/>
            <a:chOff x="1066800" y="1600200"/>
            <a:chExt cx="2895600" cy="28956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600200"/>
              <a:ext cx="1371600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325" y="1600200"/>
              <a:ext cx="1362075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133725"/>
              <a:ext cx="1371600" cy="136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325" y="3133725"/>
              <a:ext cx="1362075" cy="136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Compositional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191001" y="1966626"/>
                <a:ext cx="4572000" cy="155038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500" i="1">
                        <a:latin typeface="Cambria Math"/>
                      </a:rPr>
                      <m:t>𝑚</m:t>
                    </m:r>
                  </m:oMath>
                </a14:m>
                <a:r>
                  <a:rPr lang="en" dirty="0"/>
                  <a:t> subspaces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500" i="1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regions per subspace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191001" y="1966626"/>
                <a:ext cx="4572000" cy="1550384"/>
              </a:xfr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6"/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191000" y="3581400"/>
                <a:ext cx="4267200" cy="1219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500" i="1">
                        <a:latin typeface="Cambria Math"/>
                      </a:rPr>
                      <m:t>𝑘</m:t>
                    </m:r>
                    <m:r>
                      <a:rPr lang="en-US" sz="35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sz="3500" i="1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centers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191000" y="3581400"/>
                <a:ext cx="4267200" cy="1219200"/>
              </a:xfr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90878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38200" y="1983485"/>
            <a:ext cx="2895600" cy="2895600"/>
            <a:chOff x="1066800" y="1600200"/>
            <a:chExt cx="2895600" cy="28956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600200"/>
              <a:ext cx="1371600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325" y="1600200"/>
              <a:ext cx="1362075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133725"/>
              <a:ext cx="1371600" cy="136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325" y="3133725"/>
              <a:ext cx="1362075" cy="136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Compositional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191001" y="1966626"/>
                <a:ext cx="4572000" cy="155038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500" i="1">
                        <a:latin typeface="Cambria Math"/>
                      </a:rPr>
                      <m:t>𝑚</m:t>
                    </m:r>
                  </m:oMath>
                </a14:m>
                <a:r>
                  <a:rPr lang="en" dirty="0"/>
                  <a:t> subspaces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500" i="1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regions per subspace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191001" y="1966626"/>
                <a:ext cx="4572000" cy="1550384"/>
              </a:xfr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6"/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191000" y="3581400"/>
                <a:ext cx="4267200" cy="1219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500" i="1">
                        <a:latin typeface="Cambria Math"/>
                      </a:rPr>
                      <m:t>𝑘</m:t>
                    </m:r>
                    <m:r>
                      <a:rPr lang="en-US" sz="35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sz="3500" i="1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centers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500" i="1">
                        <a:latin typeface="Cambria Math"/>
                      </a:rPr>
                      <m:t>𝑂</m:t>
                    </m:r>
                    <m:r>
                      <a:rPr lang="en-US" sz="3500" i="1">
                        <a:latin typeface="Cambria Math"/>
                      </a:rPr>
                      <m:t>(</m:t>
                    </m:r>
                    <m:r>
                      <a:rPr lang="en-US" sz="3500" i="1">
                        <a:latin typeface="Cambria Math"/>
                      </a:rPr>
                      <m:t>𝑚h</m:t>
                    </m:r>
                    <m:r>
                      <a:rPr lang="en-US" sz="3500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parameters</a:t>
                </a:r>
              </a:p>
            </p:txBody>
          </p:sp>
        </mc:Choice>
        <mc:Fallback xmlns="">
          <p:sp>
            <p:nvSpPr>
              <p:cNvPr id="21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191000" y="3581400"/>
                <a:ext cx="4267200" cy="1219200"/>
              </a:xfrm>
              <a:blipFill rotWithShape="1">
                <a:blip r:embed="rId9"/>
                <a:stretch>
                  <a:fillRect b="-1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233763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38200" y="1983485"/>
            <a:ext cx="2895600" cy="2895600"/>
            <a:chOff x="1066800" y="1600200"/>
            <a:chExt cx="2895600" cy="28956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600200"/>
              <a:ext cx="1371600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325" y="1600200"/>
              <a:ext cx="1362075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133725"/>
              <a:ext cx="1371600" cy="136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325" y="3133725"/>
              <a:ext cx="1362075" cy="136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4724400" y="2057400"/>
            <a:ext cx="3352800" cy="2724150"/>
            <a:chOff x="4800600" y="933450"/>
            <a:chExt cx="3352800" cy="2724150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933450"/>
              <a:ext cx="676275" cy="272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933450"/>
              <a:ext cx="685800" cy="272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506" y="933450"/>
              <a:ext cx="685800" cy="272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0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7125" y="933450"/>
              <a:ext cx="676275" cy="272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subspaces?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4006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38200" y="1983485"/>
            <a:ext cx="2895600" cy="2895600"/>
            <a:chOff x="1066800" y="1600200"/>
            <a:chExt cx="2895600" cy="28956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1600200"/>
              <a:ext cx="1371600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325" y="1600200"/>
              <a:ext cx="1362075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133725"/>
              <a:ext cx="1371600" cy="136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325" y="3133725"/>
              <a:ext cx="1362075" cy="136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subspaces?</a:t>
            </a:r>
            <a:endParaRPr lang="en-US" dirty="0"/>
          </a:p>
        </p:txBody>
      </p:sp>
      <p:sp>
        <p:nvSpPr>
          <p:cNvPr id="35" name="Shape 137"/>
          <p:cNvSpPr txBox="1">
            <a:spLocks/>
          </p:cNvSpPr>
          <p:nvPr/>
        </p:nvSpPr>
        <p:spPr>
          <a:xfrm>
            <a:off x="5138737" y="274637"/>
            <a:ext cx="3776662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/>
              <a:t>Learning</a:t>
            </a:r>
            <a:endParaRPr lang="en" dirty="0"/>
          </a:p>
        </p:txBody>
      </p:sp>
      <p:grpSp>
        <p:nvGrpSpPr>
          <p:cNvPr id="19" name="Group 18"/>
          <p:cNvGrpSpPr/>
          <p:nvPr/>
        </p:nvGrpSpPr>
        <p:grpSpPr>
          <a:xfrm>
            <a:off x="4968839" y="1983485"/>
            <a:ext cx="2869962" cy="3045715"/>
            <a:chOff x="5073631" y="3810000"/>
            <a:chExt cx="2869962" cy="3045715"/>
          </a:xfrm>
        </p:grpSpPr>
        <p:sp>
          <p:nvSpPr>
            <p:cNvPr id="20" name="Shape 82"/>
            <p:cNvSpPr/>
            <p:nvPr/>
          </p:nvSpPr>
          <p:spPr>
            <a:xfrm>
              <a:off x="5127387" y="3810000"/>
              <a:ext cx="2721213" cy="896983"/>
            </a:xfrm>
            <a:prstGeom prst="rect">
              <a:avLst/>
            </a:prstGeom>
            <a:blipFill>
              <a:blip r:embed="rId8"/>
              <a:srcRect/>
              <a:stretch>
                <a:fillRect b="-203374"/>
              </a:stretch>
            </a:blipFill>
            <a:ln>
              <a:noFill/>
            </a:ln>
          </p:spPr>
        </p:sp>
        <p:sp>
          <p:nvSpPr>
            <p:cNvPr id="21" name="Shape 82"/>
            <p:cNvSpPr/>
            <p:nvPr/>
          </p:nvSpPr>
          <p:spPr>
            <a:xfrm>
              <a:off x="5073631" y="4881370"/>
              <a:ext cx="1174769" cy="1824230"/>
            </a:xfrm>
            <a:prstGeom prst="rect">
              <a:avLst/>
            </a:prstGeom>
            <a:blipFill>
              <a:blip r:embed="rId8"/>
              <a:srcRect/>
              <a:stretch>
                <a:fillRect l="-2" t="-49171" r="-131638" b="1"/>
              </a:stretch>
            </a:blipFill>
            <a:ln>
              <a:noFill/>
            </a:ln>
          </p:spPr>
        </p:sp>
        <p:sp>
          <p:nvSpPr>
            <p:cNvPr id="22" name="Shape 82"/>
            <p:cNvSpPr/>
            <p:nvPr/>
          </p:nvSpPr>
          <p:spPr>
            <a:xfrm>
              <a:off x="6400800" y="5943600"/>
              <a:ext cx="1538536" cy="912115"/>
            </a:xfrm>
            <a:prstGeom prst="rect">
              <a:avLst/>
            </a:prstGeom>
            <a:blipFill>
              <a:blip r:embed="rId8"/>
              <a:srcRect/>
              <a:stretch>
                <a:fillRect l="-77312" t="-198342" r="440" b="2"/>
              </a:stretch>
            </a:blipFill>
            <a:ln>
              <a:noFill/>
            </a:ln>
          </p:spPr>
        </p:sp>
        <p:sp>
          <p:nvSpPr>
            <p:cNvPr id="23" name="Shape 82"/>
            <p:cNvSpPr/>
            <p:nvPr/>
          </p:nvSpPr>
          <p:spPr>
            <a:xfrm>
              <a:off x="6411686" y="4883657"/>
              <a:ext cx="1531907" cy="909828"/>
            </a:xfrm>
            <a:prstGeom prst="rect">
              <a:avLst/>
            </a:prstGeom>
            <a:blipFill>
              <a:blip r:embed="rId8"/>
              <a:srcRect/>
              <a:stretch>
                <a:fillRect l="-77411" t="-98588" r="-227" b="-100502"/>
              </a:stretch>
            </a:blipFill>
            <a:ln>
              <a:noFill/>
            </a:ln>
          </p:spPr>
        </p:sp>
      </p:grpSp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Shape 13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3400" y="1600200"/>
                <a:ext cx="8229600" cy="49530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" dirty="0" smtClean="0"/>
                  <a:t> cluster centers: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𝐶</m:t>
                    </m:r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36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38" name="Shape 1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00200"/>
                <a:ext cx="8229600" cy="49530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2121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2271712" y="1133475"/>
            <a:ext cx="4600575" cy="45910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6" name="Shape 46"/>
          <p:cNvSpPr/>
          <p:nvPr/>
        </p:nvSpPr>
        <p:spPr>
          <a:xfrm>
            <a:off x="6090300" y="1566125"/>
            <a:ext cx="1207800" cy="12078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47" name="Shape 47"/>
          <p:cNvSpPr/>
          <p:nvPr/>
        </p:nvSpPr>
        <p:spPr>
          <a:xfrm>
            <a:off x="5626800" y="4563700"/>
            <a:ext cx="1207800" cy="12078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1444650" y="1730162"/>
            <a:ext cx="1207800" cy="12078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Shape 13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3400" y="1600200"/>
                <a:ext cx="8458200" cy="4967574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" dirty="0"/>
                  <a:t> cluster centers: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𝐶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3200" i="1" dirty="0" smtClean="0">
                  <a:latin typeface="Cambria Math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35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35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i="1" dirty="0" smtClean="0"/>
                  <a:t>one-of-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i="1" dirty="0" smtClean="0"/>
                  <a:t> encoding</a:t>
                </a:r>
                <a:r>
                  <a:rPr lang="en-US" sz="2900" b="1" dirty="0" smtClean="0"/>
                  <a:t/>
                </a:r>
                <a:br>
                  <a:rPr lang="en-US" sz="2900" b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≡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900" b="1" dirty="0" smtClean="0"/>
              </a:p>
            </p:txBody>
          </p:sp>
        </mc:Choice>
        <mc:Fallback xmlns="">
          <p:sp>
            <p:nvSpPr>
              <p:cNvPr id="138" name="Shape 1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00200"/>
                <a:ext cx="8458200" cy="49675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16071" y="2684697"/>
                <a:ext cx="7188058" cy="1361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𝑚𝑒𝑎𝑛𝑠</m:t>
                          </m:r>
                        </m:sub>
                      </m:sSub>
                      <m:d>
                        <m:dPr>
                          <m:ctrlPr>
                            <a:rPr lang="en-US" sz="3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sz="3400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𝒟</m:t>
                          </m:r>
                        </m:sub>
                        <m:sup/>
                        <m:e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sSup>
                            <m:sSupPr>
                              <m:ctrlPr>
                                <a:rPr lang="en-US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4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34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  <m:r>
                                        <a:rPr 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∈</m:t>
                                      </m:r>
                                      <m:sSubSup>
                                        <m:sSubSupPr>
                                          <m:ctrlPr>
                                            <a:rPr lang="en-US" sz="3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ℋ</m:t>
                                          </m:r>
                                        </m:e>
                                        <m:sub>
                                          <m:r>
                                            <a:rPr lang="en-US" sz="3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3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lim>
                                  </m:limLow>
                                  <m:r>
                                    <a:rPr lang="en-US" sz="3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 </m:t>
                                  </m:r>
                                </m:fName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4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  <m:r>
                                        <a:rPr lang="en-US" sz="34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sz="3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71" y="2684697"/>
                <a:ext cx="7188058" cy="13615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3719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Shape 13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3400" y="1600200"/>
                <a:ext cx="8458200" cy="4967574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" dirty="0"/>
                  <a:t> cluster centers: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𝐶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3200" i="1" dirty="0" smtClean="0">
                  <a:latin typeface="Cambria Math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35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35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i="1" dirty="0" smtClean="0"/>
                  <a:t>one-of-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i="1" dirty="0" smtClean="0"/>
                  <a:t> encoding</a:t>
                </a:r>
                <a:r>
                  <a:rPr lang="en-US" sz="2900" b="1" dirty="0" smtClean="0"/>
                  <a:t/>
                </a:r>
                <a:br>
                  <a:rPr lang="en-US" sz="2900" b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bSup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≡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900" b="1" dirty="0" smtClean="0"/>
              </a:p>
            </p:txBody>
          </p:sp>
        </mc:Choice>
        <mc:Fallback xmlns="">
          <p:sp>
            <p:nvSpPr>
              <p:cNvPr id="138" name="Shape 1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00200"/>
                <a:ext cx="8458200" cy="49675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16071" y="2684697"/>
                <a:ext cx="7188058" cy="1361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𝑚𝑒𝑎𝑛𝑠</m:t>
                          </m:r>
                        </m:sub>
                      </m:sSub>
                      <m:d>
                        <m:dPr>
                          <m:ctrlPr>
                            <a:rPr lang="en-US" sz="3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sz="3400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𝒟</m:t>
                          </m:r>
                        </m:sub>
                        <m:sup/>
                        <m:e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sSup>
                            <m:sSupPr>
                              <m:ctrlPr>
                                <a:rPr lang="en-US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sz="3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4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3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  <m:r>
                                        <a:rPr lang="en-US" sz="3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∈</m:t>
                                      </m:r>
                                      <m:sSubSup>
                                        <m:sSubSupPr>
                                          <m:ctrlPr>
                                            <a:rPr lang="en-US" sz="3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ℋ</m:t>
                                          </m:r>
                                        </m:e>
                                        <m:sub>
                                          <m:r>
                                            <a:rPr lang="en-US" sz="3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3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lim>
                                  </m:limLow>
                                  <m:r>
                                    <a:rPr lang="en-US" sz="3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 </m:t>
                                  </m:r>
                                </m:fName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4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  <m:r>
                                        <a:rPr lang="en-US" sz="3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sz="3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71" y="2684697"/>
                <a:ext cx="7188058" cy="13615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6298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Orthogonal k-means</a:t>
            </a:r>
            <a:endParaRPr lang="e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Shape 138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" dirty="0"/>
                  <a:t> </a:t>
                </a:r>
                <a:r>
                  <a:rPr lang="en" dirty="0" smtClean="0"/>
                  <a:t>center basis vecotrs: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𝐶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35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35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is an arbitrary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i="1" dirty="0" smtClean="0"/>
                  <a:t>-bit encoding</a:t>
                </a:r>
                <a:endParaRPr lang="en-US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ℬ</m:t>
                          </m:r>
                        </m:e>
                        <m:sub/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bSup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≡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9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Shape 1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16071" y="2684697"/>
                <a:ext cx="7447039" cy="1361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𝑚𝑒𝑎𝑛𝑠</m:t>
                          </m:r>
                        </m:sub>
                      </m:sSub>
                      <m:d>
                        <m:dPr>
                          <m:ctrlPr>
                            <a:rPr lang="en-US" sz="3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sz="3400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𝒟</m:t>
                          </m:r>
                        </m:sub>
                        <m:sup/>
                        <m:e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sSup>
                            <m:sSupPr>
                              <m:ctrlPr>
                                <a:rPr lang="en-US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sz="3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4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3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  <m:r>
                                        <a:rPr lang="en-US" sz="3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∈</m:t>
                                      </m:r>
                                      <m:sSubSup>
                                        <m:sSubSupPr>
                                          <m:ctrlPr>
                                            <a:rPr lang="en-US" sz="3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ℬ</m:t>
                                          </m:r>
                                        </m:e>
                                        <m:sub/>
                                        <m:sup>
                                          <m:r>
                                            <a:rPr lang="en-US" sz="3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</m:lim>
                                  </m:limLow>
                                  <m:r>
                                    <a:rPr lang="en-US" sz="3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 </m:t>
                                  </m:r>
                                </m:fName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4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  <m:r>
                                        <a:rPr lang="en-US" sz="3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sz="3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71" y="2684697"/>
                <a:ext cx="7447039" cy="13615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1285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Orthogonal k-means</a:t>
            </a:r>
            <a:endParaRPr lang="e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Shape 138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" dirty="0"/>
                  <a:t> </a:t>
                </a:r>
                <a:r>
                  <a:rPr lang="en" dirty="0" smtClean="0"/>
                  <a:t>center basis vecotrs: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𝐶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35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35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is an arbitrary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i="1" dirty="0" smtClean="0"/>
                  <a:t>-bit </a:t>
                </a:r>
                <a:r>
                  <a:rPr lang="en-US" i="1" dirty="0" smtClean="0"/>
                  <a:t>encoding</a:t>
                </a:r>
                <a:endParaRPr lang="en-US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8" name="Shape 1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16071" y="2684697"/>
                <a:ext cx="7447039" cy="1361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𝑚𝑒𝑎𝑛𝑠</m:t>
                          </m:r>
                        </m:sub>
                      </m:sSub>
                      <m:d>
                        <m:dPr>
                          <m:ctrlPr>
                            <a:rPr lang="en-US" sz="3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sz="3400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𝒟</m:t>
                          </m:r>
                        </m:sub>
                        <m:sup/>
                        <m:e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sSup>
                            <m:sSupPr>
                              <m:ctrlPr>
                                <a:rPr lang="en-US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sz="3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4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3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  <m:r>
                                        <a:rPr lang="en-US" sz="3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∈</m:t>
                                      </m:r>
                                      <m:sSubSup>
                                        <m:sSubSupPr>
                                          <m:ctrlPr>
                                            <a:rPr lang="en-US" sz="34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ℬ</m:t>
                                          </m:r>
                                        </m:e>
                                        <m:sub/>
                                        <m:sup>
                                          <m:r>
                                            <a:rPr lang="en-US" sz="3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</m:lim>
                                  </m:limLow>
                                  <m:r>
                                    <a:rPr lang="en-US" sz="3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 </m:t>
                                  </m:r>
                                </m:fName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4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  <m:r>
                                        <a:rPr lang="en-US" sz="3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sz="3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71" y="2684697"/>
                <a:ext cx="7447039" cy="13615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09600" y="5358825"/>
                <a:ext cx="4114800" cy="584775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C00000"/>
                    </a:solidFill>
                  </a:rPr>
                  <a:t>#</a:t>
                </a:r>
                <a:r>
                  <a:rPr lang="en-US" sz="3200" dirty="0" smtClean="0">
                    <a:solidFill>
                      <a:srgbClr val="C00000"/>
                    </a:solidFill>
                  </a:rPr>
                  <a:t>centers: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58825"/>
                <a:ext cx="4114800" cy="584775"/>
              </a:xfrm>
              <a:prstGeom prst="rect">
                <a:avLst/>
              </a:prstGeom>
              <a:blipFill rotWithShape="0">
                <a:blip r:embed="rId6"/>
                <a:stretch>
                  <a:fillRect t="-12245" b="-316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52998" y="2743200"/>
            <a:ext cx="3505202" cy="12192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31743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Orthogonal k-means</a:t>
            </a:r>
            <a:endParaRPr lang="e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Shape 138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" dirty="0"/>
                  <a:t> </a:t>
                </a:r>
                <a:r>
                  <a:rPr lang="en" dirty="0" smtClean="0"/>
                  <a:t>center basis vecotrs: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𝐶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35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35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Additional constraints: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≠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LS estimate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𝒃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𝑠𝑔𝑛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38" name="Shape 1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 rotWithShape="0">
                <a:blip r:embed="rId4"/>
                <a:stretch>
                  <a:fillRect l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16071" y="2684697"/>
                <a:ext cx="7447039" cy="1361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𝑚𝑒𝑎𝑛𝑠</m:t>
                          </m:r>
                        </m:sub>
                      </m:sSub>
                      <m:d>
                        <m:dPr>
                          <m:ctrlPr>
                            <a:rPr lang="en-US" sz="3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sz="3400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𝒟</m:t>
                          </m:r>
                        </m:sub>
                        <m:sup/>
                        <m:e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sSup>
                            <m:sSupPr>
                              <m:ctrlPr>
                                <a:rPr lang="en-US" sz="3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sz="3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4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3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  <m:r>
                                        <a:rPr lang="en-US" sz="3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∈</m:t>
                                      </m:r>
                                      <m:sSubSup>
                                        <m:sSubSupPr>
                                          <m:ctrlPr>
                                            <a:rPr lang="en-US" sz="3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ℬ</m:t>
                                          </m:r>
                                        </m:e>
                                        <m:sub/>
                                        <m:sup>
                                          <m:r>
                                            <a:rPr lang="en-US" sz="3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</m:lim>
                                  </m:limLow>
                                  <m:r>
                                    <a:rPr lang="en-US" sz="3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 </m:t>
                                  </m:r>
                                </m:fName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4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−</m:t>
                                      </m:r>
                                      <m:r>
                                        <a:rPr lang="en-US" sz="3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  <m:r>
                                        <a:rPr lang="en-US" sz="3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sz="3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71" y="2684697"/>
                <a:ext cx="7447039" cy="13615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749668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887048" y="228599"/>
            <a:ext cx="5428152" cy="990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Shape 143"/>
          <p:cNvSpPr/>
          <p:nvPr/>
        </p:nvSpPr>
        <p:spPr>
          <a:xfrm>
            <a:off x="457200" y="1736651"/>
            <a:ext cx="3629818" cy="397834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31925" y="5715000"/>
                <a:ext cx="228036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identity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25" y="5715000"/>
                <a:ext cx="2280368" cy="584775"/>
              </a:xfrm>
              <a:prstGeom prst="rect">
                <a:avLst/>
              </a:prstGeom>
              <a:blipFill rotWithShape="0">
                <a:blip r:embed="rId5"/>
                <a:stretch>
                  <a:fillRect t="-13684" r="-5882" b="-3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57400" y="358175"/>
                <a:ext cx="5018104" cy="797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+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</m:fName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sz="32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 sz="32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8175"/>
                <a:ext cx="5018104" cy="7977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271434" y="3830627"/>
            <a:ext cx="791131" cy="0"/>
          </a:xfrm>
          <a:prstGeom prst="straightConnector1">
            <a:avLst/>
          </a:prstGeom>
          <a:ln w="50800">
            <a:solidFill>
              <a:srgbClr val="0091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71434" y="3016811"/>
            <a:ext cx="0" cy="838200"/>
          </a:xfrm>
          <a:prstGeom prst="straightConnector1">
            <a:avLst/>
          </a:prstGeom>
          <a:ln w="50800">
            <a:solidFill>
              <a:srgbClr val="0091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hape 148"/>
          <p:cNvSpPr/>
          <p:nvPr/>
        </p:nvSpPr>
        <p:spPr>
          <a:xfrm>
            <a:off x="4705243" y="1204232"/>
            <a:ext cx="4358640" cy="4510768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562600" y="5714999"/>
                <a:ext cx="206377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chemeClr val="tx1"/>
                    </a:solidFill>
                  </a:rPr>
                  <a:t>Learned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714999"/>
                <a:ext cx="2063770" cy="584775"/>
              </a:xfrm>
              <a:prstGeom prst="rect">
                <a:avLst/>
              </a:prstGeom>
              <a:blipFill rotWithShape="0">
                <a:blip r:embed="rId8"/>
                <a:stretch>
                  <a:fillRect l="-7692" t="-125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6740516" y="2057400"/>
            <a:ext cx="822960" cy="1219200"/>
          </a:xfrm>
          <a:prstGeom prst="straightConnector1">
            <a:avLst/>
          </a:prstGeom>
          <a:ln w="50800">
            <a:solidFill>
              <a:srgbClr val="0091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05600" y="3276600"/>
            <a:ext cx="425464" cy="304800"/>
          </a:xfrm>
          <a:prstGeom prst="straightConnector1">
            <a:avLst/>
          </a:prstGeom>
          <a:ln w="50800">
            <a:solidFill>
              <a:srgbClr val="0091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75"/>
          <p:cNvSpPr txBox="1">
            <a:spLocks noGrp="1"/>
          </p:cNvSpPr>
          <p:nvPr>
            <p:ph type="body" idx="1"/>
          </p:nvPr>
        </p:nvSpPr>
        <p:spPr>
          <a:xfrm>
            <a:off x="228600" y="5562600"/>
            <a:ext cx="8610600" cy="9906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lIns="182880" tIns="274320" rIns="91425" bIns="91425" anchor="t" anchorCtr="0">
            <a:noAutofit/>
          </a:bodyPr>
          <a:lstStyle/>
          <a:p>
            <a:pPr marL="38100" indent="0" algn="ctr">
              <a:spcAft>
                <a:spcPts val="1800"/>
              </a:spcAft>
              <a:buNone/>
            </a:pPr>
            <a:r>
              <a:rPr lang="en" sz="2600" dirty="0" smtClean="0"/>
              <a:t>Iterative Quantization </a:t>
            </a:r>
            <a:r>
              <a:rPr lang="en" sz="2600" i="1" dirty="0" smtClean="0"/>
              <a:t>[</a:t>
            </a:r>
            <a:r>
              <a:rPr lang="en" sz="2600" i="1" dirty="0"/>
              <a:t>Gong &amp; Lazebnik, CVPR’11</a:t>
            </a:r>
            <a:r>
              <a:rPr lang="en" sz="2600" i="1" dirty="0" smtClean="0"/>
              <a:t>]</a:t>
            </a:r>
            <a:endParaRPr lang="en" sz="2600" dirty="0" smtClean="0"/>
          </a:p>
        </p:txBody>
      </p:sp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99186"/>
            <a:ext cx="8386150" cy="5661217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5791200"/>
            <a:ext cx="44672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04813" y="3082143"/>
            <a:ext cx="18383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00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99186"/>
            <a:ext cx="8386149" cy="56612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5791200"/>
            <a:ext cx="44672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04813" y="3082143"/>
            <a:ext cx="18383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08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99186"/>
            <a:ext cx="8386149" cy="56612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5791200"/>
            <a:ext cx="44672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04813" y="3082143"/>
            <a:ext cx="18383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hape 75"/>
          <p:cNvSpPr txBox="1">
            <a:spLocks noGrp="1"/>
          </p:cNvSpPr>
          <p:nvPr>
            <p:ph type="body" idx="1"/>
          </p:nvPr>
        </p:nvSpPr>
        <p:spPr>
          <a:xfrm>
            <a:off x="233874" y="5486400"/>
            <a:ext cx="8610600" cy="9906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lIns="91440" tIns="274320" rIns="91425" bIns="91425" anchor="t" anchorCtr="0">
            <a:noAutofit/>
          </a:bodyPr>
          <a:lstStyle/>
          <a:p>
            <a:pPr marL="38100" indent="0" algn="ctr">
              <a:spcAft>
                <a:spcPts val="1800"/>
              </a:spcAft>
              <a:buNone/>
            </a:pPr>
            <a:r>
              <a:rPr lang="en" sz="2600" dirty="0"/>
              <a:t>Product Quantization </a:t>
            </a:r>
            <a:r>
              <a:rPr lang="en" sz="2600" i="1" dirty="0"/>
              <a:t>[</a:t>
            </a:r>
            <a:r>
              <a:rPr lang="en-US" sz="2600" i="1" dirty="0" err="1"/>
              <a:t>Jegou</a:t>
            </a:r>
            <a:r>
              <a:rPr lang="en-US" sz="2600" i="1" dirty="0"/>
              <a:t>, </a:t>
            </a:r>
            <a:r>
              <a:rPr lang="en-US" sz="2600" i="1" dirty="0" err="1"/>
              <a:t>Douze</a:t>
            </a:r>
            <a:r>
              <a:rPr lang="en-US" sz="2600" i="1" dirty="0"/>
              <a:t>, </a:t>
            </a:r>
            <a:r>
              <a:rPr lang="en-US" sz="2600" i="1" dirty="0" err="1"/>
              <a:t>Schmid</a:t>
            </a:r>
            <a:r>
              <a:rPr lang="en-US" sz="2600" i="1" dirty="0"/>
              <a:t>, PAMI’11</a:t>
            </a:r>
            <a:r>
              <a:rPr lang="en-US" sz="2600" i="1" dirty="0" smtClean="0"/>
              <a:t>]</a:t>
            </a:r>
            <a:endParaRPr lang="en" sz="2600" dirty="0" smtClean="0"/>
          </a:p>
        </p:txBody>
      </p:sp>
    </p:spTree>
    <p:extLst>
      <p:ext uri="{BB962C8B-B14F-4D97-AF65-F5344CB8AC3E}">
        <p14:creationId xmlns:p14="http://schemas.microsoft.com/office/powerpoint/2010/main" val="166212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k-means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62000" y="4343400"/>
                <a:ext cx="2218108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(1)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⊥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343400"/>
                <a:ext cx="2218108" cy="6052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0543" y="1769274"/>
                <a:ext cx="5562600" cy="1972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e/>
                          </m:eqArr>
                        </m:e>
                      </m:d>
                      <m:r>
                        <a:rPr lang="en-US" sz="3200" i="1">
                          <a:latin typeface="Cambria Math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mr>
                              </m:m>
                            </m:e>
                            <m:e/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       </m:t>
                                        </m:r>
                                      </m:e>
                                    </m:eqAr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43" y="1769274"/>
                <a:ext cx="5562600" cy="19727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267200" y="2887211"/>
                <a:ext cx="987193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887211"/>
                <a:ext cx="987193" cy="60529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267200" y="2054477"/>
                <a:ext cx="987193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3200" b="1" i="1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/>
                            </a:rPr>
                            <m:t>1</m:t>
                          </m:r>
                          <m:r>
                            <a:rPr lang="en-US" sz="3200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054477"/>
                <a:ext cx="987193" cy="60529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91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2271712" y="1133475"/>
            <a:ext cx="4600575" cy="45910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54" name="Shape 54"/>
          <p:cNvSpPr/>
          <p:nvPr/>
        </p:nvSpPr>
        <p:spPr>
          <a:xfrm>
            <a:off x="6090300" y="1566125"/>
            <a:ext cx="1207800" cy="12078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5626800" y="4563700"/>
            <a:ext cx="1207800" cy="12078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56" name="Shape 56"/>
          <p:cNvSpPr/>
          <p:nvPr/>
        </p:nvSpPr>
        <p:spPr>
          <a:xfrm>
            <a:off x="1444650" y="1730162"/>
            <a:ext cx="1207800" cy="12078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22226" y="2650262"/>
            <a:ext cx="4188374" cy="1015663"/>
            <a:chOff x="4422226" y="1761762"/>
            <a:chExt cx="4188374" cy="1015663"/>
          </a:xfrm>
        </p:grpSpPr>
        <p:sp>
          <p:nvSpPr>
            <p:cNvPr id="29" name="Rectangle 28"/>
            <p:cNvSpPr/>
            <p:nvPr/>
          </p:nvSpPr>
          <p:spPr>
            <a:xfrm>
              <a:off x="4422226" y="1934664"/>
              <a:ext cx="683174" cy="8115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5105400" y="1761762"/>
                  <a:ext cx="649887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/>
                          </a:rPr>
                          <m:t>}</m:t>
                        </m:r>
                      </m:oMath>
                    </m:oMathPara>
                  </a14:m>
                  <a:endParaRPr lang="en-US" sz="6000" b="0" dirty="0" smtClean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761762"/>
                  <a:ext cx="649887" cy="10156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518343" y="2078840"/>
                  <a:ext cx="30922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800" dirty="0" smtClean="0"/>
                    <a:t>one-of-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h</m:t>
                      </m:r>
                    </m:oMath>
                  </a14:m>
                  <a:r>
                    <a:rPr lang="en-US" sz="2800" dirty="0" smtClean="0"/>
                    <a:t> encoding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43" y="2078840"/>
                  <a:ext cx="3092257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937" t="-12791" r="-2362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3151675" y="2052019"/>
            <a:ext cx="1026030" cy="2151104"/>
            <a:chOff x="2250570" y="2046231"/>
            <a:chExt cx="1026030" cy="2151104"/>
          </a:xfrm>
        </p:grpSpPr>
        <p:sp>
          <p:nvSpPr>
            <p:cNvPr id="25" name="Rectangle 24"/>
            <p:cNvSpPr/>
            <p:nvPr/>
          </p:nvSpPr>
          <p:spPr>
            <a:xfrm>
              <a:off x="2250570" y="2046231"/>
              <a:ext cx="861365" cy="13663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 rot="5400000">
                  <a:off x="2443825" y="3089040"/>
                  <a:ext cx="649887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/>
                          </a:rPr>
                          <m:t>}</m:t>
                        </m:r>
                      </m:oMath>
                    </m:oMathPara>
                  </a14:m>
                  <a:endParaRPr lang="en-US" sz="6000" b="0" dirty="0" smtClean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443825" y="3089040"/>
                  <a:ext cx="649887" cy="101566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383729" y="3643337"/>
                  <a:ext cx="511871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i="1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729" y="3643337"/>
                  <a:ext cx="511871" cy="55399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422226" y="1744211"/>
            <a:ext cx="4188374" cy="1018700"/>
            <a:chOff x="4422226" y="1727537"/>
            <a:chExt cx="4188374" cy="1018700"/>
          </a:xfrm>
        </p:grpSpPr>
        <p:sp>
          <p:nvSpPr>
            <p:cNvPr id="10" name="Rectangle 9"/>
            <p:cNvSpPr/>
            <p:nvPr/>
          </p:nvSpPr>
          <p:spPr>
            <a:xfrm>
              <a:off x="4422226" y="1934664"/>
              <a:ext cx="683174" cy="81157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5105400" y="1727537"/>
                  <a:ext cx="649887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/>
                          </a:rPr>
                          <m:t>}</m:t>
                        </m:r>
                      </m:oMath>
                    </m:oMathPara>
                  </a14:m>
                  <a:endParaRPr lang="en-US" sz="6000" b="0" dirty="0" smtClean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727537"/>
                  <a:ext cx="649887" cy="1015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5518343" y="2057400"/>
                  <a:ext cx="30922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800" dirty="0" smtClean="0"/>
                    <a:t>one-of-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h</m:t>
                      </m:r>
                    </m:oMath>
                  </a14:m>
                  <a:r>
                    <a:rPr lang="en-US" sz="2800" dirty="0" smtClean="0"/>
                    <a:t> encoding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43" y="2057400"/>
                  <a:ext cx="3092257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937" t="-11628" r="-2362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2209800" y="2062905"/>
            <a:ext cx="1026030" cy="2151104"/>
            <a:chOff x="2250570" y="2046231"/>
            <a:chExt cx="1026030" cy="2151104"/>
          </a:xfrm>
        </p:grpSpPr>
        <p:sp>
          <p:nvSpPr>
            <p:cNvPr id="9" name="Rectangle 8"/>
            <p:cNvSpPr/>
            <p:nvPr/>
          </p:nvSpPr>
          <p:spPr>
            <a:xfrm>
              <a:off x="2250570" y="2046231"/>
              <a:ext cx="861365" cy="136634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 rot="5400000">
                  <a:off x="2443825" y="3089040"/>
                  <a:ext cx="649887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/>
                          </a:rPr>
                          <m:t>}</m:t>
                        </m:r>
                      </m:oMath>
                    </m:oMathPara>
                  </a14:m>
                  <a:endParaRPr lang="en-US" sz="6000" b="0" dirty="0" smtClean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443825" y="3089040"/>
                  <a:ext cx="649887" cy="101566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383729" y="3643337"/>
                  <a:ext cx="511871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i="1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729" y="3643337"/>
                  <a:ext cx="511871" cy="55399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k-means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80046" y="4343400"/>
                <a:ext cx="2935611" cy="6064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(1)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∈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/>
                            </a:rPr>
                            <m:t>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46" y="4343400"/>
                <a:ext cx="2935611" cy="6064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62000" y="5181600"/>
                <a:ext cx="2218108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(1)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⊥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181600"/>
                <a:ext cx="2218108" cy="60529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0543" y="1769274"/>
                <a:ext cx="5562600" cy="1972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e/>
                          </m:eqArr>
                        </m:e>
                      </m:d>
                      <m:r>
                        <a:rPr lang="en-US" sz="3200" i="1">
                          <a:latin typeface="Cambria Math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mr>
                              </m:m>
                            </m:e>
                            <m:e/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       </m:t>
                                        </m:r>
                                      </m:e>
                                    </m:eqAr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43" y="1769274"/>
                <a:ext cx="5562600" cy="19727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267200" y="2887211"/>
                <a:ext cx="987193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887211"/>
                <a:ext cx="987193" cy="60529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267200" y="2054477"/>
                <a:ext cx="987193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3200" b="1" i="1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/>
                            </a:rPr>
                            <m:t>1</m:t>
                          </m:r>
                          <m:r>
                            <a:rPr lang="en-US" sz="3200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054477"/>
                <a:ext cx="987193" cy="60529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4624381" y="4215825"/>
                <a:ext cx="3856570" cy="584775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rgbClr val="C00000"/>
                    </a:solidFill>
                  </a:rPr>
                  <a:t>#centers: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381" y="4215825"/>
                <a:ext cx="3856570" cy="584775"/>
              </a:xfrm>
              <a:prstGeom prst="rect">
                <a:avLst/>
              </a:prstGeom>
              <a:blipFill rotWithShape="0">
                <a:blip r:embed="rId18"/>
                <a:stretch>
                  <a:fillRect t="-11000" b="-30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86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22226" y="2650262"/>
            <a:ext cx="4188374" cy="1015663"/>
            <a:chOff x="4422226" y="1761762"/>
            <a:chExt cx="4188374" cy="1015663"/>
          </a:xfrm>
        </p:grpSpPr>
        <p:sp>
          <p:nvSpPr>
            <p:cNvPr id="29" name="Rectangle 28"/>
            <p:cNvSpPr/>
            <p:nvPr/>
          </p:nvSpPr>
          <p:spPr>
            <a:xfrm>
              <a:off x="4422226" y="1934664"/>
              <a:ext cx="683174" cy="8115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5105400" y="1761762"/>
                  <a:ext cx="649887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/>
                          </a:rPr>
                          <m:t>}</m:t>
                        </m:r>
                      </m:oMath>
                    </m:oMathPara>
                  </a14:m>
                  <a:endParaRPr lang="en-US" sz="6000" b="0" dirty="0" smtClean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761762"/>
                  <a:ext cx="649887" cy="101566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518343" y="2078840"/>
                  <a:ext cx="30922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800" dirty="0" smtClean="0"/>
                    <a:t>one-of-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h</m:t>
                      </m:r>
                    </m:oMath>
                  </a14:m>
                  <a:r>
                    <a:rPr lang="en-US" sz="2800" dirty="0" smtClean="0"/>
                    <a:t> encoding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43" y="2078840"/>
                  <a:ext cx="3092257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937" t="-12791" r="-2362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3151675" y="2052019"/>
            <a:ext cx="1026030" cy="2151104"/>
            <a:chOff x="2250570" y="2046231"/>
            <a:chExt cx="1026030" cy="2151104"/>
          </a:xfrm>
        </p:grpSpPr>
        <p:sp>
          <p:nvSpPr>
            <p:cNvPr id="25" name="Rectangle 24"/>
            <p:cNvSpPr/>
            <p:nvPr/>
          </p:nvSpPr>
          <p:spPr>
            <a:xfrm>
              <a:off x="2250570" y="2046231"/>
              <a:ext cx="861365" cy="13663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 rot="5400000">
                  <a:off x="2443825" y="3089040"/>
                  <a:ext cx="649887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/>
                          </a:rPr>
                          <m:t>}</m:t>
                        </m:r>
                      </m:oMath>
                    </m:oMathPara>
                  </a14:m>
                  <a:endParaRPr lang="en-US" sz="6000" b="0" dirty="0" smtClean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443825" y="3089040"/>
                  <a:ext cx="649887" cy="101566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383729" y="3643337"/>
                  <a:ext cx="511871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i="1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729" y="3643337"/>
                  <a:ext cx="511871" cy="55399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422226" y="1744211"/>
            <a:ext cx="4188374" cy="1018700"/>
            <a:chOff x="4422226" y="1727537"/>
            <a:chExt cx="4188374" cy="1018700"/>
          </a:xfrm>
        </p:grpSpPr>
        <p:sp>
          <p:nvSpPr>
            <p:cNvPr id="10" name="Rectangle 9"/>
            <p:cNvSpPr/>
            <p:nvPr/>
          </p:nvSpPr>
          <p:spPr>
            <a:xfrm>
              <a:off x="4422226" y="1934664"/>
              <a:ext cx="683174" cy="81157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5105400" y="1727537"/>
                  <a:ext cx="649887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/>
                          </a:rPr>
                          <m:t>}</m:t>
                        </m:r>
                      </m:oMath>
                    </m:oMathPara>
                  </a14:m>
                  <a:endParaRPr lang="en-US" sz="6000" b="0" dirty="0" smtClean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727537"/>
                  <a:ext cx="649887" cy="1015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5518343" y="2057400"/>
                  <a:ext cx="30922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800" dirty="0" smtClean="0"/>
                    <a:t>one-of-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h</m:t>
                      </m:r>
                    </m:oMath>
                  </a14:m>
                  <a:r>
                    <a:rPr lang="en-US" sz="2800" dirty="0" smtClean="0"/>
                    <a:t> encoding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43" y="2057400"/>
                  <a:ext cx="3092257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937" t="-11628" r="-2362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2209800" y="2062905"/>
            <a:ext cx="1026030" cy="2151104"/>
            <a:chOff x="2250570" y="2046231"/>
            <a:chExt cx="1026030" cy="2151104"/>
          </a:xfrm>
        </p:grpSpPr>
        <p:sp>
          <p:nvSpPr>
            <p:cNvPr id="9" name="Rectangle 8"/>
            <p:cNvSpPr/>
            <p:nvPr/>
          </p:nvSpPr>
          <p:spPr>
            <a:xfrm>
              <a:off x="2250570" y="2046231"/>
              <a:ext cx="861365" cy="136634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 rot="5400000">
                  <a:off x="2443825" y="3089040"/>
                  <a:ext cx="649887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/>
                          </a:rPr>
                          <m:t>}</m:t>
                        </m:r>
                      </m:oMath>
                    </m:oMathPara>
                  </a14:m>
                  <a:endParaRPr lang="en-US" sz="6000" b="0" dirty="0" smtClean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443825" y="3089040"/>
                  <a:ext cx="649887" cy="101566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383729" y="3643337"/>
                  <a:ext cx="511871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i="1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729" y="3643337"/>
                  <a:ext cx="511871" cy="55399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k-means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80046" y="4343400"/>
                <a:ext cx="2935611" cy="6064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∈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/>
                            </a:rPr>
                            <m:t>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46" y="4343400"/>
                <a:ext cx="2935611" cy="60644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62000" y="5181600"/>
                <a:ext cx="2218108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⊥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181600"/>
                <a:ext cx="2218108" cy="60529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0543" y="1769274"/>
                <a:ext cx="5562600" cy="1972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e/>
                          </m:eqArr>
                        </m:e>
                      </m:d>
                      <m:r>
                        <a:rPr lang="en-US" sz="3200" i="1">
                          <a:latin typeface="Cambria Math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mr>
                              </m:m>
                            </m:e>
                            <m:e/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       </m:t>
                                        </m:r>
                                      </m:e>
                                    </m:eqAr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43" y="1769274"/>
                <a:ext cx="5562600" cy="19727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267200" y="2887211"/>
                <a:ext cx="987193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(</m:t>
                          </m:r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  <m:r>
                            <a:rPr lang="en-US" sz="3200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887211"/>
                <a:ext cx="987193" cy="60529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267200" y="2054477"/>
                <a:ext cx="987193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3200" b="1" i="1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/>
                            </a:rPr>
                            <m:t>1</m:t>
                          </m:r>
                          <m:r>
                            <a:rPr lang="en-US" sz="3200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054477"/>
                <a:ext cx="987193" cy="60529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624382" y="4214009"/>
                <a:ext cx="3856569" cy="1751377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C00000"/>
                    </a:solidFill>
                  </a:rPr>
                  <a:t>#centers: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3200" dirty="0" smtClean="0">
                    <a:solidFill>
                      <a:srgbClr val="C00000"/>
                    </a:solidFill>
                  </a:rPr>
                  <a:t>Storage cost: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rad>
                      </m:e>
                    </m:d>
                  </m:oMath>
                </a14:m>
                <a:endParaRPr lang="en-US" sz="3200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3200" dirty="0" smtClean="0">
                    <a:solidFill>
                      <a:srgbClr val="C00000"/>
                    </a:solidFill>
                  </a:rPr>
                  <a:t>Search time: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rad>
                      </m:e>
                    </m:d>
                  </m:oMath>
                </a14:m>
                <a:endParaRPr lang="en-US" sz="32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382" y="4214009"/>
                <a:ext cx="3856569" cy="1751377"/>
              </a:xfrm>
              <a:prstGeom prst="rect">
                <a:avLst/>
              </a:prstGeom>
              <a:blipFill rotWithShape="0">
                <a:blip r:embed="rId17"/>
                <a:stretch>
                  <a:fillRect l="-3302" t="-3767" b="-719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152400" y="5486400"/>
            <a:ext cx="630646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81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505200" y="1981200"/>
            <a:ext cx="861365" cy="1706981"/>
            <a:chOff x="2250570" y="2046231"/>
            <a:chExt cx="861365" cy="1706981"/>
          </a:xfrm>
        </p:grpSpPr>
        <p:sp>
          <p:nvSpPr>
            <p:cNvPr id="11" name="Rectangle 10"/>
            <p:cNvSpPr/>
            <p:nvPr/>
          </p:nvSpPr>
          <p:spPr>
            <a:xfrm>
              <a:off x="2250570" y="2046231"/>
              <a:ext cx="861365" cy="136634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250570" y="3353102"/>
                  <a:ext cx="84478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en-US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570" y="3353102"/>
                  <a:ext cx="844783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7"/>
            <a:ext cx="8610600" cy="1143000"/>
          </a:xfrm>
        </p:spPr>
        <p:txBody>
          <a:bodyPr/>
          <a:lstStyle/>
          <a:p>
            <a:r>
              <a:rPr lang="en" dirty="0"/>
              <a:t>Learning Cartesian k-means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46888" y="1600200"/>
                <a:ext cx="6934200" cy="49675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𝒟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(2)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/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𝐶</m:t>
                                                        </m:r>
                                                      </m:e>
                                                      <m:sup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/>
                                                              </a:rPr>
                                                              <m:t>1</m:t>
                                                            </m:r>
                                                          </m:e>
                                                        </m:d>
                                                      </m:sup>
                                                    </m:sSup>
                                                  </m:e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𝐶</m:t>
                                                        </m:r>
                                                      </m:e>
                                                      <m:sup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e>
                                                        </m:d>
                                                      </m:sup>
                                                    </m:sSup>
                                                  </m:e>
                                                </m:mr>
                                              </m:m>
                                            </m:e>
                                            <m:e/>
                                          </m:eqAr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eqArr>
                                                      <m:eqArrPr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eqArrPr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 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       </m:t>
                                                        </m:r>
                                                      </m:e>
                                                    </m:eqArr>
                                                  </m:e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mr>
                                            <m:mr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/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mr>
                                          </m:m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6888" y="1600200"/>
                <a:ext cx="6934200" cy="4967574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414351" y="2743200"/>
                <a:ext cx="910249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b="1" i="1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2900" i="1"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351" y="2743200"/>
                <a:ext cx="910249" cy="55720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414351" y="2033596"/>
                <a:ext cx="910249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2900" b="1" i="1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2900" i="1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lang="en-US" sz="2900" i="1">
                              <a:latin typeface="Cambria Math"/>
                            </a:rPr>
                            <m:t>1</m:t>
                          </m:r>
                          <m:r>
                            <a:rPr lang="en-US" sz="2900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351" y="2033596"/>
                <a:ext cx="910249" cy="55720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62000" y="3969858"/>
                <a:ext cx="2218108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(1)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⊥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969858"/>
                <a:ext cx="2218108" cy="60529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46778" y="4879952"/>
                <a:ext cx="2935611" cy="6064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(1)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∈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/>
                            </a:rPr>
                            <m:t>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78" y="4879952"/>
                <a:ext cx="2935611" cy="60644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35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484276" y="1981200"/>
            <a:ext cx="882289" cy="1979855"/>
            <a:chOff x="2229646" y="2046231"/>
            <a:chExt cx="882289" cy="1979855"/>
          </a:xfrm>
        </p:grpSpPr>
        <p:sp>
          <p:nvSpPr>
            <p:cNvPr id="9" name="Rectangle 8"/>
            <p:cNvSpPr/>
            <p:nvPr/>
          </p:nvSpPr>
          <p:spPr>
            <a:xfrm>
              <a:off x="2250570" y="2046231"/>
              <a:ext cx="861365" cy="136634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2229646" y="3408673"/>
                  <a:ext cx="843564" cy="6174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l-GR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l-GR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646" y="3408673"/>
                  <a:ext cx="843564" cy="6174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541461" y="1599730"/>
            <a:ext cx="861365" cy="1143471"/>
            <a:chOff x="2250570" y="1429289"/>
            <a:chExt cx="861365" cy="1143471"/>
          </a:xfrm>
        </p:grpSpPr>
        <p:sp>
          <p:nvSpPr>
            <p:cNvPr id="16" name="Rectangle 15"/>
            <p:cNvSpPr/>
            <p:nvPr/>
          </p:nvSpPr>
          <p:spPr>
            <a:xfrm>
              <a:off x="2250570" y="2046232"/>
              <a:ext cx="861365" cy="52652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250570" y="1429289"/>
                  <a:ext cx="844782" cy="6174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l-GR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l-GR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0570" y="1429289"/>
                  <a:ext cx="844782" cy="6174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7"/>
            <a:ext cx="8610600" cy="1143000"/>
          </a:xfrm>
        </p:spPr>
        <p:txBody>
          <a:bodyPr/>
          <a:lstStyle/>
          <a:p>
            <a:r>
              <a:rPr lang="en" dirty="0" smtClean="0"/>
              <a:t>Learning </a:t>
            </a:r>
            <a:r>
              <a:rPr lang="en" dirty="0"/>
              <a:t>Cartesian k-means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1000" y="1600200"/>
                <a:ext cx="8763000" cy="49675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𝒟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(2)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/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𝑅</m:t>
                                                        </m:r>
                                                      </m:e>
                                                      <m:sup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/>
                                                              </a:rPr>
                                                              <m:t>1</m:t>
                                                            </m:r>
                                                          </m:e>
                                                        </m:d>
                                                      </m:sup>
                                                    </m:sSup>
                                                  </m:e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𝑅</m:t>
                                                        </m:r>
                                                      </m:e>
                                                      <m:sup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e>
                                                        </m:d>
                                                      </m:sup>
                                                    </m:sSup>
                                                  </m:e>
                                                </m:mr>
                                              </m:m>
                                            </m:e>
                                            <m:e/>
                                          </m:eqAr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eqArr>
                                                      <m:eqArrPr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eqArr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/>
                                                              </a:rPr>
                                                              <m:t>𝐷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m:rPr>
                                                                    <m:brk m:alnAt="7"/>
                                                                  </m:rPr>
                                                                  <a:rPr lang="en-US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eqArr>
                                                  </m:e>
                                                  <m:e>
                                                    <m:eqArr>
                                                      <m:eqArrPr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eqArrPr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/>
                                                              </a:rPr>
                                                              <m:t>𝐷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en-US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</m:eqArr>
                                                  </m:e>
                                                </m:mr>
                                              </m:m>
                                            </m:e>
                                          </m:eqAr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eqArr>
                                                      <m:eqArrPr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eqArrPr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 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       </m:t>
                                                        </m:r>
                                                      </m:e>
                                                    </m:eqArr>
                                                  </m:e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mr>
                                            <m:mr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/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mr>
                                          </m:m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600200"/>
                <a:ext cx="8763000" cy="4967574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547951" y="2795596"/>
                <a:ext cx="910249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b="1" i="1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2900" i="1"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951" y="2795596"/>
                <a:ext cx="910249" cy="55720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547951" y="2085992"/>
                <a:ext cx="910249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2900" b="1" i="1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2900" i="1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lang="en-US" sz="2900" i="1">
                              <a:latin typeface="Cambria Math"/>
                            </a:rPr>
                            <m:t>1</m:t>
                          </m:r>
                          <m:r>
                            <a:rPr lang="en-US" sz="2900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951" y="2085992"/>
                <a:ext cx="910249" cy="55720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6778" y="4879952"/>
                <a:ext cx="2935611" cy="6064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(1)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∈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/>
                            </a:rPr>
                            <m:t>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78" y="4879952"/>
                <a:ext cx="2935611" cy="60644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62000" y="3969858"/>
                <a:ext cx="2218108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(1)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⊥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969858"/>
                <a:ext cx="2218108" cy="60529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0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7"/>
            <a:ext cx="8610600" cy="1143000"/>
          </a:xfrm>
        </p:spPr>
        <p:txBody>
          <a:bodyPr/>
          <a:lstStyle/>
          <a:p>
            <a:r>
              <a:rPr lang="en" dirty="0" smtClean="0"/>
              <a:t>Learning </a:t>
            </a:r>
            <a:r>
              <a:rPr lang="en" dirty="0"/>
              <a:t>Cartesian k-means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1000" y="1600200"/>
                <a:ext cx="8763000" cy="49675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𝒟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(2)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/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𝑅</m:t>
                                                        </m:r>
                                                      </m:e>
                                                      <m:sup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/>
                                                              </a:rPr>
                                                              <m:t>1</m:t>
                                                            </m:r>
                                                          </m:e>
                                                        </m:d>
                                                      </m:sup>
                                                    </m:sSup>
                                                  </m:e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𝑅</m:t>
                                                        </m:r>
                                                      </m:e>
                                                      <m:sup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e>
                                                        </m:d>
                                                      </m:sup>
                                                    </m:sSup>
                                                  </m:e>
                                                </m:mr>
                                              </m:m>
                                            </m:e>
                                            <m:e/>
                                          </m:eqAr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eqArr>
                                                      <m:eqArrPr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eqArr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/>
                                                              </a:rPr>
                                                              <m:t>𝐷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m:rPr>
                                                                    <m:brk m:alnAt="7"/>
                                                                  </m:rPr>
                                                                  <a:rPr lang="en-US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eqArr>
                                                  </m:e>
                                                  <m:e>
                                                    <m:eqArr>
                                                      <m:eqArrPr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eqArrPr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/>
                                                              </a:rPr>
                                                              <m:t>𝐷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en-US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</m:eqArr>
                                                  </m:e>
                                                </m:mr>
                                              </m:m>
                                            </m:e>
                                          </m:eqAr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eqArr>
                                                      <m:eqArrPr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eqArrPr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 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       </m:t>
                                                        </m:r>
                                                      </m:e>
                                                    </m:eqArr>
                                                  </m:e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mr>
                                            <m:mr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/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mr>
                                          </m:m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600200"/>
                <a:ext cx="8763000" cy="496757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7547951" y="2795596"/>
                <a:ext cx="910249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b="1" i="1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2900" i="1"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29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951" y="2795596"/>
                <a:ext cx="910249" cy="557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7547951" y="2085992"/>
                <a:ext cx="910249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2900" b="1" i="1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2900" i="1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lang="en-US" sz="2900" i="1">
                              <a:latin typeface="Cambria Math"/>
                            </a:rPr>
                            <m:t>1</m:t>
                          </m:r>
                          <m:r>
                            <a:rPr lang="en-US" sz="2900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9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951" y="2085992"/>
                <a:ext cx="910249" cy="5572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746778" y="4879952"/>
                <a:ext cx="2935611" cy="6064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(1)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∈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/>
                            </a:rPr>
                            <m:t>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78" y="4879952"/>
                <a:ext cx="2935611" cy="6064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762000" y="3969858"/>
                <a:ext cx="2218108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(1)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⊥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969858"/>
                <a:ext cx="2218108" cy="6052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55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7"/>
            <a:ext cx="8610600" cy="1143000"/>
          </a:xfrm>
        </p:spPr>
        <p:txBody>
          <a:bodyPr/>
          <a:lstStyle/>
          <a:p>
            <a:r>
              <a:rPr lang="en" dirty="0" smtClean="0"/>
              <a:t>Learning </a:t>
            </a:r>
            <a:r>
              <a:rPr lang="en" dirty="0"/>
              <a:t>Cartesian k-means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1000" y="1600200"/>
                <a:ext cx="8763000" cy="49675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𝒟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(2)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p>
                                                  <m:sSup>
                                                    <m:sSupPr>
                                                      <m:ctrlPr>
                                                        <a:rPr lang="en-US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n-US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</m:sup>
                                              </m:sSup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    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p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</m:sup>
                                              </m:sSup>
                                            </m:e>
                                          </m:eqArr>
                                        </m:e>
                                      </m:d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eqArr>
                                                      <m:eqArrPr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eqArr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/>
                                                              </a:rPr>
                                                              <m:t>𝐷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m:rPr>
                                                                    <m:brk m:alnAt="7"/>
                                                                  </m:rPr>
                                                                  <a:rPr lang="en-US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eqArr>
                                                  </m:e>
                                                  <m:e>
                                                    <m:eqArr>
                                                      <m:eqArrPr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eqArrPr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/>
                                                              </a:rPr>
                                                              <m:t>𝐷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en-US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</m:eqArr>
                                                  </m:e>
                                                </m:mr>
                                              </m:m>
                                            </m:e>
                                          </m:eqAr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eqArr>
                                                      <m:eqArrPr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eqArrPr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 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       </m:t>
                                                        </m:r>
                                                      </m:e>
                                                    </m:eqArr>
                                                  </m:e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mr>
                                            <m:mr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/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mr>
                                          </m:m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600200"/>
                <a:ext cx="8763000" cy="496757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319351" y="2795596"/>
                <a:ext cx="910249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b="1" i="1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2900" i="1"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351" y="2795596"/>
                <a:ext cx="910249" cy="557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319351" y="2085992"/>
                <a:ext cx="910249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2900" b="1" i="1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2900" i="1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lang="en-US" sz="2900" i="1">
                              <a:latin typeface="Cambria Math"/>
                            </a:rPr>
                            <m:t>1</m:t>
                          </m:r>
                          <m:r>
                            <a:rPr lang="en-US" sz="2900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351" y="2085992"/>
                <a:ext cx="910249" cy="5572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62000" y="3969858"/>
                <a:ext cx="2218108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(1)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⊥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969858"/>
                <a:ext cx="2218108" cy="6052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6778" y="4879952"/>
                <a:ext cx="2935611" cy="6064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(1)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∈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/>
                            </a:rPr>
                            <m:t>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78" y="4879952"/>
                <a:ext cx="2935611" cy="60644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9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7"/>
            <a:ext cx="8610600" cy="1143000"/>
          </a:xfrm>
        </p:spPr>
        <p:txBody>
          <a:bodyPr/>
          <a:lstStyle/>
          <a:p>
            <a:r>
              <a:rPr lang="en" dirty="0" smtClean="0"/>
              <a:t>Learning </a:t>
            </a:r>
            <a:r>
              <a:rPr lang="en" dirty="0"/>
              <a:t>Cartesian k-means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1000" y="1600200"/>
                <a:ext cx="8763000" cy="49675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𝒟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(2)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p>
                                                  <m:sSup>
                                                    <m:sSupPr>
                                                      <m:ctrlPr>
                                                        <a:rPr lang="en-US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n-US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      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p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</m:eqAr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eqArr>
                                                      <m:eqArrPr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eqArrP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/>
                                                              </a:rPr>
                                                              <m:t>𝐷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m:rPr>
                                                                    <m:brk m:alnAt="7"/>
                                                                  </m:rPr>
                                                                  <a:rPr lang="en-US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eqArr>
                                                  </m:e>
                                                  <m:e>
                                                    <m:eqArr>
                                                      <m:eqArrPr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eqArrPr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/>
                                                              </a:rPr>
                                                              <m:t>𝐷</m:t>
                                                            </m:r>
                                                          </m:e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en-US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en-US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p>
                                                      </m:e>
                                                    </m:eqArr>
                                                  </m:e>
                                                </m:mr>
                                              </m:m>
                                            </m:e>
                                          </m:eqAr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eqArr>
                                                      <m:eqArrPr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eqArrPr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 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       </m:t>
                                                        </m:r>
                                                      </m:e>
                                                    </m:eqArr>
                                                  </m:e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mr>
                                            <m:mr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/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 </m:t>
                                                    </m:r>
                                                  </m:e>
                                                </m:eqArr>
                                              </m:e>
                                            </m:mr>
                                          </m:m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600200"/>
                <a:ext cx="8763000" cy="496757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239000" y="2795596"/>
                <a:ext cx="910249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900" b="1" i="1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2900" i="1"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795596"/>
                <a:ext cx="910249" cy="557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239000" y="2085992"/>
                <a:ext cx="910249" cy="557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2900" b="1" i="1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2900" i="1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lang="en-US" sz="2900" i="1">
                              <a:latin typeface="Cambria Math"/>
                            </a:rPr>
                            <m:t>1</m:t>
                          </m:r>
                          <m:r>
                            <a:rPr lang="en-US" sz="2900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085992"/>
                <a:ext cx="910249" cy="5572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62000" y="3969858"/>
                <a:ext cx="2218108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(1)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⊥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969858"/>
                <a:ext cx="2218108" cy="6052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6778" y="4879952"/>
                <a:ext cx="2935611" cy="6064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(1)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∈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/>
                            </a:rPr>
                            <m:t>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78" y="4879952"/>
                <a:ext cx="2935611" cy="60644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6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7"/>
            <a:ext cx="8610600" cy="1143000"/>
          </a:xfrm>
        </p:spPr>
        <p:txBody>
          <a:bodyPr/>
          <a:lstStyle/>
          <a:p>
            <a:r>
              <a:rPr lang="en" dirty="0" smtClean="0"/>
              <a:t>Learning </a:t>
            </a:r>
            <a:r>
              <a:rPr lang="en" dirty="0"/>
              <a:t>Cartesian k-means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1000" y="1600200"/>
                <a:ext cx="8763000" cy="49675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𝒟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p>
                                                  <m:sSup>
                                                    <m:sSupPr>
                                                      <m:ctrlPr>
                                                        <a:rPr lang="en-US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n-US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      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p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</m:eqAr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b="1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0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</m:t>
                                                    </m:r>
                                                    <m: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 </m:t>
                                                    </m:r>
                                                    <m:r>
                                                      <a:rPr lang="en-US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</m:t>
                                                    </m:r>
                                                    <m: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    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eqAr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600200"/>
                <a:ext cx="8763000" cy="496757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62000" y="3969858"/>
                <a:ext cx="2218108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⊥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969858"/>
                <a:ext cx="2218108" cy="6052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6778" y="4879952"/>
                <a:ext cx="2935611" cy="6064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∈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/>
                            </a:rPr>
                            <m:t>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78" y="4879952"/>
                <a:ext cx="2935611" cy="6064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343400" y="3969858"/>
                <a:ext cx="4572000" cy="1673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a-IR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by one step of k-means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p>
                    </m:sSup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969858"/>
                <a:ext cx="4572000" cy="1673087"/>
              </a:xfrm>
              <a:prstGeom prst="rect">
                <a:avLst/>
              </a:prstGeom>
              <a:blipFill rotWithShape="0">
                <a:blip r:embed="rId6"/>
                <a:stretch>
                  <a:fillRect l="-3467" t="-3636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715000" y="3429000"/>
            <a:ext cx="1905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7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7"/>
            <a:ext cx="8610600" cy="1143000"/>
          </a:xfrm>
        </p:spPr>
        <p:txBody>
          <a:bodyPr/>
          <a:lstStyle/>
          <a:p>
            <a:r>
              <a:rPr lang="en" dirty="0" smtClean="0"/>
              <a:t>Learning </a:t>
            </a:r>
            <a:r>
              <a:rPr lang="en" dirty="0"/>
              <a:t>Cartesian k-means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1000" y="1600200"/>
                <a:ext cx="8763000" cy="49675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𝒟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(2)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p>
                                                  <m:sSup>
                                                    <m:sSupPr>
                                                      <m:ctrlPr>
                                                        <a:rPr lang="en-US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n-US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      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p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</m:sup>
                                              </m:sSup>
                                              <m:r>
                                                <a:rPr lang="en-US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</m:eqAr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b="1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0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</m:t>
                                                    </m:r>
                                                    <m: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 </m:t>
                                                    </m:r>
                                                    <m:r>
                                                      <a:rPr lang="en-US" b="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</m:t>
                                                    </m:r>
                                                    <m: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    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(2)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eqAr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600200"/>
                <a:ext cx="8763000" cy="496757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62000" y="3969858"/>
                <a:ext cx="2218108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(1)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⊥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969858"/>
                <a:ext cx="2218108" cy="6052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6778" y="4879952"/>
                <a:ext cx="2935611" cy="6064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(1)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∈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/>
                            </a:rPr>
                            <m:t>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78" y="4879952"/>
                <a:ext cx="2935611" cy="6064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715000" y="3429000"/>
            <a:ext cx="1905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343400" y="3969857"/>
                <a:ext cx="4572000" cy="1673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a-IR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by one step of k-means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p>
                    </m:sSup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969857"/>
                <a:ext cx="4572000" cy="1673087"/>
              </a:xfrm>
              <a:prstGeom prst="rect">
                <a:avLst/>
              </a:prstGeom>
              <a:blipFill rotWithShape="0">
                <a:blip r:embed="rId6"/>
                <a:stretch>
                  <a:fillRect l="-3467" t="-3636" r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8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7"/>
            <a:ext cx="8610600" cy="1143000"/>
          </a:xfrm>
        </p:spPr>
        <p:txBody>
          <a:bodyPr/>
          <a:lstStyle/>
          <a:p>
            <a:r>
              <a:rPr lang="en" dirty="0" smtClean="0"/>
              <a:t>Learning </a:t>
            </a:r>
            <a:r>
              <a:rPr lang="en" dirty="0"/>
              <a:t>Cartesian k-means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1000" y="1600200"/>
                <a:ext cx="8763000" cy="49675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𝒟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/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𝑅</m:t>
                                                        </m:r>
                                                      </m:e>
                                                      <m:sup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/>
                                                              </a:rPr>
                                                              <m:t>1</m:t>
                                                            </m:r>
                                                          </m:e>
                                                        </m:d>
                                                      </m:sup>
                                                    </m:sSup>
                                                  </m:e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𝑅</m:t>
                                                        </m:r>
                                                      </m:e>
                                                      <m:sup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e>
                                                        </m:d>
                                                      </m:sup>
                                                    </m:sSup>
                                                  </m:e>
                                                </m:mr>
                                              </m:m>
                                            </m:e>
                                            <m:e/>
                                          </m:eqAr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</m:t>
                                                    </m:r>
                                                    <m: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         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   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1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𝒃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eqAr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600200"/>
                <a:ext cx="8763000" cy="4967574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62000" y="3969858"/>
                <a:ext cx="2218108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⊥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969858"/>
                <a:ext cx="2218108" cy="60529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6778" y="4879952"/>
                <a:ext cx="2935611" cy="6064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∈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/>
                            </a:rPr>
                            <m:t>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78" y="4879952"/>
                <a:ext cx="2935611" cy="60644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3810000" y="3276600"/>
            <a:ext cx="19812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038600" y="3969858"/>
                <a:ext cx="495300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by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SVD</a:t>
                </a:r>
                <a:r>
                  <a:rPr lang="en-US" sz="3200" dirty="0">
                    <a:solidFill>
                      <a:schemeClr val="tx1"/>
                    </a:solidFill>
                  </a:rPr>
                  <a:t> to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solve Orthogonal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procrustes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969858"/>
                <a:ext cx="4953000" cy="1077218"/>
              </a:xfrm>
              <a:prstGeom prst="rect">
                <a:avLst/>
              </a:prstGeom>
              <a:blipFill rotWithShape="0">
                <a:blip r:embed="rId8"/>
                <a:stretch>
                  <a:fillRect l="-3202" t="-7345" r="-3818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5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2271712" y="1133475"/>
            <a:ext cx="4600575" cy="45910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54" name="Shape 54"/>
          <p:cNvSpPr/>
          <p:nvPr/>
        </p:nvSpPr>
        <p:spPr>
          <a:xfrm>
            <a:off x="6090300" y="1566125"/>
            <a:ext cx="1207800" cy="12078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5626800" y="4563700"/>
            <a:ext cx="1207800" cy="12078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56" name="Shape 56"/>
          <p:cNvSpPr/>
          <p:nvPr/>
        </p:nvSpPr>
        <p:spPr>
          <a:xfrm>
            <a:off x="1444650" y="1730162"/>
            <a:ext cx="1207800" cy="12078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cxnSp>
        <p:nvCxnSpPr>
          <p:cNvPr id="57" name="Shape 57"/>
          <p:cNvCxnSpPr/>
          <p:nvPr/>
        </p:nvCxnSpPr>
        <p:spPr>
          <a:xfrm>
            <a:off x="2919900" y="3155525"/>
            <a:ext cx="0" cy="597600"/>
          </a:xfrm>
          <a:prstGeom prst="straightConnector1">
            <a:avLst/>
          </a:prstGeom>
          <a:noFill/>
          <a:ln w="38100" cap="flat">
            <a:solidFill>
              <a:srgbClr val="00FF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58" name="Shape 58"/>
          <p:cNvCxnSpPr/>
          <p:nvPr/>
        </p:nvCxnSpPr>
        <p:spPr>
          <a:xfrm flipH="1">
            <a:off x="5341450" y="2334062"/>
            <a:ext cx="373550" cy="26926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59" name="Shape 59"/>
          <p:cNvCxnSpPr/>
          <p:nvPr/>
        </p:nvCxnSpPr>
        <p:spPr>
          <a:xfrm flipH="1">
            <a:off x="5309599" y="4417725"/>
            <a:ext cx="631200" cy="202200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round/>
            <a:headEnd type="stealth" w="lg" len="lg"/>
            <a:tailEnd type="stealth" w="lg" len="lg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2260254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k-means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04011" y="4343400"/>
                <a:ext cx="3563668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∀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⊥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11" y="4343400"/>
                <a:ext cx="3563668" cy="6052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4800600" y="3124200"/>
                <a:ext cx="1099724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3200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124200"/>
                <a:ext cx="1099724" cy="6052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880207" y="1756906"/>
                <a:ext cx="987193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sz="3200" b="1" i="1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/>
                            </a:rPr>
                            <m:t>1</m:t>
                          </m:r>
                          <m:r>
                            <a:rPr lang="en-US" sz="3200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207" y="1756906"/>
                <a:ext cx="987193" cy="6052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46778" y="5253494"/>
                <a:ext cx="3579313" cy="6064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, …,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∈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/>
                            </a:rPr>
                            <m:t>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78" y="5253494"/>
                <a:ext cx="3579313" cy="6064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800600" y="4343400"/>
                <a:ext cx="4003468" cy="1711879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rgbClr val="C00000"/>
                    </a:solidFill>
                  </a:rPr>
                  <a:t>#centers: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3200" dirty="0" smtClean="0">
                    <a:solidFill>
                      <a:srgbClr val="C00000"/>
                    </a:solidFill>
                  </a:rPr>
                  <a:t>Storage cost: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𝑚</m:t>
                            </m:r>
                          </m:deg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rad>
                      </m:e>
                    </m:d>
                  </m:oMath>
                </a14:m>
                <a:endParaRPr lang="en-US" sz="3200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3200" dirty="0" smtClean="0">
                    <a:solidFill>
                      <a:srgbClr val="C00000"/>
                    </a:solidFill>
                  </a:rPr>
                  <a:t>Search time: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/>
                      </a:rPr>
                      <m:t>O</m:t>
                    </m:r>
                  </m:oMath>
                </a14:m>
                <a:r>
                  <a:rPr lang="en-US" sz="3200" dirty="0" smtClean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deg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e>
                    </m:rad>
                  </m:oMath>
                </a14:m>
                <a:r>
                  <a:rPr lang="en-US" sz="3200" dirty="0" smtClean="0">
                    <a:solidFill>
                      <a:srgbClr val="C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343400"/>
                <a:ext cx="4003468" cy="1711879"/>
              </a:xfrm>
              <a:prstGeom prst="rect">
                <a:avLst/>
              </a:prstGeom>
              <a:blipFill rotWithShape="1">
                <a:blip r:embed="rId7"/>
                <a:stretch>
                  <a:fillRect l="-3182" t="-3873" b="-985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66928" y="1456636"/>
                <a:ext cx="5562600" cy="2658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e/>
                          </m:eqArr>
                        </m:e>
                      </m:d>
                      <m:r>
                        <a:rPr lang="en-US" sz="3200" i="1">
                          <a:latin typeface="Cambria Math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 …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mr>
                              </m:m>
                            </m:e>
                            <m:e/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/>
                                          </a:rPr>
                                          <m:t>       </m:t>
                                        </m:r>
                                      </m:e>
                                    </m:eqAr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        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" y="1456636"/>
                <a:ext cx="5562600" cy="26581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137102" y="2493330"/>
                <a:ext cx="4267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102" y="2493330"/>
                <a:ext cx="426719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5752325" y="1371600"/>
            <a:ext cx="2020075" cy="1015663"/>
            <a:chOff x="5105400" y="1727537"/>
            <a:chExt cx="2020075" cy="1015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5105400" y="1727537"/>
                  <a:ext cx="649887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/>
                          </a:rPr>
                          <m:t>}</m:t>
                        </m:r>
                      </m:oMath>
                    </m:oMathPara>
                  </a14:m>
                  <a:endParaRPr lang="en-US" sz="6000" b="0" dirty="0" smtClean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727537"/>
                  <a:ext cx="649887" cy="101566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594543" y="2057400"/>
                  <a:ext cx="153093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800" dirty="0" smtClean="0"/>
                    <a:t>one-of-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h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543" y="2057400"/>
                  <a:ext cx="1530932" cy="52322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367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752325" y="2919015"/>
            <a:ext cx="2020075" cy="1015663"/>
            <a:chOff x="5105400" y="1727537"/>
            <a:chExt cx="2020075" cy="1015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5105400" y="1727537"/>
                  <a:ext cx="649887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/>
                          </a:rPr>
                          <m:t>}</m:t>
                        </m:r>
                      </m:oMath>
                    </m:oMathPara>
                  </a14:m>
                  <a:endParaRPr lang="en-US" sz="6000" b="0" dirty="0" smtClean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727537"/>
                  <a:ext cx="649887" cy="101566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5594543" y="2057400"/>
                  <a:ext cx="153093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800" dirty="0" smtClean="0"/>
                    <a:t>one-of-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h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543" y="2057400"/>
                  <a:ext cx="1530932" cy="52322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367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310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k-means</a:t>
            </a:r>
            <a:endParaRPr lang="en-US" dirty="0"/>
          </a:p>
        </p:txBody>
      </p:sp>
      <p:pic>
        <p:nvPicPr>
          <p:cNvPr id="1026" name="Picture 2" descr="clean metal sound control knob - ui de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87" y="2590800"/>
            <a:ext cx="44958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200" y="2942272"/>
                <a:ext cx="1978427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000" dirty="0" smtClean="0"/>
                  <a:t> </a:t>
                </a:r>
                <a:r>
                  <a:rPr lang="en-US" sz="3000" dirty="0"/>
                  <a:t>ok-means</a:t>
                </a:r>
              </a:p>
              <a:p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/>
                      </a:rPr>
                      <m:t>h</m:t>
                    </m:r>
                    <m:r>
                      <a:rPr lang="en-US" sz="3000" b="0" i="1" smtClean="0">
                        <a:latin typeface="Cambria Math"/>
                      </a:rPr>
                      <m:t>=2</m:t>
                    </m:r>
                  </m:oMath>
                </a14:m>
                <a:endParaRPr lang="en-US" sz="3000" b="0" dirty="0" smtClean="0"/>
              </a:p>
              <a:p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𝑘</m:t>
                    </m:r>
                    <m:r>
                      <a:rPr lang="en-US" sz="3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3000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42272"/>
                <a:ext cx="1978427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1846" t="-5372" r="-6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073973" y="3175337"/>
                <a:ext cx="1765227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</a:rPr>
                      <m:t>𝑚</m:t>
                    </m:r>
                    <m:r>
                      <a:rPr lang="en-US" sz="30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3000" b="0" dirty="0" smtClean="0"/>
              </a:p>
              <a:p>
                <a:r>
                  <a:rPr lang="en-US" sz="3000" dirty="0" smtClean="0"/>
                  <a:t> k-means</a:t>
                </a: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973" y="3175337"/>
                <a:ext cx="1765227" cy="1015663"/>
              </a:xfrm>
              <a:prstGeom prst="rect">
                <a:avLst/>
              </a:prstGeom>
              <a:blipFill rotWithShape="1">
                <a:blip r:embed="rId5"/>
                <a:stretch>
                  <a:fillRect l="-2069" r="-8276" b="-17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Placeholder 6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3400" y="1600200"/>
                <a:ext cx="8229600" cy="762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𝑚</m:t>
                    </m:r>
                  </m:oMath>
                </a14:m>
                <a:r>
                  <a:rPr lang="en" dirty="0"/>
                  <a:t> </a:t>
                </a:r>
                <a:r>
                  <a:rPr lang="en" dirty="0" smtClean="0"/>
                  <a:t>subspaces,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regions per subspace</a:t>
                </a:r>
                <a:endParaRPr lang="en-US" dirty="0"/>
              </a:p>
            </p:txBody>
          </p:sp>
        </mc:Choice>
        <mc:Fallback xmlns="">
          <p:sp>
            <p:nvSpPr>
              <p:cNvPr id="3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00200"/>
                <a:ext cx="8229600" cy="762000"/>
              </a:xfrm>
              <a:blipFill rotWithShape="1">
                <a:blip r:embed="rId6"/>
                <a:stretch>
                  <a:fillRect t="-32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276600" y="5029200"/>
            <a:ext cx="291618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/>
              <a:t>compositionality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422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99186"/>
            <a:ext cx="8386149" cy="566121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5791200"/>
            <a:ext cx="44672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04813" y="3082143"/>
            <a:ext cx="18383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6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99186"/>
            <a:ext cx="8386149" cy="5661216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5791200"/>
            <a:ext cx="44672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04813" y="3082143"/>
            <a:ext cx="18383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06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97009"/>
            <a:ext cx="7928950" cy="5661216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5791200"/>
            <a:ext cx="44672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04813" y="3082143"/>
            <a:ext cx="18383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90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97009"/>
            <a:ext cx="7928950" cy="566121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355587" y="2590800"/>
            <a:ext cx="1445013" cy="553998"/>
            <a:chOff x="3355587" y="2590800"/>
            <a:chExt cx="1445013" cy="55399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800600" y="2590800"/>
              <a:ext cx="0" cy="55299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3355587" y="2590800"/>
                  <a:ext cx="1370888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3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𝟏𝟎</m:t>
                        </m:r>
                        <m:r>
                          <a:rPr lang="en-US" sz="3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%</m:t>
                        </m:r>
                      </m:oMath>
                    </m:oMathPara>
                  </a14:m>
                  <a:endParaRPr lang="en-US" sz="3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587" y="2590800"/>
                  <a:ext cx="1370888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5791200"/>
            <a:ext cx="44672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04813" y="3082143"/>
            <a:ext cx="18383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05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72" y="497009"/>
            <a:ext cx="7910605" cy="5661216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5791200"/>
            <a:ext cx="44672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04813" y="3082143"/>
            <a:ext cx="18383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5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72" y="497009"/>
            <a:ext cx="7910605" cy="566121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429712" y="2311183"/>
            <a:ext cx="1370888" cy="1041617"/>
            <a:chOff x="3429712" y="2311183"/>
            <a:chExt cx="1370888" cy="104161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800600" y="2311183"/>
              <a:ext cx="0" cy="1041617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/>
                <p:cNvSpPr/>
                <p:nvPr/>
              </p:nvSpPr>
              <p:spPr>
                <a:xfrm>
                  <a:off x="3429712" y="2570202"/>
                  <a:ext cx="1370888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3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𝟐𝟓</m:t>
                        </m:r>
                        <m:r>
                          <a:rPr lang="en-US" sz="3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%</m:t>
                        </m:r>
                      </m:oMath>
                    </m:oMathPara>
                  </a14:m>
                  <a:endParaRPr lang="en-US" sz="3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712" y="2570202"/>
                  <a:ext cx="1370888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5791200"/>
            <a:ext cx="44672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04813" y="3082143"/>
            <a:ext cx="18383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Codebook learning (CIFAR-10)</a:t>
            </a:r>
            <a:endParaRPr lang="e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6054390"/>
                  </p:ext>
                </p:extLst>
              </p:nvPr>
            </p:nvGraphicFramePr>
            <p:xfrm>
              <a:off x="990600" y="1828800"/>
              <a:ext cx="7010400" cy="39776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24400"/>
                    <a:gridCol w="2286000"/>
                  </a:tblGrid>
                  <a:tr h="746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Codebook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Accuracy</a:t>
                          </a:r>
                          <a:endParaRPr lang="en-US" sz="2800" b="1" dirty="0"/>
                        </a:p>
                      </a:txBody>
                      <a:tcPr anchor="ctr"/>
                    </a:tc>
                  </a:tr>
                  <a:tr h="16154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smtClean="0"/>
                            <a:t>k-means</a:t>
                          </a:r>
                          <a:r>
                            <a:rPr lang="en-US" sz="2800" baseline="0" dirty="0" smtClean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baseline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800" b="0" i="1" baseline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800" b="0" i="1" baseline="0" smtClean="0">
                                  <a:latin typeface="Cambria Math"/>
                                </a:rPr>
                                <m:t>1600</m:t>
                              </m:r>
                            </m:oMath>
                          </a14:m>
                          <a:r>
                            <a:rPr lang="en-US" sz="2800" dirty="0" smtClean="0"/>
                            <a:t>)</a:t>
                          </a:r>
                          <a:endParaRPr lang="en-US" sz="2800" b="1" dirty="0" smtClean="0"/>
                        </a:p>
                        <a:p>
                          <a:pPr algn="ctr"/>
                          <a:endParaRPr lang="en-US" sz="2800" dirty="0" smtClean="0"/>
                        </a:p>
                        <a:p>
                          <a:pPr algn="ctr"/>
                          <a:endParaRPr lang="en-US" sz="2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77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9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2800" b="0" i="1" dirty="0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i="1" dirty="0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i="1" dirty="0" smtClean="0">
                            <a:latin typeface="Cambria Math"/>
                          </a:endParaRPr>
                        </a:p>
                      </a:txBody>
                      <a:tcPr anchor="ctr"/>
                    </a:tc>
                  </a:tr>
                  <a:tr h="16154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smtClean="0"/>
                            <a:t>k-means (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4000</m:t>
                              </m:r>
                            </m:oMath>
                          </a14:m>
                          <a:r>
                            <a:rPr lang="en-US" sz="2800" dirty="0" smtClean="0"/>
                            <a:t>)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79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2800" b="0" i="1" dirty="0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i="1" dirty="0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i="1" dirty="0" smtClean="0">
                            <a:latin typeface="Cambria Math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6054390"/>
                  </p:ext>
                </p:extLst>
              </p:nvPr>
            </p:nvGraphicFramePr>
            <p:xfrm>
              <a:off x="990600" y="1828800"/>
              <a:ext cx="7010400" cy="39776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24400"/>
                    <a:gridCol w="2286000"/>
                  </a:tblGrid>
                  <a:tr h="746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Codebook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Accuracy</a:t>
                          </a:r>
                          <a:endParaRPr lang="en-US" sz="2800" b="1" dirty="0"/>
                        </a:p>
                      </a:txBody>
                      <a:tcPr anchor="ctr"/>
                    </a:tc>
                  </a:tr>
                  <a:tr h="1615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29" t="-47170" r="-48582" b="-10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7200" t="-47170" r="-533" b="-100755"/>
                          </a:stretch>
                        </a:blipFill>
                      </a:tcPr>
                    </a:tc>
                  </a:tr>
                  <a:tr h="1615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29" t="-147170" r="-48582" b="-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7200" t="-147170" r="-533" b="-75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9628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Codebook learning (CIFAR-10)</a:t>
            </a:r>
            <a:endParaRPr lang="e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9224377"/>
                  </p:ext>
                </p:extLst>
              </p:nvPr>
            </p:nvGraphicFramePr>
            <p:xfrm>
              <a:off x="990600" y="1828800"/>
              <a:ext cx="7010400" cy="39776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24400"/>
                    <a:gridCol w="2286000"/>
                  </a:tblGrid>
                  <a:tr h="746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Codebook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Accuracy</a:t>
                          </a:r>
                          <a:endParaRPr lang="en-US" sz="2800" b="1" dirty="0"/>
                        </a:p>
                      </a:txBody>
                      <a:tcPr anchor="ctr"/>
                    </a:tc>
                  </a:tr>
                  <a:tr h="16154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smtClean="0"/>
                            <a:t>k-means</a:t>
                          </a:r>
                          <a:r>
                            <a:rPr lang="en-US" sz="2800" baseline="0" dirty="0" smtClean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baseline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800" b="0" i="1" baseline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800" b="0" i="1" baseline="0" smtClean="0">
                                  <a:latin typeface="Cambria Math"/>
                                </a:rPr>
                                <m:t>1600</m:t>
                              </m:r>
                            </m:oMath>
                          </a14:m>
                          <a:r>
                            <a:rPr lang="en-US" sz="2800" dirty="0" smtClean="0"/>
                            <a:t>)</a:t>
                          </a:r>
                          <a:endParaRPr lang="en-US" sz="2800" b="1" dirty="0" smtClean="0"/>
                        </a:p>
                        <a:p>
                          <a:pPr algn="ctr"/>
                          <a:r>
                            <a:rPr lang="en-US" sz="2800" dirty="0" err="1" smtClean="0"/>
                            <a:t>ck</a:t>
                          </a:r>
                          <a:r>
                            <a:rPr lang="en-US" sz="2800" dirty="0" smtClean="0"/>
                            <a:t>-means (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40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800" dirty="0" smtClean="0"/>
                            <a:t>)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smtClean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77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9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2800" b="0" i="1" dirty="0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78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2800" b="0" i="1" dirty="0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i="1" dirty="0" smtClean="0">
                            <a:latin typeface="Cambria Math"/>
                          </a:endParaRPr>
                        </a:p>
                      </a:txBody>
                      <a:tcPr anchor="ctr"/>
                    </a:tc>
                  </a:tr>
                  <a:tr h="16154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smtClean="0"/>
                            <a:t>k-means (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4000</m:t>
                              </m:r>
                            </m:oMath>
                          </a14:m>
                          <a:r>
                            <a:rPr lang="en-US" sz="2800" dirty="0" smtClean="0"/>
                            <a:t>)</a:t>
                          </a:r>
                        </a:p>
                        <a:p>
                          <a:pPr algn="ctr"/>
                          <a:r>
                            <a:rPr lang="en-US" sz="2800" dirty="0" err="1" smtClean="0"/>
                            <a:t>ck</a:t>
                          </a:r>
                          <a:r>
                            <a:rPr lang="en-US" sz="2800" dirty="0" smtClean="0"/>
                            <a:t>-means (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64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800" dirty="0" smtClean="0"/>
                            <a:t>)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smtClean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79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2800" b="0" i="1" dirty="0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79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7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2800" b="0" i="1" dirty="0" smtClean="0">
                            <a:latin typeface="Cambria Math"/>
                          </a:endParaRPr>
                        </a:p>
                        <a:p>
                          <a:pPr algn="ctr"/>
                          <a:endParaRPr lang="en-US" sz="2800" b="0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9224377"/>
                  </p:ext>
                </p:extLst>
              </p:nvPr>
            </p:nvGraphicFramePr>
            <p:xfrm>
              <a:off x="990600" y="1828800"/>
              <a:ext cx="7010400" cy="39776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24400"/>
                    <a:gridCol w="2286000"/>
                  </a:tblGrid>
                  <a:tr h="746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Codebook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Accuracy</a:t>
                          </a:r>
                          <a:endParaRPr lang="en-US" sz="2800" b="1" dirty="0"/>
                        </a:p>
                      </a:txBody>
                      <a:tcPr anchor="ctr"/>
                    </a:tc>
                  </a:tr>
                  <a:tr h="1615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29" t="-47170" r="-48582" b="-10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7200" t="-47170" r="-533" b="-100755"/>
                          </a:stretch>
                        </a:blipFill>
                      </a:tcPr>
                    </a:tc>
                  </a:tr>
                  <a:tr h="1615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29" t="-147170" r="-48582" b="-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7200" t="-147170" r="-533" b="-75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8469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many clusters</a:t>
            </a:r>
            <a:endParaRPr lang="en-US" dirty="0"/>
          </a:p>
        </p:txBody>
      </p:sp>
      <p:sp>
        <p:nvSpPr>
          <p:cNvPr id="67" name="Shape 67"/>
          <p:cNvSpPr/>
          <p:nvPr/>
        </p:nvSpPr>
        <p:spPr>
          <a:xfrm>
            <a:off x="1200402" y="1675516"/>
            <a:ext cx="2380998" cy="23967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cxnSp>
        <p:nvCxnSpPr>
          <p:cNvPr id="68" name="Shape 68"/>
          <p:cNvCxnSpPr/>
          <p:nvPr/>
        </p:nvCxnSpPr>
        <p:spPr>
          <a:xfrm>
            <a:off x="2394625" y="4622375"/>
            <a:ext cx="4335899" cy="0"/>
          </a:xfrm>
          <a:prstGeom prst="straightConnector1">
            <a:avLst/>
          </a:prstGeom>
          <a:noFill/>
          <a:ln w="50800" cap="flat">
            <a:solidFill>
              <a:srgbClr val="CC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0" name="Shape 69"/>
          <p:cNvSpPr txBox="1">
            <a:spLocks noGrp="1"/>
          </p:cNvSpPr>
          <p:nvPr>
            <p:ph type="body" idx="4294967295"/>
          </p:nvPr>
        </p:nvSpPr>
        <p:spPr>
          <a:xfrm>
            <a:off x="762000" y="4622375"/>
            <a:ext cx="7588250" cy="6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2800" dirty="0" smtClean="0">
                <a:solidFill>
                  <a:srgbClr val="C00000"/>
                </a:solidFill>
              </a:rPr>
              <a:t>Increasing </a:t>
            </a:r>
            <a:r>
              <a:rPr lang="en" sz="2800" dirty="0">
                <a:solidFill>
                  <a:srgbClr val="C00000"/>
                </a:solidFill>
              </a:rPr>
              <a:t>number of </a:t>
            </a:r>
            <a:r>
              <a:rPr lang="en" sz="2800" dirty="0" smtClean="0">
                <a:solidFill>
                  <a:srgbClr val="C00000"/>
                </a:solidFill>
              </a:rPr>
              <a:t>clusters</a:t>
            </a:r>
            <a:endParaRPr lang="en" sz="3000" dirty="0"/>
          </a:p>
        </p:txBody>
      </p:sp>
      <p:sp>
        <p:nvSpPr>
          <p:cNvPr id="9" name="Shape 54"/>
          <p:cNvSpPr/>
          <p:nvPr/>
        </p:nvSpPr>
        <p:spPr>
          <a:xfrm>
            <a:off x="5543803" y="1675516"/>
            <a:ext cx="2380998" cy="23967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1" name="Shape 69"/>
          <p:cNvSpPr txBox="1">
            <a:spLocks noGrp="1"/>
          </p:cNvSpPr>
          <p:nvPr>
            <p:ph type="body" idx="4294967295"/>
          </p:nvPr>
        </p:nvSpPr>
        <p:spPr>
          <a:xfrm>
            <a:off x="914400" y="5257800"/>
            <a:ext cx="758825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i="1" dirty="0" smtClean="0"/>
              <a:t>Problem: </a:t>
            </a:r>
            <a:r>
              <a:rPr lang="en" dirty="0" smtClean="0"/>
              <a:t>Search time, storage </a:t>
            </a:r>
            <a:r>
              <a:rPr lang="en" sz="3000" dirty="0" smtClean="0"/>
              <a:t>cost </a:t>
            </a:r>
            <a:endParaRPr lang="en" sz="3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Codebook learning (CIFAR-10)</a:t>
            </a:r>
            <a:endParaRPr lang="e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739016"/>
                  </p:ext>
                </p:extLst>
              </p:nvPr>
            </p:nvGraphicFramePr>
            <p:xfrm>
              <a:off x="990600" y="1828800"/>
              <a:ext cx="7010400" cy="39776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24400"/>
                    <a:gridCol w="2286000"/>
                  </a:tblGrid>
                  <a:tr h="746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Codebook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Accuracy</a:t>
                          </a:r>
                          <a:endParaRPr lang="en-US" sz="2800" b="1" dirty="0"/>
                        </a:p>
                      </a:txBody>
                      <a:tcPr anchor="ctr"/>
                    </a:tc>
                  </a:tr>
                  <a:tr h="16154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smtClean="0"/>
                            <a:t>k-means</a:t>
                          </a:r>
                          <a:r>
                            <a:rPr lang="en-US" sz="2800" baseline="0" dirty="0" smtClean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baseline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800" b="0" i="1" baseline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800" b="0" i="1" baseline="0" smtClean="0">
                                  <a:latin typeface="Cambria Math"/>
                                </a:rPr>
                                <m:t>1600</m:t>
                              </m:r>
                            </m:oMath>
                          </a14:m>
                          <a:r>
                            <a:rPr lang="en-US" sz="2800" dirty="0" smtClean="0"/>
                            <a:t>)</a:t>
                          </a:r>
                          <a:endParaRPr lang="en-US" sz="2800" b="1" dirty="0" smtClean="0"/>
                        </a:p>
                        <a:p>
                          <a:pPr algn="ctr"/>
                          <a:r>
                            <a:rPr lang="en-US" sz="2800" dirty="0" err="1" smtClean="0"/>
                            <a:t>ck</a:t>
                          </a:r>
                          <a:r>
                            <a:rPr lang="en-US" sz="2800" dirty="0" smtClean="0"/>
                            <a:t>-means (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40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800" dirty="0" smtClean="0"/>
                            <a:t>)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smtClean="0"/>
                            <a:t>PQ (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40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8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77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9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2800" b="0" i="1" dirty="0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78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2800" b="0" i="1" dirty="0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2800" b="0" i="1" dirty="0" smtClean="0">
                            <a:latin typeface="Cambria Math"/>
                          </a:endParaRPr>
                        </a:p>
                      </a:txBody>
                      <a:tcPr anchor="ctr"/>
                    </a:tc>
                  </a:tr>
                  <a:tr h="16154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smtClean="0"/>
                            <a:t>k-means (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4000</m:t>
                              </m:r>
                            </m:oMath>
                          </a14:m>
                          <a:r>
                            <a:rPr lang="en-US" sz="2800" dirty="0" smtClean="0"/>
                            <a:t>)</a:t>
                          </a:r>
                        </a:p>
                        <a:p>
                          <a:pPr algn="ctr"/>
                          <a:r>
                            <a:rPr lang="en-US" sz="2800" dirty="0" err="1" smtClean="0"/>
                            <a:t>ck</a:t>
                          </a:r>
                          <a:r>
                            <a:rPr lang="en-US" sz="2800" dirty="0" smtClean="0"/>
                            <a:t>-means (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64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800" dirty="0" smtClean="0"/>
                            <a:t>)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smtClean="0"/>
                            <a:t>PQ (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64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8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79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2800" b="0" i="1" dirty="0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79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7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2800" b="0" i="1" dirty="0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78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sz="2800" b="0" dirty="0" smtClean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739016"/>
                  </p:ext>
                </p:extLst>
              </p:nvPr>
            </p:nvGraphicFramePr>
            <p:xfrm>
              <a:off x="990600" y="1828800"/>
              <a:ext cx="7010400" cy="39776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4724400"/>
                    <a:gridCol w="2286000"/>
                  </a:tblGrid>
                  <a:tr h="746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Codebook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Accuracy</a:t>
                          </a:r>
                          <a:endParaRPr lang="en-US" sz="2800" b="1" dirty="0"/>
                        </a:p>
                      </a:txBody>
                      <a:tcPr anchor="ctr"/>
                    </a:tc>
                  </a:tr>
                  <a:tr h="1615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29" t="-47170" r="-48582" b="-102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7200" t="-47170" r="-533" b="-102642"/>
                          </a:stretch>
                        </a:blipFill>
                      </a:tcPr>
                    </a:tc>
                  </a:tr>
                  <a:tr h="1615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29" t="-147170" r="-48582" b="-2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7200" t="-147170" r="-533" b="-26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03694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5999" y="1524000"/>
            <a:ext cx="5040313" cy="5040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49255" y="1524000"/>
            <a:ext cx="427145" cy="5040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5999" y="609600"/>
            <a:ext cx="5002214" cy="42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274637"/>
                <a:ext cx="8610600" cy="1143000"/>
              </a:xfrm>
            </p:spPr>
            <p:txBody>
              <a:bodyPr/>
              <a:lstStyle/>
              <a:p>
                <a:r>
                  <a:rPr lang="en-US" dirty="0" smtClean="0"/>
                  <a:t>Quantized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images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dirty="0" smtClean="0"/>
                  <a:t> bits)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274637"/>
                <a:ext cx="8610600" cy="1143000"/>
              </a:xfrm>
              <a:blipFill rotWithShape="0">
                <a:blip r:embed="rId2"/>
                <a:stretch>
                  <a:fillRect r="-1274" b="-15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065" y="1851818"/>
            <a:ext cx="21336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776" y="1851818"/>
            <a:ext cx="2133600" cy="213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51818"/>
            <a:ext cx="2133600" cy="213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87" y="4424569"/>
            <a:ext cx="2136913" cy="21369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52" y="4419599"/>
            <a:ext cx="2141883" cy="21418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065" y="4419599"/>
            <a:ext cx="2155135" cy="215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𝟑𝟐</m:t>
                    </m:r>
                  </m:oMath>
                </a14:m>
                <a:r>
                  <a:rPr lang="en-US" dirty="0" smtClean="0"/>
                  <a:t> images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5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5" y="1855131"/>
            <a:ext cx="21336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48" y="1851818"/>
            <a:ext cx="213360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1" y="1851818"/>
            <a:ext cx="21336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48" y="4419599"/>
            <a:ext cx="2136913" cy="21369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5" y="4426225"/>
            <a:ext cx="2150165" cy="21501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48" y="4419599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complexity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3400" y="1600200"/>
                <a:ext cx="8229600" cy="49675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Inference to quantize a point</a:t>
                </a:r>
              </a:p>
              <a:p>
                <a:pPr lvl="1"/>
                <a:r>
                  <a:rPr lang="en-US" dirty="0" smtClean="0"/>
                  <a:t>A big rotation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can be expensive</a:t>
                </a:r>
              </a:p>
              <a:p>
                <a:pPr lvl="1"/>
                <a:r>
                  <a:rPr lang="en-US" dirty="0"/>
                  <a:t>PCA to reduce </a:t>
                </a:r>
                <a:r>
                  <a:rPr lang="en-US" dirty="0" smtClean="0"/>
                  <a:t>dimensionality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as pre-processing and optimize</a:t>
                </a:r>
                <a:r>
                  <a:rPr lang="en-US" dirty="0" smtClean="0"/>
                  <a:t> </a:t>
                </a:r>
                <a:r>
                  <a:rPr lang="en-US" dirty="0" smtClean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projection </a:t>
                </a:r>
                <a:r>
                  <a:rPr lang="en-US" dirty="0" smtClean="0"/>
                  <a:t>within the model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Learning</a:t>
                </a:r>
              </a:p>
              <a:p>
                <a:pPr lvl="1"/>
                <a:r>
                  <a:rPr lang="en-US" dirty="0" smtClean="0"/>
                  <a:t>The most expensive part in </a:t>
                </a:r>
                <a:r>
                  <a:rPr lang="en-US" smtClean="0"/>
                  <a:t>each </a:t>
                </a:r>
                <a:r>
                  <a:rPr lang="en-US" smtClean="0"/>
                  <a:t>training iteration </a:t>
                </a:r>
                <a:r>
                  <a:rPr lang="en-US" dirty="0" smtClean="0"/>
                  <a:t>is to solve SVD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which is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Can be done faster if we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rotation</a:t>
                </a:r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00200"/>
                <a:ext cx="8229600" cy="4967574"/>
              </a:xfrm>
              <a:blipFill rotWithShape="0">
                <a:blip r:embed="rId2"/>
                <a:stretch>
                  <a:fillRect l="-1778" t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82914" y="4385854"/>
            <a:ext cx="2740297" cy="1409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o</a:t>
            </a:r>
            <a:r>
              <a:rPr lang="en-US" sz="3000" dirty="0" smtClean="0">
                <a:solidFill>
                  <a:schemeClr val="tx1"/>
                </a:solidFill>
              </a:rPr>
              <a:t>k-means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82915" y="1828800"/>
            <a:ext cx="2742474" cy="1409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ITQ</a:t>
            </a:r>
            <a:endParaRPr lang="en-US" sz="3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4"/>
            <a:endCxn id="6" idx="0"/>
          </p:cNvCxnSpPr>
          <p:nvPr/>
        </p:nvCxnSpPr>
        <p:spPr>
          <a:xfrm flipH="1">
            <a:off x="2553063" y="3238500"/>
            <a:ext cx="1089" cy="114735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84503" y="4385854"/>
            <a:ext cx="2740297" cy="1409700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>
                <a:solidFill>
                  <a:schemeClr val="tx1"/>
                </a:solidFill>
              </a:rPr>
              <a:t>ck</a:t>
            </a:r>
            <a:r>
              <a:rPr lang="en-US" sz="3000" dirty="0" smtClean="0">
                <a:solidFill>
                  <a:schemeClr val="tx1"/>
                </a:solidFill>
              </a:rPr>
              <a:t>-means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4502" y="1866900"/>
            <a:ext cx="2740297" cy="1409700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PQ</a:t>
            </a:r>
            <a:endParaRPr lang="en-US" sz="3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4"/>
            <a:endCxn id="14" idx="0"/>
          </p:cNvCxnSpPr>
          <p:nvPr/>
        </p:nvCxnSpPr>
        <p:spPr>
          <a:xfrm>
            <a:off x="6554651" y="3276600"/>
            <a:ext cx="1" cy="110925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14" idx="2"/>
          </p:cNvCxnSpPr>
          <p:nvPr/>
        </p:nvCxnSpPr>
        <p:spPr>
          <a:xfrm>
            <a:off x="3923211" y="5090704"/>
            <a:ext cx="1261292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7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1752600" y="845593"/>
            <a:ext cx="5943600" cy="83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Thank you for your attention!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71700" y="2133600"/>
            <a:ext cx="5105400" cy="3304905"/>
            <a:chOff x="2590800" y="2333895"/>
            <a:chExt cx="5105400" cy="3304905"/>
          </a:xfrm>
        </p:grpSpPr>
        <p:grpSp>
          <p:nvGrpSpPr>
            <p:cNvPr id="2" name="Group 1"/>
            <p:cNvGrpSpPr/>
            <p:nvPr/>
          </p:nvGrpSpPr>
          <p:grpSpPr>
            <a:xfrm>
              <a:off x="2590800" y="2333895"/>
              <a:ext cx="4419600" cy="3304905"/>
              <a:chOff x="2590800" y="2057400"/>
              <a:chExt cx="4419600" cy="330490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531034" y="2084072"/>
                <a:ext cx="1479366" cy="136634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491650" y="3995954"/>
                <a:ext cx="1518750" cy="136634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rapezoid 6"/>
              <p:cNvSpPr/>
              <p:nvPr/>
            </p:nvSpPr>
            <p:spPr>
              <a:xfrm>
                <a:off x="3581400" y="2057402"/>
                <a:ext cx="1778954" cy="3304903"/>
              </a:xfrm>
              <a:custGeom>
                <a:avLst/>
                <a:gdLst>
                  <a:gd name="connsiteX0" fmla="*/ 0 w 2514600"/>
                  <a:gd name="connsiteY0" fmla="*/ 1987731 h 1987731"/>
                  <a:gd name="connsiteX1" fmla="*/ 496933 w 2514600"/>
                  <a:gd name="connsiteY1" fmla="*/ 0 h 1987731"/>
                  <a:gd name="connsiteX2" fmla="*/ 2017667 w 2514600"/>
                  <a:gd name="connsiteY2" fmla="*/ 0 h 1987731"/>
                  <a:gd name="connsiteX3" fmla="*/ 2514600 w 2514600"/>
                  <a:gd name="connsiteY3" fmla="*/ 1987731 h 1987731"/>
                  <a:gd name="connsiteX4" fmla="*/ 0 w 2514600"/>
                  <a:gd name="connsiteY4" fmla="*/ 1987731 h 1987731"/>
                  <a:gd name="connsiteX0" fmla="*/ 0 w 4460966"/>
                  <a:gd name="connsiteY0" fmla="*/ 1974668 h 1987731"/>
                  <a:gd name="connsiteX1" fmla="*/ 2443299 w 4460966"/>
                  <a:gd name="connsiteY1" fmla="*/ 0 h 1987731"/>
                  <a:gd name="connsiteX2" fmla="*/ 3964033 w 4460966"/>
                  <a:gd name="connsiteY2" fmla="*/ 0 h 1987731"/>
                  <a:gd name="connsiteX3" fmla="*/ 4460966 w 4460966"/>
                  <a:gd name="connsiteY3" fmla="*/ 1987731 h 1987731"/>
                  <a:gd name="connsiteX4" fmla="*/ 0 w 4460966"/>
                  <a:gd name="connsiteY4" fmla="*/ 1974668 h 1987731"/>
                  <a:gd name="connsiteX0" fmla="*/ 0 w 5244737"/>
                  <a:gd name="connsiteY0" fmla="*/ 1984994 h 1987731"/>
                  <a:gd name="connsiteX1" fmla="*/ 3227070 w 5244737"/>
                  <a:gd name="connsiteY1" fmla="*/ 0 h 1987731"/>
                  <a:gd name="connsiteX2" fmla="*/ 4747804 w 5244737"/>
                  <a:gd name="connsiteY2" fmla="*/ 0 h 1987731"/>
                  <a:gd name="connsiteX3" fmla="*/ 5244737 w 5244737"/>
                  <a:gd name="connsiteY3" fmla="*/ 1987731 h 1987731"/>
                  <a:gd name="connsiteX4" fmla="*/ 0 w 5244737"/>
                  <a:gd name="connsiteY4" fmla="*/ 1984994 h 1987731"/>
                  <a:gd name="connsiteX0" fmla="*/ 0 w 5244737"/>
                  <a:gd name="connsiteY0" fmla="*/ 1984994 h 1987731"/>
                  <a:gd name="connsiteX1" fmla="*/ 3031127 w 5244737"/>
                  <a:gd name="connsiteY1" fmla="*/ 0 h 1987731"/>
                  <a:gd name="connsiteX2" fmla="*/ 4747804 w 5244737"/>
                  <a:gd name="connsiteY2" fmla="*/ 0 h 1987731"/>
                  <a:gd name="connsiteX3" fmla="*/ 5244737 w 5244737"/>
                  <a:gd name="connsiteY3" fmla="*/ 1987731 h 1987731"/>
                  <a:gd name="connsiteX4" fmla="*/ 0 w 5244737"/>
                  <a:gd name="connsiteY4" fmla="*/ 1984994 h 1987731"/>
                  <a:gd name="connsiteX0" fmla="*/ 0 w 5244737"/>
                  <a:gd name="connsiteY0" fmla="*/ 1984994 h 1987731"/>
                  <a:gd name="connsiteX1" fmla="*/ 2991939 w 5244737"/>
                  <a:gd name="connsiteY1" fmla="*/ 0 h 1987731"/>
                  <a:gd name="connsiteX2" fmla="*/ 4747804 w 5244737"/>
                  <a:gd name="connsiteY2" fmla="*/ 0 h 1987731"/>
                  <a:gd name="connsiteX3" fmla="*/ 5244737 w 5244737"/>
                  <a:gd name="connsiteY3" fmla="*/ 1987731 h 1987731"/>
                  <a:gd name="connsiteX4" fmla="*/ 0 w 5244737"/>
                  <a:gd name="connsiteY4" fmla="*/ 1984994 h 1987731"/>
                  <a:gd name="connsiteX0" fmla="*/ 34667 w 5279404"/>
                  <a:gd name="connsiteY0" fmla="*/ 1984994 h 1987731"/>
                  <a:gd name="connsiteX1" fmla="*/ 0 w 5279404"/>
                  <a:gd name="connsiteY1" fmla="*/ 0 h 1987731"/>
                  <a:gd name="connsiteX2" fmla="*/ 4782471 w 5279404"/>
                  <a:gd name="connsiteY2" fmla="*/ 0 h 1987731"/>
                  <a:gd name="connsiteX3" fmla="*/ 5279404 w 5279404"/>
                  <a:gd name="connsiteY3" fmla="*/ 1987731 h 1987731"/>
                  <a:gd name="connsiteX4" fmla="*/ 34667 w 5279404"/>
                  <a:gd name="connsiteY4" fmla="*/ 1984994 h 1987731"/>
                  <a:gd name="connsiteX0" fmla="*/ 34667 w 5279404"/>
                  <a:gd name="connsiteY0" fmla="*/ 1984994 h 1987731"/>
                  <a:gd name="connsiteX1" fmla="*/ 0 w 5279404"/>
                  <a:gd name="connsiteY1" fmla="*/ 0 h 1987731"/>
                  <a:gd name="connsiteX2" fmla="*/ 4098374 w 5279404"/>
                  <a:gd name="connsiteY2" fmla="*/ 1212450 h 1987731"/>
                  <a:gd name="connsiteX3" fmla="*/ 5279404 w 5279404"/>
                  <a:gd name="connsiteY3" fmla="*/ 1987731 h 1987731"/>
                  <a:gd name="connsiteX4" fmla="*/ 34667 w 5279404"/>
                  <a:gd name="connsiteY4" fmla="*/ 1984994 h 1987731"/>
                  <a:gd name="connsiteX0" fmla="*/ 34667 w 4098374"/>
                  <a:gd name="connsiteY0" fmla="*/ 1984994 h 1984994"/>
                  <a:gd name="connsiteX1" fmla="*/ 0 w 4098374"/>
                  <a:gd name="connsiteY1" fmla="*/ 0 h 1984994"/>
                  <a:gd name="connsiteX2" fmla="*/ 4098374 w 4098374"/>
                  <a:gd name="connsiteY2" fmla="*/ 1212450 h 1984994"/>
                  <a:gd name="connsiteX3" fmla="*/ 3786831 w 4098374"/>
                  <a:gd name="connsiteY3" fmla="*/ 1979806 h 1984994"/>
                  <a:gd name="connsiteX4" fmla="*/ 34667 w 4098374"/>
                  <a:gd name="connsiteY4" fmla="*/ 1984994 h 1984994"/>
                  <a:gd name="connsiteX0" fmla="*/ 34667 w 4139244"/>
                  <a:gd name="connsiteY0" fmla="*/ 1984994 h 1987731"/>
                  <a:gd name="connsiteX1" fmla="*/ 0 w 4139244"/>
                  <a:gd name="connsiteY1" fmla="*/ 0 h 1987731"/>
                  <a:gd name="connsiteX2" fmla="*/ 4098374 w 4139244"/>
                  <a:gd name="connsiteY2" fmla="*/ 1212450 h 1987731"/>
                  <a:gd name="connsiteX3" fmla="*/ 4139244 w 4139244"/>
                  <a:gd name="connsiteY3" fmla="*/ 1987731 h 1987731"/>
                  <a:gd name="connsiteX4" fmla="*/ 34667 w 4139244"/>
                  <a:gd name="connsiteY4" fmla="*/ 1984994 h 1987731"/>
                  <a:gd name="connsiteX0" fmla="*/ 34667 w 4162079"/>
                  <a:gd name="connsiteY0" fmla="*/ 1984994 h 1987731"/>
                  <a:gd name="connsiteX1" fmla="*/ 0 w 4162079"/>
                  <a:gd name="connsiteY1" fmla="*/ 0 h 1987731"/>
                  <a:gd name="connsiteX2" fmla="*/ 4162079 w 4162079"/>
                  <a:gd name="connsiteY2" fmla="*/ 1228163 h 1987731"/>
                  <a:gd name="connsiteX3" fmla="*/ 4139244 w 4162079"/>
                  <a:gd name="connsiteY3" fmla="*/ 1987731 h 1987731"/>
                  <a:gd name="connsiteX4" fmla="*/ 34667 w 4162079"/>
                  <a:gd name="connsiteY4" fmla="*/ 1984994 h 1987731"/>
                  <a:gd name="connsiteX0" fmla="*/ 34667 w 4162079"/>
                  <a:gd name="connsiteY0" fmla="*/ 1984994 h 1987731"/>
                  <a:gd name="connsiteX1" fmla="*/ 0 w 4162079"/>
                  <a:gd name="connsiteY1" fmla="*/ 0 h 1987731"/>
                  <a:gd name="connsiteX2" fmla="*/ 4162079 w 4162079"/>
                  <a:gd name="connsiteY2" fmla="*/ 1141740 h 1987731"/>
                  <a:gd name="connsiteX3" fmla="*/ 4139244 w 4162079"/>
                  <a:gd name="connsiteY3" fmla="*/ 1987731 h 1987731"/>
                  <a:gd name="connsiteX4" fmla="*/ 34667 w 4162079"/>
                  <a:gd name="connsiteY4" fmla="*/ 1984994 h 1987731"/>
                  <a:gd name="connsiteX0" fmla="*/ 34667 w 4162079"/>
                  <a:gd name="connsiteY0" fmla="*/ 1984994 h 1987731"/>
                  <a:gd name="connsiteX1" fmla="*/ 0 w 4162079"/>
                  <a:gd name="connsiteY1" fmla="*/ 0 h 1987731"/>
                  <a:gd name="connsiteX2" fmla="*/ 4162079 w 4162079"/>
                  <a:gd name="connsiteY2" fmla="*/ 1173166 h 1987731"/>
                  <a:gd name="connsiteX3" fmla="*/ 4139244 w 4162079"/>
                  <a:gd name="connsiteY3" fmla="*/ 1987731 h 1987731"/>
                  <a:gd name="connsiteX4" fmla="*/ 34667 w 4162079"/>
                  <a:gd name="connsiteY4" fmla="*/ 1984994 h 1987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62079" h="1987731">
                    <a:moveTo>
                      <a:pt x="34667" y="1984994"/>
                    </a:moveTo>
                    <a:lnTo>
                      <a:pt x="0" y="0"/>
                    </a:lnTo>
                    <a:lnTo>
                      <a:pt x="4162079" y="1173166"/>
                    </a:lnTo>
                    <a:lnTo>
                      <a:pt x="4139244" y="1987731"/>
                    </a:lnTo>
                    <a:lnTo>
                      <a:pt x="34667" y="1984994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rapezoid 7"/>
              <p:cNvSpPr/>
              <p:nvPr/>
            </p:nvSpPr>
            <p:spPr>
              <a:xfrm>
                <a:off x="3581401" y="2057400"/>
                <a:ext cx="1823442" cy="3304905"/>
              </a:xfrm>
              <a:custGeom>
                <a:avLst/>
                <a:gdLst>
                  <a:gd name="connsiteX0" fmla="*/ 0 w 5279572"/>
                  <a:gd name="connsiteY0" fmla="*/ 1981200 h 1981200"/>
                  <a:gd name="connsiteX1" fmla="*/ 495300 w 5279572"/>
                  <a:gd name="connsiteY1" fmla="*/ 0 h 1981200"/>
                  <a:gd name="connsiteX2" fmla="*/ 4784272 w 5279572"/>
                  <a:gd name="connsiteY2" fmla="*/ 0 h 1981200"/>
                  <a:gd name="connsiteX3" fmla="*/ 5279572 w 5279572"/>
                  <a:gd name="connsiteY3" fmla="*/ 1981200 h 1981200"/>
                  <a:gd name="connsiteX4" fmla="*/ 0 w 5279572"/>
                  <a:gd name="connsiteY4" fmla="*/ 1981200 h 1981200"/>
                  <a:gd name="connsiteX0" fmla="*/ 0 w 5279572"/>
                  <a:gd name="connsiteY0" fmla="*/ 1981200 h 1981200"/>
                  <a:gd name="connsiteX1" fmla="*/ 495300 w 5279572"/>
                  <a:gd name="connsiteY1" fmla="*/ 0 h 1981200"/>
                  <a:gd name="connsiteX2" fmla="*/ 2485209 w 5279572"/>
                  <a:gd name="connsiteY2" fmla="*/ 13063 h 1981200"/>
                  <a:gd name="connsiteX3" fmla="*/ 5279572 w 5279572"/>
                  <a:gd name="connsiteY3" fmla="*/ 1981200 h 1981200"/>
                  <a:gd name="connsiteX4" fmla="*/ 0 w 5279572"/>
                  <a:gd name="connsiteY4" fmla="*/ 1981200 h 1981200"/>
                  <a:gd name="connsiteX0" fmla="*/ 0 w 5973993"/>
                  <a:gd name="connsiteY0" fmla="*/ 1981200 h 1981200"/>
                  <a:gd name="connsiteX1" fmla="*/ 495300 w 5973993"/>
                  <a:gd name="connsiteY1" fmla="*/ 0 h 1981200"/>
                  <a:gd name="connsiteX2" fmla="*/ 2485209 w 5973993"/>
                  <a:gd name="connsiteY2" fmla="*/ 13063 h 1981200"/>
                  <a:gd name="connsiteX3" fmla="*/ 5973993 w 5973993"/>
                  <a:gd name="connsiteY3" fmla="*/ 1981200 h 1981200"/>
                  <a:gd name="connsiteX4" fmla="*/ 0 w 5973993"/>
                  <a:gd name="connsiteY4" fmla="*/ 1981200 h 1981200"/>
                  <a:gd name="connsiteX0" fmla="*/ 0 w 5973993"/>
                  <a:gd name="connsiteY0" fmla="*/ 1999013 h 1999013"/>
                  <a:gd name="connsiteX1" fmla="*/ 495300 w 5973993"/>
                  <a:gd name="connsiteY1" fmla="*/ 17813 h 1999013"/>
                  <a:gd name="connsiteX2" fmla="*/ 2499984 w 5973993"/>
                  <a:gd name="connsiteY2" fmla="*/ 0 h 1999013"/>
                  <a:gd name="connsiteX3" fmla="*/ 5973993 w 5973993"/>
                  <a:gd name="connsiteY3" fmla="*/ 1999013 h 1999013"/>
                  <a:gd name="connsiteX4" fmla="*/ 0 w 5973993"/>
                  <a:gd name="connsiteY4" fmla="*/ 1999013 h 1999013"/>
                  <a:gd name="connsiteX0" fmla="*/ 0 w 5973993"/>
                  <a:gd name="connsiteY0" fmla="*/ 1981200 h 1981200"/>
                  <a:gd name="connsiteX1" fmla="*/ 495300 w 5973993"/>
                  <a:gd name="connsiteY1" fmla="*/ 0 h 1981200"/>
                  <a:gd name="connsiteX2" fmla="*/ 2499984 w 5973993"/>
                  <a:gd name="connsiteY2" fmla="*/ 13062 h 1981200"/>
                  <a:gd name="connsiteX3" fmla="*/ 5973993 w 5973993"/>
                  <a:gd name="connsiteY3" fmla="*/ 1981200 h 1981200"/>
                  <a:gd name="connsiteX4" fmla="*/ 0 w 5973993"/>
                  <a:gd name="connsiteY4" fmla="*/ 1981200 h 1981200"/>
                  <a:gd name="connsiteX0" fmla="*/ 0 w 5973993"/>
                  <a:gd name="connsiteY0" fmla="*/ 1981200 h 1981200"/>
                  <a:gd name="connsiteX1" fmla="*/ 495300 w 5973993"/>
                  <a:gd name="connsiteY1" fmla="*/ 0 h 1981200"/>
                  <a:gd name="connsiteX2" fmla="*/ 2485209 w 5973993"/>
                  <a:gd name="connsiteY2" fmla="*/ 2770 h 1981200"/>
                  <a:gd name="connsiteX3" fmla="*/ 5973993 w 5973993"/>
                  <a:gd name="connsiteY3" fmla="*/ 1981200 h 1981200"/>
                  <a:gd name="connsiteX4" fmla="*/ 0 w 5973993"/>
                  <a:gd name="connsiteY4" fmla="*/ 1981200 h 1981200"/>
                  <a:gd name="connsiteX0" fmla="*/ 0 w 5973993"/>
                  <a:gd name="connsiteY0" fmla="*/ 1981200 h 1981200"/>
                  <a:gd name="connsiteX1" fmla="*/ 495300 w 5973993"/>
                  <a:gd name="connsiteY1" fmla="*/ 0 h 1981200"/>
                  <a:gd name="connsiteX2" fmla="*/ 2485209 w 5973993"/>
                  <a:gd name="connsiteY2" fmla="*/ 2770 h 1981200"/>
                  <a:gd name="connsiteX3" fmla="*/ 5973993 w 5973993"/>
                  <a:gd name="connsiteY3" fmla="*/ 1981200 h 1981200"/>
                  <a:gd name="connsiteX4" fmla="*/ 0 w 5973993"/>
                  <a:gd name="connsiteY4" fmla="*/ 1981200 h 1981200"/>
                  <a:gd name="connsiteX0" fmla="*/ 0 w 5973993"/>
                  <a:gd name="connsiteY0" fmla="*/ 2369524 h 2369524"/>
                  <a:gd name="connsiteX1" fmla="*/ 495300 w 5973993"/>
                  <a:gd name="connsiteY1" fmla="*/ 388324 h 2369524"/>
                  <a:gd name="connsiteX2" fmla="*/ 2485209 w 5973993"/>
                  <a:gd name="connsiteY2" fmla="*/ 0 h 2369524"/>
                  <a:gd name="connsiteX3" fmla="*/ 5973993 w 5973993"/>
                  <a:gd name="connsiteY3" fmla="*/ 2369524 h 2369524"/>
                  <a:gd name="connsiteX4" fmla="*/ 0 w 5973993"/>
                  <a:gd name="connsiteY4" fmla="*/ 2369524 h 2369524"/>
                  <a:gd name="connsiteX0" fmla="*/ 0 w 5973993"/>
                  <a:gd name="connsiteY0" fmla="*/ 1981200 h 1981200"/>
                  <a:gd name="connsiteX1" fmla="*/ 495300 w 5973993"/>
                  <a:gd name="connsiteY1" fmla="*/ 0 h 1981200"/>
                  <a:gd name="connsiteX2" fmla="*/ 2544310 w 5973993"/>
                  <a:gd name="connsiteY2" fmla="*/ 13062 h 1981200"/>
                  <a:gd name="connsiteX3" fmla="*/ 5973993 w 5973993"/>
                  <a:gd name="connsiteY3" fmla="*/ 1981200 h 1981200"/>
                  <a:gd name="connsiteX4" fmla="*/ 0 w 5973993"/>
                  <a:gd name="connsiteY4" fmla="*/ 1981200 h 1981200"/>
                  <a:gd name="connsiteX0" fmla="*/ 0 w 5973993"/>
                  <a:gd name="connsiteY0" fmla="*/ 2359231 h 2359231"/>
                  <a:gd name="connsiteX1" fmla="*/ 495300 w 5973993"/>
                  <a:gd name="connsiteY1" fmla="*/ 378031 h 2359231"/>
                  <a:gd name="connsiteX2" fmla="*/ 2367011 w 5973993"/>
                  <a:gd name="connsiteY2" fmla="*/ 0 h 2359231"/>
                  <a:gd name="connsiteX3" fmla="*/ 5973993 w 5973993"/>
                  <a:gd name="connsiteY3" fmla="*/ 2359231 h 2359231"/>
                  <a:gd name="connsiteX4" fmla="*/ 0 w 5973993"/>
                  <a:gd name="connsiteY4" fmla="*/ 2359231 h 2359231"/>
                  <a:gd name="connsiteX0" fmla="*/ 0 w 5973993"/>
                  <a:gd name="connsiteY0" fmla="*/ 1981200 h 1981200"/>
                  <a:gd name="connsiteX1" fmla="*/ 495300 w 5973993"/>
                  <a:gd name="connsiteY1" fmla="*/ 0 h 1981200"/>
                  <a:gd name="connsiteX2" fmla="*/ 2367011 w 5973993"/>
                  <a:gd name="connsiteY2" fmla="*/ 2771 h 1981200"/>
                  <a:gd name="connsiteX3" fmla="*/ 5973993 w 5973993"/>
                  <a:gd name="connsiteY3" fmla="*/ 1981200 h 1981200"/>
                  <a:gd name="connsiteX4" fmla="*/ 0 w 5973993"/>
                  <a:gd name="connsiteY4" fmla="*/ 1981200 h 1981200"/>
                  <a:gd name="connsiteX0" fmla="*/ 4848 w 5978841"/>
                  <a:gd name="connsiteY0" fmla="*/ 1981200 h 1981200"/>
                  <a:gd name="connsiteX1" fmla="*/ 0 w 5978841"/>
                  <a:gd name="connsiteY1" fmla="*/ 0 h 1981200"/>
                  <a:gd name="connsiteX2" fmla="*/ 2371859 w 5978841"/>
                  <a:gd name="connsiteY2" fmla="*/ 2771 h 1981200"/>
                  <a:gd name="connsiteX3" fmla="*/ 5978841 w 5978841"/>
                  <a:gd name="connsiteY3" fmla="*/ 1981200 h 1981200"/>
                  <a:gd name="connsiteX4" fmla="*/ 4848 w 5978841"/>
                  <a:gd name="connsiteY4" fmla="*/ 1981200 h 1981200"/>
                  <a:gd name="connsiteX0" fmla="*/ 4848 w 4645113"/>
                  <a:gd name="connsiteY0" fmla="*/ 1981200 h 1981200"/>
                  <a:gd name="connsiteX1" fmla="*/ 0 w 4645113"/>
                  <a:gd name="connsiteY1" fmla="*/ 0 h 1981200"/>
                  <a:gd name="connsiteX2" fmla="*/ 2371859 w 4645113"/>
                  <a:gd name="connsiteY2" fmla="*/ 2771 h 1981200"/>
                  <a:gd name="connsiteX3" fmla="*/ 4645113 w 4645113"/>
                  <a:gd name="connsiteY3" fmla="*/ 1965539 h 1981200"/>
                  <a:gd name="connsiteX4" fmla="*/ 4848 w 4645113"/>
                  <a:gd name="connsiteY4" fmla="*/ 1981200 h 1981200"/>
                  <a:gd name="connsiteX0" fmla="*/ 4848 w 4621296"/>
                  <a:gd name="connsiteY0" fmla="*/ 1981200 h 1981200"/>
                  <a:gd name="connsiteX1" fmla="*/ 0 w 4621296"/>
                  <a:gd name="connsiteY1" fmla="*/ 0 h 1981200"/>
                  <a:gd name="connsiteX2" fmla="*/ 2371859 w 4621296"/>
                  <a:gd name="connsiteY2" fmla="*/ 2771 h 1981200"/>
                  <a:gd name="connsiteX3" fmla="*/ 4621296 w 4621296"/>
                  <a:gd name="connsiteY3" fmla="*/ 767423 h 1981200"/>
                  <a:gd name="connsiteX4" fmla="*/ 4848 w 4621296"/>
                  <a:gd name="connsiteY4" fmla="*/ 1981200 h 1981200"/>
                  <a:gd name="connsiteX0" fmla="*/ 4848 w 4634432"/>
                  <a:gd name="connsiteY0" fmla="*/ 1981200 h 1981200"/>
                  <a:gd name="connsiteX1" fmla="*/ 0 w 4634432"/>
                  <a:gd name="connsiteY1" fmla="*/ 0 h 1981200"/>
                  <a:gd name="connsiteX2" fmla="*/ 4634432 w 4634432"/>
                  <a:gd name="connsiteY2" fmla="*/ 2771 h 1981200"/>
                  <a:gd name="connsiteX3" fmla="*/ 4621296 w 4634432"/>
                  <a:gd name="connsiteY3" fmla="*/ 767423 h 1981200"/>
                  <a:gd name="connsiteX4" fmla="*/ 4848 w 4634432"/>
                  <a:gd name="connsiteY4" fmla="*/ 1981200 h 1981200"/>
                  <a:gd name="connsiteX0" fmla="*/ 4848 w 4634432"/>
                  <a:gd name="connsiteY0" fmla="*/ 1981200 h 1981200"/>
                  <a:gd name="connsiteX1" fmla="*/ 0 w 4634432"/>
                  <a:gd name="connsiteY1" fmla="*/ 0 h 1981200"/>
                  <a:gd name="connsiteX2" fmla="*/ 4634432 w 4634432"/>
                  <a:gd name="connsiteY2" fmla="*/ 2771 h 1981200"/>
                  <a:gd name="connsiteX3" fmla="*/ 4621296 w 4634432"/>
                  <a:gd name="connsiteY3" fmla="*/ 877055 h 1981200"/>
                  <a:gd name="connsiteX4" fmla="*/ 4848 w 4634432"/>
                  <a:gd name="connsiteY4" fmla="*/ 1981200 h 1981200"/>
                  <a:gd name="connsiteX0" fmla="*/ 4848 w 4688471"/>
                  <a:gd name="connsiteY0" fmla="*/ 1981200 h 1981200"/>
                  <a:gd name="connsiteX1" fmla="*/ 0 w 4688471"/>
                  <a:gd name="connsiteY1" fmla="*/ 0 h 1981200"/>
                  <a:gd name="connsiteX2" fmla="*/ 4634432 w 4688471"/>
                  <a:gd name="connsiteY2" fmla="*/ 2771 h 1981200"/>
                  <a:gd name="connsiteX3" fmla="*/ 4688471 w 4688471"/>
                  <a:gd name="connsiteY3" fmla="*/ 806578 h 1981200"/>
                  <a:gd name="connsiteX4" fmla="*/ 4848 w 4688471"/>
                  <a:gd name="connsiteY4" fmla="*/ 1981200 h 1981200"/>
                  <a:gd name="connsiteX0" fmla="*/ 4848 w 4688471"/>
                  <a:gd name="connsiteY0" fmla="*/ 1981200 h 1981200"/>
                  <a:gd name="connsiteX1" fmla="*/ 0 w 4688471"/>
                  <a:gd name="connsiteY1" fmla="*/ 0 h 1981200"/>
                  <a:gd name="connsiteX2" fmla="*/ 4634432 w 4688471"/>
                  <a:gd name="connsiteY2" fmla="*/ 2771 h 1981200"/>
                  <a:gd name="connsiteX3" fmla="*/ 4688471 w 4688471"/>
                  <a:gd name="connsiteY3" fmla="*/ 830070 h 1981200"/>
                  <a:gd name="connsiteX4" fmla="*/ 4848 w 4688471"/>
                  <a:gd name="connsiteY4" fmla="*/ 1981200 h 198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8471" h="1981200">
                    <a:moveTo>
                      <a:pt x="4848" y="1981200"/>
                    </a:moveTo>
                    <a:lnTo>
                      <a:pt x="0" y="0"/>
                    </a:lnTo>
                    <a:lnTo>
                      <a:pt x="4634432" y="2771"/>
                    </a:lnTo>
                    <a:lnTo>
                      <a:pt x="4688471" y="830070"/>
                    </a:lnTo>
                    <a:lnTo>
                      <a:pt x="4848" y="198120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5806615" y="2458995"/>
                    <a:ext cx="928203" cy="541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6615" y="2458995"/>
                    <a:ext cx="928203" cy="541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5773843" y="4408573"/>
                    <a:ext cx="1025665" cy="541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3843" y="4408573"/>
                    <a:ext cx="1025665" cy="54111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2590800" y="2057402"/>
                    <a:ext cx="381000" cy="3304903"/>
                  </a:xfrm>
                  <a:prstGeom prst="rect">
                    <a:avLst/>
                  </a:prstGeom>
                  <a:solidFill>
                    <a:schemeClr val="bg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lang="en-US" sz="3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800" y="2057402"/>
                    <a:ext cx="381000" cy="3304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3016954" y="3448243"/>
                    <a:ext cx="548547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≈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6954" y="3448243"/>
                    <a:ext cx="548547" cy="5232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4343400" y="2458995"/>
                    <a:ext cx="908967" cy="541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3400" y="2458995"/>
                    <a:ext cx="908967" cy="541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4343400" y="4408573"/>
                    <a:ext cx="1006429" cy="541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3400" y="4408573"/>
                    <a:ext cx="1006429" cy="54111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5999843" y="3368472"/>
                    <a:ext cx="553357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800" b="0" dirty="0" smtClean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9843" y="3368472"/>
                    <a:ext cx="553357" cy="52322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7168508" y="2364267"/>
                  <a:ext cx="527692" cy="1360471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508" y="2364267"/>
                  <a:ext cx="527692" cy="136047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046" r="-114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7168508" y="4247958"/>
                  <a:ext cx="527692" cy="136047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508" y="4247958"/>
                  <a:ext cx="527692" cy="136047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8391" r="-1034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45001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185" y="685800"/>
            <a:ext cx="4752215" cy="4918543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>
            <a:off x="3689221" y="2981928"/>
            <a:ext cx="59436" cy="828072"/>
          </a:xfrm>
          <a:prstGeom prst="straightConnector1">
            <a:avLst/>
          </a:prstGeom>
          <a:ln w="25400">
            <a:solidFill>
              <a:srgbClr val="0091C4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337177" y="2943216"/>
            <a:ext cx="347472" cy="1078622"/>
          </a:xfrm>
          <a:prstGeom prst="straightConnector1">
            <a:avLst/>
          </a:prstGeom>
          <a:ln w="25400">
            <a:solidFill>
              <a:srgbClr val="0091C4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565777" y="2943216"/>
            <a:ext cx="109728" cy="1206638"/>
          </a:xfrm>
          <a:prstGeom prst="straightConnector1">
            <a:avLst/>
          </a:prstGeom>
          <a:ln w="25400">
            <a:solidFill>
              <a:srgbClr val="0091C4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82871" y="2943216"/>
            <a:ext cx="708914" cy="1366030"/>
          </a:xfrm>
          <a:prstGeom prst="straightConnector1">
            <a:avLst/>
          </a:prstGeom>
          <a:ln w="25400">
            <a:solidFill>
              <a:srgbClr val="0091C4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761196" y="1467195"/>
            <a:ext cx="1254096" cy="1395861"/>
          </a:xfrm>
          <a:prstGeom prst="straightConnector1">
            <a:avLst/>
          </a:prstGeom>
          <a:ln w="25400">
            <a:solidFill>
              <a:srgbClr val="0091C4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748657" y="1358940"/>
            <a:ext cx="1773936" cy="1563552"/>
          </a:xfrm>
          <a:prstGeom prst="straightConnector1">
            <a:avLst/>
          </a:prstGeom>
          <a:ln w="25400">
            <a:solidFill>
              <a:srgbClr val="0091C4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748657" y="1768633"/>
            <a:ext cx="2560320" cy="1153859"/>
          </a:xfrm>
          <a:prstGeom prst="straightConnector1">
            <a:avLst/>
          </a:prstGeom>
          <a:ln w="25400">
            <a:solidFill>
              <a:srgbClr val="0091C4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748657" y="2438400"/>
            <a:ext cx="2194943" cy="484092"/>
          </a:xfrm>
          <a:prstGeom prst="straightConnector1">
            <a:avLst/>
          </a:prstGeom>
          <a:ln w="25400">
            <a:solidFill>
              <a:srgbClr val="0091C4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915785" y="2386584"/>
            <a:ext cx="128016" cy="128016"/>
            <a:chOff x="7086600" y="2971800"/>
            <a:chExt cx="91440" cy="9144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244969" y="1719766"/>
            <a:ext cx="128016" cy="128016"/>
            <a:chOff x="7086600" y="2971800"/>
            <a:chExt cx="91440" cy="9144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458585" y="1294932"/>
            <a:ext cx="128016" cy="128016"/>
            <a:chOff x="7086600" y="2971800"/>
            <a:chExt cx="91440" cy="9144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952581" y="1422948"/>
            <a:ext cx="128016" cy="128016"/>
            <a:chOff x="7086600" y="2971800"/>
            <a:chExt cx="91440" cy="9144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3629785" y="2863056"/>
            <a:ext cx="118872" cy="118872"/>
          </a:xfrm>
          <a:prstGeom prst="rect">
            <a:avLst/>
          </a:prstGeom>
          <a:solidFill>
            <a:schemeClr val="bg1"/>
          </a:solidFill>
          <a:ln w="38100">
            <a:solidFill>
              <a:srgbClr val="11E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317557" y="4245238"/>
            <a:ext cx="128016" cy="128016"/>
            <a:chOff x="7086600" y="2971800"/>
            <a:chExt cx="91440" cy="9144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501769" y="4085846"/>
            <a:ext cx="128016" cy="128016"/>
            <a:chOff x="7086600" y="2971800"/>
            <a:chExt cx="91440" cy="9144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73169" y="3957830"/>
            <a:ext cx="128016" cy="128016"/>
            <a:chOff x="7086600" y="2971800"/>
            <a:chExt cx="91440" cy="9144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681984" y="3758184"/>
            <a:ext cx="128016" cy="128016"/>
            <a:chOff x="7086600" y="2971800"/>
            <a:chExt cx="91440" cy="9144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955519" y="902181"/>
                <a:ext cx="149226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19" y="902181"/>
                <a:ext cx="1492268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15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185" y="685800"/>
            <a:ext cx="4752215" cy="4918543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H="1">
            <a:off x="3733800" y="2787961"/>
            <a:ext cx="1135188" cy="1022039"/>
          </a:xfrm>
          <a:prstGeom prst="straightConnector1">
            <a:avLst/>
          </a:prstGeom>
          <a:ln w="25400">
            <a:solidFill>
              <a:srgbClr val="0091C4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1"/>
          </p:cNvCxnSpPr>
          <p:nvPr/>
        </p:nvCxnSpPr>
        <p:spPr>
          <a:xfrm flipH="1">
            <a:off x="3337179" y="2754546"/>
            <a:ext cx="1531809" cy="1267292"/>
          </a:xfrm>
          <a:prstGeom prst="straightConnector1">
            <a:avLst/>
          </a:prstGeom>
          <a:ln w="25400">
            <a:solidFill>
              <a:srgbClr val="0091C4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561205" y="2813973"/>
            <a:ext cx="1325214" cy="1335881"/>
          </a:xfrm>
          <a:prstGeom prst="straightConnector1">
            <a:avLst/>
          </a:prstGeom>
          <a:ln w="25400">
            <a:solidFill>
              <a:srgbClr val="0091C4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</p:cNvCxnSpPr>
          <p:nvPr/>
        </p:nvCxnSpPr>
        <p:spPr>
          <a:xfrm flipH="1">
            <a:off x="4391785" y="2813982"/>
            <a:ext cx="536639" cy="1495264"/>
          </a:xfrm>
          <a:prstGeom prst="straightConnector1">
            <a:avLst/>
          </a:prstGeom>
          <a:ln w="25400">
            <a:solidFill>
              <a:srgbClr val="0091C4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1" idx="0"/>
          </p:cNvCxnSpPr>
          <p:nvPr/>
        </p:nvCxnSpPr>
        <p:spPr>
          <a:xfrm flipH="1">
            <a:off x="4928424" y="1467195"/>
            <a:ext cx="86868" cy="1227915"/>
          </a:xfrm>
          <a:prstGeom prst="straightConnector1">
            <a:avLst/>
          </a:prstGeom>
          <a:ln w="25400">
            <a:solidFill>
              <a:srgbClr val="0091C4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1" idx="0"/>
          </p:cNvCxnSpPr>
          <p:nvPr/>
        </p:nvCxnSpPr>
        <p:spPr>
          <a:xfrm flipH="1">
            <a:off x="4928424" y="1358940"/>
            <a:ext cx="594169" cy="1336170"/>
          </a:xfrm>
          <a:prstGeom prst="straightConnector1">
            <a:avLst/>
          </a:prstGeom>
          <a:ln w="25400">
            <a:solidFill>
              <a:srgbClr val="0091C4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1" idx="3"/>
          </p:cNvCxnSpPr>
          <p:nvPr/>
        </p:nvCxnSpPr>
        <p:spPr>
          <a:xfrm flipH="1">
            <a:off x="4987860" y="1768633"/>
            <a:ext cx="1321117" cy="985913"/>
          </a:xfrm>
          <a:prstGeom prst="straightConnector1">
            <a:avLst/>
          </a:prstGeom>
          <a:ln w="25400">
            <a:solidFill>
              <a:srgbClr val="0091C4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1" idx="3"/>
          </p:cNvCxnSpPr>
          <p:nvPr/>
        </p:nvCxnSpPr>
        <p:spPr>
          <a:xfrm flipH="1">
            <a:off x="4987860" y="2438400"/>
            <a:ext cx="955740" cy="316146"/>
          </a:xfrm>
          <a:prstGeom prst="straightConnector1">
            <a:avLst/>
          </a:prstGeom>
          <a:ln w="25400">
            <a:solidFill>
              <a:srgbClr val="0091C4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915785" y="2386584"/>
            <a:ext cx="128016" cy="128016"/>
            <a:chOff x="7086600" y="2971800"/>
            <a:chExt cx="91440" cy="9144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244969" y="1719766"/>
            <a:ext cx="128016" cy="128016"/>
            <a:chOff x="7086600" y="2971800"/>
            <a:chExt cx="91440" cy="9144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458585" y="1294932"/>
            <a:ext cx="128016" cy="128016"/>
            <a:chOff x="7086600" y="2971800"/>
            <a:chExt cx="91440" cy="9144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952581" y="1422948"/>
            <a:ext cx="128016" cy="128016"/>
            <a:chOff x="7086600" y="2971800"/>
            <a:chExt cx="91440" cy="9144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868988" y="2695110"/>
            <a:ext cx="118872" cy="118872"/>
          </a:xfrm>
          <a:prstGeom prst="rect">
            <a:avLst/>
          </a:prstGeom>
          <a:solidFill>
            <a:schemeClr val="bg1"/>
          </a:solidFill>
          <a:ln w="38100">
            <a:solidFill>
              <a:srgbClr val="11E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317557" y="4245238"/>
            <a:ext cx="128016" cy="128016"/>
            <a:chOff x="7086600" y="2971800"/>
            <a:chExt cx="91440" cy="9144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501769" y="4085846"/>
            <a:ext cx="128016" cy="128016"/>
            <a:chOff x="7086600" y="2971800"/>
            <a:chExt cx="91440" cy="9144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73169" y="3957830"/>
            <a:ext cx="128016" cy="128016"/>
            <a:chOff x="7086600" y="2971800"/>
            <a:chExt cx="91440" cy="9144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681984" y="3758184"/>
            <a:ext cx="128016" cy="128016"/>
            <a:chOff x="7086600" y="2971800"/>
            <a:chExt cx="91440" cy="9144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694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185" y="685799"/>
            <a:ext cx="4752215" cy="4918543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5915785" y="2386584"/>
            <a:ext cx="128016" cy="128016"/>
            <a:chOff x="7086600" y="2971800"/>
            <a:chExt cx="91440" cy="9144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244969" y="1719766"/>
            <a:ext cx="128016" cy="128016"/>
            <a:chOff x="7086600" y="2971800"/>
            <a:chExt cx="91440" cy="9144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458585" y="1294932"/>
            <a:ext cx="128016" cy="128016"/>
            <a:chOff x="7086600" y="2971800"/>
            <a:chExt cx="91440" cy="9144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952581" y="1422948"/>
            <a:ext cx="128016" cy="128016"/>
            <a:chOff x="7086600" y="2971800"/>
            <a:chExt cx="91440" cy="9144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317557" y="4245238"/>
            <a:ext cx="128016" cy="128016"/>
            <a:chOff x="7086600" y="2971800"/>
            <a:chExt cx="91440" cy="9144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501769" y="4085846"/>
            <a:ext cx="128016" cy="128016"/>
            <a:chOff x="7086600" y="2971800"/>
            <a:chExt cx="91440" cy="914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273169" y="3957830"/>
            <a:ext cx="128016" cy="128016"/>
            <a:chOff x="7086600" y="2971800"/>
            <a:chExt cx="91440" cy="9144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681984" y="3758184"/>
            <a:ext cx="128016" cy="128016"/>
            <a:chOff x="7086600" y="2971800"/>
            <a:chExt cx="91440" cy="9144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5193391" y="132846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032468" y="193547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343400" y="4450411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02529" y="384143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1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2276475" y="1123950"/>
            <a:ext cx="4591050" cy="45910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6090300" y="1566125"/>
            <a:ext cx="1207800" cy="12078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83" name="Shape 83"/>
          <p:cNvSpPr/>
          <p:nvPr/>
        </p:nvSpPr>
        <p:spPr>
          <a:xfrm>
            <a:off x="5626800" y="4563700"/>
            <a:ext cx="1207800" cy="12078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84" name="Shape 84"/>
          <p:cNvSpPr/>
          <p:nvPr/>
        </p:nvSpPr>
        <p:spPr>
          <a:xfrm>
            <a:off x="1444650" y="1730162"/>
            <a:ext cx="1207800" cy="12078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</p:spTree>
    <p:custDataLst>
      <p:tags r:id="rId1"/>
    </p:custData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185" y="685798"/>
            <a:ext cx="4752215" cy="4918543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6244969" y="1719766"/>
            <a:ext cx="128016" cy="128016"/>
            <a:chOff x="7086600" y="2971800"/>
            <a:chExt cx="91440" cy="9144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458585" y="1294932"/>
            <a:ext cx="128016" cy="128016"/>
            <a:chOff x="7086600" y="2971800"/>
            <a:chExt cx="91440" cy="9144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952581" y="1422948"/>
            <a:ext cx="128016" cy="128016"/>
            <a:chOff x="7086600" y="2971800"/>
            <a:chExt cx="91440" cy="9144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317557" y="4245238"/>
            <a:ext cx="128016" cy="128016"/>
            <a:chOff x="7086600" y="2971800"/>
            <a:chExt cx="91440" cy="9144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501769" y="4085846"/>
            <a:ext cx="128016" cy="128016"/>
            <a:chOff x="7086600" y="2971800"/>
            <a:chExt cx="91440" cy="914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273169" y="3957830"/>
            <a:ext cx="128016" cy="128016"/>
            <a:chOff x="7086600" y="2971800"/>
            <a:chExt cx="91440" cy="9144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681984" y="3758184"/>
            <a:ext cx="128016" cy="128016"/>
            <a:chOff x="7086600" y="2971800"/>
            <a:chExt cx="91440" cy="9144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H="1">
            <a:off x="3748658" y="2438400"/>
            <a:ext cx="2194942" cy="484092"/>
          </a:xfrm>
          <a:prstGeom prst="straightConnector1">
            <a:avLst/>
          </a:prstGeom>
          <a:ln w="38100">
            <a:solidFill>
              <a:srgbClr val="0091C4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5915785" y="2386584"/>
            <a:ext cx="128016" cy="128016"/>
            <a:chOff x="7086600" y="2971800"/>
            <a:chExt cx="91440" cy="9144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 flipH="1">
            <a:off x="3729353" y="2032082"/>
            <a:ext cx="2314448" cy="903110"/>
          </a:xfrm>
          <a:prstGeom prst="straightConnector1">
            <a:avLst/>
          </a:prstGeom>
          <a:ln w="38100">
            <a:solidFill>
              <a:srgbClr val="0091C4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629785" y="2863056"/>
            <a:ext cx="118872" cy="118872"/>
          </a:xfrm>
          <a:prstGeom prst="rect">
            <a:avLst/>
          </a:prstGeom>
          <a:solidFill>
            <a:schemeClr val="bg1"/>
          </a:solidFill>
          <a:ln w="38100">
            <a:solidFill>
              <a:srgbClr val="11E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hape 58"/>
          <p:cNvCxnSpPr/>
          <p:nvPr/>
        </p:nvCxnSpPr>
        <p:spPr>
          <a:xfrm flipH="1">
            <a:off x="5979793" y="2094176"/>
            <a:ext cx="91440" cy="301752"/>
          </a:xfrm>
          <a:prstGeom prst="straightConnector1">
            <a:avLst/>
          </a:prstGeom>
          <a:noFill/>
          <a:ln w="31750" cap="flat">
            <a:solidFill>
              <a:srgbClr val="0091C4"/>
            </a:solidFill>
            <a:prstDash val="solid"/>
            <a:round/>
            <a:headEnd type="stealth" w="lg" len="med"/>
            <a:tailEnd type="stealth" w="lg" len="med"/>
          </a:ln>
        </p:spPr>
      </p:cxnSp>
      <p:sp>
        <p:nvSpPr>
          <p:cNvPr id="32" name="Oval 31"/>
          <p:cNvSpPr/>
          <p:nvPr/>
        </p:nvSpPr>
        <p:spPr>
          <a:xfrm>
            <a:off x="5193391" y="132846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2468" y="193547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43400" y="4450411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02529" y="384143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0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185" y="685798"/>
            <a:ext cx="4752215" cy="4918543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6244969" y="1719766"/>
            <a:ext cx="128016" cy="128016"/>
            <a:chOff x="7086600" y="2971800"/>
            <a:chExt cx="91440" cy="9144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458585" y="1294932"/>
            <a:ext cx="128016" cy="128016"/>
            <a:chOff x="7086600" y="2971800"/>
            <a:chExt cx="91440" cy="9144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952581" y="1422948"/>
            <a:ext cx="128016" cy="128016"/>
            <a:chOff x="7086600" y="2971800"/>
            <a:chExt cx="91440" cy="9144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317557" y="4245238"/>
            <a:ext cx="128016" cy="128016"/>
            <a:chOff x="7086600" y="2971800"/>
            <a:chExt cx="91440" cy="9144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501769" y="4085846"/>
            <a:ext cx="128016" cy="128016"/>
            <a:chOff x="7086600" y="2971800"/>
            <a:chExt cx="91440" cy="914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273169" y="3957830"/>
            <a:ext cx="128016" cy="128016"/>
            <a:chOff x="7086600" y="2971800"/>
            <a:chExt cx="91440" cy="9144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681984" y="3758184"/>
            <a:ext cx="128016" cy="128016"/>
            <a:chOff x="7086600" y="2971800"/>
            <a:chExt cx="91440" cy="9144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915785" y="2386584"/>
            <a:ext cx="128016" cy="128016"/>
            <a:chOff x="7086600" y="2971800"/>
            <a:chExt cx="91440" cy="9144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 flipH="1">
            <a:off x="3625057" y="1463788"/>
            <a:ext cx="1601498" cy="237733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720971" y="2410777"/>
            <a:ext cx="328954" cy="50526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458271" y="2079927"/>
            <a:ext cx="1601498" cy="237733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729353" y="2032082"/>
            <a:ext cx="2314448" cy="903110"/>
          </a:xfrm>
          <a:prstGeom prst="straightConnector1">
            <a:avLst/>
          </a:prstGeom>
          <a:ln w="38100">
            <a:solidFill>
              <a:srgbClr val="0091C4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3693673" y="2935192"/>
            <a:ext cx="1192904" cy="830974"/>
          </a:xfrm>
          <a:prstGeom prst="straightConnector1">
            <a:avLst/>
          </a:prstGeom>
          <a:ln w="38100">
            <a:solidFill>
              <a:srgbClr val="0091C4"/>
            </a:solidFill>
            <a:prstDash val="sys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193391" y="132846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032468" y="193547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343400" y="4450411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02529" y="384143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29785" y="2863056"/>
            <a:ext cx="118872" cy="118872"/>
          </a:xfrm>
          <a:prstGeom prst="rect">
            <a:avLst/>
          </a:prstGeom>
          <a:solidFill>
            <a:schemeClr val="bg1"/>
          </a:solidFill>
          <a:ln w="38100">
            <a:solidFill>
              <a:srgbClr val="11E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185" y="685798"/>
            <a:ext cx="4752215" cy="4918543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6244969" y="1719766"/>
            <a:ext cx="128016" cy="128016"/>
            <a:chOff x="7086600" y="2971800"/>
            <a:chExt cx="91440" cy="9144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458585" y="1294932"/>
            <a:ext cx="128016" cy="128016"/>
            <a:chOff x="7086600" y="2971800"/>
            <a:chExt cx="91440" cy="9144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952581" y="1422948"/>
            <a:ext cx="128016" cy="128016"/>
            <a:chOff x="7086600" y="2971800"/>
            <a:chExt cx="91440" cy="9144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317557" y="4245238"/>
            <a:ext cx="128016" cy="128016"/>
            <a:chOff x="7086600" y="2971800"/>
            <a:chExt cx="91440" cy="9144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501769" y="4085846"/>
            <a:ext cx="128016" cy="128016"/>
            <a:chOff x="7086600" y="2971800"/>
            <a:chExt cx="91440" cy="914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273169" y="3957830"/>
            <a:ext cx="128016" cy="128016"/>
            <a:chOff x="7086600" y="2971800"/>
            <a:chExt cx="91440" cy="9144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681984" y="3758184"/>
            <a:ext cx="128016" cy="128016"/>
            <a:chOff x="7086600" y="2971800"/>
            <a:chExt cx="91440" cy="9144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915785" y="2386584"/>
            <a:ext cx="128016" cy="128016"/>
            <a:chOff x="7086600" y="2971800"/>
            <a:chExt cx="91440" cy="9144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 flipH="1">
            <a:off x="3729353" y="2020370"/>
            <a:ext cx="2350128" cy="914822"/>
          </a:xfrm>
          <a:prstGeom prst="straightConnector1">
            <a:avLst/>
          </a:prstGeom>
          <a:ln w="38100">
            <a:solidFill>
              <a:srgbClr val="0091C4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3039772" y="3548874"/>
            <a:ext cx="1912809" cy="132997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4822631" y="1106214"/>
            <a:ext cx="1912809" cy="132997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3673792" y="2915262"/>
            <a:ext cx="1912809" cy="132997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3700166" y="1160847"/>
            <a:ext cx="1187440" cy="1754415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629785" y="2863056"/>
            <a:ext cx="118872" cy="118872"/>
          </a:xfrm>
          <a:prstGeom prst="rect">
            <a:avLst/>
          </a:prstGeom>
          <a:solidFill>
            <a:schemeClr val="bg1"/>
          </a:solidFill>
          <a:ln w="38100">
            <a:solidFill>
              <a:srgbClr val="11E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93391" y="132846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032468" y="193547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343400" y="4450411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502529" y="384143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185" y="685798"/>
            <a:ext cx="4752215" cy="4918543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6244969" y="1719766"/>
            <a:ext cx="128016" cy="128016"/>
            <a:chOff x="7086600" y="2971800"/>
            <a:chExt cx="91440" cy="9144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458585" y="1294932"/>
            <a:ext cx="128016" cy="128016"/>
            <a:chOff x="7086600" y="2971800"/>
            <a:chExt cx="91440" cy="9144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952581" y="1422948"/>
            <a:ext cx="128016" cy="128016"/>
            <a:chOff x="7086600" y="2971800"/>
            <a:chExt cx="91440" cy="9144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317557" y="4245238"/>
            <a:ext cx="128016" cy="128016"/>
            <a:chOff x="7086600" y="2971800"/>
            <a:chExt cx="91440" cy="9144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501769" y="4085846"/>
            <a:ext cx="128016" cy="128016"/>
            <a:chOff x="7086600" y="2971800"/>
            <a:chExt cx="91440" cy="914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273169" y="3957830"/>
            <a:ext cx="128016" cy="128016"/>
            <a:chOff x="7086600" y="2971800"/>
            <a:chExt cx="91440" cy="9144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681984" y="3758184"/>
            <a:ext cx="128016" cy="128016"/>
            <a:chOff x="7086600" y="2971800"/>
            <a:chExt cx="91440" cy="9144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915785" y="2386584"/>
            <a:ext cx="128016" cy="128016"/>
            <a:chOff x="7086600" y="2971800"/>
            <a:chExt cx="91440" cy="9144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/>
          <p:nvPr/>
        </p:nvCxnSpPr>
        <p:spPr>
          <a:xfrm flipH="1" flipV="1">
            <a:off x="3693673" y="2935192"/>
            <a:ext cx="1192904" cy="830974"/>
          </a:xfrm>
          <a:prstGeom prst="straightConnector1">
            <a:avLst/>
          </a:prstGeom>
          <a:ln w="38100">
            <a:solidFill>
              <a:srgbClr val="0091C4"/>
            </a:solidFill>
            <a:prstDash val="sys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700166" y="1160847"/>
            <a:ext cx="1187440" cy="1754415"/>
          </a:xfrm>
          <a:prstGeom prst="straightConnector1">
            <a:avLst/>
          </a:prstGeom>
          <a:ln w="38100">
            <a:solidFill>
              <a:srgbClr val="0091C4"/>
            </a:solidFill>
            <a:prstDash val="sys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502529" y="384143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93391" y="132846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343400" y="4450411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729353" y="2032082"/>
            <a:ext cx="2314448" cy="903110"/>
          </a:xfrm>
          <a:prstGeom prst="straightConnector1">
            <a:avLst/>
          </a:prstGeom>
          <a:ln w="38100">
            <a:solidFill>
              <a:srgbClr val="0091C4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629785" y="2863056"/>
            <a:ext cx="118872" cy="118872"/>
          </a:xfrm>
          <a:prstGeom prst="rect">
            <a:avLst/>
          </a:prstGeom>
          <a:solidFill>
            <a:schemeClr val="bg1"/>
          </a:solidFill>
          <a:ln w="38100">
            <a:solidFill>
              <a:srgbClr val="11E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32468" y="193547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3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12726 0.124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185" y="685798"/>
            <a:ext cx="4752215" cy="4918543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6244969" y="1719766"/>
            <a:ext cx="128016" cy="128016"/>
            <a:chOff x="7086600" y="2971800"/>
            <a:chExt cx="91440" cy="9144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458585" y="1294932"/>
            <a:ext cx="128016" cy="128016"/>
            <a:chOff x="7086600" y="2971800"/>
            <a:chExt cx="91440" cy="9144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952581" y="1422948"/>
            <a:ext cx="128016" cy="128016"/>
            <a:chOff x="7086600" y="2971800"/>
            <a:chExt cx="91440" cy="9144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317557" y="4245238"/>
            <a:ext cx="128016" cy="128016"/>
            <a:chOff x="7086600" y="2971800"/>
            <a:chExt cx="91440" cy="9144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501769" y="4085846"/>
            <a:ext cx="128016" cy="128016"/>
            <a:chOff x="7086600" y="2971800"/>
            <a:chExt cx="91440" cy="914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273169" y="3957830"/>
            <a:ext cx="128016" cy="128016"/>
            <a:chOff x="7086600" y="2971800"/>
            <a:chExt cx="91440" cy="9144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681984" y="3758184"/>
            <a:ext cx="128016" cy="128016"/>
            <a:chOff x="7086600" y="2971800"/>
            <a:chExt cx="91440" cy="9144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915785" y="2386584"/>
            <a:ext cx="128016" cy="128016"/>
            <a:chOff x="7086600" y="2971800"/>
            <a:chExt cx="91440" cy="9144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 flipH="1">
            <a:off x="3720971" y="2410777"/>
            <a:ext cx="328954" cy="50526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032468" y="193547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02529" y="384143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3624819" y="2941191"/>
            <a:ext cx="410256" cy="274538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625057" y="1463788"/>
            <a:ext cx="1601498" cy="237733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3744055" y="2899306"/>
            <a:ext cx="1192904" cy="830974"/>
          </a:xfrm>
          <a:prstGeom prst="straightConnector1">
            <a:avLst/>
          </a:prstGeom>
          <a:ln w="38100">
            <a:solidFill>
              <a:srgbClr val="0091C4"/>
            </a:solidFill>
            <a:prstDash val="sys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629785" y="2863056"/>
            <a:ext cx="118872" cy="118872"/>
          </a:xfrm>
          <a:prstGeom prst="rect">
            <a:avLst/>
          </a:prstGeom>
          <a:solidFill>
            <a:schemeClr val="bg1"/>
          </a:solidFill>
          <a:ln w="38100">
            <a:solidFill>
              <a:srgbClr val="11E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4458271" y="2079927"/>
            <a:ext cx="1601498" cy="237733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193391" y="132846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343400" y="4450411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792480"/>
              <a:ext cx="914400" cy="13411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14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bit</a:t>
                          </a:r>
                          <a:r>
                            <a:rPr lang="en-US" sz="2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baseline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0091C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91C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2400" b="0" i="1" smtClean="0">
                                            <a:solidFill>
                                              <a:srgbClr val="0091C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91C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0091C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solidFill>
                                              <a:srgbClr val="0091C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  <m:r>
                                      <a:rPr lang="en-US" sz="2400" b="0" i="1" smtClean="0">
                                        <a:solidFill>
                                          <a:srgbClr val="0091C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0091C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bSup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792480"/>
              <a:ext cx="914400" cy="13411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14400"/>
                  </a:tblGrid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62" t="-8571" r="-1325" b="-23714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62" t="-101333" r="-1325" b="-121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62" t="-201333" r="-1325" b="-2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5545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185" y="685798"/>
            <a:ext cx="4752215" cy="4918543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6244969" y="1719766"/>
            <a:ext cx="128016" cy="128016"/>
            <a:chOff x="7086600" y="2971800"/>
            <a:chExt cx="91440" cy="9144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458585" y="1294932"/>
            <a:ext cx="128016" cy="128016"/>
            <a:chOff x="7086600" y="2971800"/>
            <a:chExt cx="91440" cy="9144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952581" y="1422948"/>
            <a:ext cx="128016" cy="128016"/>
            <a:chOff x="7086600" y="2971800"/>
            <a:chExt cx="91440" cy="9144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317557" y="4245238"/>
            <a:ext cx="128016" cy="128016"/>
            <a:chOff x="7086600" y="2971800"/>
            <a:chExt cx="91440" cy="9144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501769" y="4085846"/>
            <a:ext cx="128016" cy="128016"/>
            <a:chOff x="7086600" y="2971800"/>
            <a:chExt cx="91440" cy="914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273169" y="3957830"/>
            <a:ext cx="128016" cy="128016"/>
            <a:chOff x="7086600" y="2971800"/>
            <a:chExt cx="91440" cy="9144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681984" y="3758184"/>
            <a:ext cx="128016" cy="128016"/>
            <a:chOff x="7086600" y="2971800"/>
            <a:chExt cx="91440" cy="9144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915785" y="2386584"/>
            <a:ext cx="128016" cy="128016"/>
            <a:chOff x="7086600" y="2971800"/>
            <a:chExt cx="91440" cy="9144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/>
          <p:cNvCxnSpPr/>
          <p:nvPr/>
        </p:nvCxnSpPr>
        <p:spPr>
          <a:xfrm flipH="1" flipV="1">
            <a:off x="3039772" y="3548874"/>
            <a:ext cx="1912809" cy="132997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4822631" y="1106214"/>
            <a:ext cx="1912809" cy="132997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3673792" y="2915262"/>
            <a:ext cx="1912809" cy="132997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3700166" y="1160847"/>
            <a:ext cx="1187440" cy="1754415"/>
          </a:xfrm>
          <a:prstGeom prst="straightConnector1">
            <a:avLst/>
          </a:prstGeom>
          <a:ln w="38100">
            <a:solidFill>
              <a:srgbClr val="0091C4"/>
            </a:solidFill>
            <a:prstDash val="sys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193391" y="132846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032468" y="193547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343400" y="4450411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502529" y="384143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193347" y="2863056"/>
            <a:ext cx="552645" cy="794544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629785" y="2863056"/>
            <a:ext cx="118872" cy="118872"/>
          </a:xfrm>
          <a:prstGeom prst="rect">
            <a:avLst/>
          </a:prstGeom>
          <a:solidFill>
            <a:schemeClr val="bg1"/>
          </a:solidFill>
          <a:ln w="38100">
            <a:solidFill>
              <a:srgbClr val="11E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5" name="Table 4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9170" y="792480"/>
              <a:ext cx="1827830" cy="134124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13915"/>
                    <a:gridCol w="91391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bit</a:t>
                          </a:r>
                          <a:r>
                            <a:rPr lang="en-US" sz="2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baseline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bit</a:t>
                          </a:r>
                          <a:r>
                            <a:rPr lang="en-US" sz="2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 anchor="ctr"/>
                    </a:tc>
                  </a:tr>
                  <a:tr h="4105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0091C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91C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2400" b="0" i="1" smtClean="0">
                                            <a:solidFill>
                                              <a:srgbClr val="0091C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91C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0091C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solidFill>
                                              <a:srgbClr val="0091C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  <m:r>
                                      <a:rPr lang="en-US" sz="2400" b="0" i="1" smtClean="0">
                                        <a:solidFill>
                                          <a:srgbClr val="0091C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0091C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b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bSup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5" name="Table 4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9170" y="792480"/>
              <a:ext cx="1827830" cy="134124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13915"/>
                    <a:gridCol w="913915"/>
                  </a:tblGrid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62" t="-8571" r="-100662" b="-2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1333" t="-8571" r="-1333" b="-237143"/>
                          </a:stretch>
                        </a:blipFill>
                      </a:tcPr>
                    </a:tc>
                  </a:tr>
                  <a:tr h="4573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62" t="-100000" r="-100662" b="-1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1333" t="-100000" r="-1333" b="-118421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62" t="-202667" r="-10066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1333" t="-202667" r="-1333" b="-2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388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185" y="685798"/>
            <a:ext cx="4752215" cy="4918543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6244969" y="1719766"/>
            <a:ext cx="128016" cy="128016"/>
            <a:chOff x="7086600" y="2971800"/>
            <a:chExt cx="91440" cy="9144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458585" y="1294932"/>
            <a:ext cx="128016" cy="128016"/>
            <a:chOff x="7086600" y="2971800"/>
            <a:chExt cx="91440" cy="9144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952581" y="1422948"/>
            <a:ext cx="128016" cy="128016"/>
            <a:chOff x="7086600" y="2971800"/>
            <a:chExt cx="91440" cy="9144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317557" y="4245238"/>
            <a:ext cx="128016" cy="128016"/>
            <a:chOff x="7086600" y="2971800"/>
            <a:chExt cx="91440" cy="9144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501769" y="4085846"/>
            <a:ext cx="128016" cy="128016"/>
            <a:chOff x="7086600" y="2971800"/>
            <a:chExt cx="91440" cy="9144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273169" y="3957830"/>
            <a:ext cx="128016" cy="128016"/>
            <a:chOff x="7086600" y="2971800"/>
            <a:chExt cx="91440" cy="9144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3681984" y="3758184"/>
            <a:ext cx="128016" cy="128016"/>
            <a:chOff x="7086600" y="2971800"/>
            <a:chExt cx="91440" cy="91440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915785" y="2386584"/>
            <a:ext cx="128016" cy="128016"/>
            <a:chOff x="7086600" y="2971800"/>
            <a:chExt cx="91440" cy="9144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086600" y="2971800"/>
              <a:ext cx="9144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5193391" y="132846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032468" y="193547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343400" y="4450411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502529" y="3841434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33400" y="240644"/>
            <a:ext cx="3802427" cy="2165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9169" y="361604"/>
              <a:ext cx="3199432" cy="177199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13431"/>
                    <a:gridCol w="914400"/>
                    <a:gridCol w="457200"/>
                    <a:gridCol w="914401"/>
                  </a:tblGrid>
                  <a:tr h="42672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Query-specific table ( 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dirty="0" smtClean="0"/>
                            <a:t> )</a:t>
                          </a:r>
                          <a:endParaRPr lang="en-US" sz="2200" dirty="0"/>
                        </a:p>
                      </a:txBody>
                      <a:tcPr anchor="ctr">
                        <a:solidFill>
                          <a:schemeClr val="l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solidFill>
                          <a:schemeClr val="l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solidFill>
                          <a:schemeClr val="l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200" dirty="0"/>
                        </a:p>
                      </a:txBody>
                      <a:tcPr anchor="ctr">
                        <a:solidFill>
                          <a:schemeClr val="lt1"/>
                        </a:solid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bit</a:t>
                          </a:r>
                          <a:r>
                            <a:rPr lang="en-US" sz="2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baseline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 anchor="ctr"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bit</a:t>
                          </a:r>
                          <a:r>
                            <a:rPr lang="en-US" sz="2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baseline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 anchor="ctr"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bit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 anchor="ctr">
                        <a:solidFill>
                          <a:schemeClr val="lt1"/>
                        </a:solidFill>
                      </a:tcPr>
                    </a:tc>
                  </a:tr>
                  <a:tr h="4592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lt1"/>
                        </a:solidFill>
                      </a:tcPr>
                    </a:tc>
                  </a:tr>
                  <a:tr h="4592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b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b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lt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9169" y="361604"/>
              <a:ext cx="3199432" cy="177199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13431"/>
                    <a:gridCol w="914400"/>
                    <a:gridCol w="457200"/>
                    <a:gridCol w="914401"/>
                  </a:tblGrid>
                  <a:tr h="42672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Query-specific table ( 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dirty="0" smtClean="0"/>
                            <a:t> )</a:t>
                          </a:r>
                          <a:endParaRPr lang="en-US" sz="2200" dirty="0"/>
                        </a:p>
                      </a:txBody>
                      <a:tcPr anchor="ctr">
                        <a:solidFill>
                          <a:schemeClr val="l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solidFill>
                          <a:schemeClr val="l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solidFill>
                          <a:schemeClr val="l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200" dirty="0"/>
                        </a:p>
                      </a:txBody>
                      <a:tcPr anchor="ctr">
                        <a:solidFill>
                          <a:schemeClr val="lt1"/>
                        </a:solid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67" t="-107143" r="-252000" b="-23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107143" r="-150331" b="-23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2667" t="-107143" r="-202667" b="-23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51333" t="-107143" r="-1333" b="-238571"/>
                          </a:stretch>
                        </a:blipFill>
                      </a:tcPr>
                    </a:tc>
                  </a:tr>
                  <a:tr h="4592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67" t="-190789" r="-252000" b="-1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190789" r="-150331" b="-1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2667" t="-190789" r="-202667" b="-1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51333" t="-190789" r="-1333" b="-119737"/>
                          </a:stretch>
                        </a:blipFill>
                      </a:tcPr>
                    </a:tc>
                  </a:tr>
                  <a:tr h="4592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67" t="-294667" r="-252000" b="-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94667" r="-150331" b="-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2667" t="-294667" r="-202667" b="-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51333" t="-294667" r="-1333" b="-2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3657600" y="559724"/>
            <a:ext cx="118872" cy="118872"/>
          </a:xfrm>
          <a:prstGeom prst="rect">
            <a:avLst/>
          </a:prstGeom>
          <a:solidFill>
            <a:schemeClr val="bg1"/>
          </a:solidFill>
          <a:ln w="38100">
            <a:solidFill>
              <a:srgbClr val="11E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685800" y="2590800"/>
                <a:ext cx="277383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590800"/>
                <a:ext cx="277383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665449" y="3340608"/>
                <a:ext cx="181729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49" y="3340608"/>
                <a:ext cx="1817292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79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99186"/>
            <a:ext cx="8386150" cy="5661217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5791200"/>
            <a:ext cx="44672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04813" y="3082143"/>
            <a:ext cx="18383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260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2276475" y="1123950"/>
            <a:ext cx="4591050" cy="45910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7" name="Shape 94"/>
          <p:cNvSpPr/>
          <p:nvPr/>
        </p:nvSpPr>
        <p:spPr>
          <a:xfrm>
            <a:off x="1295400" y="1730162"/>
            <a:ext cx="609024" cy="12078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8" name="Shape 95"/>
          <p:cNvSpPr/>
          <p:nvPr/>
        </p:nvSpPr>
        <p:spPr>
          <a:xfrm>
            <a:off x="2133600" y="1730162"/>
            <a:ext cx="609024" cy="12078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0" name="Shape 96"/>
          <p:cNvSpPr/>
          <p:nvPr/>
        </p:nvSpPr>
        <p:spPr>
          <a:xfrm>
            <a:off x="5979220" y="1566125"/>
            <a:ext cx="609025" cy="12078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12" name="Shape 101"/>
          <p:cNvSpPr/>
          <p:nvPr/>
        </p:nvSpPr>
        <p:spPr>
          <a:xfrm>
            <a:off x="6782376" y="1566125"/>
            <a:ext cx="609024" cy="12078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15" name="Shape 97"/>
          <p:cNvSpPr/>
          <p:nvPr/>
        </p:nvSpPr>
        <p:spPr>
          <a:xfrm>
            <a:off x="6405988" y="4577930"/>
            <a:ext cx="604412" cy="1201332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16" name="Shape 99"/>
          <p:cNvSpPr/>
          <p:nvPr/>
        </p:nvSpPr>
        <p:spPr>
          <a:xfrm>
            <a:off x="5562600" y="4562646"/>
            <a:ext cx="604411" cy="1208854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</p:spTree>
    <p:custDataLst>
      <p:tags r:id="rId1"/>
    </p:custDataLst>
    <p:extLst>
      <p:ext uri="{BB962C8B-B14F-4D97-AF65-F5344CB8AC3E}">
        <p14:creationId xmlns:p14="http://schemas.microsoft.com/office/powerpoint/2010/main" val="3393423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4751200" y="1878973"/>
            <a:ext cx="4142232" cy="414223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3" name="Shape 93"/>
          <p:cNvSpPr/>
          <p:nvPr/>
        </p:nvSpPr>
        <p:spPr>
          <a:xfrm>
            <a:off x="263125" y="1888586"/>
            <a:ext cx="4144374" cy="41443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4" name="Shape 94"/>
          <p:cNvSpPr/>
          <p:nvPr/>
        </p:nvSpPr>
        <p:spPr>
          <a:xfrm>
            <a:off x="1517526" y="5193000"/>
            <a:ext cx="609024" cy="12078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95" name="Shape 95"/>
          <p:cNvSpPr/>
          <p:nvPr/>
        </p:nvSpPr>
        <p:spPr>
          <a:xfrm>
            <a:off x="4930525" y="4546271"/>
            <a:ext cx="609024" cy="12078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96" name="Shape 96"/>
          <p:cNvSpPr/>
          <p:nvPr/>
        </p:nvSpPr>
        <p:spPr>
          <a:xfrm>
            <a:off x="3075698" y="4546274"/>
            <a:ext cx="609025" cy="12078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97" name="Shape 97"/>
          <p:cNvSpPr/>
          <p:nvPr/>
        </p:nvSpPr>
        <p:spPr>
          <a:xfrm>
            <a:off x="8206513" y="4242877"/>
            <a:ext cx="604412" cy="1201332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0" y="281100"/>
            <a:ext cx="4550699" cy="7857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dirty="0"/>
              <a:t>(subspace 1)</a:t>
            </a:r>
          </a:p>
        </p:txBody>
      </p:sp>
      <p:sp>
        <p:nvSpPr>
          <p:cNvPr id="99" name="Shape 99"/>
          <p:cNvSpPr/>
          <p:nvPr/>
        </p:nvSpPr>
        <p:spPr>
          <a:xfrm>
            <a:off x="1658225" y="1406662"/>
            <a:ext cx="604411" cy="1208854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593300" y="281100"/>
            <a:ext cx="4550699" cy="7857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3000" dirty="0"/>
              <a:t>(subspace 2)</a:t>
            </a:r>
          </a:p>
        </p:txBody>
      </p:sp>
      <p:sp>
        <p:nvSpPr>
          <p:cNvPr id="101" name="Shape 101"/>
          <p:cNvSpPr/>
          <p:nvPr/>
        </p:nvSpPr>
        <p:spPr>
          <a:xfrm>
            <a:off x="7363048" y="1695596"/>
            <a:ext cx="609024" cy="12078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  <p:cxnSp>
        <p:nvCxnSpPr>
          <p:cNvPr id="16" name="Shape 102"/>
          <p:cNvCxnSpPr/>
          <p:nvPr/>
        </p:nvCxnSpPr>
        <p:spPr>
          <a:xfrm>
            <a:off x="4572000" y="0"/>
            <a:ext cx="0" cy="6858000"/>
          </a:xfrm>
          <a:prstGeom prst="straightConnector1">
            <a:avLst/>
          </a:prstGeom>
          <a:noFill/>
          <a:ln w="168275" cap="flat">
            <a:solidFill>
              <a:schemeClr val="tx2">
                <a:lumMod val="90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s://lh5.googleusercontent.com/vWOuZAR7bvLpj5tJhk7s-ekY0e6Yp900VvgjGRZ7W5mMjmo3CE20fL5BwCd6ZDhrCFVGUEjt1kkYItjhIwUOjY1lkfWPLfEYJ3QqdQbOXfhpbx98UT2Xkq_Ggv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83" y="1878973"/>
            <a:ext cx="4142231" cy="41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https://lh5.googleusercontent.com/KGAecCzUPw4f-4T2HnVbCUtEEzX1Qmki0aWBdYlVaX7oJ2AObIqMLmUSalzM-oD6rejd_DCCU65edytPztZRreZgqSWd4ulAxXdbP2PAQ5aDIv8aIqgbHONwJX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5" y="1890728"/>
            <a:ext cx="4142232" cy="414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Shape 94"/>
          <p:cNvSpPr/>
          <p:nvPr/>
        </p:nvSpPr>
        <p:spPr>
          <a:xfrm>
            <a:off x="1517526" y="5193000"/>
            <a:ext cx="609024" cy="12078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95" name="Shape 95"/>
          <p:cNvSpPr/>
          <p:nvPr/>
        </p:nvSpPr>
        <p:spPr>
          <a:xfrm>
            <a:off x="4930525" y="4546271"/>
            <a:ext cx="609024" cy="12078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96" name="Shape 96"/>
          <p:cNvSpPr/>
          <p:nvPr/>
        </p:nvSpPr>
        <p:spPr>
          <a:xfrm>
            <a:off x="3075698" y="4546274"/>
            <a:ext cx="609025" cy="12078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97" name="Shape 97"/>
          <p:cNvSpPr/>
          <p:nvPr/>
        </p:nvSpPr>
        <p:spPr>
          <a:xfrm>
            <a:off x="8206513" y="4242877"/>
            <a:ext cx="604412" cy="1201332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0" y="281100"/>
            <a:ext cx="4550699" cy="7857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dirty="0"/>
              <a:t>(subspace 1)</a:t>
            </a:r>
          </a:p>
        </p:txBody>
      </p:sp>
      <p:sp>
        <p:nvSpPr>
          <p:cNvPr id="99" name="Shape 99"/>
          <p:cNvSpPr/>
          <p:nvPr/>
        </p:nvSpPr>
        <p:spPr>
          <a:xfrm>
            <a:off x="1658225" y="1406662"/>
            <a:ext cx="604411" cy="1208854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4593300" y="281100"/>
            <a:ext cx="4550699" cy="785700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3000" dirty="0"/>
              <a:t>(subspace 2)</a:t>
            </a:r>
          </a:p>
        </p:txBody>
      </p:sp>
      <p:sp>
        <p:nvSpPr>
          <p:cNvPr id="101" name="Shape 101"/>
          <p:cNvSpPr/>
          <p:nvPr/>
        </p:nvSpPr>
        <p:spPr>
          <a:xfrm>
            <a:off x="7363048" y="1695596"/>
            <a:ext cx="609024" cy="12078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  <p:cxnSp>
        <p:nvCxnSpPr>
          <p:cNvPr id="102" name="Shape 102"/>
          <p:cNvCxnSpPr/>
          <p:nvPr/>
        </p:nvCxnSpPr>
        <p:spPr>
          <a:xfrm>
            <a:off x="4572000" y="0"/>
            <a:ext cx="0" cy="6858000"/>
          </a:xfrm>
          <a:prstGeom prst="straightConnector1">
            <a:avLst/>
          </a:prstGeom>
          <a:noFill/>
          <a:ln w="168275" cap="flat">
            <a:solidFill>
              <a:schemeClr val="tx2">
                <a:lumMod val="90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1384394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9|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9|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9|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29.5|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29.5|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29.5|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29.5|2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29.5|2.2"/>
</p:tagLst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15066</TotalTime>
  <Words>3523</Words>
  <Application>Microsoft Office PowerPoint</Application>
  <PresentationFormat>On-screen Show (4:3)</PresentationFormat>
  <Paragraphs>375</Paragraphs>
  <Slides>67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Cambria Math</vt:lpstr>
      <vt:lpstr>Courier New</vt:lpstr>
      <vt:lpstr>Wingdings</vt:lpstr>
      <vt:lpstr/>
      <vt:lpstr>Cartesian k-means</vt:lpstr>
      <vt:lpstr>PowerPoint Presentation</vt:lpstr>
      <vt:lpstr>PowerPoint Presentation</vt:lpstr>
      <vt:lpstr>PowerPoint Presentation</vt:lpstr>
      <vt:lpstr>We need many clusters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Compositional representation</vt:lpstr>
      <vt:lpstr>Compositional representation</vt:lpstr>
      <vt:lpstr>Compositional representation</vt:lpstr>
      <vt:lpstr>Which subspaces?</vt:lpstr>
      <vt:lpstr>Which subspaces?</vt:lpstr>
      <vt:lpstr>k-means</vt:lpstr>
      <vt:lpstr>k-means</vt:lpstr>
      <vt:lpstr>k-means</vt:lpstr>
      <vt:lpstr>Orthogonal k-means</vt:lpstr>
      <vt:lpstr>Orthogonal k-means</vt:lpstr>
      <vt:lpstr>Orthogonal k-means</vt:lpstr>
      <vt:lpstr>PowerPoint Presentation</vt:lpstr>
      <vt:lpstr>PowerPoint Presentation</vt:lpstr>
      <vt:lpstr>PowerPoint Presentation</vt:lpstr>
      <vt:lpstr>PowerPoint Presentation</vt:lpstr>
      <vt:lpstr>Cartesian k-means</vt:lpstr>
      <vt:lpstr>Cartesian k-means</vt:lpstr>
      <vt:lpstr>Cartesian k-means</vt:lpstr>
      <vt:lpstr>Learning Cartesian k-means</vt:lpstr>
      <vt:lpstr>Learning Cartesian k-means</vt:lpstr>
      <vt:lpstr>Learning Cartesian k-means</vt:lpstr>
      <vt:lpstr>Learning Cartesian k-means</vt:lpstr>
      <vt:lpstr>Learning Cartesian k-means</vt:lpstr>
      <vt:lpstr>Learning Cartesian k-means</vt:lpstr>
      <vt:lpstr>Learning Cartesian k-means</vt:lpstr>
      <vt:lpstr>Learning Cartesian k-means</vt:lpstr>
      <vt:lpstr>Cartesian k-means</vt:lpstr>
      <vt:lpstr>Cartesian k-means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Codebook learning (CIFAR-10)</vt:lpstr>
      <vt:lpstr>Codebook learning (CIFAR-10)</vt:lpstr>
      <vt:lpstr>Codebook learning (CIFAR-10)</vt:lpstr>
      <vt:lpstr>PowerPoint Presentation</vt:lpstr>
      <vt:lpstr>Quantized 32×32 images (1024 bits)</vt:lpstr>
      <vt:lpstr>32×32 images</vt:lpstr>
      <vt:lpstr>Run-time complexity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Cartesian k-means</dc:title>
  <dc:creator>google</dc:creator>
  <cp:lastModifiedBy>Microsoft account</cp:lastModifiedBy>
  <cp:revision>323</cp:revision>
  <dcterms:modified xsi:type="dcterms:W3CDTF">2014-03-19T04:29:15Z</dcterms:modified>
</cp:coreProperties>
</file>